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1454" r:id="rId5"/>
    <p:sldId id="1520" r:id="rId6"/>
    <p:sldId id="1524" r:id="rId7"/>
    <p:sldId id="1525" r:id="rId8"/>
    <p:sldId id="152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B2A57C8-E8CA-4EDD-8D19-C5FD4D6BA05E}" name="Bobbie Sauter" initials="BS" userId="S::bsauter@bullseyetelecom.com::c4c3044a-2a02-452f-8701-027f9d2c48e1" providerId="AD"/>
  <p188:author id="{24F1AED8-F993-A2A0-00CC-475B82B2B595}" name="Gina Kennedy -Toney" initials="GKT" userId="S::gtoney@bullseyetelecom.com::ec4be206-9de8-407c-9af6-5313cd8181e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8EB2"/>
    <a:srgbClr val="518EB2"/>
    <a:srgbClr val="73D7E8"/>
    <a:srgbClr val="0056A7"/>
    <a:srgbClr val="8AC544"/>
    <a:srgbClr val="6968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3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CB4F8-F084-4C14-9E82-CC3BCC2E67A6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A4301-7D6D-488B-932C-D87E769F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03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90330737-347F-36AF-A3D0-4F0E54E651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95086"/>
            <a:ext cx="12192000" cy="276291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A34AB93-58EA-EB54-52CA-A1DE7A7968D0}"/>
              </a:ext>
            </a:extLst>
          </p:cNvPr>
          <p:cNvCxnSpPr/>
          <p:nvPr userDrawn="1"/>
        </p:nvCxnSpPr>
        <p:spPr>
          <a:xfrm>
            <a:off x="2819400" y="1047750"/>
            <a:ext cx="9372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C0F2D697-CF9C-C1F8-4395-E9F358459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902" y="2715317"/>
            <a:ext cx="11643946" cy="1116129"/>
          </a:xfrm>
          <a:prstGeom prst="rect">
            <a:avLst/>
          </a:prstGeom>
          <a:noFill/>
        </p:spPr>
        <p:txBody>
          <a:bodyPr anchor="b"/>
          <a:lstStyle>
            <a:lvl1pPr algn="ctr">
              <a:defRPr sz="6000" b="0">
                <a:solidFill>
                  <a:schemeClr val="accent4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18E0A8F9-3BEE-959E-5DFA-570B98DF3A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024470"/>
            <a:ext cx="12192000" cy="41116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67F2E71-ACC4-D3D3-87D2-39CFD63FD5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4" y="4463189"/>
            <a:ext cx="12192000" cy="41116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51CE4D7-5934-D40A-96A5-6579990F9D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36" y="425285"/>
            <a:ext cx="2250409" cy="901063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323788F-5BDC-7FA5-7F49-863AB9275B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410" y="1343008"/>
            <a:ext cx="4575057" cy="183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8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301BFD5-77CF-EF05-0245-BF8472EBA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4656" y="1521102"/>
            <a:ext cx="6626912" cy="45471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+mj-lt"/>
              <a:buAutoNum type="arabicParenR"/>
              <a:defRPr sz="1800">
                <a:solidFill>
                  <a:schemeClr val="accent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742950" indent="-285750">
              <a:buClr>
                <a:schemeClr val="accent4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212A6B4-386B-AEEC-3BE0-43655F4B5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484" y="478972"/>
            <a:ext cx="10394315" cy="4753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B2CFE67-420C-E177-B9A2-7AD8FA48773F}"/>
              </a:ext>
            </a:extLst>
          </p:cNvPr>
          <p:cNvCxnSpPr/>
          <p:nvPr userDrawn="1"/>
        </p:nvCxnSpPr>
        <p:spPr>
          <a:xfrm>
            <a:off x="959484" y="1004343"/>
            <a:ext cx="941641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6E326C1-77E8-0C9E-5BAA-F20AC739CD4D}"/>
              </a:ext>
            </a:extLst>
          </p:cNvPr>
          <p:cNvSpPr txBox="1"/>
          <p:nvPr userDrawn="1"/>
        </p:nvSpPr>
        <p:spPr>
          <a:xfrm>
            <a:off x="109854" y="6374884"/>
            <a:ext cx="284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bullseyetelecom.com | lingo.com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4E67F7-D922-4EBF-5B23-40B640CB8501}"/>
              </a:ext>
            </a:extLst>
          </p:cNvPr>
          <p:cNvCxnSpPr/>
          <p:nvPr userDrawn="1"/>
        </p:nvCxnSpPr>
        <p:spPr>
          <a:xfrm>
            <a:off x="0" y="6257925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group of people sitting in chairs&#10;&#10;Description automatically generated with low confidence">
            <a:extLst>
              <a:ext uri="{FF2B5EF4-FFF2-40B4-BE49-F238E27FC236}">
                <a16:creationId xmlns:a16="http://schemas.microsoft.com/office/drawing/2014/main" id="{CDA5C469-0C00-87C7-B977-A5D325482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548" y="2327562"/>
            <a:ext cx="4765964" cy="3740728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8CDC28F-0B10-5984-7612-EB7E738DE9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40" y="6266885"/>
            <a:ext cx="1308128" cy="52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24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4B3135E-90D4-BC49-1D47-937F4EA8B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2175" y="2247901"/>
            <a:ext cx="9755798" cy="1114424"/>
          </a:xfrm>
          <a:prstGeom prst="rect">
            <a:avLst/>
          </a:prstGeom>
          <a:noFill/>
        </p:spPr>
        <p:txBody>
          <a:bodyPr anchor="b"/>
          <a:lstStyle>
            <a:lvl1pPr algn="ctr">
              <a:defRPr sz="6000" b="0">
                <a:solidFill>
                  <a:schemeClr val="accent4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1A894D2-8A2F-EE9B-5808-4E92A36B65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64204" y="5686701"/>
            <a:ext cx="7767540" cy="41116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0CD385-0C60-08FE-83DC-D95BE8A4B8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26983"/>
            <a:ext cx="3671201" cy="334356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B287C3-DA17-1CAE-19FC-39E089663F5F}"/>
              </a:ext>
            </a:extLst>
          </p:cNvPr>
          <p:cNvCxnSpPr/>
          <p:nvPr userDrawn="1"/>
        </p:nvCxnSpPr>
        <p:spPr>
          <a:xfrm>
            <a:off x="0" y="93935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2F466FF-6506-BF59-62F8-752379565093}"/>
              </a:ext>
            </a:extLst>
          </p:cNvPr>
          <p:cNvCxnSpPr/>
          <p:nvPr userDrawn="1"/>
        </p:nvCxnSpPr>
        <p:spPr>
          <a:xfrm>
            <a:off x="2936" y="144724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7523937-D28E-ECFD-8D70-B5A3E24FE639}"/>
              </a:ext>
            </a:extLst>
          </p:cNvPr>
          <p:cNvCxnSpPr/>
          <p:nvPr userDrawn="1"/>
        </p:nvCxnSpPr>
        <p:spPr>
          <a:xfrm>
            <a:off x="0" y="245456"/>
            <a:ext cx="12192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EFE259F-6004-98FC-76B0-1314583DD9B4}"/>
              </a:ext>
            </a:extLst>
          </p:cNvPr>
          <p:cNvCxnSpPr/>
          <p:nvPr userDrawn="1"/>
        </p:nvCxnSpPr>
        <p:spPr>
          <a:xfrm>
            <a:off x="0" y="50857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B8C694-1980-BAFE-30D0-3AFD004FDCDB}"/>
              </a:ext>
            </a:extLst>
          </p:cNvPr>
          <p:cNvCxnSpPr/>
          <p:nvPr userDrawn="1"/>
        </p:nvCxnSpPr>
        <p:spPr>
          <a:xfrm>
            <a:off x="0" y="190775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BB9E194-DF88-6801-449B-F00C114C21E1}"/>
              </a:ext>
            </a:extLst>
          </p:cNvPr>
          <p:cNvCxnSpPr/>
          <p:nvPr userDrawn="1"/>
        </p:nvCxnSpPr>
        <p:spPr>
          <a:xfrm>
            <a:off x="0" y="302606"/>
            <a:ext cx="12192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F8EFCEA0-B28A-B893-C025-44F3435B1D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491"/>
            <a:ext cx="2425832" cy="97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05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4B3135E-90D4-BC49-1D47-937F4EA8B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2175" y="2247901"/>
            <a:ext cx="9755798" cy="1114424"/>
          </a:xfrm>
          <a:prstGeom prst="rect">
            <a:avLst/>
          </a:prstGeom>
          <a:noFill/>
        </p:spPr>
        <p:txBody>
          <a:bodyPr anchor="b"/>
          <a:lstStyle>
            <a:lvl1pPr algn="ctr">
              <a:defRPr sz="6000" b="0">
                <a:solidFill>
                  <a:schemeClr val="accent4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1A894D2-8A2F-EE9B-5808-4E92A36B65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64204" y="5686701"/>
            <a:ext cx="7767540" cy="41116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B287C3-DA17-1CAE-19FC-39E089663F5F}"/>
              </a:ext>
            </a:extLst>
          </p:cNvPr>
          <p:cNvCxnSpPr/>
          <p:nvPr userDrawn="1"/>
        </p:nvCxnSpPr>
        <p:spPr>
          <a:xfrm>
            <a:off x="0" y="93935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2F466FF-6506-BF59-62F8-752379565093}"/>
              </a:ext>
            </a:extLst>
          </p:cNvPr>
          <p:cNvCxnSpPr/>
          <p:nvPr userDrawn="1"/>
        </p:nvCxnSpPr>
        <p:spPr>
          <a:xfrm>
            <a:off x="2936" y="144724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7523937-D28E-ECFD-8D70-B5A3E24FE639}"/>
              </a:ext>
            </a:extLst>
          </p:cNvPr>
          <p:cNvCxnSpPr/>
          <p:nvPr userDrawn="1"/>
        </p:nvCxnSpPr>
        <p:spPr>
          <a:xfrm>
            <a:off x="0" y="245456"/>
            <a:ext cx="12192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EFE259F-6004-98FC-76B0-1314583DD9B4}"/>
              </a:ext>
            </a:extLst>
          </p:cNvPr>
          <p:cNvCxnSpPr/>
          <p:nvPr userDrawn="1"/>
        </p:nvCxnSpPr>
        <p:spPr>
          <a:xfrm>
            <a:off x="0" y="50857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B8C694-1980-BAFE-30D0-3AFD004FDCDB}"/>
              </a:ext>
            </a:extLst>
          </p:cNvPr>
          <p:cNvCxnSpPr/>
          <p:nvPr userDrawn="1"/>
        </p:nvCxnSpPr>
        <p:spPr>
          <a:xfrm>
            <a:off x="0" y="190775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BB9E194-DF88-6801-449B-F00C114C21E1}"/>
              </a:ext>
            </a:extLst>
          </p:cNvPr>
          <p:cNvCxnSpPr/>
          <p:nvPr userDrawn="1"/>
        </p:nvCxnSpPr>
        <p:spPr>
          <a:xfrm>
            <a:off x="0" y="302606"/>
            <a:ext cx="12192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44F7254A-43F0-0A20-5260-85FE0A3696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25" y="509523"/>
            <a:ext cx="1233416" cy="995142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B5D8E36C-98C0-3964-B556-1EEEF7F052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341"/>
            <a:ext cx="2425832" cy="97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00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FCC75-E731-BAC5-0B76-F86C0E1B6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484" y="478972"/>
            <a:ext cx="10394315" cy="4753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DCC067-74F3-3CC6-39E5-907CA5A95118}"/>
              </a:ext>
            </a:extLst>
          </p:cNvPr>
          <p:cNvCxnSpPr/>
          <p:nvPr userDrawn="1"/>
        </p:nvCxnSpPr>
        <p:spPr>
          <a:xfrm>
            <a:off x="959484" y="1004343"/>
            <a:ext cx="941641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00FC04-5FCC-92FA-A059-7DE28342DCB7}"/>
              </a:ext>
            </a:extLst>
          </p:cNvPr>
          <p:cNvCxnSpPr/>
          <p:nvPr userDrawn="1"/>
        </p:nvCxnSpPr>
        <p:spPr>
          <a:xfrm>
            <a:off x="0" y="6257925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3F33439-4D1A-35A7-432B-50155A877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931" y="1389972"/>
            <a:ext cx="11321562" cy="477495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 sz="16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400">
                <a:solidFill>
                  <a:schemeClr val="accent4"/>
                </a:solidFill>
              </a:defRPr>
            </a:lvl4pPr>
            <a:lvl5pPr>
              <a:buClr>
                <a:schemeClr val="accent6"/>
              </a:buClr>
              <a:defRPr sz="12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2653D9-CB24-B336-8130-367EFF6027EF}"/>
              </a:ext>
            </a:extLst>
          </p:cNvPr>
          <p:cNvSpPr txBox="1"/>
          <p:nvPr userDrawn="1"/>
        </p:nvSpPr>
        <p:spPr>
          <a:xfrm>
            <a:off x="109854" y="6374884"/>
            <a:ext cx="284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bullseyetelecom.com | lingo.com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3011BE3-B87E-B7DE-8971-520DA71AAB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40" y="6266885"/>
            <a:ext cx="1308128" cy="52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20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Clients Rect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33641" y="1682008"/>
            <a:ext cx="2315670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699083" y="1682008"/>
            <a:ext cx="2315670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82093" y="1682008"/>
            <a:ext cx="2315670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044794" y="1682008"/>
            <a:ext cx="2315670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33641" y="2978528"/>
            <a:ext cx="2315670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699083" y="2978528"/>
            <a:ext cx="2315670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82093" y="2978528"/>
            <a:ext cx="2315670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9044794" y="2978528"/>
            <a:ext cx="2315670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833641" y="4288280"/>
            <a:ext cx="2315670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3699083" y="4288280"/>
            <a:ext cx="2315670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6382093" y="4288280"/>
            <a:ext cx="2315670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9044794" y="4288280"/>
            <a:ext cx="2315670" cy="10451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131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BDF496E-0188-0A51-44B9-1391BA7EEB7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8360" y="6176964"/>
            <a:ext cx="962025" cy="9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3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4" r:id="rId2"/>
    <p:sldLayoutId id="2147483667" r:id="rId3"/>
    <p:sldLayoutId id="2147483716" r:id="rId4"/>
    <p:sldLayoutId id="2147483650" r:id="rId5"/>
    <p:sldLayoutId id="214748371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56A7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56A7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BC54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6A7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6A7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6A7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C2BCB-434E-C408-B6EB-4A0AE78561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POTS Replacement</a:t>
            </a:r>
            <a:br>
              <a:rPr lang="en-US" dirty="0"/>
            </a:br>
            <a:r>
              <a:rPr lang="en-US" sz="4800" dirty="0"/>
              <a:t>MACH Networks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DDD2A-D46D-94C2-152C-9EF6569B44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92196" y="4296440"/>
            <a:ext cx="7767540" cy="411163"/>
          </a:xfrm>
        </p:spPr>
        <p:txBody>
          <a:bodyPr/>
          <a:lstStyle/>
          <a:p>
            <a:r>
              <a:rPr lang="en-US" sz="2800">
                <a:solidFill>
                  <a:schemeClr val="accent4"/>
                </a:solidFill>
              </a:rPr>
              <a:t>January 2023</a:t>
            </a:r>
            <a:endParaRPr lang="en-US" sz="2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718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2D5CA-11DD-447B-B846-95566104A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POTS REPLACEMENT – MACH NETWORKS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BEE765-8EB5-4E43-B3A4-34E83F3F4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9975" y="1095458"/>
            <a:ext cx="5469881" cy="499963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3E96FF-CE08-4933-9D85-0C90BDFFA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361" y="2494356"/>
            <a:ext cx="4575496" cy="23260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BD95EEA-2331-9AD8-46B4-5690DDFE4004}"/>
              </a:ext>
            </a:extLst>
          </p:cNvPr>
          <p:cNvSpPr/>
          <p:nvPr/>
        </p:nvSpPr>
        <p:spPr>
          <a:xfrm>
            <a:off x="8121316" y="1263316"/>
            <a:ext cx="1088858" cy="378995"/>
          </a:xfrm>
          <a:prstGeom prst="rect">
            <a:avLst/>
          </a:prstGeom>
          <a:solidFill>
            <a:srgbClr val="508E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A702DB-BB9A-7435-561E-A776CBCDEFA3}"/>
              </a:ext>
            </a:extLst>
          </p:cNvPr>
          <p:cNvSpPr/>
          <p:nvPr/>
        </p:nvSpPr>
        <p:spPr>
          <a:xfrm>
            <a:off x="9910010" y="1345342"/>
            <a:ext cx="1088858" cy="378995"/>
          </a:xfrm>
          <a:prstGeom prst="rect">
            <a:avLst/>
          </a:prstGeom>
          <a:solidFill>
            <a:srgbClr val="73D7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05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A04D-4005-481D-B3ED-E54A9EBD5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POTS REPLACEMENT – EPIK vs. MACH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2A7FD9-1FE0-41D9-A563-9E0863466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9484" y="1258954"/>
            <a:ext cx="9667944" cy="477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42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E1428-06DC-CEC8-05B0-31B244DE2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MACH Networks – Operations Issues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C67A9D2-0F09-C367-6402-5E7A05B6F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841" y="1271588"/>
            <a:ext cx="8114159" cy="745666"/>
          </a:xfrm>
        </p:spPr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508EB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is it deployed in our stores</a:t>
            </a:r>
            <a:r>
              <a:rPr lang="en-US" sz="1600">
                <a:solidFill>
                  <a:srgbClr val="508EB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? </a:t>
            </a:r>
            <a:endParaRPr lang="en-US" sz="1600">
              <a:solidFill>
                <a:srgbClr val="508EB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Site </a:t>
            </a: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Assessment – Questionnaire – Configure – Ship – Install – Test – Accept</a:t>
            </a:r>
            <a:r>
              <a:rPr lang="en-US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en-US" sz="160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MACH </a:t>
            </a: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Network build </a:t>
            </a:r>
            <a:r>
              <a:rPr lang="en-US" sz="160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sheet  provided.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E2101F10-ECA9-7F65-91B9-0B2AB62D6906}"/>
              </a:ext>
            </a:extLst>
          </p:cNvPr>
          <p:cNvSpPr txBox="1">
            <a:spLocks/>
          </p:cNvSpPr>
          <p:nvPr/>
        </p:nvSpPr>
        <p:spPr>
          <a:xfrm>
            <a:off x="1029841" y="3188680"/>
            <a:ext cx="7549563" cy="5213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>
                <a:solidFill>
                  <a:srgbClr val="508EB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Some level of details on the equipment that would be mounted at the site </a:t>
            </a:r>
          </a:p>
          <a:p>
            <a:pPr>
              <a:spcBef>
                <a:spcPts val="0"/>
              </a:spcBef>
            </a:pPr>
            <a:r>
              <a:rPr lang="en-US" sz="160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We have images. (Closed box on wall – Paul to work with Clayton to locate)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E2D001D-D4F5-39ED-DCF9-21A406277F93}"/>
              </a:ext>
            </a:extLst>
          </p:cNvPr>
          <p:cNvSpPr txBox="1">
            <a:spLocks/>
          </p:cNvSpPr>
          <p:nvPr/>
        </p:nvSpPr>
        <p:spPr>
          <a:xfrm>
            <a:off x="1029841" y="4857055"/>
            <a:ext cx="8660344" cy="7858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>
                <a:solidFill>
                  <a:srgbClr val="508EB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Optional Monitoring</a:t>
            </a:r>
            <a:r>
              <a:rPr lang="en-US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MACH provides monitoring with notification to BullsEye to troubleshoot.  Can provide customer contact if needed but prefer to have Bullseye be point of contact.</a:t>
            </a:r>
          </a:p>
          <a:p>
            <a:endParaRPr lang="en-U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C48C6556-C2A8-5999-AACD-41C572395729}"/>
              </a:ext>
            </a:extLst>
          </p:cNvPr>
          <p:cNvSpPr txBox="1">
            <a:spLocks/>
          </p:cNvSpPr>
          <p:nvPr/>
        </p:nvSpPr>
        <p:spPr>
          <a:xfrm>
            <a:off x="1029841" y="2294627"/>
            <a:ext cx="8206213" cy="6166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>
                <a:solidFill>
                  <a:srgbClr val="518EB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What standards it meets to be accepted as fire burglar or alarms, elevator service line? </a:t>
            </a:r>
          </a:p>
          <a:p>
            <a:pPr>
              <a:spcBef>
                <a:spcPts val="0"/>
              </a:spcBef>
            </a:pPr>
            <a:r>
              <a:rPr lang="en-US" sz="160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It is compliant with NFPA 72 and each component has its own UL certification.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06592B48-4BA0-3E3B-8FA9-231ADDE30EDE}"/>
              </a:ext>
            </a:extLst>
          </p:cNvPr>
          <p:cNvSpPr txBox="1">
            <a:spLocks/>
          </p:cNvSpPr>
          <p:nvPr/>
        </p:nvSpPr>
        <p:spPr>
          <a:xfrm>
            <a:off x="1029841" y="3987421"/>
            <a:ext cx="7874819" cy="5922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>
                <a:solidFill>
                  <a:srgbClr val="518EB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Who would provide the maintenance and support for the equipment? </a:t>
            </a:r>
          </a:p>
          <a:p>
            <a:pPr>
              <a:spcBef>
                <a:spcPts val="0"/>
              </a:spcBef>
            </a:pPr>
            <a:r>
              <a:rPr lang="en-US" sz="160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MACH with BullsEye’s oversight.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823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E1428-06DC-CEC8-05B0-31B244DE2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 Build Sheet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D0BF96-23C7-DB31-AE6A-5BA749869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760" y="1311715"/>
            <a:ext cx="6239746" cy="25530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D7FC17-6721-C6BC-67C7-3BF7206D60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24" b="55672"/>
          <a:stretch/>
        </p:blipFill>
        <p:spPr>
          <a:xfrm>
            <a:off x="4969465" y="4455399"/>
            <a:ext cx="6173061" cy="93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85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ullsEy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18EB2"/>
      </a:accent1>
      <a:accent2>
        <a:srgbClr val="7D1B2A"/>
      </a:accent2>
      <a:accent3>
        <a:srgbClr val="40C4DD"/>
      </a:accent3>
      <a:accent4>
        <a:srgbClr val="504D57"/>
      </a:accent4>
      <a:accent5>
        <a:srgbClr val="8D8C94"/>
      </a:accent5>
      <a:accent6>
        <a:srgbClr val="00A2AF"/>
      </a:accent6>
      <a:hlink>
        <a:srgbClr val="518EB2"/>
      </a:hlink>
      <a:folHlink>
        <a:srgbClr val="7D1B2A"/>
      </a:folHlink>
    </a:clrScheme>
    <a:fontScheme name="LINGO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ngo PPT Theme" id="{8BC096CE-4994-4FF1-B00D-AEF68F50F576}" vid="{F3F265B5-9585-4AD6-9834-41727F8F71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95D0467CCEC94A9757C98A6BA3E0CE" ma:contentTypeVersion="16" ma:contentTypeDescription="Create a new document." ma:contentTypeScope="" ma:versionID="8edc4b40121b1c99a1ae23371c55642f">
  <xsd:schema xmlns:xsd="http://www.w3.org/2001/XMLSchema" xmlns:xs="http://www.w3.org/2001/XMLSchema" xmlns:p="http://schemas.microsoft.com/office/2006/metadata/properties" xmlns:ns2="c7d272c4-dd70-4408-a409-80490e537596" xmlns:ns3="809bf680-fbc6-4868-b7ec-ddc629b801c7" targetNamespace="http://schemas.microsoft.com/office/2006/metadata/properties" ma:root="true" ma:fieldsID="a795b81d5d60f80a9cf4f3fb832e8a22" ns2:_="" ns3:_="">
    <xsd:import namespace="c7d272c4-dd70-4408-a409-80490e537596"/>
    <xsd:import namespace="809bf680-fbc6-4868-b7ec-ddc629b801c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d272c4-dd70-4408-a409-80490e53759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91dbd58-a8b3-4190-b108-61442096bd78}" ma:internalName="TaxCatchAll" ma:showField="CatchAllData" ma:web="c7d272c4-dd70-4408-a409-80490e5375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9bf680-fbc6-4868-b7ec-ddc629b801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378a5a7-c8f4-4c4a-8017-5272dd2ca0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09bf680-fbc6-4868-b7ec-ddc629b801c7">
      <Terms xmlns="http://schemas.microsoft.com/office/infopath/2007/PartnerControls"/>
    </lcf76f155ced4ddcb4097134ff3c332f>
    <TaxCatchAll xmlns="c7d272c4-dd70-4408-a409-80490e53759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ABE1BF-8ADF-4E27-AE2E-8B19F69EF5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d272c4-dd70-4408-a409-80490e537596"/>
    <ds:schemaRef ds:uri="809bf680-fbc6-4868-b7ec-ddc629b801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00594C-F232-434B-8983-94D7D2A69ECE}">
  <ds:schemaRefs>
    <ds:schemaRef ds:uri="http://purl.org/dc/elements/1.1/"/>
    <ds:schemaRef ds:uri="809bf680-fbc6-4868-b7ec-ddc629b801c7"/>
    <ds:schemaRef ds:uri="http://schemas.microsoft.com/office/2006/metadata/properties"/>
    <ds:schemaRef ds:uri="http://purl.org/dc/dcmitype/"/>
    <ds:schemaRef ds:uri="http://www.w3.org/XML/1998/namespace"/>
    <ds:schemaRef ds:uri="c7d272c4-dd70-4408-a409-80490e5375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24510C2-96D4-4EA2-8D4A-B40E240CD0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36636</TotalTime>
  <Words>164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Lato Light</vt:lpstr>
      <vt:lpstr>Open Sans</vt:lpstr>
      <vt:lpstr>Open Sans Extrabold</vt:lpstr>
      <vt:lpstr>Open Sans Light</vt:lpstr>
      <vt:lpstr>Open Sans Semibold</vt:lpstr>
      <vt:lpstr>Office Theme</vt:lpstr>
      <vt:lpstr>POTS Replacement MACH Networks</vt:lpstr>
      <vt:lpstr>POTS REPLACEMENT – MACH NETWORKS</vt:lpstr>
      <vt:lpstr>POTS REPLACEMENT – EPIK vs. MACH</vt:lpstr>
      <vt:lpstr>MACH Networks – Operations Issues</vt:lpstr>
      <vt:lpstr>MACH Build 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Introductions</dc:title>
  <dc:creator>Bobbie Sauter</dc:creator>
  <cp:lastModifiedBy>Greg Corwin</cp:lastModifiedBy>
  <cp:revision>58</cp:revision>
  <dcterms:created xsi:type="dcterms:W3CDTF">2022-05-05T20:45:41Z</dcterms:created>
  <dcterms:modified xsi:type="dcterms:W3CDTF">2023-01-16T14:04:17Z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0x0101008D95D0467CCEC94A9757C98A6BA3E0CE</vt:lpwstr>
  </property>
  <property fmtid="{D5CDD505-2E9C-101B-9397-08002B2CF9AE}" pid="3" name="MediaServiceImageTags">
    <vt:lpwstr/>
  </property>
</Properties>
</file>