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sldIdLst>
    <p:sldId id="256" r:id="rId5"/>
    <p:sldId id="1514" r:id="rId6"/>
    <p:sldId id="1515" r:id="rId7"/>
    <p:sldId id="1517" r:id="rId8"/>
    <p:sldId id="1518" r:id="rId9"/>
    <p:sldId id="1519" r:id="rId10"/>
    <p:sldId id="1516" r:id="rId11"/>
    <p:sldId id="380" r:id="rId12"/>
    <p:sldId id="372" r:id="rId13"/>
    <p:sldId id="387" r:id="rId14"/>
    <p:sldId id="1521" r:id="rId15"/>
    <p:sldId id="441" r:id="rId16"/>
    <p:sldId id="437" r:id="rId17"/>
    <p:sldId id="29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272" userDrawn="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F74B2"/>
    <a:srgbClr val="0D4F9B"/>
    <a:srgbClr val="7CA0C9"/>
    <a:srgbClr val="8CC12B"/>
    <a:srgbClr val="0E52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3" autoAdjust="0"/>
    <p:restoredTop sz="94660"/>
  </p:normalViewPr>
  <p:slideViewPr>
    <p:cSldViewPr snapToGrid="0" showGuides="1">
      <p:cViewPr varScale="1">
        <p:scale>
          <a:sx n="159" d="100"/>
          <a:sy n="159" d="100"/>
        </p:scale>
        <p:origin x="150" y="132"/>
      </p:cViewPr>
      <p:guideLst>
        <p:guide orient="horz" pos="4272"/>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briley.fin\Securities\Investment%20Banking\Technology\Lingo%20Management\CIM\Excel%20Backup\BullsEye%20Lingo%20Consolidated%20Model%20(7.5.22)%20-%20BOCvCIM.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explosion val="3"/>
          <c:dPt>
            <c:idx val="0"/>
            <c:bubble3D val="0"/>
            <c:explosion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04E-411C-B69C-27BE251DC594}"/>
              </c:ext>
            </c:extLst>
          </c:dPt>
          <c:dPt>
            <c:idx val="1"/>
            <c:bubble3D val="0"/>
            <c:explosion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04E-411C-B69C-27BE251DC594}"/>
              </c:ext>
            </c:extLst>
          </c:dPt>
          <c:dPt>
            <c:idx val="2"/>
            <c:bubble3D val="0"/>
            <c:explosion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04E-411C-B69C-27BE251DC594}"/>
              </c:ext>
            </c:extLst>
          </c:dPt>
          <c:dLbls>
            <c:dLbl>
              <c:idx val="0"/>
              <c:tx>
                <c:rich>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r>
                      <a:rPr lang="en-US" dirty="0"/>
                      <a:t>62%</a:t>
                    </a:r>
                  </a:p>
                </c:rich>
              </c:tx>
              <c:numFmt formatCode="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704E-411C-B69C-27BE251DC594}"/>
                </c:ext>
              </c:extLst>
            </c:dLbl>
            <c:dLbl>
              <c:idx val="1"/>
              <c:tx>
                <c:rich>
                  <a:bodyPr/>
                  <a:lstStyle/>
                  <a:p>
                    <a:r>
                      <a:rPr lang="en-US" dirty="0"/>
                      <a:t>26%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704E-411C-B69C-27BE251DC594}"/>
                </c:ext>
              </c:extLst>
            </c:dLbl>
            <c:dLbl>
              <c:idx val="2"/>
              <c:layout>
                <c:manualLayout>
                  <c:x val="-3.2054930540499132E-3"/>
                  <c:y val="-8.7098395812144538E-3"/>
                </c:manualLayout>
              </c:layout>
              <c:tx>
                <c:rich>
                  <a:bodyPr/>
                  <a:lstStyle/>
                  <a:p>
                    <a:r>
                      <a:rPr lang="en-US" dirty="0"/>
                      <a:t>12%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704E-411C-B69C-27BE251DC594}"/>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'Charts for CIM'!$B$15:$B$18</c:f>
              <c:strCache>
                <c:ptCount val="4"/>
                <c:pt idx="0">
                  <c:v>SME</c:v>
                </c:pt>
                <c:pt idx="1">
                  <c:v>Carrier</c:v>
                </c:pt>
                <c:pt idx="2">
                  <c:v>Consumer</c:v>
                </c:pt>
                <c:pt idx="3">
                  <c:v>Synergy</c:v>
                </c:pt>
              </c:strCache>
            </c:strRef>
          </c:cat>
          <c:val>
            <c:numRef>
              <c:f>'Charts for CIM'!$H$15:$H$17</c:f>
              <c:numCache>
                <c:formatCode>0.0%</c:formatCode>
                <c:ptCount val="3"/>
                <c:pt idx="0">
                  <c:v>0.61187665080235698</c:v>
                </c:pt>
                <c:pt idx="1">
                  <c:v>0.2697586119473408</c:v>
                </c:pt>
                <c:pt idx="2">
                  <c:v>0.11836473725030219</c:v>
                </c:pt>
              </c:numCache>
            </c:numRef>
          </c:val>
          <c:extLst>
            <c:ext xmlns:c16="http://schemas.microsoft.com/office/drawing/2014/chart" uri="{C3380CC4-5D6E-409C-BE32-E72D297353CC}">
              <c16:uniqueId val="{00000006-704E-411C-B69C-27BE251DC594}"/>
            </c:ext>
          </c:extLst>
        </c:ser>
        <c:dLbls>
          <c:showLegendKey val="0"/>
          <c:showVal val="0"/>
          <c:showCatName val="0"/>
          <c:showSerName val="0"/>
          <c:showPercent val="1"/>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378AC1-86A2-4713-8F15-AD28A76A4230}" type="doc">
      <dgm:prSet loTypeId="urn:microsoft.com/office/officeart/2011/layout/CircleProcess" loCatId="process" qsTypeId="urn:microsoft.com/office/officeart/2005/8/quickstyle/simple1" qsCatId="simple" csTypeId="urn:microsoft.com/office/officeart/2005/8/colors/colorful1" csCatId="colorful" phldr="1"/>
      <dgm:spPr/>
      <dgm:t>
        <a:bodyPr/>
        <a:lstStyle/>
        <a:p>
          <a:endParaRPr lang="en-US"/>
        </a:p>
      </dgm:t>
    </dgm:pt>
    <dgm:pt modelId="{05801A1E-461C-4C39-9DA2-CC896B670BA2}">
      <dgm:prSet phldrT="[Text]"/>
      <dgm:spPr/>
      <dgm:t>
        <a:bodyPr anchor="t" anchorCtr="0"/>
        <a:lstStyle/>
        <a:p>
          <a:r>
            <a:rPr lang="en-US" dirty="0">
              <a:solidFill>
                <a:schemeClr val="accent2"/>
              </a:solidFill>
              <a:latin typeface="Open Sans Extrabold" panose="020B0906030804020204" pitchFamily="34" charset="0"/>
              <a:ea typeface="Open Sans Extrabold" panose="020B0906030804020204" pitchFamily="34" charset="0"/>
              <a:cs typeface="Open Sans Extrabold" panose="020B0906030804020204" pitchFamily="34" charset="0"/>
            </a:rPr>
            <a:t>130K+</a:t>
          </a:r>
        </a:p>
      </dgm:t>
    </dgm:pt>
    <dgm:pt modelId="{7968C380-8B7E-4D63-9635-00B42E0416FE}" type="parTrans" cxnId="{B35D254D-B0B5-4E72-B640-9A6A23E610E7}">
      <dgm:prSet/>
      <dgm:spPr/>
      <dgm:t>
        <a:bodyPr/>
        <a:lstStyle/>
        <a:p>
          <a:endParaRPr lang="en-US"/>
        </a:p>
      </dgm:t>
    </dgm:pt>
    <dgm:pt modelId="{5FC8119A-8B7E-4D1C-B0B9-983F3261698A}" type="sibTrans" cxnId="{B35D254D-B0B5-4E72-B640-9A6A23E610E7}">
      <dgm:prSet/>
      <dgm:spPr/>
      <dgm:t>
        <a:bodyPr/>
        <a:lstStyle/>
        <a:p>
          <a:endParaRPr lang="en-US"/>
        </a:p>
      </dgm:t>
    </dgm:pt>
    <dgm:pt modelId="{5324C9B7-FBA2-4BF9-8811-5F4B3A2273BB}">
      <dgm:prSet phldrT="[Text]"/>
      <dgm:spPr/>
      <dgm:t>
        <a:bodyPr anchor="t" anchorCtr="0"/>
        <a:lstStyle/>
        <a:p>
          <a:r>
            <a:rPr lang="en-US" dirty="0">
              <a:solidFill>
                <a:schemeClr val="accent2"/>
              </a:solidFill>
              <a:latin typeface="Open Sans Extrabold" panose="020B0906030804020204" pitchFamily="34" charset="0"/>
              <a:ea typeface="Open Sans Extrabold" panose="020B0906030804020204" pitchFamily="34" charset="0"/>
              <a:cs typeface="Open Sans Extrabold" panose="020B0906030804020204" pitchFamily="34" charset="0"/>
            </a:rPr>
            <a:t>135+</a:t>
          </a:r>
        </a:p>
      </dgm:t>
    </dgm:pt>
    <dgm:pt modelId="{5B91ED7E-3E58-44A5-B061-D78277D9153A}" type="parTrans" cxnId="{62409AF6-DC87-41F5-B13D-7169A5812F6F}">
      <dgm:prSet/>
      <dgm:spPr/>
      <dgm:t>
        <a:bodyPr/>
        <a:lstStyle/>
        <a:p>
          <a:endParaRPr lang="en-US"/>
        </a:p>
      </dgm:t>
    </dgm:pt>
    <dgm:pt modelId="{BA585993-470D-48EF-9779-BA73C931A5FC}" type="sibTrans" cxnId="{62409AF6-DC87-41F5-B13D-7169A5812F6F}">
      <dgm:prSet/>
      <dgm:spPr/>
      <dgm:t>
        <a:bodyPr/>
        <a:lstStyle/>
        <a:p>
          <a:endParaRPr lang="en-US"/>
        </a:p>
      </dgm:t>
    </dgm:pt>
    <dgm:pt modelId="{7C5BE79A-E354-4B1F-84C8-0887DA32896B}">
      <dgm:prSet/>
      <dgm:spPr/>
      <dgm:t>
        <a:bodyPr anchor="t" anchorCtr="0"/>
        <a:lstStyle/>
        <a:p>
          <a:r>
            <a:rPr lang="en-US" dirty="0">
              <a:solidFill>
                <a:schemeClr val="accent2"/>
              </a:solidFill>
              <a:latin typeface="Open Sans Extrabold" panose="020B0906030804020204" pitchFamily="34" charset="0"/>
              <a:ea typeface="Open Sans Extrabold" panose="020B0906030804020204" pitchFamily="34" charset="0"/>
              <a:cs typeface="Open Sans Extrabold" panose="020B0906030804020204" pitchFamily="34" charset="0"/>
            </a:rPr>
            <a:t>20+</a:t>
          </a:r>
        </a:p>
      </dgm:t>
    </dgm:pt>
    <dgm:pt modelId="{434F1091-0922-43EC-9A2B-2072E3394D25}" type="parTrans" cxnId="{17526257-ECD4-4BCF-AA24-03488132D457}">
      <dgm:prSet/>
      <dgm:spPr/>
      <dgm:t>
        <a:bodyPr/>
        <a:lstStyle/>
        <a:p>
          <a:endParaRPr lang="en-US"/>
        </a:p>
      </dgm:t>
    </dgm:pt>
    <dgm:pt modelId="{DD5E102C-0B2B-4036-A85B-57D22EA3686D}" type="sibTrans" cxnId="{17526257-ECD4-4BCF-AA24-03488132D457}">
      <dgm:prSet/>
      <dgm:spPr/>
      <dgm:t>
        <a:bodyPr/>
        <a:lstStyle/>
        <a:p>
          <a:endParaRPr lang="en-US"/>
        </a:p>
      </dgm:t>
    </dgm:pt>
    <dgm:pt modelId="{02C0A63E-52F0-4209-B238-5B1891458272}" type="pres">
      <dgm:prSet presAssocID="{AE378AC1-86A2-4713-8F15-AD28A76A4230}" presName="Name0" presStyleCnt="0">
        <dgm:presLayoutVars>
          <dgm:chMax val="11"/>
          <dgm:chPref val="11"/>
          <dgm:dir/>
          <dgm:resizeHandles/>
        </dgm:presLayoutVars>
      </dgm:prSet>
      <dgm:spPr/>
    </dgm:pt>
    <dgm:pt modelId="{0F6A0CE3-A7CB-4EDA-943B-557A549B5E9B}" type="pres">
      <dgm:prSet presAssocID="{7C5BE79A-E354-4B1F-84C8-0887DA32896B}" presName="Accent3" presStyleCnt="0"/>
      <dgm:spPr/>
    </dgm:pt>
    <dgm:pt modelId="{94B9FDF7-03BD-4ABE-B2DA-B8D0F0F0374C}" type="pres">
      <dgm:prSet presAssocID="{7C5BE79A-E354-4B1F-84C8-0887DA32896B}" presName="Accent" presStyleLbl="node1" presStyleIdx="0" presStyleCnt="3"/>
      <dgm:spPr/>
    </dgm:pt>
    <dgm:pt modelId="{FAB03D3F-1DCE-46B5-9479-61AFAD840DC4}" type="pres">
      <dgm:prSet presAssocID="{7C5BE79A-E354-4B1F-84C8-0887DA32896B}" presName="ParentBackground3" presStyleCnt="0"/>
      <dgm:spPr/>
    </dgm:pt>
    <dgm:pt modelId="{11E56BBC-E1E1-4CFE-B145-ACC5DDF027E1}" type="pres">
      <dgm:prSet presAssocID="{7C5BE79A-E354-4B1F-84C8-0887DA32896B}" presName="ParentBackground" presStyleLbl="fgAcc1" presStyleIdx="0" presStyleCnt="3"/>
      <dgm:spPr/>
    </dgm:pt>
    <dgm:pt modelId="{C5F742E8-730E-4AA5-B3BF-552A2758E825}" type="pres">
      <dgm:prSet presAssocID="{7C5BE79A-E354-4B1F-84C8-0887DA32896B}" presName="Parent3" presStyleLbl="revTx" presStyleIdx="0" presStyleCnt="0">
        <dgm:presLayoutVars>
          <dgm:chMax val="1"/>
          <dgm:chPref val="1"/>
          <dgm:bulletEnabled val="1"/>
        </dgm:presLayoutVars>
      </dgm:prSet>
      <dgm:spPr/>
    </dgm:pt>
    <dgm:pt modelId="{63D8B5B4-02F3-44E4-8B2F-7DF958D15A64}" type="pres">
      <dgm:prSet presAssocID="{5324C9B7-FBA2-4BF9-8811-5F4B3A2273BB}" presName="Accent2" presStyleCnt="0"/>
      <dgm:spPr/>
    </dgm:pt>
    <dgm:pt modelId="{E33ABB23-1334-4A29-AD74-B915E4886140}" type="pres">
      <dgm:prSet presAssocID="{5324C9B7-FBA2-4BF9-8811-5F4B3A2273BB}" presName="Accent" presStyleLbl="node1" presStyleIdx="1" presStyleCnt="3"/>
      <dgm:spPr/>
    </dgm:pt>
    <dgm:pt modelId="{EE552D9F-C35F-4926-8212-803D424B8D86}" type="pres">
      <dgm:prSet presAssocID="{5324C9B7-FBA2-4BF9-8811-5F4B3A2273BB}" presName="ParentBackground2" presStyleCnt="0"/>
      <dgm:spPr/>
    </dgm:pt>
    <dgm:pt modelId="{6AC29236-D653-4E92-86B1-BE891FDCF5A8}" type="pres">
      <dgm:prSet presAssocID="{5324C9B7-FBA2-4BF9-8811-5F4B3A2273BB}" presName="ParentBackground" presStyleLbl="fgAcc1" presStyleIdx="1" presStyleCnt="3"/>
      <dgm:spPr/>
    </dgm:pt>
    <dgm:pt modelId="{48A0553B-7D18-4E05-ABE0-870C894AC298}" type="pres">
      <dgm:prSet presAssocID="{5324C9B7-FBA2-4BF9-8811-5F4B3A2273BB}" presName="Parent2" presStyleLbl="revTx" presStyleIdx="0" presStyleCnt="0">
        <dgm:presLayoutVars>
          <dgm:chMax val="1"/>
          <dgm:chPref val="1"/>
          <dgm:bulletEnabled val="1"/>
        </dgm:presLayoutVars>
      </dgm:prSet>
      <dgm:spPr/>
    </dgm:pt>
    <dgm:pt modelId="{77F1CB54-10A3-44F9-B28E-FA27196F7965}" type="pres">
      <dgm:prSet presAssocID="{05801A1E-461C-4C39-9DA2-CC896B670BA2}" presName="Accent1" presStyleCnt="0"/>
      <dgm:spPr/>
    </dgm:pt>
    <dgm:pt modelId="{D787F51B-D0FA-471B-B8E3-5BD4E235F8AA}" type="pres">
      <dgm:prSet presAssocID="{05801A1E-461C-4C39-9DA2-CC896B670BA2}" presName="Accent" presStyleLbl="node1" presStyleIdx="2" presStyleCnt="3"/>
      <dgm:spPr>
        <a:solidFill>
          <a:schemeClr val="accent1"/>
        </a:solidFill>
      </dgm:spPr>
    </dgm:pt>
    <dgm:pt modelId="{8110F1DC-5E52-431B-9322-A34F96BE7853}" type="pres">
      <dgm:prSet presAssocID="{05801A1E-461C-4C39-9DA2-CC896B670BA2}" presName="ParentBackground1" presStyleCnt="0"/>
      <dgm:spPr/>
    </dgm:pt>
    <dgm:pt modelId="{E84E183F-2FC0-4BD8-9B68-022F5590E650}" type="pres">
      <dgm:prSet presAssocID="{05801A1E-461C-4C39-9DA2-CC896B670BA2}" presName="ParentBackground" presStyleLbl="fgAcc1" presStyleIdx="2" presStyleCnt="3"/>
      <dgm:spPr/>
    </dgm:pt>
    <dgm:pt modelId="{140185CD-6483-430C-9D02-4639439572EF}" type="pres">
      <dgm:prSet presAssocID="{05801A1E-461C-4C39-9DA2-CC896B670BA2}" presName="Parent1" presStyleLbl="revTx" presStyleIdx="0" presStyleCnt="0">
        <dgm:presLayoutVars>
          <dgm:chMax val="1"/>
          <dgm:chPref val="1"/>
          <dgm:bulletEnabled val="1"/>
        </dgm:presLayoutVars>
      </dgm:prSet>
      <dgm:spPr/>
    </dgm:pt>
  </dgm:ptLst>
  <dgm:cxnLst>
    <dgm:cxn modelId="{F1E8B033-C3BA-4559-BAE8-1231A15C3984}" type="presOf" srcId="{05801A1E-461C-4C39-9DA2-CC896B670BA2}" destId="{E84E183F-2FC0-4BD8-9B68-022F5590E650}" srcOrd="0" destOrd="0" presId="urn:microsoft.com/office/officeart/2011/layout/CircleProcess"/>
    <dgm:cxn modelId="{B35D254D-B0B5-4E72-B640-9A6A23E610E7}" srcId="{AE378AC1-86A2-4713-8F15-AD28A76A4230}" destId="{05801A1E-461C-4C39-9DA2-CC896B670BA2}" srcOrd="0" destOrd="0" parTransId="{7968C380-8B7E-4D63-9635-00B42E0416FE}" sibTransId="{5FC8119A-8B7E-4D1C-B0B9-983F3261698A}"/>
    <dgm:cxn modelId="{DD0C956D-DA98-48ED-8986-3EA6A665DC41}" type="presOf" srcId="{5324C9B7-FBA2-4BF9-8811-5F4B3A2273BB}" destId="{48A0553B-7D18-4E05-ABE0-870C894AC298}" srcOrd="1" destOrd="0" presId="urn:microsoft.com/office/officeart/2011/layout/CircleProcess"/>
    <dgm:cxn modelId="{17526257-ECD4-4BCF-AA24-03488132D457}" srcId="{AE378AC1-86A2-4713-8F15-AD28A76A4230}" destId="{7C5BE79A-E354-4B1F-84C8-0887DA32896B}" srcOrd="2" destOrd="0" parTransId="{434F1091-0922-43EC-9A2B-2072E3394D25}" sibTransId="{DD5E102C-0B2B-4036-A85B-57D22EA3686D}"/>
    <dgm:cxn modelId="{232FA678-4241-418F-B345-BCA2823058D2}" type="presOf" srcId="{7C5BE79A-E354-4B1F-84C8-0887DA32896B}" destId="{C5F742E8-730E-4AA5-B3BF-552A2758E825}" srcOrd="1" destOrd="0" presId="urn:microsoft.com/office/officeart/2011/layout/CircleProcess"/>
    <dgm:cxn modelId="{0C16D990-FD86-473E-B734-C09EF4E62766}" type="presOf" srcId="{05801A1E-461C-4C39-9DA2-CC896B670BA2}" destId="{140185CD-6483-430C-9D02-4639439572EF}" srcOrd="1" destOrd="0" presId="urn:microsoft.com/office/officeart/2011/layout/CircleProcess"/>
    <dgm:cxn modelId="{B47C99C7-72D8-4C31-AFA1-9A66D3536F20}" type="presOf" srcId="{AE378AC1-86A2-4713-8F15-AD28A76A4230}" destId="{02C0A63E-52F0-4209-B238-5B1891458272}" srcOrd="0" destOrd="0" presId="urn:microsoft.com/office/officeart/2011/layout/CircleProcess"/>
    <dgm:cxn modelId="{F73D8BEF-DB5D-4B09-BD4D-E7EF230F590A}" type="presOf" srcId="{7C5BE79A-E354-4B1F-84C8-0887DA32896B}" destId="{11E56BBC-E1E1-4CFE-B145-ACC5DDF027E1}" srcOrd="0" destOrd="0" presId="urn:microsoft.com/office/officeart/2011/layout/CircleProcess"/>
    <dgm:cxn modelId="{1A7228F0-A979-479B-BBF1-451D29185BB1}" type="presOf" srcId="{5324C9B7-FBA2-4BF9-8811-5F4B3A2273BB}" destId="{6AC29236-D653-4E92-86B1-BE891FDCF5A8}" srcOrd="0" destOrd="0" presId="urn:microsoft.com/office/officeart/2011/layout/CircleProcess"/>
    <dgm:cxn modelId="{62409AF6-DC87-41F5-B13D-7169A5812F6F}" srcId="{AE378AC1-86A2-4713-8F15-AD28A76A4230}" destId="{5324C9B7-FBA2-4BF9-8811-5F4B3A2273BB}" srcOrd="1" destOrd="0" parTransId="{5B91ED7E-3E58-44A5-B061-D78277D9153A}" sibTransId="{BA585993-470D-48EF-9779-BA73C931A5FC}"/>
    <dgm:cxn modelId="{B3E9BC5F-6A5E-4108-A754-4E0413DBCD9A}" type="presParOf" srcId="{02C0A63E-52F0-4209-B238-5B1891458272}" destId="{0F6A0CE3-A7CB-4EDA-943B-557A549B5E9B}" srcOrd="0" destOrd="0" presId="urn:microsoft.com/office/officeart/2011/layout/CircleProcess"/>
    <dgm:cxn modelId="{BEFFB184-3BCF-4F49-A565-3C57D82A9519}" type="presParOf" srcId="{0F6A0CE3-A7CB-4EDA-943B-557A549B5E9B}" destId="{94B9FDF7-03BD-4ABE-B2DA-B8D0F0F0374C}" srcOrd="0" destOrd="0" presId="urn:microsoft.com/office/officeart/2011/layout/CircleProcess"/>
    <dgm:cxn modelId="{2258509B-A2B5-4488-A342-5EC4BE06CD7A}" type="presParOf" srcId="{02C0A63E-52F0-4209-B238-5B1891458272}" destId="{FAB03D3F-1DCE-46B5-9479-61AFAD840DC4}" srcOrd="1" destOrd="0" presId="urn:microsoft.com/office/officeart/2011/layout/CircleProcess"/>
    <dgm:cxn modelId="{57F143E1-8E00-4103-8312-8FA96D6A9AA5}" type="presParOf" srcId="{FAB03D3F-1DCE-46B5-9479-61AFAD840DC4}" destId="{11E56BBC-E1E1-4CFE-B145-ACC5DDF027E1}" srcOrd="0" destOrd="0" presId="urn:microsoft.com/office/officeart/2011/layout/CircleProcess"/>
    <dgm:cxn modelId="{F6ADDF7B-806A-4CDE-94DF-5F9E088C3421}" type="presParOf" srcId="{02C0A63E-52F0-4209-B238-5B1891458272}" destId="{C5F742E8-730E-4AA5-B3BF-552A2758E825}" srcOrd="2" destOrd="0" presId="urn:microsoft.com/office/officeart/2011/layout/CircleProcess"/>
    <dgm:cxn modelId="{9BBB0532-6F6C-43B9-82E2-297F12D4B822}" type="presParOf" srcId="{02C0A63E-52F0-4209-B238-5B1891458272}" destId="{63D8B5B4-02F3-44E4-8B2F-7DF958D15A64}" srcOrd="3" destOrd="0" presId="urn:microsoft.com/office/officeart/2011/layout/CircleProcess"/>
    <dgm:cxn modelId="{7BF27F9E-E2D7-4B31-A590-FD24AE47F2B5}" type="presParOf" srcId="{63D8B5B4-02F3-44E4-8B2F-7DF958D15A64}" destId="{E33ABB23-1334-4A29-AD74-B915E4886140}" srcOrd="0" destOrd="0" presId="urn:microsoft.com/office/officeart/2011/layout/CircleProcess"/>
    <dgm:cxn modelId="{D9A04B4B-16D9-4DBF-8D7B-6C633AD06FF0}" type="presParOf" srcId="{02C0A63E-52F0-4209-B238-5B1891458272}" destId="{EE552D9F-C35F-4926-8212-803D424B8D86}" srcOrd="4" destOrd="0" presId="urn:microsoft.com/office/officeart/2011/layout/CircleProcess"/>
    <dgm:cxn modelId="{CBCF5A6E-4064-4B6C-8C0A-3BB9BD0E7F9B}" type="presParOf" srcId="{EE552D9F-C35F-4926-8212-803D424B8D86}" destId="{6AC29236-D653-4E92-86B1-BE891FDCF5A8}" srcOrd="0" destOrd="0" presId="urn:microsoft.com/office/officeart/2011/layout/CircleProcess"/>
    <dgm:cxn modelId="{205FE911-F43B-4ACA-9406-B7578D356093}" type="presParOf" srcId="{02C0A63E-52F0-4209-B238-5B1891458272}" destId="{48A0553B-7D18-4E05-ABE0-870C894AC298}" srcOrd="5" destOrd="0" presId="urn:microsoft.com/office/officeart/2011/layout/CircleProcess"/>
    <dgm:cxn modelId="{161D9FD2-78F9-4D51-93B3-4A7314F705BB}" type="presParOf" srcId="{02C0A63E-52F0-4209-B238-5B1891458272}" destId="{77F1CB54-10A3-44F9-B28E-FA27196F7965}" srcOrd="6" destOrd="0" presId="urn:microsoft.com/office/officeart/2011/layout/CircleProcess"/>
    <dgm:cxn modelId="{3DF7453D-2E8F-4D49-BE93-E9FBEBCBEFAD}" type="presParOf" srcId="{77F1CB54-10A3-44F9-B28E-FA27196F7965}" destId="{D787F51B-D0FA-471B-B8E3-5BD4E235F8AA}" srcOrd="0" destOrd="0" presId="urn:microsoft.com/office/officeart/2011/layout/CircleProcess"/>
    <dgm:cxn modelId="{08241AC3-6AF1-469E-87E1-2F2EA79D3EA7}" type="presParOf" srcId="{02C0A63E-52F0-4209-B238-5B1891458272}" destId="{8110F1DC-5E52-431B-9322-A34F96BE7853}" srcOrd="7" destOrd="0" presId="urn:microsoft.com/office/officeart/2011/layout/CircleProcess"/>
    <dgm:cxn modelId="{48975667-1FC8-416B-BFDA-52F13D5D6667}" type="presParOf" srcId="{8110F1DC-5E52-431B-9322-A34F96BE7853}" destId="{E84E183F-2FC0-4BD8-9B68-022F5590E650}" srcOrd="0" destOrd="0" presId="urn:microsoft.com/office/officeart/2011/layout/CircleProcess"/>
    <dgm:cxn modelId="{A10B25A5-4AD1-444A-AD5E-B32CA72301B5}" type="presParOf" srcId="{02C0A63E-52F0-4209-B238-5B1891458272}" destId="{140185CD-6483-430C-9D02-4639439572EF}" srcOrd="8"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A88D325-C543-4E01-B9C5-44A222C4C877}" type="doc">
      <dgm:prSet loTypeId="urn:microsoft.com/office/officeart/2009/layout/CircleArrowProcess" loCatId="cycle" qsTypeId="urn:microsoft.com/office/officeart/2005/8/quickstyle/simple1" qsCatId="simple" csTypeId="urn:microsoft.com/office/officeart/2005/8/colors/colorful1" csCatId="colorful" phldr="1"/>
      <dgm:spPr/>
      <dgm:t>
        <a:bodyPr/>
        <a:lstStyle/>
        <a:p>
          <a:endParaRPr lang="en-US"/>
        </a:p>
      </dgm:t>
    </dgm:pt>
    <dgm:pt modelId="{360BA7F9-DCFC-4C2B-8FA9-9F8EB3ABB31D}">
      <dgm:prSet phldrT="[Text]" custT="1"/>
      <dgm:spPr/>
      <dgm:t>
        <a:bodyPr/>
        <a:lstStyle/>
        <a:p>
          <a:r>
            <a:rPr lang="en-US" sz="1200" dirty="0">
              <a:latin typeface="+mj-lt"/>
            </a:rPr>
            <a:t>Dedicated Steadfast Support</a:t>
          </a:r>
        </a:p>
      </dgm:t>
    </dgm:pt>
    <dgm:pt modelId="{5652726B-E087-4CC5-80BE-A91B6EFC85AE}" type="parTrans" cxnId="{EB2F9A4C-B3C0-4D43-B027-C3FAAF24EC23}">
      <dgm:prSet/>
      <dgm:spPr/>
      <dgm:t>
        <a:bodyPr/>
        <a:lstStyle/>
        <a:p>
          <a:endParaRPr lang="en-US"/>
        </a:p>
      </dgm:t>
    </dgm:pt>
    <dgm:pt modelId="{0BB720E6-5CAC-4BE9-B043-FCC805E01A80}" type="sibTrans" cxnId="{EB2F9A4C-B3C0-4D43-B027-C3FAAF24EC23}">
      <dgm:prSet custT="1"/>
      <dgm:spPr>
        <a:solidFill>
          <a:schemeClr val="accent1"/>
        </a:solidFill>
      </dgm:spPr>
      <dgm:t>
        <a:bodyPr/>
        <a:lstStyle/>
        <a:p>
          <a:endParaRPr lang="en-US"/>
        </a:p>
      </dgm:t>
    </dgm:pt>
    <dgm:pt modelId="{978404AC-B7FE-4AAC-8BBA-D084AB7A3F08}">
      <dgm:prSet custT="1"/>
      <dgm:spPr/>
      <dgm:t>
        <a:bodyPr/>
        <a:lstStyle/>
        <a:p>
          <a:r>
            <a:rPr lang="en-US" sz="1200" dirty="0">
              <a:latin typeface="+mj-lt"/>
            </a:rPr>
            <a:t>Exceptional Service Delivery</a:t>
          </a:r>
        </a:p>
      </dgm:t>
    </dgm:pt>
    <dgm:pt modelId="{E74F5571-3FE9-4358-A5A7-8EC4656A488F}" type="parTrans" cxnId="{2E2CE16A-2BFF-41A6-976E-3C641242BEFD}">
      <dgm:prSet/>
      <dgm:spPr/>
      <dgm:t>
        <a:bodyPr/>
        <a:lstStyle/>
        <a:p>
          <a:endParaRPr lang="en-US"/>
        </a:p>
      </dgm:t>
    </dgm:pt>
    <dgm:pt modelId="{D0D9A613-AC5A-4CB0-8E8F-EB312D8282D3}" type="sibTrans" cxnId="{2E2CE16A-2BFF-41A6-976E-3C641242BEFD}">
      <dgm:prSet/>
      <dgm:spPr/>
      <dgm:t>
        <a:bodyPr/>
        <a:lstStyle/>
        <a:p>
          <a:endParaRPr lang="en-US"/>
        </a:p>
      </dgm:t>
    </dgm:pt>
    <dgm:pt modelId="{D01EE570-DBF5-4445-AF0F-1AD45CFA75AC}">
      <dgm:prSet phldrT="[Text]" custT="1"/>
      <dgm:spPr/>
      <dgm:t>
        <a:bodyPr/>
        <a:lstStyle/>
        <a:p>
          <a:r>
            <a:rPr lang="en-US" sz="1200" dirty="0">
              <a:latin typeface="+mj-lt"/>
            </a:rPr>
            <a:t>Remarkable Consistent Reliability</a:t>
          </a:r>
        </a:p>
      </dgm:t>
    </dgm:pt>
    <dgm:pt modelId="{9115CA74-FD2B-47B1-AAF9-5B1B0D38541D}" type="parTrans" cxnId="{5BFF0D56-6C54-4497-AC0A-62B248BB4704}">
      <dgm:prSet/>
      <dgm:spPr/>
      <dgm:t>
        <a:bodyPr/>
        <a:lstStyle/>
        <a:p>
          <a:endParaRPr lang="en-US"/>
        </a:p>
      </dgm:t>
    </dgm:pt>
    <dgm:pt modelId="{FD23CDD3-D445-4378-BFDC-8DB9904B190B}" type="sibTrans" cxnId="{5BFF0D56-6C54-4497-AC0A-62B248BB4704}">
      <dgm:prSet/>
      <dgm:spPr/>
      <dgm:t>
        <a:bodyPr/>
        <a:lstStyle/>
        <a:p>
          <a:endParaRPr lang="en-US"/>
        </a:p>
      </dgm:t>
    </dgm:pt>
    <dgm:pt modelId="{2B2A20A5-0176-42F7-8304-89F221F48FB7}">
      <dgm:prSet phldrT="[Text]" custT="1"/>
      <dgm:spPr/>
      <dgm:t>
        <a:bodyPr/>
        <a:lstStyle/>
        <a:p>
          <a:pPr>
            <a:spcAft>
              <a:spcPts val="0"/>
            </a:spcAft>
          </a:pPr>
          <a:r>
            <a:rPr lang="en-US" sz="1200" dirty="0">
              <a:latin typeface="+mj-lt"/>
            </a:rPr>
            <a:t>Unwavering Client Commitment</a:t>
          </a:r>
        </a:p>
      </dgm:t>
    </dgm:pt>
    <dgm:pt modelId="{7483337B-94B3-4723-A115-4C167A3C26F0}" type="parTrans" cxnId="{1C872083-6648-4BFA-A032-1EA1ACAF14DF}">
      <dgm:prSet/>
      <dgm:spPr/>
      <dgm:t>
        <a:bodyPr/>
        <a:lstStyle/>
        <a:p>
          <a:endParaRPr lang="en-US"/>
        </a:p>
      </dgm:t>
    </dgm:pt>
    <dgm:pt modelId="{077BBC66-B09E-4EA5-B26A-40AF86C3193A}" type="sibTrans" cxnId="{1C872083-6648-4BFA-A032-1EA1ACAF14DF}">
      <dgm:prSet/>
      <dgm:spPr/>
      <dgm:t>
        <a:bodyPr/>
        <a:lstStyle/>
        <a:p>
          <a:endParaRPr lang="en-US"/>
        </a:p>
      </dgm:t>
    </dgm:pt>
    <dgm:pt modelId="{EFF7ABD5-42B7-471F-A261-86531ACFB2FB}" type="pres">
      <dgm:prSet presAssocID="{5A88D325-C543-4E01-B9C5-44A222C4C877}" presName="Name0" presStyleCnt="0">
        <dgm:presLayoutVars>
          <dgm:chMax val="7"/>
          <dgm:chPref val="7"/>
          <dgm:dir val="rev"/>
          <dgm:animLvl val="lvl"/>
        </dgm:presLayoutVars>
      </dgm:prSet>
      <dgm:spPr/>
    </dgm:pt>
    <dgm:pt modelId="{DE60A53B-9A09-48AF-84FF-46D71191DD97}" type="pres">
      <dgm:prSet presAssocID="{2B2A20A5-0176-42F7-8304-89F221F48FB7}" presName="Accent1" presStyleCnt="0"/>
      <dgm:spPr/>
    </dgm:pt>
    <dgm:pt modelId="{58578B35-5EFA-4670-9244-EE6270B3BE86}" type="pres">
      <dgm:prSet presAssocID="{2B2A20A5-0176-42F7-8304-89F221F48FB7}" presName="Accent" presStyleLbl="node1" presStyleIdx="0" presStyleCnt="4"/>
      <dgm:spPr/>
    </dgm:pt>
    <dgm:pt modelId="{B7E41BA1-4562-457B-92FF-BE3185E86B3B}" type="pres">
      <dgm:prSet presAssocID="{2B2A20A5-0176-42F7-8304-89F221F48FB7}" presName="Parent1" presStyleLbl="revTx" presStyleIdx="0" presStyleCnt="4" custScaleX="113873" custScaleY="138678" custLinFactNeighborY="-19589">
        <dgm:presLayoutVars>
          <dgm:chMax val="1"/>
          <dgm:chPref val="1"/>
          <dgm:bulletEnabled val="1"/>
        </dgm:presLayoutVars>
      </dgm:prSet>
      <dgm:spPr/>
    </dgm:pt>
    <dgm:pt modelId="{969D9CBF-9C83-4651-B151-11B19AE456B4}" type="pres">
      <dgm:prSet presAssocID="{360BA7F9-DCFC-4C2B-8FA9-9F8EB3ABB31D}" presName="Accent2" presStyleCnt="0"/>
      <dgm:spPr/>
    </dgm:pt>
    <dgm:pt modelId="{EDF205D2-17E2-4A06-835B-1722DB32C484}" type="pres">
      <dgm:prSet presAssocID="{360BA7F9-DCFC-4C2B-8FA9-9F8EB3ABB31D}" presName="Accent" presStyleLbl="node1" presStyleIdx="1" presStyleCnt="4"/>
      <dgm:spPr/>
    </dgm:pt>
    <dgm:pt modelId="{AA449BBD-EEA7-4F89-988D-EC319DABCF3B}" type="pres">
      <dgm:prSet presAssocID="{360BA7F9-DCFC-4C2B-8FA9-9F8EB3ABB31D}" presName="Parent2" presStyleLbl="revTx" presStyleIdx="1" presStyleCnt="4">
        <dgm:presLayoutVars>
          <dgm:chMax val="1"/>
          <dgm:chPref val="1"/>
          <dgm:bulletEnabled val="1"/>
        </dgm:presLayoutVars>
      </dgm:prSet>
      <dgm:spPr/>
    </dgm:pt>
    <dgm:pt modelId="{FB1CA3FC-78E1-414E-B209-FBFBBA98A117}" type="pres">
      <dgm:prSet presAssocID="{978404AC-B7FE-4AAC-8BBA-D084AB7A3F08}" presName="Accent3" presStyleCnt="0"/>
      <dgm:spPr/>
    </dgm:pt>
    <dgm:pt modelId="{10CA0EA2-A39F-4E9A-8F39-7F0EE15142C9}" type="pres">
      <dgm:prSet presAssocID="{978404AC-B7FE-4AAC-8BBA-D084AB7A3F08}" presName="Accent" presStyleLbl="node1" presStyleIdx="2" presStyleCnt="4"/>
      <dgm:spPr/>
    </dgm:pt>
    <dgm:pt modelId="{AF65D4A9-EB0E-47EE-B24F-0FCD8235AE7C}" type="pres">
      <dgm:prSet presAssocID="{978404AC-B7FE-4AAC-8BBA-D084AB7A3F08}" presName="Parent3" presStyleLbl="revTx" presStyleIdx="2" presStyleCnt="4">
        <dgm:presLayoutVars>
          <dgm:chMax val="1"/>
          <dgm:chPref val="1"/>
          <dgm:bulletEnabled val="1"/>
        </dgm:presLayoutVars>
      </dgm:prSet>
      <dgm:spPr/>
    </dgm:pt>
    <dgm:pt modelId="{FB038522-A9FB-453A-A22C-A2418D1035C9}" type="pres">
      <dgm:prSet presAssocID="{D01EE570-DBF5-4445-AF0F-1AD45CFA75AC}" presName="Accent4" presStyleCnt="0"/>
      <dgm:spPr/>
    </dgm:pt>
    <dgm:pt modelId="{30F1A930-CCC3-40B0-BEAE-B225951CE3EE}" type="pres">
      <dgm:prSet presAssocID="{D01EE570-DBF5-4445-AF0F-1AD45CFA75AC}" presName="Accent" presStyleLbl="node1" presStyleIdx="3" presStyleCnt="4"/>
      <dgm:spPr>
        <a:solidFill>
          <a:schemeClr val="accent1"/>
        </a:solidFill>
      </dgm:spPr>
    </dgm:pt>
    <dgm:pt modelId="{36265E2F-F5CA-4FEB-9D75-D0DDF46EDCF9}" type="pres">
      <dgm:prSet presAssocID="{D01EE570-DBF5-4445-AF0F-1AD45CFA75AC}" presName="Parent4" presStyleLbl="revTx" presStyleIdx="3" presStyleCnt="4" custLinFactNeighborX="14" custLinFactNeighborY="4879">
        <dgm:presLayoutVars>
          <dgm:chMax val="1"/>
          <dgm:chPref val="1"/>
          <dgm:bulletEnabled val="1"/>
        </dgm:presLayoutVars>
      </dgm:prSet>
      <dgm:spPr/>
    </dgm:pt>
  </dgm:ptLst>
  <dgm:cxnLst>
    <dgm:cxn modelId="{21ADBE18-F9B5-4E05-A864-7CBD7821FDC1}" type="presOf" srcId="{360BA7F9-DCFC-4C2B-8FA9-9F8EB3ABB31D}" destId="{AA449BBD-EEA7-4F89-988D-EC319DABCF3B}" srcOrd="0" destOrd="0" presId="urn:microsoft.com/office/officeart/2009/layout/CircleArrowProcess"/>
    <dgm:cxn modelId="{9CFE2237-32B9-41E7-A2A4-7CE90B1596DA}" type="presOf" srcId="{D01EE570-DBF5-4445-AF0F-1AD45CFA75AC}" destId="{36265E2F-F5CA-4FEB-9D75-D0DDF46EDCF9}" srcOrd="0" destOrd="0" presId="urn:microsoft.com/office/officeart/2009/layout/CircleArrowProcess"/>
    <dgm:cxn modelId="{2E2CE16A-2BFF-41A6-976E-3C641242BEFD}" srcId="{5A88D325-C543-4E01-B9C5-44A222C4C877}" destId="{978404AC-B7FE-4AAC-8BBA-D084AB7A3F08}" srcOrd="2" destOrd="0" parTransId="{E74F5571-3FE9-4358-A5A7-8EC4656A488F}" sibTransId="{D0D9A613-AC5A-4CB0-8E8F-EB312D8282D3}"/>
    <dgm:cxn modelId="{EB2F9A4C-B3C0-4D43-B027-C3FAAF24EC23}" srcId="{5A88D325-C543-4E01-B9C5-44A222C4C877}" destId="{360BA7F9-DCFC-4C2B-8FA9-9F8EB3ABB31D}" srcOrd="1" destOrd="0" parTransId="{5652726B-E087-4CC5-80BE-A91B6EFC85AE}" sibTransId="{0BB720E6-5CAC-4BE9-B043-FCC805E01A80}"/>
    <dgm:cxn modelId="{5BFF0D56-6C54-4497-AC0A-62B248BB4704}" srcId="{5A88D325-C543-4E01-B9C5-44A222C4C877}" destId="{D01EE570-DBF5-4445-AF0F-1AD45CFA75AC}" srcOrd="3" destOrd="0" parTransId="{9115CA74-FD2B-47B1-AAF9-5B1B0D38541D}" sibTransId="{FD23CDD3-D445-4378-BFDC-8DB9904B190B}"/>
    <dgm:cxn modelId="{1C872083-6648-4BFA-A032-1EA1ACAF14DF}" srcId="{5A88D325-C543-4E01-B9C5-44A222C4C877}" destId="{2B2A20A5-0176-42F7-8304-89F221F48FB7}" srcOrd="0" destOrd="0" parTransId="{7483337B-94B3-4723-A115-4C167A3C26F0}" sibTransId="{077BBC66-B09E-4EA5-B26A-40AF86C3193A}"/>
    <dgm:cxn modelId="{0F29CC95-ED58-4B05-A5F0-60EC9E76B94F}" type="presOf" srcId="{5A88D325-C543-4E01-B9C5-44A222C4C877}" destId="{EFF7ABD5-42B7-471F-A261-86531ACFB2FB}" srcOrd="0" destOrd="0" presId="urn:microsoft.com/office/officeart/2009/layout/CircleArrowProcess"/>
    <dgm:cxn modelId="{9CEC4CA6-614E-49D9-91F8-0922D48A2746}" type="presOf" srcId="{978404AC-B7FE-4AAC-8BBA-D084AB7A3F08}" destId="{AF65D4A9-EB0E-47EE-B24F-0FCD8235AE7C}" srcOrd="0" destOrd="0" presId="urn:microsoft.com/office/officeart/2009/layout/CircleArrowProcess"/>
    <dgm:cxn modelId="{688ED5BA-C58E-4795-B0DA-73E6BB2830B6}" type="presOf" srcId="{2B2A20A5-0176-42F7-8304-89F221F48FB7}" destId="{B7E41BA1-4562-457B-92FF-BE3185E86B3B}" srcOrd="0" destOrd="0" presId="urn:microsoft.com/office/officeart/2009/layout/CircleArrowProcess"/>
    <dgm:cxn modelId="{165ABFA9-2A99-4780-9EB5-C2E105C0DE2B}" type="presParOf" srcId="{EFF7ABD5-42B7-471F-A261-86531ACFB2FB}" destId="{DE60A53B-9A09-48AF-84FF-46D71191DD97}" srcOrd="0" destOrd="0" presId="urn:microsoft.com/office/officeart/2009/layout/CircleArrowProcess"/>
    <dgm:cxn modelId="{0366665A-ACDD-4890-BE1E-39499F0F20D1}" type="presParOf" srcId="{DE60A53B-9A09-48AF-84FF-46D71191DD97}" destId="{58578B35-5EFA-4670-9244-EE6270B3BE86}" srcOrd="0" destOrd="0" presId="urn:microsoft.com/office/officeart/2009/layout/CircleArrowProcess"/>
    <dgm:cxn modelId="{E0F9D0AA-80C1-4BCC-9A99-97D860FA226F}" type="presParOf" srcId="{EFF7ABD5-42B7-471F-A261-86531ACFB2FB}" destId="{B7E41BA1-4562-457B-92FF-BE3185E86B3B}" srcOrd="1" destOrd="0" presId="urn:microsoft.com/office/officeart/2009/layout/CircleArrowProcess"/>
    <dgm:cxn modelId="{DC2C7057-F4A3-4F14-91A9-0F896FF61967}" type="presParOf" srcId="{EFF7ABD5-42B7-471F-A261-86531ACFB2FB}" destId="{969D9CBF-9C83-4651-B151-11B19AE456B4}" srcOrd="2" destOrd="0" presId="urn:microsoft.com/office/officeart/2009/layout/CircleArrowProcess"/>
    <dgm:cxn modelId="{4F58E0B3-0FA5-409E-BC52-81B11F70E6CC}" type="presParOf" srcId="{969D9CBF-9C83-4651-B151-11B19AE456B4}" destId="{EDF205D2-17E2-4A06-835B-1722DB32C484}" srcOrd="0" destOrd="0" presId="urn:microsoft.com/office/officeart/2009/layout/CircleArrowProcess"/>
    <dgm:cxn modelId="{1A6BD004-CC5B-4DA9-95BD-36E5FB5214F6}" type="presParOf" srcId="{EFF7ABD5-42B7-471F-A261-86531ACFB2FB}" destId="{AA449BBD-EEA7-4F89-988D-EC319DABCF3B}" srcOrd="3" destOrd="0" presId="urn:microsoft.com/office/officeart/2009/layout/CircleArrowProcess"/>
    <dgm:cxn modelId="{81F28CFA-8872-4BFF-988D-5F579ED2F9D0}" type="presParOf" srcId="{EFF7ABD5-42B7-471F-A261-86531ACFB2FB}" destId="{FB1CA3FC-78E1-414E-B209-FBFBBA98A117}" srcOrd="4" destOrd="0" presId="urn:microsoft.com/office/officeart/2009/layout/CircleArrowProcess"/>
    <dgm:cxn modelId="{4BEFBB7A-9B6F-4A56-B408-375458586733}" type="presParOf" srcId="{FB1CA3FC-78E1-414E-B209-FBFBBA98A117}" destId="{10CA0EA2-A39F-4E9A-8F39-7F0EE15142C9}" srcOrd="0" destOrd="0" presId="urn:microsoft.com/office/officeart/2009/layout/CircleArrowProcess"/>
    <dgm:cxn modelId="{2BDC62FD-6DD2-4164-BDC6-A016237AB31F}" type="presParOf" srcId="{EFF7ABD5-42B7-471F-A261-86531ACFB2FB}" destId="{AF65D4A9-EB0E-47EE-B24F-0FCD8235AE7C}" srcOrd="5" destOrd="0" presId="urn:microsoft.com/office/officeart/2009/layout/CircleArrowProcess"/>
    <dgm:cxn modelId="{A6E5CEBD-7383-44A1-A3FD-BEED4E0DD32F}" type="presParOf" srcId="{EFF7ABD5-42B7-471F-A261-86531ACFB2FB}" destId="{FB038522-A9FB-453A-A22C-A2418D1035C9}" srcOrd="6" destOrd="0" presId="urn:microsoft.com/office/officeart/2009/layout/CircleArrowProcess"/>
    <dgm:cxn modelId="{80947B8D-16E2-4E43-9DC6-0BC9CB2FD285}" type="presParOf" srcId="{FB038522-A9FB-453A-A22C-A2418D1035C9}" destId="{30F1A930-CCC3-40B0-BEAE-B225951CE3EE}" srcOrd="0" destOrd="0" presId="urn:microsoft.com/office/officeart/2009/layout/CircleArrowProcess"/>
    <dgm:cxn modelId="{E8121D40-5ED0-4F4E-BE25-395305454D9C}" type="presParOf" srcId="{EFF7ABD5-42B7-471F-A261-86531ACFB2FB}" destId="{36265E2F-F5CA-4FEB-9D75-D0DDF46EDCF9}" srcOrd="7"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B9FDF7-03BD-4ABE-B2DA-B8D0F0F0374C}">
      <dsp:nvSpPr>
        <dsp:cNvPr id="0" name=""/>
        <dsp:cNvSpPr/>
      </dsp:nvSpPr>
      <dsp:spPr>
        <a:xfrm>
          <a:off x="5659632" y="660225"/>
          <a:ext cx="1748920" cy="1749243"/>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E56BBC-E1E1-4CFE-B145-ACC5DDF027E1}">
      <dsp:nvSpPr>
        <dsp:cNvPr id="0" name=""/>
        <dsp:cNvSpPr/>
      </dsp:nvSpPr>
      <dsp:spPr>
        <a:xfrm>
          <a:off x="5717702" y="718543"/>
          <a:ext cx="1632780" cy="1632606"/>
        </a:xfrm>
        <a:prstGeom prst="ellipse">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t" anchorCtr="0">
          <a:noAutofit/>
        </a:bodyPr>
        <a:lstStyle/>
        <a:p>
          <a:pPr marL="0" lvl="0" indent="0" algn="ctr" defTabSz="1244600">
            <a:lnSpc>
              <a:spcPct val="90000"/>
            </a:lnSpc>
            <a:spcBef>
              <a:spcPct val="0"/>
            </a:spcBef>
            <a:spcAft>
              <a:spcPct val="35000"/>
            </a:spcAft>
            <a:buNone/>
          </a:pPr>
          <a:r>
            <a:rPr lang="en-US" sz="2800" kern="1200" dirty="0">
              <a:solidFill>
                <a:schemeClr val="accent2"/>
              </a:solidFill>
              <a:latin typeface="Open Sans Extrabold" panose="020B0906030804020204" pitchFamily="34" charset="0"/>
              <a:ea typeface="Open Sans Extrabold" panose="020B0906030804020204" pitchFamily="34" charset="0"/>
              <a:cs typeface="Open Sans Extrabold" panose="020B0906030804020204" pitchFamily="34" charset="0"/>
            </a:rPr>
            <a:t>20+</a:t>
          </a:r>
        </a:p>
      </dsp:txBody>
      <dsp:txXfrm>
        <a:off x="5951119" y="951816"/>
        <a:ext cx="1165946" cy="1166060"/>
      </dsp:txXfrm>
    </dsp:sp>
    <dsp:sp modelId="{E33ABB23-1334-4A29-AD74-B915E4886140}">
      <dsp:nvSpPr>
        <dsp:cNvPr id="0" name=""/>
        <dsp:cNvSpPr/>
      </dsp:nvSpPr>
      <dsp:spPr>
        <a:xfrm rot="2700000">
          <a:off x="3854179" y="662339"/>
          <a:ext cx="1744707" cy="1744707"/>
        </a:xfrm>
        <a:prstGeom prst="teardrop">
          <a:avLst>
            <a:gd name="adj" fmla="val 10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C29236-D653-4E92-86B1-BE891FDCF5A8}">
      <dsp:nvSpPr>
        <dsp:cNvPr id="0" name=""/>
        <dsp:cNvSpPr/>
      </dsp:nvSpPr>
      <dsp:spPr>
        <a:xfrm>
          <a:off x="3910143" y="718543"/>
          <a:ext cx="1632780" cy="1632606"/>
        </a:xfrm>
        <a:prstGeom prst="ellipse">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t" anchorCtr="0">
          <a:noAutofit/>
        </a:bodyPr>
        <a:lstStyle/>
        <a:p>
          <a:pPr marL="0" lvl="0" indent="0" algn="ctr" defTabSz="1244600">
            <a:lnSpc>
              <a:spcPct val="90000"/>
            </a:lnSpc>
            <a:spcBef>
              <a:spcPct val="0"/>
            </a:spcBef>
            <a:spcAft>
              <a:spcPct val="35000"/>
            </a:spcAft>
            <a:buNone/>
          </a:pPr>
          <a:r>
            <a:rPr lang="en-US" sz="2800" kern="1200" dirty="0">
              <a:solidFill>
                <a:schemeClr val="accent2"/>
              </a:solidFill>
              <a:latin typeface="Open Sans Extrabold" panose="020B0906030804020204" pitchFamily="34" charset="0"/>
              <a:ea typeface="Open Sans Extrabold" panose="020B0906030804020204" pitchFamily="34" charset="0"/>
              <a:cs typeface="Open Sans Extrabold" panose="020B0906030804020204" pitchFamily="34" charset="0"/>
            </a:rPr>
            <a:t>135+</a:t>
          </a:r>
        </a:p>
      </dsp:txBody>
      <dsp:txXfrm>
        <a:off x="4143560" y="951816"/>
        <a:ext cx="1165946" cy="1166060"/>
      </dsp:txXfrm>
    </dsp:sp>
    <dsp:sp modelId="{D787F51B-D0FA-471B-B8E3-5BD4E235F8AA}">
      <dsp:nvSpPr>
        <dsp:cNvPr id="0" name=""/>
        <dsp:cNvSpPr/>
      </dsp:nvSpPr>
      <dsp:spPr>
        <a:xfrm rot="2700000">
          <a:off x="2046621" y="662339"/>
          <a:ext cx="1744707" cy="1744707"/>
        </a:xfrm>
        <a:prstGeom prst="teardrop">
          <a:avLst>
            <a:gd name="adj" fmla="val 10000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4E183F-2FC0-4BD8-9B68-022F5590E650}">
      <dsp:nvSpPr>
        <dsp:cNvPr id="0" name=""/>
        <dsp:cNvSpPr/>
      </dsp:nvSpPr>
      <dsp:spPr>
        <a:xfrm>
          <a:off x="2102584" y="718543"/>
          <a:ext cx="1632780" cy="1632606"/>
        </a:xfrm>
        <a:prstGeom prst="ellipse">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t" anchorCtr="0">
          <a:noAutofit/>
        </a:bodyPr>
        <a:lstStyle/>
        <a:p>
          <a:pPr marL="0" lvl="0" indent="0" algn="ctr" defTabSz="1244600">
            <a:lnSpc>
              <a:spcPct val="90000"/>
            </a:lnSpc>
            <a:spcBef>
              <a:spcPct val="0"/>
            </a:spcBef>
            <a:spcAft>
              <a:spcPct val="35000"/>
            </a:spcAft>
            <a:buNone/>
          </a:pPr>
          <a:r>
            <a:rPr lang="en-US" sz="2800" kern="1200" dirty="0">
              <a:solidFill>
                <a:schemeClr val="accent2"/>
              </a:solidFill>
              <a:latin typeface="Open Sans Extrabold" panose="020B0906030804020204" pitchFamily="34" charset="0"/>
              <a:ea typeface="Open Sans Extrabold" panose="020B0906030804020204" pitchFamily="34" charset="0"/>
              <a:cs typeface="Open Sans Extrabold" panose="020B0906030804020204" pitchFamily="34" charset="0"/>
            </a:rPr>
            <a:t>130K+</a:t>
          </a:r>
        </a:p>
      </dsp:txBody>
      <dsp:txXfrm>
        <a:off x="2336001" y="951816"/>
        <a:ext cx="1165946" cy="11660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578B35-5EFA-4670-9244-EE6270B3BE86}">
      <dsp:nvSpPr>
        <dsp:cNvPr id="0" name=""/>
        <dsp:cNvSpPr/>
      </dsp:nvSpPr>
      <dsp:spPr>
        <a:xfrm>
          <a:off x="999026" y="0"/>
          <a:ext cx="1637051" cy="1637217"/>
        </a:xfrm>
        <a:prstGeom prst="leftCircularArrow">
          <a:avLst>
            <a:gd name="adj1" fmla="val 10980"/>
            <a:gd name="adj2" fmla="val 1142322"/>
            <a:gd name="adj3" fmla="val 6300000"/>
            <a:gd name="adj4" fmla="val 0"/>
            <a:gd name="adj5" fmla="val 125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E41BA1-4562-457B-92FF-BE3185E86B3B}">
      <dsp:nvSpPr>
        <dsp:cNvPr id="0" name=""/>
        <dsp:cNvSpPr/>
      </dsp:nvSpPr>
      <dsp:spPr>
        <a:xfrm>
          <a:off x="1295249" y="414830"/>
          <a:ext cx="1040306" cy="6333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ts val="0"/>
            </a:spcAft>
            <a:buNone/>
          </a:pPr>
          <a:r>
            <a:rPr lang="en-US" sz="1200" kern="1200" dirty="0">
              <a:latin typeface="+mj-lt"/>
            </a:rPr>
            <a:t>Unwavering Client Commitment</a:t>
          </a:r>
        </a:p>
      </dsp:txBody>
      <dsp:txXfrm>
        <a:off x="1295249" y="414830"/>
        <a:ext cx="1040306" cy="633392"/>
      </dsp:txXfrm>
    </dsp:sp>
    <dsp:sp modelId="{EDF205D2-17E2-4A06-835B-1722DB32C484}">
      <dsp:nvSpPr>
        <dsp:cNvPr id="0" name=""/>
        <dsp:cNvSpPr/>
      </dsp:nvSpPr>
      <dsp:spPr>
        <a:xfrm>
          <a:off x="1453814" y="940824"/>
          <a:ext cx="1637051" cy="1637217"/>
        </a:xfrm>
        <a:prstGeom prst="circularArrow">
          <a:avLst>
            <a:gd name="adj1" fmla="val 10980"/>
            <a:gd name="adj2" fmla="val 1142322"/>
            <a:gd name="adj3" fmla="val 4500000"/>
            <a:gd name="adj4" fmla="val 13500000"/>
            <a:gd name="adj5" fmla="val 125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449BBD-EEA7-4F89-988D-EC319DABCF3B}">
      <dsp:nvSpPr>
        <dsp:cNvPr id="0" name=""/>
        <dsp:cNvSpPr/>
      </dsp:nvSpPr>
      <dsp:spPr>
        <a:xfrm>
          <a:off x="1815249" y="1535190"/>
          <a:ext cx="913567" cy="456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mj-lt"/>
            </a:rPr>
            <a:t>Dedicated Steadfast Support</a:t>
          </a:r>
        </a:p>
      </dsp:txBody>
      <dsp:txXfrm>
        <a:off x="1815249" y="1535190"/>
        <a:ext cx="913567" cy="456736"/>
      </dsp:txXfrm>
    </dsp:sp>
    <dsp:sp modelId="{10CA0EA2-A39F-4E9A-8F39-7F0EE15142C9}">
      <dsp:nvSpPr>
        <dsp:cNvPr id="0" name=""/>
        <dsp:cNvSpPr/>
      </dsp:nvSpPr>
      <dsp:spPr>
        <a:xfrm>
          <a:off x="999026" y="1885123"/>
          <a:ext cx="1637051" cy="1637217"/>
        </a:xfrm>
        <a:prstGeom prst="leftCircularArrow">
          <a:avLst>
            <a:gd name="adj1" fmla="val 10980"/>
            <a:gd name="adj2" fmla="val 1142322"/>
            <a:gd name="adj3" fmla="val 6300000"/>
            <a:gd name="adj4" fmla="val 18900000"/>
            <a:gd name="adj5" fmla="val 125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65D4A9-EB0E-47EE-B24F-0FCD8235AE7C}">
      <dsp:nvSpPr>
        <dsp:cNvPr id="0" name=""/>
        <dsp:cNvSpPr/>
      </dsp:nvSpPr>
      <dsp:spPr>
        <a:xfrm>
          <a:off x="1358618" y="2477751"/>
          <a:ext cx="913567" cy="456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mj-lt"/>
            </a:rPr>
            <a:t>Exceptional Service Delivery</a:t>
          </a:r>
        </a:p>
      </dsp:txBody>
      <dsp:txXfrm>
        <a:off x="1358618" y="2477751"/>
        <a:ext cx="913567" cy="456736"/>
      </dsp:txXfrm>
    </dsp:sp>
    <dsp:sp modelId="{30F1A930-CCC3-40B0-BEAE-B225951CE3EE}">
      <dsp:nvSpPr>
        <dsp:cNvPr id="0" name=""/>
        <dsp:cNvSpPr/>
      </dsp:nvSpPr>
      <dsp:spPr>
        <a:xfrm>
          <a:off x="1570198" y="2934488"/>
          <a:ext cx="1406432" cy="1407112"/>
        </a:xfrm>
        <a:prstGeom prst="blockArc">
          <a:avLst>
            <a:gd name="adj1" fmla="val 13500000"/>
            <a:gd name="adj2" fmla="val 10800000"/>
            <a:gd name="adj3" fmla="val 1274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6265E2F-F5CA-4FEB-9D75-D0DDF46EDCF9}">
      <dsp:nvSpPr>
        <dsp:cNvPr id="0" name=""/>
        <dsp:cNvSpPr/>
      </dsp:nvSpPr>
      <dsp:spPr>
        <a:xfrm>
          <a:off x="1815376" y="3442597"/>
          <a:ext cx="913567" cy="456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mj-lt"/>
            </a:rPr>
            <a:t>Remarkable Consistent Reliability</a:t>
          </a:r>
        </a:p>
      </dsp:txBody>
      <dsp:txXfrm>
        <a:off x="1815376" y="3442597"/>
        <a:ext cx="913567" cy="456736"/>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99C571-2944-4F5F-A1EC-6E8FE6ECB739}" type="datetimeFigureOut">
              <a:rPr lang="en-US" smtClean="0"/>
              <a:t>2/15/2023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D4382E-2247-461B-AD58-ED549C3E40CD}" type="slidenum">
              <a:rPr lang="en-US" smtClean="0"/>
              <a:t>‹#›</a:t>
            </a:fld>
            <a:endParaRPr lang="en-US"/>
          </a:p>
        </p:txBody>
      </p:sp>
    </p:spTree>
    <p:extLst>
      <p:ext uri="{BB962C8B-B14F-4D97-AF65-F5344CB8AC3E}">
        <p14:creationId xmlns:p14="http://schemas.microsoft.com/office/powerpoint/2010/main" val="4745890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FB5EB9-4691-42D0-8D39-C21F072E4000}" type="slidenum">
              <a:rPr lang="en-US" smtClean="0"/>
              <a:t>3</a:t>
            </a:fld>
            <a:endParaRPr lang="en-US" dirty="0"/>
          </a:p>
        </p:txBody>
      </p:sp>
    </p:spTree>
    <p:extLst>
      <p:ext uri="{BB962C8B-B14F-4D97-AF65-F5344CB8AC3E}">
        <p14:creationId xmlns:p14="http://schemas.microsoft.com/office/powerpoint/2010/main" val="16935482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929500A5-FAFB-5E4B-4E88-E4A957C39C1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D9A1F0C0-A3A0-51B7-FDAF-ADF36A87D42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8436" name="Slide Number Placeholder 3">
            <a:extLst>
              <a:ext uri="{FF2B5EF4-FFF2-40B4-BE49-F238E27FC236}">
                <a16:creationId xmlns:a16="http://schemas.microsoft.com/office/drawing/2014/main" id="{5A6764EA-A9FF-AF10-0DC0-9602B76C539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A70F1AB-041A-4155-A33C-8A9AD6D0D121}" type="slidenum">
              <a:rPr lang="en-US" altLang="en-US">
                <a:latin typeface="Calibri" panose="020F0502020204030204" pitchFamily="34" charset="0"/>
              </a:rPr>
              <a:pPr/>
              <a:t>4</a:t>
            </a:fld>
            <a:endParaRPr lang="en-US" altLang="en-US">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FB5EB9-4691-42D0-8D39-C21F072E4000}" type="slidenum">
              <a:rPr lang="en-US" smtClean="0"/>
              <a:t>7</a:t>
            </a:fld>
            <a:endParaRPr lang="en-US" dirty="0"/>
          </a:p>
        </p:txBody>
      </p:sp>
    </p:spTree>
    <p:extLst>
      <p:ext uri="{BB962C8B-B14F-4D97-AF65-F5344CB8AC3E}">
        <p14:creationId xmlns:p14="http://schemas.microsoft.com/office/powerpoint/2010/main" val="3160466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1D8537E-CB16-5049-9DEA-418017AB73AC}" type="slidenum">
              <a:rPr lang="en-US" smtClean="0"/>
              <a:t>10</a:t>
            </a:fld>
            <a:endParaRPr lang="en-US"/>
          </a:p>
        </p:txBody>
      </p:sp>
    </p:spTree>
    <p:extLst>
      <p:ext uri="{BB962C8B-B14F-4D97-AF65-F5344CB8AC3E}">
        <p14:creationId xmlns:p14="http://schemas.microsoft.com/office/powerpoint/2010/main" val="12224589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1D8537E-CB16-5049-9DEA-418017AB73AC}" type="slidenum">
              <a:rPr lang="en-US" smtClean="0"/>
              <a:t>12</a:t>
            </a:fld>
            <a:endParaRPr lang="en-US"/>
          </a:p>
        </p:txBody>
      </p:sp>
    </p:spTree>
    <p:extLst>
      <p:ext uri="{BB962C8B-B14F-4D97-AF65-F5344CB8AC3E}">
        <p14:creationId xmlns:p14="http://schemas.microsoft.com/office/powerpoint/2010/main" val="36957512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1D8537E-CB16-5049-9DEA-418017AB73AC}" type="slidenum">
              <a:rPr lang="en-US" smtClean="0"/>
              <a:t>13</a:t>
            </a:fld>
            <a:endParaRPr lang="en-US"/>
          </a:p>
        </p:txBody>
      </p:sp>
    </p:spTree>
    <p:extLst>
      <p:ext uri="{BB962C8B-B14F-4D97-AF65-F5344CB8AC3E}">
        <p14:creationId xmlns:p14="http://schemas.microsoft.com/office/powerpoint/2010/main" val="5249619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0B9B3D5-E3D8-1990-4868-CAA070240809}"/>
              </a:ext>
            </a:extLst>
          </p:cNvPr>
          <p:cNvSpPr txBox="1"/>
          <p:nvPr userDrawn="1"/>
        </p:nvSpPr>
        <p:spPr>
          <a:xfrm>
            <a:off x="4971958" y="4355861"/>
            <a:ext cx="515854" cy="169277"/>
          </a:xfrm>
          <a:prstGeom prst="rect">
            <a:avLst/>
          </a:prstGeom>
          <a:noFill/>
        </p:spPr>
        <p:txBody>
          <a:bodyPr wrap="square">
            <a:spAutoFit/>
          </a:bodyPr>
          <a:lstStyle/>
          <a:p>
            <a:r>
              <a:rPr lang="en-US" sz="500" i="0" spc="-20">
                <a:solidFill>
                  <a:schemeClr val="bg1">
                    <a:lumMod val="75000"/>
                  </a:schemeClr>
                </a:solidFill>
                <a:effectLst/>
                <a:latin typeface="Raleway SemiBold" panose="020B0703030101060003" pitchFamily="34" charset="0"/>
                <a:ea typeface="Roboto" panose="02000000000000000000" pitchFamily="2" charset="0"/>
              </a:rPr>
              <a:t>TM</a:t>
            </a:r>
            <a:endParaRPr lang="en-US" sz="500">
              <a:solidFill>
                <a:schemeClr val="bg1">
                  <a:lumMod val="75000"/>
                </a:schemeClr>
              </a:solidFill>
            </a:endParaRPr>
          </a:p>
        </p:txBody>
      </p:sp>
    </p:spTree>
    <p:extLst>
      <p:ext uri="{BB962C8B-B14F-4D97-AF65-F5344CB8AC3E}">
        <p14:creationId xmlns:p14="http://schemas.microsoft.com/office/powerpoint/2010/main" val="138161478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845014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BEA753-8649-68C0-F620-D985F4F03DE4}"/>
              </a:ext>
            </a:extLst>
          </p:cNvPr>
          <p:cNvSpPr>
            <a:spLocks noGrp="1"/>
          </p:cNvSpPr>
          <p:nvPr>
            <p:ph type="title"/>
          </p:nvPr>
        </p:nvSpPr>
        <p:spPr>
          <a:xfrm>
            <a:off x="830094" y="578087"/>
            <a:ext cx="10515600" cy="582273"/>
          </a:xfrm>
          <a:prstGeom prst="rect">
            <a:avLst/>
          </a:prstGeom>
        </p:spPr>
        <p:txBody>
          <a:bodyPr vert="horz" lIns="91440" tIns="45720" rIns="91440" bIns="45720" rtlCol="0" anchor="ctr">
            <a:noAutofit/>
          </a:bodyPr>
          <a:lstStyle/>
          <a:p>
            <a:r>
              <a:rPr lang="en-US"/>
              <a:t>Click to edit Master title style</a:t>
            </a:r>
          </a:p>
        </p:txBody>
      </p:sp>
      <p:sp>
        <p:nvSpPr>
          <p:cNvPr id="6" name="Slide Number Placeholder 5">
            <a:extLst>
              <a:ext uri="{FF2B5EF4-FFF2-40B4-BE49-F238E27FC236}">
                <a16:creationId xmlns:a16="http://schemas.microsoft.com/office/drawing/2014/main" id="{FCBEA326-E164-7413-5C2D-B9A001DED6F5}"/>
              </a:ext>
            </a:extLst>
          </p:cNvPr>
          <p:cNvSpPr>
            <a:spLocks noGrp="1"/>
          </p:cNvSpPr>
          <p:nvPr>
            <p:ph type="sldNum" sz="quarter" idx="4"/>
          </p:nvPr>
        </p:nvSpPr>
        <p:spPr>
          <a:xfrm>
            <a:off x="5923440" y="6449062"/>
            <a:ext cx="497520" cy="365125"/>
          </a:xfrm>
          <a:prstGeom prst="rect">
            <a:avLst/>
          </a:prstGeom>
        </p:spPr>
        <p:txBody>
          <a:bodyPr vert="horz" lIns="91440" tIns="45720" rIns="91440" bIns="45720" rtlCol="0" anchor="ctr"/>
          <a:lstStyle>
            <a:lvl1pPr algn="r">
              <a:defRPr sz="1200">
                <a:solidFill>
                  <a:schemeClr val="tx1">
                    <a:tint val="75000"/>
                  </a:schemeClr>
                </a:solidFill>
                <a:latin typeface="Raleway Light" panose="020B0403030101060003" pitchFamily="34" charset="0"/>
              </a:defRPr>
            </a:lvl1pPr>
          </a:lstStyle>
          <a:p>
            <a:fld id="{19E94668-7E25-491F-8E60-88698D4AE671}" type="slidenum">
              <a:rPr lang="en-US" smtClean="0"/>
              <a:pPr/>
              <a:t>‹#›</a:t>
            </a:fld>
            <a:endParaRPr lang="en-US"/>
          </a:p>
        </p:txBody>
      </p:sp>
      <p:grpSp>
        <p:nvGrpSpPr>
          <p:cNvPr id="13" name="Group 12">
            <a:extLst>
              <a:ext uri="{FF2B5EF4-FFF2-40B4-BE49-F238E27FC236}">
                <a16:creationId xmlns:a16="http://schemas.microsoft.com/office/drawing/2014/main" id="{ECF3DE8F-3789-AC76-6FE2-65A7F1EC1EED}"/>
              </a:ext>
            </a:extLst>
          </p:cNvPr>
          <p:cNvGrpSpPr/>
          <p:nvPr userDrawn="1"/>
        </p:nvGrpSpPr>
        <p:grpSpPr>
          <a:xfrm>
            <a:off x="8370607" y="6449062"/>
            <a:ext cx="3542534" cy="307777"/>
            <a:chOff x="6136401" y="2149021"/>
            <a:chExt cx="3542534" cy="307777"/>
          </a:xfrm>
        </p:grpSpPr>
        <p:sp>
          <p:nvSpPr>
            <p:cNvPr id="8" name="TextBox 7">
              <a:extLst>
                <a:ext uri="{FF2B5EF4-FFF2-40B4-BE49-F238E27FC236}">
                  <a16:creationId xmlns:a16="http://schemas.microsoft.com/office/drawing/2014/main" id="{5B94A1C7-DA02-701C-C881-A0EB76EF4004}"/>
                </a:ext>
              </a:extLst>
            </p:cNvPr>
            <p:cNvSpPr txBox="1"/>
            <p:nvPr userDrawn="1"/>
          </p:nvSpPr>
          <p:spPr>
            <a:xfrm>
              <a:off x="6136401" y="2149021"/>
              <a:ext cx="3542534" cy="307777"/>
            </a:xfrm>
            <a:prstGeom prst="rect">
              <a:avLst/>
            </a:prstGeom>
            <a:noFill/>
          </p:spPr>
          <p:txBody>
            <a:bodyPr wrap="square">
              <a:spAutoFit/>
            </a:bodyPr>
            <a:lstStyle/>
            <a:p>
              <a:pPr algn="r"/>
              <a:r>
                <a:rPr lang="en-US" sz="1400" i="0" spc="-20">
                  <a:solidFill>
                    <a:schemeClr val="tx1">
                      <a:lumMod val="50000"/>
                      <a:lumOff val="50000"/>
                    </a:schemeClr>
                  </a:solidFill>
                  <a:effectLst/>
                  <a:latin typeface="Raleway SemiBold" panose="020B0703030101060003" pitchFamily="34" charset="0"/>
                  <a:ea typeface="Roboto" panose="02000000000000000000" pitchFamily="2" charset="0"/>
                </a:rPr>
                <a:t>Serenity  Broadband Solutions</a:t>
              </a:r>
            </a:p>
          </p:txBody>
        </p:sp>
        <p:sp>
          <p:nvSpPr>
            <p:cNvPr id="9" name="TextBox 8">
              <a:extLst>
                <a:ext uri="{FF2B5EF4-FFF2-40B4-BE49-F238E27FC236}">
                  <a16:creationId xmlns:a16="http://schemas.microsoft.com/office/drawing/2014/main" id="{9336FA94-92ED-F9CE-A7D5-7217A960D878}"/>
                </a:ext>
              </a:extLst>
            </p:cNvPr>
            <p:cNvSpPr txBox="1"/>
            <p:nvPr userDrawn="1"/>
          </p:nvSpPr>
          <p:spPr>
            <a:xfrm>
              <a:off x="7403538" y="2183950"/>
              <a:ext cx="515854" cy="138499"/>
            </a:xfrm>
            <a:prstGeom prst="rect">
              <a:avLst/>
            </a:prstGeom>
            <a:noFill/>
          </p:spPr>
          <p:txBody>
            <a:bodyPr wrap="square">
              <a:spAutoFit/>
            </a:bodyPr>
            <a:lstStyle/>
            <a:p>
              <a:pPr algn="r"/>
              <a:r>
                <a:rPr lang="en-US" sz="300" i="0" spc="-20">
                  <a:solidFill>
                    <a:schemeClr val="bg1">
                      <a:lumMod val="75000"/>
                    </a:schemeClr>
                  </a:solidFill>
                  <a:effectLst/>
                  <a:latin typeface="Raleway SemiBold" panose="020B0703030101060003" pitchFamily="34" charset="0"/>
                  <a:ea typeface="Roboto" panose="02000000000000000000" pitchFamily="2" charset="0"/>
                </a:rPr>
                <a:t>TM</a:t>
              </a:r>
              <a:endParaRPr lang="en-US" sz="300">
                <a:solidFill>
                  <a:schemeClr val="bg1">
                    <a:lumMod val="75000"/>
                  </a:schemeClr>
                </a:solidFill>
              </a:endParaRPr>
            </a:p>
          </p:txBody>
        </p:sp>
      </p:grpSp>
      <p:pic>
        <p:nvPicPr>
          <p:cNvPr id="12" name="Picture 11" descr="Logo&#10;&#10;Description automatically generated">
            <a:extLst>
              <a:ext uri="{FF2B5EF4-FFF2-40B4-BE49-F238E27FC236}">
                <a16:creationId xmlns:a16="http://schemas.microsoft.com/office/drawing/2014/main" id="{037650EF-040F-CA19-2CFF-74984FCD54D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70889" y="461059"/>
            <a:ext cx="1609311" cy="644368"/>
          </a:xfrm>
          <a:prstGeom prst="rect">
            <a:avLst/>
          </a:prstGeom>
        </p:spPr>
      </p:pic>
      <p:cxnSp>
        <p:nvCxnSpPr>
          <p:cNvPr id="15" name="Straight Connector 14">
            <a:extLst>
              <a:ext uri="{FF2B5EF4-FFF2-40B4-BE49-F238E27FC236}">
                <a16:creationId xmlns:a16="http://schemas.microsoft.com/office/drawing/2014/main" id="{0E8DA015-44E0-5C18-B436-F84C633C1601}"/>
              </a:ext>
            </a:extLst>
          </p:cNvPr>
          <p:cNvCxnSpPr>
            <a:cxnSpLocks/>
          </p:cNvCxnSpPr>
          <p:nvPr userDrawn="1"/>
        </p:nvCxnSpPr>
        <p:spPr>
          <a:xfrm>
            <a:off x="846306" y="1157587"/>
            <a:ext cx="9324583" cy="0"/>
          </a:xfrm>
          <a:prstGeom prst="line">
            <a:avLst/>
          </a:prstGeom>
          <a:ln>
            <a:solidFill>
              <a:srgbClr val="0E52A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8DBC6B9-B107-96A2-7D0F-8586E1051719}"/>
              </a:ext>
            </a:extLst>
          </p:cNvPr>
          <p:cNvCxnSpPr>
            <a:cxnSpLocks/>
          </p:cNvCxnSpPr>
          <p:nvPr userDrawn="1"/>
        </p:nvCxnSpPr>
        <p:spPr>
          <a:xfrm>
            <a:off x="933858" y="6396901"/>
            <a:ext cx="10846342"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8963281"/>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lang="en-US" sz="2400" i="0" kern="1200" spc="-20">
          <a:solidFill>
            <a:schemeClr val="tx1"/>
          </a:solidFill>
          <a:effectLst/>
          <a:latin typeface="Raleway SemiBold" panose="020B0703030101060003" pitchFamily="34" charset="0"/>
          <a:ea typeface="Roboto" panose="02000000000000000000" pitchFamily="2" charset="0"/>
          <a:cs typeface="+mn-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sv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hyperlink" Target="mailto:eparks@bullseyetelecom.com" TargetMode="External"/><Relationship Id="rId7" Type="http://schemas.openxmlformats.org/officeDocument/2006/relationships/hyperlink" Target="mailto:pbockstanz@bullseyetelecom.co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hyperlink" Target="mailto:Chris.Ramsey@lingo.com"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chart" Target="../charts/chart1.xml"/><Relationship Id="rId4"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5.xml"/><Relationship Id="rId7" Type="http://schemas.openxmlformats.org/officeDocument/2006/relationships/image" Target="../media/image7.pn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notesSlide" Target="../notesSlides/notesSlide3.xml"/><Relationship Id="rId5" Type="http://schemas.openxmlformats.org/officeDocument/2006/relationships/slideLayout" Target="../slideLayouts/slideLayout2.xml"/><Relationship Id="rId4" Type="http://schemas.openxmlformats.org/officeDocument/2006/relationships/tags" Target="../tags/tag6.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6">
            <a:extLst>
              <a:ext uri="{FF2B5EF4-FFF2-40B4-BE49-F238E27FC236}">
                <a16:creationId xmlns:a16="http://schemas.microsoft.com/office/drawing/2014/main" id="{AC6B8C89-F06F-8958-1416-D94C785FB949}"/>
              </a:ext>
            </a:extLst>
          </p:cNvPr>
          <p:cNvPicPr>
            <a:picLocks noChangeAspect="1"/>
          </p:cNvPicPr>
          <p:nvPr/>
        </p:nvPicPr>
        <p:blipFill rotWithShape="1">
          <a:blip r:embed="rId2"/>
          <a:srcRect l="35543" r="1" b="1"/>
          <a:stretch/>
        </p:blipFill>
        <p:spPr>
          <a:xfrm>
            <a:off x="20338" y="0"/>
            <a:ext cx="12191980" cy="6856718"/>
          </a:xfrm>
          <a:prstGeom prst="rect">
            <a:avLst/>
          </a:prstGeom>
        </p:spPr>
      </p:pic>
      <p:sp>
        <p:nvSpPr>
          <p:cNvPr id="9" name="TextBox 8">
            <a:extLst>
              <a:ext uri="{FF2B5EF4-FFF2-40B4-BE49-F238E27FC236}">
                <a16:creationId xmlns:a16="http://schemas.microsoft.com/office/drawing/2014/main" id="{B4AF974E-B711-98BE-39F6-80D73E5789F6}"/>
              </a:ext>
            </a:extLst>
          </p:cNvPr>
          <p:cNvSpPr txBox="1"/>
          <p:nvPr/>
        </p:nvSpPr>
        <p:spPr>
          <a:xfrm>
            <a:off x="2692510" y="3519473"/>
            <a:ext cx="6099462" cy="646331"/>
          </a:xfrm>
          <a:prstGeom prst="rect">
            <a:avLst/>
          </a:prstGeom>
          <a:noFill/>
        </p:spPr>
        <p:txBody>
          <a:bodyPr wrap="square">
            <a:spAutoFit/>
          </a:bodyPr>
          <a:lstStyle/>
          <a:p>
            <a:r>
              <a:rPr lang="en-US">
                <a:solidFill>
                  <a:schemeClr val="bg1"/>
                </a:solidFill>
                <a:latin typeface="Raleway ExtraLight" panose="020B0303030101060003" pitchFamily="34" charset="0"/>
              </a:rPr>
              <a:t>Powerful broadband solutions to help you provide your customers </a:t>
            </a:r>
            <a:r>
              <a:rPr lang="en-US" u="sng">
                <a:solidFill>
                  <a:schemeClr val="bg1"/>
                </a:solidFill>
                <a:latin typeface="Raleway ExtraLight" panose="020B0303030101060003" pitchFamily="34" charset="0"/>
              </a:rPr>
              <a:t>{specific benefit to customer]</a:t>
            </a:r>
            <a:r>
              <a:rPr lang="en-US">
                <a:solidFill>
                  <a:schemeClr val="bg1"/>
                </a:solidFill>
                <a:latin typeface="Raleway ExtraLight" panose="020B0303030101060003" pitchFamily="34" charset="0"/>
              </a:rPr>
              <a:t>.</a:t>
            </a:r>
          </a:p>
        </p:txBody>
      </p:sp>
      <p:grpSp>
        <p:nvGrpSpPr>
          <p:cNvPr id="2" name="Group 1">
            <a:extLst>
              <a:ext uri="{FF2B5EF4-FFF2-40B4-BE49-F238E27FC236}">
                <a16:creationId xmlns:a16="http://schemas.microsoft.com/office/drawing/2014/main" id="{4A8AC525-525E-6DA3-A750-147BF302EAA8}"/>
              </a:ext>
            </a:extLst>
          </p:cNvPr>
          <p:cNvGrpSpPr/>
          <p:nvPr/>
        </p:nvGrpSpPr>
        <p:grpSpPr>
          <a:xfrm>
            <a:off x="2692510" y="2414837"/>
            <a:ext cx="6806980" cy="1077218"/>
            <a:chOff x="2692510" y="2414837"/>
            <a:chExt cx="6806980" cy="1077218"/>
          </a:xfrm>
        </p:grpSpPr>
        <p:sp>
          <p:nvSpPr>
            <p:cNvPr id="10" name="TextBox 9">
              <a:extLst>
                <a:ext uri="{FF2B5EF4-FFF2-40B4-BE49-F238E27FC236}">
                  <a16:creationId xmlns:a16="http://schemas.microsoft.com/office/drawing/2014/main" id="{6CE0FE0B-F2A1-67CE-7420-19197BB7B70C}"/>
                </a:ext>
              </a:extLst>
            </p:cNvPr>
            <p:cNvSpPr txBox="1"/>
            <p:nvPr/>
          </p:nvSpPr>
          <p:spPr>
            <a:xfrm>
              <a:off x="2692510" y="2414837"/>
              <a:ext cx="6806980" cy="1077218"/>
            </a:xfrm>
            <a:prstGeom prst="rect">
              <a:avLst/>
            </a:prstGeom>
            <a:noFill/>
          </p:spPr>
          <p:txBody>
            <a:bodyPr wrap="square">
              <a:spAutoFit/>
            </a:bodyPr>
            <a:lstStyle/>
            <a:p>
              <a:r>
                <a:rPr lang="en-US" sz="3200" i="0" spc="-20">
                  <a:solidFill>
                    <a:schemeClr val="bg1"/>
                  </a:solidFill>
                  <a:effectLst/>
                  <a:latin typeface="Raleway SemiBold" panose="020B0703030101060003" pitchFamily="34" charset="0"/>
                  <a:ea typeface="Roboto" panose="02000000000000000000" pitchFamily="2" charset="0"/>
                </a:rPr>
                <a:t>Serenity  Broadband Solutions</a:t>
              </a:r>
            </a:p>
            <a:p>
              <a:r>
                <a:rPr lang="en-US" sz="3200" spc="-20">
                  <a:solidFill>
                    <a:schemeClr val="bg1"/>
                  </a:solidFill>
                  <a:latin typeface="Raleway SemiBold" panose="020B0703030101060003" pitchFamily="34" charset="0"/>
                  <a:ea typeface="Roboto" panose="02000000000000000000" pitchFamily="2" charset="0"/>
                </a:rPr>
                <a:t>for [Company Name}</a:t>
              </a:r>
              <a:endParaRPr lang="en-US" sz="3200" i="0" spc="-20">
                <a:solidFill>
                  <a:schemeClr val="bg1"/>
                </a:solidFill>
                <a:effectLst/>
                <a:latin typeface="Raleway SemiBold" panose="020B0703030101060003" pitchFamily="34" charset="0"/>
                <a:ea typeface="Roboto" panose="02000000000000000000" pitchFamily="2" charset="0"/>
              </a:endParaRPr>
            </a:p>
          </p:txBody>
        </p:sp>
        <p:sp>
          <p:nvSpPr>
            <p:cNvPr id="13" name="TextBox 12">
              <a:extLst>
                <a:ext uri="{FF2B5EF4-FFF2-40B4-BE49-F238E27FC236}">
                  <a16:creationId xmlns:a16="http://schemas.microsoft.com/office/drawing/2014/main" id="{019DAECA-794A-A4A4-59B1-E080D59579D9}"/>
                </a:ext>
              </a:extLst>
            </p:cNvPr>
            <p:cNvSpPr txBox="1"/>
            <p:nvPr/>
          </p:nvSpPr>
          <p:spPr>
            <a:xfrm>
              <a:off x="4349127" y="3088586"/>
              <a:ext cx="515854" cy="200055"/>
            </a:xfrm>
            <a:prstGeom prst="rect">
              <a:avLst/>
            </a:prstGeom>
            <a:noFill/>
          </p:spPr>
          <p:txBody>
            <a:bodyPr wrap="square">
              <a:spAutoFit/>
            </a:bodyPr>
            <a:lstStyle/>
            <a:p>
              <a:r>
                <a:rPr lang="en-US" sz="700" i="0" spc="-20">
                  <a:solidFill>
                    <a:schemeClr val="bg1">
                      <a:lumMod val="75000"/>
                    </a:schemeClr>
                  </a:solidFill>
                  <a:effectLst/>
                  <a:latin typeface="Raleway SemiBold" panose="020B0703030101060003" pitchFamily="34" charset="0"/>
                  <a:ea typeface="Roboto" panose="02000000000000000000" pitchFamily="2" charset="0"/>
                </a:rPr>
                <a:t>TM</a:t>
              </a:r>
              <a:endParaRPr lang="en-US" sz="700">
                <a:solidFill>
                  <a:schemeClr val="bg1">
                    <a:lumMod val="75000"/>
                  </a:schemeClr>
                </a:solidFill>
              </a:endParaRPr>
            </a:p>
          </p:txBody>
        </p:sp>
      </p:grpSp>
      <p:pic>
        <p:nvPicPr>
          <p:cNvPr id="4" name="Picture 3" descr="Logo, company name&#10;&#10;Description automatically generated">
            <a:extLst>
              <a:ext uri="{FF2B5EF4-FFF2-40B4-BE49-F238E27FC236}">
                <a16:creationId xmlns:a16="http://schemas.microsoft.com/office/drawing/2014/main" id="{9E3BDB52-3088-5464-CD3A-7CB8C47963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390" y="459224"/>
            <a:ext cx="2477315" cy="990926"/>
          </a:xfrm>
          <a:prstGeom prst="rect">
            <a:avLst/>
          </a:prstGeom>
        </p:spPr>
      </p:pic>
      <p:sp>
        <p:nvSpPr>
          <p:cNvPr id="5" name="TextBox 4">
            <a:extLst>
              <a:ext uri="{FF2B5EF4-FFF2-40B4-BE49-F238E27FC236}">
                <a16:creationId xmlns:a16="http://schemas.microsoft.com/office/drawing/2014/main" id="{99AEA5BD-584D-5A23-ED71-8993035F3460}"/>
              </a:ext>
            </a:extLst>
          </p:cNvPr>
          <p:cNvSpPr txBox="1"/>
          <p:nvPr/>
        </p:nvSpPr>
        <p:spPr>
          <a:xfrm>
            <a:off x="4226240" y="2424565"/>
            <a:ext cx="559771" cy="230832"/>
          </a:xfrm>
          <a:prstGeom prst="rect">
            <a:avLst/>
          </a:prstGeom>
          <a:noFill/>
        </p:spPr>
        <p:txBody>
          <a:bodyPr wrap="square">
            <a:spAutoFit/>
          </a:bodyPr>
          <a:lstStyle/>
          <a:p>
            <a:r>
              <a:rPr lang="en-US" sz="900">
                <a:solidFill>
                  <a:schemeClr val="bg1"/>
                </a:solidFill>
                <a:latin typeface="Raleway ExtraLight" panose="020B0303030101060003" pitchFamily="34" charset="0"/>
              </a:rPr>
              <a:t>SM</a:t>
            </a:r>
          </a:p>
        </p:txBody>
      </p:sp>
      <p:sp>
        <p:nvSpPr>
          <p:cNvPr id="6" name="TextBox 5">
            <a:extLst>
              <a:ext uri="{FF2B5EF4-FFF2-40B4-BE49-F238E27FC236}">
                <a16:creationId xmlns:a16="http://schemas.microsoft.com/office/drawing/2014/main" id="{4F85B774-5E59-BD78-5EE4-BDF2D3F22E04}"/>
              </a:ext>
            </a:extLst>
          </p:cNvPr>
          <p:cNvSpPr txBox="1"/>
          <p:nvPr/>
        </p:nvSpPr>
        <p:spPr>
          <a:xfrm>
            <a:off x="2692510" y="4805054"/>
            <a:ext cx="6099462" cy="369332"/>
          </a:xfrm>
          <a:prstGeom prst="rect">
            <a:avLst/>
          </a:prstGeom>
          <a:noFill/>
        </p:spPr>
        <p:txBody>
          <a:bodyPr wrap="square">
            <a:spAutoFit/>
          </a:bodyPr>
          <a:lstStyle/>
          <a:p>
            <a:r>
              <a:rPr lang="en-US">
                <a:solidFill>
                  <a:schemeClr val="bg1"/>
                </a:solidFill>
                <a:latin typeface="Raleway ExtraLight" panose="020B0303030101060003" pitchFamily="34" charset="0"/>
              </a:rPr>
              <a:t>2/9/2023</a:t>
            </a:r>
          </a:p>
        </p:txBody>
      </p:sp>
    </p:spTree>
    <p:extLst>
      <p:ext uri="{BB962C8B-B14F-4D97-AF65-F5344CB8AC3E}">
        <p14:creationId xmlns:p14="http://schemas.microsoft.com/office/powerpoint/2010/main" val="34839563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DC7B6-5ADD-4716-A9FC-C6DC53B2CC38}"/>
              </a:ext>
            </a:extLst>
          </p:cNvPr>
          <p:cNvSpPr>
            <a:spLocks noGrp="1"/>
          </p:cNvSpPr>
          <p:nvPr>
            <p:ph type="title" idx="4294967295"/>
          </p:nvPr>
        </p:nvSpPr>
        <p:spPr>
          <a:xfrm>
            <a:off x="838200" y="248389"/>
            <a:ext cx="10515600" cy="1325563"/>
          </a:xfrm>
        </p:spPr>
        <p:txBody>
          <a:bodyPr/>
          <a:lstStyle/>
          <a:p>
            <a:r>
              <a:rPr lang="en-US"/>
              <a:t>Discover The End-To-End Experience </a:t>
            </a:r>
            <a:r>
              <a:rPr lang="en-US" b="1" spc="-20">
                <a:solidFill>
                  <a:schemeClr val="tx1">
                    <a:lumMod val="85000"/>
                    <a:lumOff val="15000"/>
                  </a:schemeClr>
                </a:solidFill>
              </a:rPr>
              <a:t>of Serenity</a:t>
            </a:r>
            <a:r>
              <a:rPr lang="en-US" sz="1100" spc="-20" baseline="90000">
                <a:solidFill>
                  <a:schemeClr val="tx1">
                    <a:lumMod val="85000"/>
                    <a:lumOff val="15000"/>
                  </a:schemeClr>
                </a:solidFill>
                <a:latin typeface="Roboto" panose="02000000000000000000" pitchFamily="2" charset="0"/>
                <a:ea typeface="Roboto" panose="02000000000000000000" pitchFamily="2" charset="0"/>
              </a:rPr>
              <a:t>tm</a:t>
            </a:r>
            <a:r>
              <a:rPr lang="en-US" b="1" spc="-20">
                <a:solidFill>
                  <a:schemeClr val="tx1">
                    <a:lumMod val="85000"/>
                    <a:lumOff val="15000"/>
                  </a:schemeClr>
                </a:solidFill>
                <a:latin typeface="Roboto" panose="02000000000000000000" pitchFamily="2" charset="0"/>
                <a:ea typeface="Roboto" panose="02000000000000000000" pitchFamily="2" charset="0"/>
              </a:rPr>
              <a:t> </a:t>
            </a:r>
            <a:endParaRPr lang="en-US" dirty="0"/>
          </a:p>
        </p:txBody>
      </p:sp>
      <p:sp>
        <p:nvSpPr>
          <p:cNvPr id="11" name="TextBox 10">
            <a:extLst>
              <a:ext uri="{FF2B5EF4-FFF2-40B4-BE49-F238E27FC236}">
                <a16:creationId xmlns:a16="http://schemas.microsoft.com/office/drawing/2014/main" id="{B7167905-8789-C4A8-89A3-4F50019A92C8}"/>
              </a:ext>
            </a:extLst>
          </p:cNvPr>
          <p:cNvSpPr txBox="1"/>
          <p:nvPr/>
        </p:nvSpPr>
        <p:spPr>
          <a:xfrm>
            <a:off x="1707204" y="2274959"/>
            <a:ext cx="3430466" cy="1051570"/>
          </a:xfrm>
          <a:prstGeom prst="rect">
            <a:avLst/>
          </a:prstGeom>
          <a:noFill/>
        </p:spPr>
        <p:txBody>
          <a:bodyPr wrap="square">
            <a:spAutoFit/>
          </a:bodyPr>
          <a:lstStyle/>
          <a:p>
            <a:pPr>
              <a:lnSpc>
                <a:spcPts val="1600"/>
              </a:lnSpc>
            </a:pPr>
            <a:r>
              <a:rPr lang="en-US" sz="1600" b="1" spc="-20">
                <a:solidFill>
                  <a:srgbClr val="0D4F9B"/>
                </a:solidFill>
                <a:latin typeface="Roboto" panose="02000000000000000000" pitchFamily="2" charset="0"/>
                <a:ea typeface="Roboto" panose="02000000000000000000" pitchFamily="2" charset="0"/>
              </a:rPr>
              <a:t>Flexible Solutions</a:t>
            </a:r>
          </a:p>
          <a:p>
            <a:br>
              <a:rPr lang="en-US" sz="500" spc="-20">
                <a:solidFill>
                  <a:schemeClr val="tx1">
                    <a:lumMod val="85000"/>
                    <a:lumOff val="15000"/>
                  </a:schemeClr>
                </a:solidFill>
                <a:latin typeface="Roboto" panose="02000000000000000000" pitchFamily="2" charset="0"/>
                <a:ea typeface="Roboto" panose="02000000000000000000" pitchFamily="2" charset="0"/>
              </a:rPr>
            </a:br>
            <a:r>
              <a:rPr lang="en-US" sz="1100" spc="-20">
                <a:solidFill>
                  <a:schemeClr val="tx1">
                    <a:lumMod val="85000"/>
                    <a:lumOff val="15000"/>
                  </a:schemeClr>
                </a:solidFill>
                <a:latin typeface="Roboto Light" panose="02000000000000000000" pitchFamily="2" charset="0"/>
                <a:ea typeface="Roboto Light" panose="02000000000000000000" pitchFamily="2" charset="0"/>
              </a:rPr>
              <a:t>We give you flexible broadband options that may include shared wireless, fiber optic, Ethernet or DSL facilities, IP assignment, and transport of your end-user data traffic from the premises to the public internet.</a:t>
            </a:r>
            <a:endParaRPr lang="en-US" sz="1200" spc="-20">
              <a:solidFill>
                <a:schemeClr val="tx1">
                  <a:lumMod val="85000"/>
                  <a:lumOff val="15000"/>
                </a:schemeClr>
              </a:solidFill>
              <a:latin typeface="Roboto Light" panose="02000000000000000000" pitchFamily="2" charset="0"/>
              <a:ea typeface="Roboto Light" panose="02000000000000000000" pitchFamily="2" charset="0"/>
            </a:endParaRPr>
          </a:p>
        </p:txBody>
      </p:sp>
      <p:sp>
        <p:nvSpPr>
          <p:cNvPr id="12" name="TextBox 11">
            <a:extLst>
              <a:ext uri="{FF2B5EF4-FFF2-40B4-BE49-F238E27FC236}">
                <a16:creationId xmlns:a16="http://schemas.microsoft.com/office/drawing/2014/main" id="{813303A3-FF8C-9094-0C3A-34862C6CE6D7}"/>
              </a:ext>
            </a:extLst>
          </p:cNvPr>
          <p:cNvSpPr txBox="1"/>
          <p:nvPr/>
        </p:nvSpPr>
        <p:spPr>
          <a:xfrm>
            <a:off x="6543630" y="2318711"/>
            <a:ext cx="3429000" cy="1426031"/>
          </a:xfrm>
          <a:prstGeom prst="rect">
            <a:avLst/>
          </a:prstGeom>
          <a:noFill/>
        </p:spPr>
        <p:txBody>
          <a:bodyPr wrap="square">
            <a:spAutoFit/>
          </a:bodyPr>
          <a:lstStyle/>
          <a:p>
            <a:pPr>
              <a:lnSpc>
                <a:spcPts val="1600"/>
              </a:lnSpc>
            </a:pPr>
            <a:r>
              <a:rPr lang="en-US" sz="1600" b="1" spc="-20">
                <a:solidFill>
                  <a:srgbClr val="0D4F9B"/>
                </a:solidFill>
                <a:latin typeface="Roboto" panose="02000000000000000000" pitchFamily="2" charset="0"/>
                <a:ea typeface="Roboto" panose="02000000000000000000" pitchFamily="2" charset="0"/>
              </a:rPr>
              <a:t>The best service delivery in the industry</a:t>
            </a:r>
          </a:p>
          <a:p>
            <a:br>
              <a:rPr lang="en-US" sz="500" spc="-20">
                <a:solidFill>
                  <a:schemeClr val="tx1">
                    <a:lumMod val="85000"/>
                    <a:lumOff val="15000"/>
                  </a:schemeClr>
                </a:solidFill>
                <a:latin typeface="Roboto" panose="02000000000000000000" pitchFamily="2" charset="0"/>
                <a:ea typeface="Roboto" panose="02000000000000000000" pitchFamily="2" charset="0"/>
              </a:rPr>
            </a:br>
            <a:r>
              <a:rPr lang="en-US" sz="1100" spc="-20">
                <a:solidFill>
                  <a:schemeClr val="tx1">
                    <a:lumMod val="85000"/>
                    <a:lumOff val="15000"/>
                  </a:schemeClr>
                </a:solidFill>
                <a:latin typeface="Roboto Light" panose="02000000000000000000" pitchFamily="2" charset="0"/>
                <a:ea typeface="Roboto Light" panose="02000000000000000000" pitchFamily="2" charset="0"/>
              </a:rPr>
              <a:t>With 20+ installing and managing applications of every size, our project management and operations teams have earned customer satisfaction scores 30% above industry average. Ask for our white paper on customer satisfaction.</a:t>
            </a:r>
            <a:endParaRPr lang="en-US" sz="1200" spc="-20">
              <a:solidFill>
                <a:schemeClr val="tx1">
                  <a:lumMod val="85000"/>
                  <a:lumOff val="15000"/>
                </a:schemeClr>
              </a:solidFill>
              <a:latin typeface="Roboto" panose="02000000000000000000" pitchFamily="2" charset="0"/>
              <a:ea typeface="Roboto" panose="02000000000000000000" pitchFamily="2" charset="0"/>
            </a:endParaRPr>
          </a:p>
        </p:txBody>
      </p:sp>
      <p:sp>
        <p:nvSpPr>
          <p:cNvPr id="13" name="TextBox 12">
            <a:extLst>
              <a:ext uri="{FF2B5EF4-FFF2-40B4-BE49-F238E27FC236}">
                <a16:creationId xmlns:a16="http://schemas.microsoft.com/office/drawing/2014/main" id="{B2EC37EF-ABA1-2412-ACF9-39A569D289D6}"/>
              </a:ext>
            </a:extLst>
          </p:cNvPr>
          <p:cNvSpPr txBox="1"/>
          <p:nvPr/>
        </p:nvSpPr>
        <p:spPr>
          <a:xfrm>
            <a:off x="1708670" y="3545817"/>
            <a:ext cx="3429000" cy="713016"/>
          </a:xfrm>
          <a:prstGeom prst="rect">
            <a:avLst/>
          </a:prstGeom>
          <a:noFill/>
        </p:spPr>
        <p:txBody>
          <a:bodyPr wrap="square">
            <a:spAutoFit/>
          </a:bodyPr>
          <a:lstStyle/>
          <a:p>
            <a:pPr>
              <a:lnSpc>
                <a:spcPts val="1600"/>
              </a:lnSpc>
            </a:pPr>
            <a:r>
              <a:rPr lang="en-US" sz="1600" b="1" spc="-20">
                <a:solidFill>
                  <a:srgbClr val="0D4F9B"/>
                </a:solidFill>
                <a:latin typeface="Roboto" panose="02000000000000000000" pitchFamily="2" charset="0"/>
                <a:ea typeface="Roboto" panose="02000000000000000000" pitchFamily="2" charset="0"/>
              </a:rPr>
              <a:t>Your rates are guaranteed.</a:t>
            </a:r>
          </a:p>
          <a:p>
            <a:br>
              <a:rPr lang="en-US" sz="500" spc="-20">
                <a:solidFill>
                  <a:schemeClr val="tx1">
                    <a:lumMod val="85000"/>
                    <a:lumOff val="15000"/>
                  </a:schemeClr>
                </a:solidFill>
                <a:latin typeface="Roboto" panose="02000000000000000000" pitchFamily="2" charset="0"/>
                <a:ea typeface="Roboto" panose="02000000000000000000" pitchFamily="2" charset="0"/>
              </a:rPr>
            </a:br>
            <a:r>
              <a:rPr lang="en-US" sz="1100" spc="-20">
                <a:solidFill>
                  <a:schemeClr val="tx1">
                    <a:lumMod val="85000"/>
                    <a:lumOff val="15000"/>
                  </a:schemeClr>
                </a:solidFill>
                <a:latin typeface="Roboto Light" panose="02000000000000000000" pitchFamily="2" charset="0"/>
                <a:ea typeface="Roboto Light" panose="02000000000000000000" pitchFamily="2" charset="0"/>
              </a:rPr>
              <a:t>All of our 36-month agreements guarantee your rates for the entire term.</a:t>
            </a:r>
            <a:endParaRPr lang="en-US" sz="1200" spc="-20">
              <a:solidFill>
                <a:schemeClr val="tx1">
                  <a:lumMod val="85000"/>
                  <a:lumOff val="15000"/>
                </a:schemeClr>
              </a:solidFill>
              <a:latin typeface="Roboto" panose="02000000000000000000" pitchFamily="2" charset="0"/>
              <a:ea typeface="Roboto" panose="02000000000000000000" pitchFamily="2" charset="0"/>
            </a:endParaRPr>
          </a:p>
        </p:txBody>
      </p:sp>
      <p:sp>
        <p:nvSpPr>
          <p:cNvPr id="14" name="TextBox 13">
            <a:extLst>
              <a:ext uri="{FF2B5EF4-FFF2-40B4-BE49-F238E27FC236}">
                <a16:creationId xmlns:a16="http://schemas.microsoft.com/office/drawing/2014/main" id="{D07DBB8A-D8A3-7B7C-A8AF-5F5C0B58219B}"/>
              </a:ext>
            </a:extLst>
          </p:cNvPr>
          <p:cNvSpPr txBox="1"/>
          <p:nvPr/>
        </p:nvSpPr>
        <p:spPr>
          <a:xfrm>
            <a:off x="1707204" y="4516593"/>
            <a:ext cx="3430466" cy="918200"/>
          </a:xfrm>
          <a:prstGeom prst="rect">
            <a:avLst/>
          </a:prstGeom>
          <a:noFill/>
        </p:spPr>
        <p:txBody>
          <a:bodyPr wrap="square">
            <a:spAutoFit/>
          </a:bodyPr>
          <a:lstStyle/>
          <a:p>
            <a:pPr>
              <a:lnSpc>
                <a:spcPts val="1600"/>
              </a:lnSpc>
            </a:pPr>
            <a:r>
              <a:rPr lang="en-US" sz="1600" b="1" spc="-20">
                <a:solidFill>
                  <a:srgbClr val="0D4F9B"/>
                </a:solidFill>
                <a:latin typeface="Roboto" panose="02000000000000000000" pitchFamily="2" charset="0"/>
                <a:ea typeface="Roboto" panose="02000000000000000000" pitchFamily="2" charset="0"/>
              </a:rPr>
              <a:t>Industry-leading service level agreements (SLAs)</a:t>
            </a:r>
          </a:p>
          <a:p>
            <a:br>
              <a:rPr lang="en-US" sz="500" spc="-20">
                <a:solidFill>
                  <a:schemeClr val="tx1">
                    <a:lumMod val="85000"/>
                    <a:lumOff val="15000"/>
                  </a:schemeClr>
                </a:solidFill>
                <a:latin typeface="Roboto" panose="02000000000000000000" pitchFamily="2" charset="0"/>
                <a:ea typeface="Roboto" panose="02000000000000000000" pitchFamily="2" charset="0"/>
              </a:rPr>
            </a:br>
            <a:r>
              <a:rPr lang="en-US" sz="1100" spc="-20">
                <a:solidFill>
                  <a:schemeClr val="tx1">
                    <a:lumMod val="85000"/>
                    <a:lumOff val="15000"/>
                  </a:schemeClr>
                </a:solidFill>
                <a:latin typeface="Roboto Light" panose="02000000000000000000" pitchFamily="2" charset="0"/>
                <a:ea typeface="Roboto Light" panose="02000000000000000000" pitchFamily="2" charset="0"/>
              </a:rPr>
              <a:t>Serenity Broadband Solutions have  exceptional SLAs that far exceed the SLAs of many other providers.</a:t>
            </a:r>
            <a:endParaRPr lang="en-US" sz="1200" spc="-20">
              <a:solidFill>
                <a:schemeClr val="tx1">
                  <a:lumMod val="85000"/>
                  <a:lumOff val="15000"/>
                </a:schemeClr>
              </a:solidFill>
              <a:latin typeface="Roboto" panose="02000000000000000000" pitchFamily="2" charset="0"/>
              <a:ea typeface="Roboto" panose="02000000000000000000" pitchFamily="2" charset="0"/>
            </a:endParaRPr>
          </a:p>
        </p:txBody>
      </p:sp>
      <p:sp>
        <p:nvSpPr>
          <p:cNvPr id="15" name="TextBox 14">
            <a:extLst>
              <a:ext uri="{FF2B5EF4-FFF2-40B4-BE49-F238E27FC236}">
                <a16:creationId xmlns:a16="http://schemas.microsoft.com/office/drawing/2014/main" id="{4D5D3E43-9E00-4AA3-641C-88E7E4F177C5}"/>
              </a:ext>
            </a:extLst>
          </p:cNvPr>
          <p:cNvSpPr txBox="1"/>
          <p:nvPr/>
        </p:nvSpPr>
        <p:spPr>
          <a:xfrm>
            <a:off x="6543630" y="4056519"/>
            <a:ext cx="3429000" cy="1256754"/>
          </a:xfrm>
          <a:prstGeom prst="rect">
            <a:avLst/>
          </a:prstGeom>
          <a:noFill/>
        </p:spPr>
        <p:txBody>
          <a:bodyPr wrap="square">
            <a:spAutoFit/>
          </a:bodyPr>
          <a:lstStyle/>
          <a:p>
            <a:pPr>
              <a:lnSpc>
                <a:spcPts val="1600"/>
              </a:lnSpc>
            </a:pPr>
            <a:r>
              <a:rPr lang="en-US" sz="1600" b="1" spc="-20">
                <a:solidFill>
                  <a:srgbClr val="0D4F9B"/>
                </a:solidFill>
                <a:latin typeface="Roboto" panose="02000000000000000000" pitchFamily="2" charset="0"/>
                <a:ea typeface="Roboto" panose="02000000000000000000" pitchFamily="2" charset="0"/>
              </a:rPr>
              <a:t>Our exclusive broadband delivery guarantee</a:t>
            </a:r>
          </a:p>
          <a:p>
            <a:br>
              <a:rPr lang="en-US" sz="500" spc="-20">
                <a:solidFill>
                  <a:schemeClr val="tx1">
                    <a:lumMod val="85000"/>
                    <a:lumOff val="15000"/>
                  </a:schemeClr>
                </a:solidFill>
                <a:latin typeface="Roboto" panose="02000000000000000000" pitchFamily="2" charset="0"/>
                <a:ea typeface="Roboto" panose="02000000000000000000" pitchFamily="2" charset="0"/>
              </a:rPr>
            </a:br>
            <a:r>
              <a:rPr lang="en-US" sz="1100" spc="-20">
                <a:solidFill>
                  <a:schemeClr val="tx1">
                    <a:lumMod val="85000"/>
                    <a:lumOff val="15000"/>
                  </a:schemeClr>
                </a:solidFill>
                <a:latin typeface="Roboto Light" panose="02000000000000000000" pitchFamily="2" charset="0"/>
                <a:ea typeface="Roboto Light" panose="02000000000000000000" pitchFamily="2" charset="0"/>
              </a:rPr>
              <a:t>If we cannot provide a new solution of our own at a location we will project manage and install another solution for you, or retain your current service and we will simply re-bill that service.</a:t>
            </a:r>
          </a:p>
        </p:txBody>
      </p:sp>
      <p:sp>
        <p:nvSpPr>
          <p:cNvPr id="20" name="TextBox 19">
            <a:extLst>
              <a:ext uri="{FF2B5EF4-FFF2-40B4-BE49-F238E27FC236}">
                <a16:creationId xmlns:a16="http://schemas.microsoft.com/office/drawing/2014/main" id="{AF1DFC63-BBD1-96E0-7085-E66619C10566}"/>
              </a:ext>
            </a:extLst>
          </p:cNvPr>
          <p:cNvSpPr txBox="1"/>
          <p:nvPr/>
        </p:nvSpPr>
        <p:spPr>
          <a:xfrm>
            <a:off x="838200" y="1236668"/>
            <a:ext cx="5805791" cy="646331"/>
          </a:xfrm>
          <a:prstGeom prst="rect">
            <a:avLst/>
          </a:prstGeom>
          <a:noFill/>
        </p:spPr>
        <p:txBody>
          <a:bodyPr wrap="square">
            <a:spAutoFit/>
          </a:bodyPr>
          <a:lstStyle/>
          <a:p>
            <a:r>
              <a:rPr lang="en-US" sz="1800" spc="-20">
                <a:solidFill>
                  <a:schemeClr val="tx1">
                    <a:lumMod val="85000"/>
                    <a:lumOff val="15000"/>
                  </a:schemeClr>
                </a:solidFill>
                <a:latin typeface="Roboto Light" panose="02000000000000000000" pitchFamily="2" charset="0"/>
                <a:ea typeface="Roboto Light" panose="02000000000000000000" pitchFamily="2" charset="0"/>
              </a:rPr>
              <a:t>No one takes your service delivery and service assurance </a:t>
            </a:r>
          </a:p>
          <a:p>
            <a:r>
              <a:rPr lang="en-US" sz="1800" spc="-20">
                <a:solidFill>
                  <a:schemeClr val="tx1">
                    <a:lumMod val="85000"/>
                    <a:lumOff val="15000"/>
                  </a:schemeClr>
                </a:solidFill>
                <a:latin typeface="Roboto Light" panose="02000000000000000000" pitchFamily="2" charset="0"/>
                <a:ea typeface="Roboto Light" panose="02000000000000000000" pitchFamily="2" charset="0"/>
              </a:rPr>
              <a:t>more seriously than Lingo.</a:t>
            </a:r>
            <a:endParaRPr lang="en-US"/>
          </a:p>
        </p:txBody>
      </p:sp>
      <p:pic>
        <p:nvPicPr>
          <p:cNvPr id="24" name="Graphic 23" descr="Checkbox Checked with solid fill">
            <a:extLst>
              <a:ext uri="{FF2B5EF4-FFF2-40B4-BE49-F238E27FC236}">
                <a16:creationId xmlns:a16="http://schemas.microsoft.com/office/drawing/2014/main" id="{BFBC0114-8070-F2FD-328E-F21B11F70B3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03510" y="2213133"/>
            <a:ext cx="457200" cy="457200"/>
          </a:xfrm>
          <a:prstGeom prst="rect">
            <a:avLst/>
          </a:prstGeom>
        </p:spPr>
      </p:pic>
      <p:pic>
        <p:nvPicPr>
          <p:cNvPr id="28" name="Graphic 27" descr="Checkbox Checked with solid fill">
            <a:extLst>
              <a:ext uri="{FF2B5EF4-FFF2-40B4-BE49-F238E27FC236}">
                <a16:creationId xmlns:a16="http://schemas.microsoft.com/office/drawing/2014/main" id="{D557D071-41E0-1507-1977-942B5C55CA7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03510" y="3533582"/>
            <a:ext cx="457200" cy="457200"/>
          </a:xfrm>
          <a:prstGeom prst="rect">
            <a:avLst/>
          </a:prstGeom>
        </p:spPr>
      </p:pic>
      <p:pic>
        <p:nvPicPr>
          <p:cNvPr id="29" name="Graphic 28" descr="Checkbox Checked with solid fill">
            <a:extLst>
              <a:ext uri="{FF2B5EF4-FFF2-40B4-BE49-F238E27FC236}">
                <a16:creationId xmlns:a16="http://schemas.microsoft.com/office/drawing/2014/main" id="{F8A0FCB6-39F0-D826-0985-6EF87C4B8A3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15213" y="4464650"/>
            <a:ext cx="457200" cy="457200"/>
          </a:xfrm>
          <a:prstGeom prst="rect">
            <a:avLst/>
          </a:prstGeom>
        </p:spPr>
      </p:pic>
      <p:pic>
        <p:nvPicPr>
          <p:cNvPr id="30" name="Graphic 29" descr="Checkbox Checked with solid fill">
            <a:extLst>
              <a:ext uri="{FF2B5EF4-FFF2-40B4-BE49-F238E27FC236}">
                <a16:creationId xmlns:a16="http://schemas.microsoft.com/office/drawing/2014/main" id="{87B16E82-D3FA-8D14-60CA-FCAF082706F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97229" y="4012845"/>
            <a:ext cx="457200" cy="457200"/>
          </a:xfrm>
          <a:prstGeom prst="rect">
            <a:avLst/>
          </a:prstGeom>
        </p:spPr>
      </p:pic>
      <p:pic>
        <p:nvPicPr>
          <p:cNvPr id="31" name="Graphic 30" descr="Checkbox Checked with solid fill">
            <a:extLst>
              <a:ext uri="{FF2B5EF4-FFF2-40B4-BE49-F238E27FC236}">
                <a16:creationId xmlns:a16="http://schemas.microsoft.com/office/drawing/2014/main" id="{72BF407D-32CD-AAE5-1CBE-059E77CEE3D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68248" y="2270047"/>
            <a:ext cx="457200" cy="457200"/>
          </a:xfrm>
          <a:prstGeom prst="rect">
            <a:avLst/>
          </a:prstGeom>
        </p:spPr>
      </p:pic>
    </p:spTree>
    <p:extLst>
      <p:ext uri="{BB962C8B-B14F-4D97-AF65-F5344CB8AC3E}">
        <p14:creationId xmlns:p14="http://schemas.microsoft.com/office/powerpoint/2010/main" val="30656952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C9963E1-E958-441D-BD67-58B8C4117930}"/>
              </a:ext>
            </a:extLst>
          </p:cNvPr>
          <p:cNvSpPr txBox="1"/>
          <p:nvPr/>
        </p:nvSpPr>
        <p:spPr>
          <a:xfrm>
            <a:off x="603567" y="2000250"/>
            <a:ext cx="11232516" cy="2893100"/>
          </a:xfrm>
          <a:prstGeom prst="rect">
            <a:avLst/>
          </a:prstGeom>
          <a:noFill/>
        </p:spPr>
        <p:txBody>
          <a:bodyPr wrap="square">
            <a:spAutoFit/>
          </a:bodyPr>
          <a:lstStyle/>
          <a:p>
            <a:r>
              <a:rPr lang="en-US" sz="1200" b="1" dirty="0"/>
              <a:t>Direct first-hand Quote from Enterprise customer on 12/7/22 whilst negotiating new pricing and agreement with us:</a:t>
            </a:r>
          </a:p>
          <a:p>
            <a:endParaRPr lang="en-US" sz="1000" b="1" dirty="0"/>
          </a:p>
          <a:p>
            <a:r>
              <a:rPr lang="en-US" sz="2000" b="1" dirty="0"/>
              <a:t>“We have Aggregators coming to us all the time and we have only retained Bullseye because of all the additional benefits and creativity we bring”  </a:t>
            </a:r>
          </a:p>
          <a:p>
            <a:endParaRPr lang="en-US" sz="2000" b="1" dirty="0"/>
          </a:p>
          <a:p>
            <a:pPr marL="800100" lvl="1" indent="-342900">
              <a:buFont typeface="Arial" panose="020B0604020202020204" pitchFamily="34" charset="0"/>
              <a:buChar char="•"/>
            </a:pPr>
            <a:r>
              <a:rPr lang="en-US" sz="1600" b="1">
                <a:solidFill>
                  <a:srgbClr val="FF0000"/>
                </a:solidFill>
              </a:rPr>
              <a:t>OK </a:t>
            </a:r>
            <a:r>
              <a:rPr lang="en-US" sz="1600" b="1"/>
              <a:t>- 36Mth </a:t>
            </a:r>
            <a:r>
              <a:rPr lang="en-US" sz="1600" b="1" dirty="0"/>
              <a:t>Automatic Rate Guarantee if select 36Mth term</a:t>
            </a:r>
          </a:p>
          <a:p>
            <a:pPr marL="800100" lvl="1" indent="-342900">
              <a:buFont typeface="Arial" panose="020B0604020202020204" pitchFamily="34" charset="0"/>
              <a:buChar char="•"/>
            </a:pPr>
            <a:r>
              <a:rPr lang="en-US" sz="1600" b="1">
                <a:solidFill>
                  <a:srgbClr val="FF0000"/>
                </a:solidFill>
              </a:rPr>
              <a:t>OK </a:t>
            </a:r>
            <a:r>
              <a:rPr lang="en-US" sz="1600" b="1"/>
              <a:t>- Commercial </a:t>
            </a:r>
            <a:r>
              <a:rPr lang="en-US" sz="1600" b="1" dirty="0"/>
              <a:t>SLA on all Dedicated Fiber Circuits</a:t>
            </a:r>
          </a:p>
          <a:p>
            <a:pPr marL="800100" lvl="1" indent="-342900">
              <a:buFont typeface="Arial" panose="020B0604020202020204" pitchFamily="34" charset="0"/>
              <a:buChar char="•"/>
            </a:pPr>
            <a:r>
              <a:rPr lang="en-US" sz="1600" b="1">
                <a:solidFill>
                  <a:srgbClr val="FF0000"/>
                </a:solidFill>
              </a:rPr>
              <a:t>Should we include or aspirational? </a:t>
            </a:r>
            <a:r>
              <a:rPr lang="en-US" sz="1600" b="1"/>
              <a:t>For </a:t>
            </a:r>
            <a:r>
              <a:rPr lang="en-US" sz="1600" b="1" dirty="0"/>
              <a:t>Any New Circuits – A Construction Discounter – </a:t>
            </a:r>
            <a:r>
              <a:rPr lang="en-US" sz="1200" b="1" dirty="0"/>
              <a:t>the Early Disconnect Protection funds can be used as Escrow to subsidize construction costs for new site location circuits. If renew contract at end of term, remaining Escrow moves on into new contract.</a:t>
            </a:r>
          </a:p>
          <a:p>
            <a:pPr marL="800100" lvl="1" indent="-342900">
              <a:buFont typeface="Arial" panose="020B0604020202020204" pitchFamily="34" charset="0"/>
              <a:buChar char="•"/>
            </a:pPr>
            <a:r>
              <a:rPr lang="en-US" sz="1600" b="1">
                <a:solidFill>
                  <a:srgbClr val="FF0000"/>
                </a:solidFill>
              </a:rPr>
              <a:t>OK - </a:t>
            </a:r>
            <a:r>
              <a:rPr lang="en-US" sz="1600" b="1"/>
              <a:t>Broadband </a:t>
            </a:r>
            <a:r>
              <a:rPr lang="en-US" sz="1600" b="1" dirty="0"/>
              <a:t>Delivery Guarantee </a:t>
            </a:r>
            <a:r>
              <a:rPr lang="en-US" sz="1200" b="1" dirty="0"/>
              <a:t>– if we cannot provide a new solution from one of our own at a location:</a:t>
            </a:r>
          </a:p>
          <a:p>
            <a:pPr marL="1257300" lvl="2" indent="-342900">
              <a:buFont typeface="Arial" panose="020B0604020202020204" pitchFamily="34" charset="0"/>
              <a:buChar char="•"/>
            </a:pPr>
            <a:r>
              <a:rPr lang="en-US" sz="1200" b="1" dirty="0"/>
              <a:t>we will project manage and install someone else’s solution for you, or</a:t>
            </a:r>
          </a:p>
          <a:p>
            <a:pPr marL="1257300" lvl="2" indent="-342900">
              <a:buFont typeface="Arial" panose="020B0604020202020204" pitchFamily="34" charset="0"/>
              <a:buChar char="•"/>
            </a:pPr>
            <a:r>
              <a:rPr lang="en-US" sz="1200" b="1" dirty="0"/>
              <a:t>retain your current service by us simply re-billing that circuit</a:t>
            </a:r>
          </a:p>
        </p:txBody>
      </p:sp>
    </p:spTree>
    <p:extLst>
      <p:ext uri="{BB962C8B-B14F-4D97-AF65-F5344CB8AC3E}">
        <p14:creationId xmlns:p14="http://schemas.microsoft.com/office/powerpoint/2010/main" val="41577405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DC7B6-5ADD-4716-A9FC-C6DC53B2CC38}"/>
              </a:ext>
            </a:extLst>
          </p:cNvPr>
          <p:cNvSpPr>
            <a:spLocks noGrp="1"/>
          </p:cNvSpPr>
          <p:nvPr>
            <p:ph type="title" idx="4294967295"/>
          </p:nvPr>
        </p:nvSpPr>
        <p:spPr>
          <a:xfrm>
            <a:off x="750651" y="724898"/>
            <a:ext cx="10515600" cy="393783"/>
          </a:xfrm>
        </p:spPr>
        <p:txBody>
          <a:bodyPr>
            <a:normAutofit fontScale="90000"/>
          </a:bodyPr>
          <a:lstStyle/>
          <a:p>
            <a:r>
              <a:rPr lang="en-US"/>
              <a:t>Dedicated Support for Fisher Auto Parts </a:t>
            </a:r>
            <a:endParaRPr lang="en-US" dirty="0"/>
          </a:p>
        </p:txBody>
      </p:sp>
      <p:pic>
        <p:nvPicPr>
          <p:cNvPr id="17" name="Picture 16">
            <a:extLst>
              <a:ext uri="{FF2B5EF4-FFF2-40B4-BE49-F238E27FC236}">
                <a16:creationId xmlns:a16="http://schemas.microsoft.com/office/drawing/2014/main" id="{DBDF1296-6944-7853-F376-648E3EC63D84}"/>
              </a:ext>
            </a:extLst>
          </p:cNvPr>
          <p:cNvPicPr>
            <a:picLocks noChangeAspect="1"/>
          </p:cNvPicPr>
          <p:nvPr/>
        </p:nvPicPr>
        <p:blipFill rotWithShape="1">
          <a:blip r:embed="rId3"/>
          <a:srcRect r="50388"/>
          <a:stretch/>
        </p:blipFill>
        <p:spPr>
          <a:xfrm>
            <a:off x="1190424" y="2597285"/>
            <a:ext cx="3021653" cy="2937569"/>
          </a:xfrm>
          <a:prstGeom prst="rect">
            <a:avLst/>
          </a:prstGeom>
        </p:spPr>
      </p:pic>
      <p:pic>
        <p:nvPicPr>
          <p:cNvPr id="18" name="Picture 17">
            <a:extLst>
              <a:ext uri="{FF2B5EF4-FFF2-40B4-BE49-F238E27FC236}">
                <a16:creationId xmlns:a16="http://schemas.microsoft.com/office/drawing/2014/main" id="{9D613980-5A68-73C1-BABF-2036CB9D8436}"/>
              </a:ext>
            </a:extLst>
          </p:cNvPr>
          <p:cNvPicPr>
            <a:picLocks noChangeAspect="1"/>
          </p:cNvPicPr>
          <p:nvPr/>
        </p:nvPicPr>
        <p:blipFill>
          <a:blip r:embed="rId3"/>
          <a:stretch>
            <a:fillRect/>
          </a:stretch>
        </p:blipFill>
        <p:spPr>
          <a:xfrm>
            <a:off x="5301983" y="2597285"/>
            <a:ext cx="6090635" cy="2937569"/>
          </a:xfrm>
          <a:prstGeom prst="rect">
            <a:avLst/>
          </a:prstGeom>
        </p:spPr>
      </p:pic>
      <p:sp>
        <p:nvSpPr>
          <p:cNvPr id="19" name="TextBox 18">
            <a:extLst>
              <a:ext uri="{FF2B5EF4-FFF2-40B4-BE49-F238E27FC236}">
                <a16:creationId xmlns:a16="http://schemas.microsoft.com/office/drawing/2014/main" id="{8111881E-27E3-7021-B93A-8961D86E76E1}"/>
              </a:ext>
            </a:extLst>
          </p:cNvPr>
          <p:cNvSpPr txBox="1"/>
          <p:nvPr/>
        </p:nvSpPr>
        <p:spPr>
          <a:xfrm>
            <a:off x="1190424" y="1594844"/>
            <a:ext cx="2418381" cy="748923"/>
          </a:xfrm>
          <a:prstGeom prst="rect">
            <a:avLst/>
          </a:prstGeom>
          <a:noFill/>
        </p:spPr>
        <p:txBody>
          <a:bodyPr wrap="square">
            <a:spAutoFit/>
          </a:bodyPr>
          <a:lstStyle/>
          <a:p>
            <a:pPr>
              <a:lnSpc>
                <a:spcPts val="1600"/>
              </a:lnSpc>
            </a:pPr>
            <a:r>
              <a:rPr lang="en-US" sz="1600" b="1" spc="-20">
                <a:solidFill>
                  <a:srgbClr val="0D4F9B"/>
                </a:solidFill>
                <a:latin typeface="Roboto" panose="02000000000000000000" pitchFamily="2" charset="0"/>
                <a:ea typeface="Roboto" panose="02000000000000000000" pitchFamily="2" charset="0"/>
              </a:rPr>
              <a:t>Your Client Experience Team</a:t>
            </a:r>
          </a:p>
          <a:p>
            <a:br>
              <a:rPr lang="en-US" sz="500" spc="-20">
                <a:solidFill>
                  <a:schemeClr val="tx1">
                    <a:lumMod val="85000"/>
                    <a:lumOff val="15000"/>
                  </a:schemeClr>
                </a:solidFill>
                <a:latin typeface="Roboto" panose="02000000000000000000" pitchFamily="2" charset="0"/>
                <a:ea typeface="Roboto" panose="02000000000000000000" pitchFamily="2" charset="0"/>
              </a:rPr>
            </a:br>
            <a:r>
              <a:rPr lang="en-US" sz="1100" spc="-20">
                <a:solidFill>
                  <a:schemeClr val="tx1">
                    <a:lumMod val="85000"/>
                    <a:lumOff val="15000"/>
                  </a:schemeClr>
                </a:solidFill>
                <a:latin typeface="Roboto Light" panose="02000000000000000000" pitchFamily="2" charset="0"/>
                <a:ea typeface="Roboto Light" panose="02000000000000000000" pitchFamily="2" charset="0"/>
              </a:rPr>
              <a:t>Brief description here.</a:t>
            </a:r>
            <a:endParaRPr lang="en-US" sz="1200" spc="-20">
              <a:solidFill>
                <a:schemeClr val="tx1">
                  <a:lumMod val="85000"/>
                  <a:lumOff val="15000"/>
                </a:schemeClr>
              </a:solidFill>
              <a:latin typeface="Roboto Light" panose="02000000000000000000" pitchFamily="2" charset="0"/>
              <a:ea typeface="Roboto Light" panose="02000000000000000000" pitchFamily="2" charset="0"/>
            </a:endParaRPr>
          </a:p>
        </p:txBody>
      </p:sp>
      <p:sp>
        <p:nvSpPr>
          <p:cNvPr id="20" name="TextBox 19">
            <a:extLst>
              <a:ext uri="{FF2B5EF4-FFF2-40B4-BE49-F238E27FC236}">
                <a16:creationId xmlns:a16="http://schemas.microsoft.com/office/drawing/2014/main" id="{64E39298-F61B-D565-BD3F-D45A1B30C140}"/>
              </a:ext>
            </a:extLst>
          </p:cNvPr>
          <p:cNvSpPr txBox="1"/>
          <p:nvPr/>
        </p:nvSpPr>
        <p:spPr>
          <a:xfrm>
            <a:off x="5301983" y="1594844"/>
            <a:ext cx="2418381" cy="543739"/>
          </a:xfrm>
          <a:prstGeom prst="rect">
            <a:avLst/>
          </a:prstGeom>
          <a:noFill/>
        </p:spPr>
        <p:txBody>
          <a:bodyPr wrap="square">
            <a:spAutoFit/>
          </a:bodyPr>
          <a:lstStyle/>
          <a:p>
            <a:pPr>
              <a:lnSpc>
                <a:spcPts val="1600"/>
              </a:lnSpc>
            </a:pPr>
            <a:r>
              <a:rPr lang="en-US" sz="1600" b="1" spc="-20">
                <a:solidFill>
                  <a:srgbClr val="0D4F9B"/>
                </a:solidFill>
                <a:latin typeface="Roboto" panose="02000000000000000000" pitchFamily="2" charset="0"/>
                <a:ea typeface="Roboto" panose="02000000000000000000" pitchFamily="2" charset="0"/>
              </a:rPr>
              <a:t>Your Tech Support Team</a:t>
            </a:r>
          </a:p>
          <a:p>
            <a:br>
              <a:rPr lang="en-US" sz="500" spc="-20">
                <a:solidFill>
                  <a:schemeClr val="tx1">
                    <a:lumMod val="85000"/>
                    <a:lumOff val="15000"/>
                  </a:schemeClr>
                </a:solidFill>
                <a:latin typeface="Roboto" panose="02000000000000000000" pitchFamily="2" charset="0"/>
                <a:ea typeface="Roboto" panose="02000000000000000000" pitchFamily="2" charset="0"/>
              </a:rPr>
            </a:br>
            <a:r>
              <a:rPr lang="en-US" sz="1100" spc="-20">
                <a:solidFill>
                  <a:schemeClr val="tx1">
                    <a:lumMod val="85000"/>
                    <a:lumOff val="15000"/>
                  </a:schemeClr>
                </a:solidFill>
                <a:latin typeface="Roboto Light" panose="02000000000000000000" pitchFamily="2" charset="0"/>
                <a:ea typeface="Roboto Light" panose="02000000000000000000" pitchFamily="2" charset="0"/>
              </a:rPr>
              <a:t>Brief description here.</a:t>
            </a:r>
            <a:endParaRPr lang="en-US" sz="1200" spc="-20">
              <a:solidFill>
                <a:schemeClr val="tx1">
                  <a:lumMod val="85000"/>
                  <a:lumOff val="15000"/>
                </a:schemeClr>
              </a:solidFill>
              <a:latin typeface="Roboto Light" panose="02000000000000000000" pitchFamily="2" charset="0"/>
              <a:ea typeface="Roboto Light" panose="02000000000000000000" pitchFamily="2" charset="0"/>
            </a:endParaRPr>
          </a:p>
        </p:txBody>
      </p:sp>
    </p:spTree>
    <p:extLst>
      <p:ext uri="{BB962C8B-B14F-4D97-AF65-F5344CB8AC3E}">
        <p14:creationId xmlns:p14="http://schemas.microsoft.com/office/powerpoint/2010/main" val="14864839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DC7B6-5ADD-4716-A9FC-C6DC53B2CC38}"/>
              </a:ext>
            </a:extLst>
          </p:cNvPr>
          <p:cNvSpPr>
            <a:spLocks noGrp="1"/>
          </p:cNvSpPr>
          <p:nvPr>
            <p:ph type="title" idx="4294967295"/>
          </p:nvPr>
        </p:nvSpPr>
        <p:spPr>
          <a:xfrm>
            <a:off x="838200" y="605593"/>
            <a:ext cx="10515600" cy="462925"/>
          </a:xfrm>
        </p:spPr>
        <p:txBody>
          <a:bodyPr/>
          <a:lstStyle/>
          <a:p>
            <a:r>
              <a:rPr lang="en-US"/>
              <a:t>Your Dedicated Executive Management Team</a:t>
            </a:r>
          </a:p>
        </p:txBody>
      </p:sp>
      <p:grpSp>
        <p:nvGrpSpPr>
          <p:cNvPr id="5" name="Group 4">
            <a:extLst>
              <a:ext uri="{FF2B5EF4-FFF2-40B4-BE49-F238E27FC236}">
                <a16:creationId xmlns:a16="http://schemas.microsoft.com/office/drawing/2014/main" id="{A34B7129-6240-6FF9-E918-C5222CA14F12}"/>
              </a:ext>
            </a:extLst>
          </p:cNvPr>
          <p:cNvGrpSpPr/>
          <p:nvPr/>
        </p:nvGrpSpPr>
        <p:grpSpPr>
          <a:xfrm>
            <a:off x="2235863" y="1556425"/>
            <a:ext cx="7384141" cy="4415880"/>
            <a:chOff x="4747120" y="1393769"/>
            <a:chExt cx="7324255" cy="4627175"/>
          </a:xfrm>
        </p:grpSpPr>
        <p:sp>
          <p:nvSpPr>
            <p:cNvPr id="34" name="Rectangle: Rounded Corners 33">
              <a:extLst>
                <a:ext uri="{FF2B5EF4-FFF2-40B4-BE49-F238E27FC236}">
                  <a16:creationId xmlns:a16="http://schemas.microsoft.com/office/drawing/2014/main" id="{1211F317-BAA2-4F5B-967A-06A35441163D}"/>
                </a:ext>
              </a:extLst>
            </p:cNvPr>
            <p:cNvSpPr/>
            <p:nvPr/>
          </p:nvSpPr>
          <p:spPr>
            <a:xfrm>
              <a:off x="4747120" y="1393769"/>
              <a:ext cx="4572679" cy="1468877"/>
            </a:xfrm>
            <a:prstGeom prst="roundRect">
              <a:avLst/>
            </a:prstGeom>
            <a:ln>
              <a:solidFill>
                <a:schemeClr val="accent4"/>
              </a:solidFill>
            </a:ln>
          </p:spPr>
          <p:style>
            <a:lnRef idx="2">
              <a:schemeClr val="accent2"/>
            </a:lnRef>
            <a:fillRef idx="1">
              <a:schemeClr val="lt1"/>
            </a:fillRef>
            <a:effectRef idx="0">
              <a:schemeClr val="accent2"/>
            </a:effectRef>
            <a:fontRef idx="minor">
              <a:schemeClr val="dk1"/>
            </a:fontRef>
          </p:style>
          <p:txBody>
            <a:bodyPr rtlCol="0" anchor="ctr"/>
            <a:lstStyle/>
            <a:p>
              <a:pPr marL="1196975" lvl="0">
                <a:spcAft>
                  <a:spcPts val="0"/>
                </a:spcAft>
                <a:buFontTx/>
                <a:buNone/>
              </a:pPr>
              <a:r>
                <a:rPr lang="en-US" sz="2400" dirty="0">
                  <a:solidFill>
                    <a:schemeClr val="accent3"/>
                  </a:solidFill>
                  <a:latin typeface="Open Sans Semibold" panose="020B0706030804020204" pitchFamily="34" charset="0"/>
                  <a:ea typeface="Open Sans Semibold" panose="020B0706030804020204" pitchFamily="34" charset="0"/>
                  <a:cs typeface="Open Sans Semibold" panose="020B0706030804020204" pitchFamily="34" charset="0"/>
                </a:rPr>
                <a:t>Elizabeth Parks - PM</a:t>
              </a:r>
            </a:p>
            <a:p>
              <a:pPr marL="1196975" lvl="0">
                <a:spcAft>
                  <a:spcPts val="0"/>
                </a:spcAft>
                <a:buFontTx/>
                <a:buNone/>
              </a:pPr>
              <a:r>
                <a:rPr lang="en-US" sz="1600" dirty="0">
                  <a:solidFill>
                    <a:schemeClr val="accent4"/>
                  </a:solidFill>
                  <a:latin typeface="Open Sans Semibold" panose="020B0706030804020204" pitchFamily="34" charset="0"/>
                  <a:ea typeface="Open Sans Semibold" panose="020B0706030804020204" pitchFamily="34" charset="0"/>
                  <a:cs typeface="Open Sans Semibold" panose="020B0706030804020204" pitchFamily="34" charset="0"/>
                </a:rPr>
                <a:t>Director – Corporate Accounts</a:t>
              </a:r>
            </a:p>
            <a:p>
              <a:pPr marL="1196975" lvl="0">
                <a:spcAft>
                  <a:spcPts val="0"/>
                </a:spcAft>
                <a:buFontTx/>
                <a:buNone/>
              </a:pPr>
              <a:r>
                <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hlinkClick r:id="rId3"/>
                </a:rPr>
                <a:t>eparks@bullseyetelecom.com</a:t>
              </a:r>
              <a:r>
                <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p>
            <a:p>
              <a:pPr marL="1196975" lvl="0">
                <a:spcAft>
                  <a:spcPts val="0"/>
                </a:spcAft>
                <a:buFontTx/>
                <a:buNone/>
              </a:pPr>
              <a:r>
                <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248-784-2659</a:t>
              </a:r>
              <a:endParaRPr lang="en-US" sz="1400" dirty="0"/>
            </a:p>
          </p:txBody>
        </p:sp>
        <p:sp>
          <p:nvSpPr>
            <p:cNvPr id="36" name="Rectangle: Rounded Corners 35">
              <a:extLst>
                <a:ext uri="{FF2B5EF4-FFF2-40B4-BE49-F238E27FC236}">
                  <a16:creationId xmlns:a16="http://schemas.microsoft.com/office/drawing/2014/main" id="{18A53D83-D39F-447A-84BA-E3E64CE43AD7}"/>
                </a:ext>
              </a:extLst>
            </p:cNvPr>
            <p:cNvSpPr/>
            <p:nvPr/>
          </p:nvSpPr>
          <p:spPr>
            <a:xfrm>
              <a:off x="7498697" y="4552067"/>
              <a:ext cx="4572678" cy="1468877"/>
            </a:xfrm>
            <a:prstGeom prst="roundRect">
              <a:avLst/>
            </a:prstGeom>
            <a:ln>
              <a:solidFill>
                <a:schemeClr val="accent4"/>
              </a:solidFill>
            </a:ln>
          </p:spPr>
          <p:style>
            <a:lnRef idx="2">
              <a:schemeClr val="accent2"/>
            </a:lnRef>
            <a:fillRef idx="1">
              <a:schemeClr val="lt1"/>
            </a:fillRef>
            <a:effectRef idx="0">
              <a:schemeClr val="accent2"/>
            </a:effectRef>
            <a:fontRef idx="minor">
              <a:schemeClr val="dk1"/>
            </a:fontRef>
          </p:style>
          <p:txBody>
            <a:bodyPr rtlCol="0" anchor="ctr"/>
            <a:lstStyle/>
            <a:p>
              <a:pPr marL="1196975" lvl="0">
                <a:spcAft>
                  <a:spcPts val="0"/>
                </a:spcAft>
                <a:buFontTx/>
                <a:buNone/>
              </a:pPr>
              <a:r>
                <a:rPr lang="en-US" sz="2400" dirty="0">
                  <a:solidFill>
                    <a:schemeClr val="accent3"/>
                  </a:solidFill>
                  <a:latin typeface="Open Sans Semibold" panose="020B0706030804020204" pitchFamily="34" charset="0"/>
                  <a:ea typeface="Open Sans Semibold" panose="020B0706030804020204" pitchFamily="34" charset="0"/>
                  <a:cs typeface="Open Sans Semibold" panose="020B0706030804020204" pitchFamily="34" charset="0"/>
                </a:rPr>
                <a:t>Christopher Ramsey</a:t>
              </a:r>
            </a:p>
            <a:p>
              <a:pPr marL="1196975" lvl="0">
                <a:spcAft>
                  <a:spcPts val="0"/>
                </a:spcAft>
                <a:buFontTx/>
                <a:buNone/>
              </a:pPr>
              <a:r>
                <a:rPr lang="en-US" sz="1600" dirty="0">
                  <a:solidFill>
                    <a:schemeClr val="accent4"/>
                  </a:solidFill>
                  <a:latin typeface="Open Sans Semibold" panose="020B0706030804020204" pitchFamily="34" charset="0"/>
                  <a:ea typeface="Open Sans Semibold" panose="020B0706030804020204" pitchFamily="34" charset="0"/>
                  <a:cs typeface="Open Sans Semibold" panose="020B0706030804020204" pitchFamily="34" charset="0"/>
                </a:rPr>
                <a:t>Chief Revenue Officer</a:t>
              </a:r>
            </a:p>
            <a:p>
              <a:pPr marL="1196975" lvl="0">
                <a:spcAft>
                  <a:spcPts val="0"/>
                </a:spcAft>
                <a:buFontTx/>
                <a:buNone/>
              </a:pPr>
              <a:r>
                <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hlinkClick r:id="rId4"/>
                </a:rPr>
                <a:t>Chris.Ramsey@lingo.com</a:t>
              </a:r>
              <a:r>
                <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p>
            <a:p>
              <a:pPr marL="1196975" lvl="0">
                <a:spcAft>
                  <a:spcPts val="0"/>
                </a:spcAft>
                <a:buFontTx/>
                <a:buNone/>
              </a:pPr>
              <a:r>
                <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470-401-0040</a:t>
              </a:r>
            </a:p>
          </p:txBody>
        </p:sp>
        <p:sp>
          <p:nvSpPr>
            <p:cNvPr id="3" name="Flowchart: Connector 2">
              <a:extLst>
                <a:ext uri="{FF2B5EF4-FFF2-40B4-BE49-F238E27FC236}">
                  <a16:creationId xmlns:a16="http://schemas.microsoft.com/office/drawing/2014/main" id="{FE51CF9A-C05B-4260-9ADA-190AEB93F84F}"/>
                </a:ext>
              </a:extLst>
            </p:cNvPr>
            <p:cNvSpPr>
              <a:spLocks noChangeAspect="1"/>
            </p:cNvSpPr>
            <p:nvPr/>
          </p:nvSpPr>
          <p:spPr>
            <a:xfrm>
              <a:off x="4866892" y="1533847"/>
              <a:ext cx="1188720" cy="1188720"/>
            </a:xfrm>
            <a:prstGeom prst="flowChartConnector">
              <a:avLst/>
            </a:prstGeom>
            <a:blipFill dpi="0" rotWithShape="1">
              <a:blip r:embed="rId5" cstate="email">
                <a:extLst>
                  <a:ext uri="{28A0092B-C50C-407E-A947-70E740481C1C}">
                    <a14:useLocalDpi xmlns:a14="http://schemas.microsoft.com/office/drawing/2010/main"/>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Connector 10">
              <a:extLst>
                <a:ext uri="{FF2B5EF4-FFF2-40B4-BE49-F238E27FC236}">
                  <a16:creationId xmlns:a16="http://schemas.microsoft.com/office/drawing/2014/main" id="{09D3C4BE-97DC-4C82-A403-5F1D06EDFFF1}"/>
                </a:ext>
              </a:extLst>
            </p:cNvPr>
            <p:cNvSpPr>
              <a:spLocks noChangeAspect="1"/>
            </p:cNvSpPr>
            <p:nvPr/>
          </p:nvSpPr>
          <p:spPr>
            <a:xfrm>
              <a:off x="7580409" y="4692144"/>
              <a:ext cx="1188720" cy="1188720"/>
            </a:xfrm>
            <a:prstGeom prst="flowChartConnector">
              <a:avLst/>
            </a:prstGeom>
            <a:blipFill>
              <a:blip r:embed="rId6" cstate="screen">
                <a:extLst>
                  <a:ext uri="{28A0092B-C50C-407E-A947-70E740481C1C}">
                    <a14:useLocalDpi xmlns:a14="http://schemas.microsoft.com/office/drawing/2010/main"/>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D96DB450-AD9C-4CB0-BB2B-256C053EE5B8}"/>
                </a:ext>
              </a:extLst>
            </p:cNvPr>
            <p:cNvSpPr/>
            <p:nvPr/>
          </p:nvSpPr>
          <p:spPr>
            <a:xfrm>
              <a:off x="6200408" y="3002726"/>
              <a:ext cx="4444067" cy="1468877"/>
            </a:xfrm>
            <a:prstGeom prst="roundRect">
              <a:avLst/>
            </a:prstGeom>
            <a:ln>
              <a:solidFill>
                <a:schemeClr val="accent4"/>
              </a:solidFill>
            </a:ln>
          </p:spPr>
          <p:style>
            <a:lnRef idx="2">
              <a:schemeClr val="accent2"/>
            </a:lnRef>
            <a:fillRef idx="1">
              <a:schemeClr val="lt1"/>
            </a:fillRef>
            <a:effectRef idx="0">
              <a:schemeClr val="accent2"/>
            </a:effectRef>
            <a:fontRef idx="minor">
              <a:schemeClr val="dk1"/>
            </a:fontRef>
          </p:style>
          <p:txBody>
            <a:bodyPr rtlCol="0" anchor="ctr"/>
            <a:lstStyle/>
            <a:p>
              <a:pPr marL="1196975" lvl="0">
                <a:spcAft>
                  <a:spcPts val="0"/>
                </a:spcAft>
                <a:buFontTx/>
                <a:buNone/>
              </a:pPr>
              <a:r>
                <a:rPr lang="en-US" sz="2400" dirty="0">
                  <a:solidFill>
                    <a:schemeClr val="accent3"/>
                  </a:solidFill>
                  <a:latin typeface="Open Sans Semibold" panose="020B0706030804020204" pitchFamily="34" charset="0"/>
                  <a:ea typeface="Open Sans Semibold" panose="020B0706030804020204" pitchFamily="34" charset="0"/>
                  <a:cs typeface="Open Sans Semibold" panose="020B0706030804020204" pitchFamily="34" charset="0"/>
                </a:rPr>
                <a:t>Paul Bockstanz</a:t>
              </a:r>
            </a:p>
            <a:p>
              <a:pPr marL="1196975" lvl="0">
                <a:spcAft>
                  <a:spcPts val="0"/>
                </a:spcAft>
                <a:buFontTx/>
                <a:buNone/>
              </a:pPr>
              <a:r>
                <a:rPr lang="en-US" sz="1600" dirty="0">
                  <a:solidFill>
                    <a:schemeClr val="accent4"/>
                  </a:solidFill>
                  <a:latin typeface="Open Sans Semibold" panose="020B0706030804020204" pitchFamily="34" charset="0"/>
                  <a:ea typeface="Open Sans Semibold" panose="020B0706030804020204" pitchFamily="34" charset="0"/>
                  <a:cs typeface="Open Sans Semibold" panose="020B0706030804020204" pitchFamily="34" charset="0"/>
                </a:rPr>
                <a:t>Account Manager Supervisor</a:t>
              </a:r>
            </a:p>
            <a:p>
              <a:pPr marL="1196975" lvl="0">
                <a:spcAft>
                  <a:spcPts val="0"/>
                </a:spcAft>
                <a:buFontTx/>
                <a:buNone/>
              </a:pPr>
              <a:r>
                <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hlinkClick r:id="rId7"/>
                </a:rPr>
                <a:t>pbockstanz@bullseyetelecom.com</a:t>
              </a:r>
              <a:endPar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1196975" lvl="0">
                <a:spcAft>
                  <a:spcPts val="0"/>
                </a:spcAft>
                <a:buFontTx/>
                <a:buNone/>
              </a:pPr>
              <a:r>
                <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248-784-2535 </a:t>
              </a:r>
            </a:p>
          </p:txBody>
        </p:sp>
        <p:sp>
          <p:nvSpPr>
            <p:cNvPr id="15" name="Flowchart: Connector 14">
              <a:extLst>
                <a:ext uri="{FF2B5EF4-FFF2-40B4-BE49-F238E27FC236}">
                  <a16:creationId xmlns:a16="http://schemas.microsoft.com/office/drawing/2014/main" id="{5CFB133D-A395-461D-A65E-D7268CA212F5}"/>
                </a:ext>
              </a:extLst>
            </p:cNvPr>
            <p:cNvSpPr>
              <a:spLocks noChangeAspect="1"/>
            </p:cNvSpPr>
            <p:nvPr/>
          </p:nvSpPr>
          <p:spPr>
            <a:xfrm>
              <a:off x="6275560" y="3142804"/>
              <a:ext cx="1188720" cy="1188720"/>
            </a:xfrm>
            <a:prstGeom prst="flowChartConnector">
              <a:avLst/>
            </a:prstGeom>
            <a:blipFill dpi="0" rotWithShape="1">
              <a:blip r:embed="rId8" cstate="email">
                <a:extLst>
                  <a:ext uri="{28A0092B-C50C-407E-A947-70E740481C1C}">
                    <a14:useLocalDpi xmlns:a14="http://schemas.microsoft.com/office/drawing/2010/main"/>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57073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52C6F5C-6848-1ACE-8458-12082B50500C}"/>
              </a:ext>
            </a:extLst>
          </p:cNvPr>
          <p:cNvSpPr>
            <a:spLocks noGrp="1"/>
          </p:cNvSpPr>
          <p:nvPr>
            <p:ph type="body" sz="quarter" idx="4294967295"/>
          </p:nvPr>
        </p:nvSpPr>
        <p:spPr>
          <a:xfrm>
            <a:off x="0" y="4024470"/>
            <a:ext cx="12192000" cy="411163"/>
          </a:xfrm>
          <a:prstGeom prst="rect">
            <a:avLst/>
          </a:prstGeom>
        </p:spPr>
        <p:txBody>
          <a:bodyPr/>
          <a:lstStyle/>
          <a:p>
            <a:r>
              <a:rPr lang="en-US" dirty="0"/>
              <a:t>1/19/23</a:t>
            </a:r>
          </a:p>
          <a:p>
            <a:endParaRPr lang="en-US" dirty="0"/>
          </a:p>
        </p:txBody>
      </p:sp>
      <p:pic>
        <p:nvPicPr>
          <p:cNvPr id="6" name="Picture 5">
            <a:extLst>
              <a:ext uri="{FF2B5EF4-FFF2-40B4-BE49-F238E27FC236}">
                <a16:creationId xmlns:a16="http://schemas.microsoft.com/office/drawing/2014/main" id="{78C4F3BE-0CDB-4745-ACD3-73F0885B5AFC}"/>
              </a:ext>
            </a:extLst>
          </p:cNvPr>
          <p:cNvPicPr>
            <a:picLocks noChangeAspect="1"/>
          </p:cNvPicPr>
          <p:nvPr/>
        </p:nvPicPr>
        <p:blipFill>
          <a:blip r:embed="rId2"/>
          <a:stretch>
            <a:fillRect/>
          </a:stretch>
        </p:blipFill>
        <p:spPr>
          <a:xfrm>
            <a:off x="0" y="-72189"/>
            <a:ext cx="12192000" cy="6930189"/>
          </a:xfrm>
          <a:prstGeom prst="rect">
            <a:avLst/>
          </a:prstGeom>
        </p:spPr>
      </p:pic>
      <p:sp>
        <p:nvSpPr>
          <p:cNvPr id="2" name="Title 1">
            <a:extLst>
              <a:ext uri="{FF2B5EF4-FFF2-40B4-BE49-F238E27FC236}">
                <a16:creationId xmlns:a16="http://schemas.microsoft.com/office/drawing/2014/main" id="{03F6B5DF-EA4C-E2E9-27C6-90CA3DB6D15F}"/>
              </a:ext>
            </a:extLst>
          </p:cNvPr>
          <p:cNvSpPr>
            <a:spLocks noGrp="1"/>
          </p:cNvSpPr>
          <p:nvPr>
            <p:ph type="ctrTitle" idx="4294967295"/>
          </p:nvPr>
        </p:nvSpPr>
        <p:spPr>
          <a:xfrm>
            <a:off x="443239" y="4415998"/>
            <a:ext cx="11643946" cy="1116129"/>
          </a:xfrm>
          <a:prstGeom prst="rect">
            <a:avLst/>
          </a:prstGeom>
        </p:spPr>
        <p:txBody>
          <a:bodyPr/>
          <a:lstStyle/>
          <a:p>
            <a:r>
              <a:rPr lang="en-US" dirty="0">
                <a:solidFill>
                  <a:schemeClr val="bg1"/>
                </a:solidFill>
              </a:rPr>
              <a:t>Broadband Excellence</a:t>
            </a:r>
            <a:br>
              <a:rPr lang="en-US" dirty="0">
                <a:solidFill>
                  <a:schemeClr val="bg1"/>
                </a:solidFill>
              </a:rPr>
            </a:br>
            <a:r>
              <a:rPr lang="en-US" dirty="0">
                <a:solidFill>
                  <a:schemeClr val="bg1"/>
                </a:solidFill>
              </a:rPr>
              <a:t>Q&amp;A</a:t>
            </a:r>
            <a:br>
              <a:rPr lang="en-US" dirty="0">
                <a:solidFill>
                  <a:schemeClr val="bg1"/>
                </a:solidFill>
              </a:rPr>
            </a:br>
            <a:br>
              <a:rPr lang="en-US" dirty="0"/>
            </a:br>
            <a:endParaRPr lang="en-US" sz="2800" dirty="0"/>
          </a:p>
        </p:txBody>
      </p:sp>
    </p:spTree>
    <p:extLst>
      <p:ext uri="{BB962C8B-B14F-4D97-AF65-F5344CB8AC3E}">
        <p14:creationId xmlns:p14="http://schemas.microsoft.com/office/powerpoint/2010/main" val="3473568787"/>
      </p:ext>
    </p:extLst>
  </p:cSld>
  <p:clrMapOvr>
    <a:masterClrMapping/>
  </p:clrMapOvr>
  <mc:AlternateContent xmlns:mc="http://schemas.openxmlformats.org/markup-compatibility/2006" xmlns:p14="http://schemas.microsoft.com/office/powerpoint/2010/main">
    <mc:Choice Requires="p14">
      <p:transition p14:dur="0" advTm="356"/>
    </mc:Choice>
    <mc:Fallback xmlns="">
      <p:transition advTm="356"/>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858764D6-478E-82BF-766F-50F448721761}"/>
              </a:ext>
            </a:extLst>
          </p:cNvPr>
          <p:cNvGrpSpPr/>
          <p:nvPr/>
        </p:nvGrpSpPr>
        <p:grpSpPr>
          <a:xfrm>
            <a:off x="1549083" y="3661295"/>
            <a:ext cx="9093833" cy="3069387"/>
            <a:chOff x="674657" y="3235828"/>
            <a:chExt cx="10323465" cy="3755521"/>
          </a:xfrm>
        </p:grpSpPr>
        <p:graphicFrame>
          <p:nvGraphicFramePr>
            <p:cNvPr id="6" name="Diagram 5">
              <a:extLst>
                <a:ext uri="{FF2B5EF4-FFF2-40B4-BE49-F238E27FC236}">
                  <a16:creationId xmlns:a16="http://schemas.microsoft.com/office/drawing/2014/main" id="{F1D66194-8474-41B2-8E8D-533AFA730C2A}"/>
                </a:ext>
              </a:extLst>
            </p:cNvPr>
            <p:cNvGraphicFramePr/>
            <p:nvPr/>
          </p:nvGraphicFramePr>
          <p:xfrm>
            <a:off x="674657" y="3235828"/>
            <a:ext cx="10323465" cy="37555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A398AA1E-DE3A-19C2-2333-A616C8C6AC26}"/>
                </a:ext>
              </a:extLst>
            </p:cNvPr>
            <p:cNvSpPr txBox="1"/>
            <p:nvPr/>
          </p:nvSpPr>
          <p:spPr>
            <a:xfrm>
              <a:off x="3261154" y="5113588"/>
              <a:ext cx="1419772" cy="384109"/>
            </a:xfrm>
            <a:prstGeom prst="rect">
              <a:avLst/>
            </a:prstGeom>
            <a:noFill/>
          </p:spPr>
          <p:txBody>
            <a:bodyPr wrap="none" rtlCol="0">
              <a:spAutoFit/>
            </a:bodyPr>
            <a:lstStyle/>
            <a:p>
              <a:pPr algn="ctr">
                <a:lnSpc>
                  <a:spcPct val="90000"/>
                </a:lnSpc>
              </a:pPr>
              <a:r>
                <a:rPr lang="en-US" sz="1600" dirty="0">
                  <a:solidFill>
                    <a:schemeClr val="accent4"/>
                  </a:solidFill>
                  <a:latin typeface="Open Sans Semibold" panose="020B0706030804020204" pitchFamily="34" charset="0"/>
                  <a:ea typeface="Open Sans Semibold" panose="020B0706030804020204" pitchFamily="34" charset="0"/>
                  <a:cs typeface="Open Sans Semibold" panose="020B0706030804020204" pitchFamily="34" charset="0"/>
                </a:rPr>
                <a:t>Customers</a:t>
              </a:r>
            </a:p>
          </p:txBody>
        </p:sp>
        <p:sp>
          <p:nvSpPr>
            <p:cNvPr id="12" name="TextBox 11">
              <a:extLst>
                <a:ext uri="{FF2B5EF4-FFF2-40B4-BE49-F238E27FC236}">
                  <a16:creationId xmlns:a16="http://schemas.microsoft.com/office/drawing/2014/main" id="{02FB9A83-4465-CE01-650E-B1513097A935}"/>
                </a:ext>
              </a:extLst>
            </p:cNvPr>
            <p:cNvSpPr txBox="1"/>
            <p:nvPr/>
          </p:nvSpPr>
          <p:spPr>
            <a:xfrm>
              <a:off x="5373844" y="4911206"/>
              <a:ext cx="1445248" cy="926380"/>
            </a:xfrm>
            <a:prstGeom prst="rect">
              <a:avLst/>
            </a:prstGeom>
            <a:noFill/>
          </p:spPr>
          <p:txBody>
            <a:bodyPr wrap="none" rtlCol="0">
              <a:spAutoFit/>
            </a:bodyPr>
            <a:lstStyle>
              <a:defPPr>
                <a:defRPr lang="en-US"/>
              </a:defPPr>
              <a:lvl1pPr>
                <a:defRPr sz="24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algn="ctr">
                <a:lnSpc>
                  <a:spcPct val="90000"/>
                </a:lnSpc>
              </a:pPr>
              <a:r>
                <a:rPr lang="en-US" sz="1600" dirty="0">
                  <a:solidFill>
                    <a:schemeClr val="accent4"/>
                  </a:solidFill>
                </a:rPr>
                <a:t>Years of </a:t>
              </a:r>
            </a:p>
            <a:p>
              <a:pPr algn="ctr">
                <a:lnSpc>
                  <a:spcPct val="90000"/>
                </a:lnSpc>
              </a:pPr>
              <a:r>
                <a:rPr lang="en-US" sz="1600" dirty="0">
                  <a:solidFill>
                    <a:schemeClr val="accent4"/>
                  </a:solidFill>
                </a:rPr>
                <a:t>Industry </a:t>
              </a:r>
            </a:p>
            <a:p>
              <a:pPr algn="ctr">
                <a:lnSpc>
                  <a:spcPct val="90000"/>
                </a:lnSpc>
              </a:pPr>
              <a:r>
                <a:rPr lang="en-US" sz="1600" dirty="0">
                  <a:solidFill>
                    <a:schemeClr val="accent4"/>
                  </a:solidFill>
                </a:rPr>
                <a:t>Experience</a:t>
              </a:r>
            </a:p>
          </p:txBody>
        </p:sp>
        <p:sp>
          <p:nvSpPr>
            <p:cNvPr id="14" name="TextBox 13">
              <a:extLst>
                <a:ext uri="{FF2B5EF4-FFF2-40B4-BE49-F238E27FC236}">
                  <a16:creationId xmlns:a16="http://schemas.microsoft.com/office/drawing/2014/main" id="{1E3F682A-ADF3-4626-DAFA-C2628E969A51}"/>
                </a:ext>
              </a:extLst>
            </p:cNvPr>
            <p:cNvSpPr txBox="1"/>
            <p:nvPr/>
          </p:nvSpPr>
          <p:spPr>
            <a:xfrm>
              <a:off x="7267421" y="4892507"/>
              <a:ext cx="1723671" cy="926380"/>
            </a:xfrm>
            <a:prstGeom prst="rect">
              <a:avLst/>
            </a:prstGeom>
            <a:noFill/>
          </p:spPr>
          <p:txBody>
            <a:bodyPr wrap="none" rtlCol="0">
              <a:spAutoFit/>
            </a:bodyPr>
            <a:lstStyle>
              <a:defPPr>
                <a:defRPr lang="en-US"/>
              </a:defPPr>
              <a:lvl1pPr>
                <a:defRPr sz="24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algn="ctr">
                <a:lnSpc>
                  <a:spcPct val="90000"/>
                </a:lnSpc>
              </a:pPr>
              <a:r>
                <a:rPr lang="en-US" sz="1600" dirty="0">
                  <a:solidFill>
                    <a:schemeClr val="accent4"/>
                  </a:solidFill>
                </a:rPr>
                <a:t>Years of </a:t>
              </a:r>
            </a:p>
            <a:p>
              <a:pPr algn="ctr">
                <a:lnSpc>
                  <a:spcPct val="90000"/>
                </a:lnSpc>
              </a:pPr>
              <a:r>
                <a:rPr lang="en-US" sz="1600" dirty="0">
                  <a:solidFill>
                    <a:schemeClr val="accent4"/>
                  </a:solidFill>
                </a:rPr>
                <a:t>Client Service</a:t>
              </a:r>
            </a:p>
            <a:p>
              <a:pPr algn="ctr">
                <a:lnSpc>
                  <a:spcPct val="90000"/>
                </a:lnSpc>
              </a:pPr>
              <a:r>
                <a:rPr lang="en-US" sz="1600" dirty="0">
                  <a:solidFill>
                    <a:schemeClr val="accent4"/>
                  </a:solidFill>
                </a:rPr>
                <a:t>Excellence</a:t>
              </a:r>
              <a:endParaRPr lang="en-US" sz="1800" dirty="0">
                <a:solidFill>
                  <a:schemeClr val="accent4"/>
                </a:solidFill>
              </a:endParaRPr>
            </a:p>
          </p:txBody>
        </p:sp>
      </p:grpSp>
      <p:graphicFrame>
        <p:nvGraphicFramePr>
          <p:cNvPr id="2" name="Table 4">
            <a:extLst>
              <a:ext uri="{FF2B5EF4-FFF2-40B4-BE49-F238E27FC236}">
                <a16:creationId xmlns:a16="http://schemas.microsoft.com/office/drawing/2014/main" id="{EE836309-906D-C975-16D0-47E666AF868E}"/>
              </a:ext>
            </a:extLst>
          </p:cNvPr>
          <p:cNvGraphicFramePr>
            <a:graphicFrameLocks noGrp="1"/>
          </p:cNvGraphicFramePr>
          <p:nvPr>
            <p:extLst>
              <p:ext uri="{D42A27DB-BD31-4B8C-83A1-F6EECF244321}">
                <p14:modId xmlns:p14="http://schemas.microsoft.com/office/powerpoint/2010/main" val="189785553"/>
              </p:ext>
            </p:extLst>
          </p:nvPr>
        </p:nvGraphicFramePr>
        <p:xfrm>
          <a:off x="560257" y="1788475"/>
          <a:ext cx="10792252" cy="2342351"/>
        </p:xfrm>
        <a:graphic>
          <a:graphicData uri="http://schemas.openxmlformats.org/drawingml/2006/table">
            <a:tbl>
              <a:tblPr firstRow="1" bandRow="1">
                <a:tableStyleId>{5C22544A-7EE6-4342-B048-85BDC9FD1C3A}</a:tableStyleId>
              </a:tblPr>
              <a:tblGrid>
                <a:gridCol w="10792252">
                  <a:extLst>
                    <a:ext uri="{9D8B030D-6E8A-4147-A177-3AD203B41FA5}">
                      <a16:colId xmlns:a16="http://schemas.microsoft.com/office/drawing/2014/main" val="304017614"/>
                    </a:ext>
                  </a:extLst>
                </a:gridCol>
              </a:tblGrid>
              <a:tr h="2342351">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58645121"/>
                  </a:ext>
                </a:extLst>
              </a:tr>
            </a:tbl>
          </a:graphicData>
        </a:graphic>
      </p:graphicFrame>
      <p:sp>
        <p:nvSpPr>
          <p:cNvPr id="124" name="Content Placeholder 6">
            <a:extLst>
              <a:ext uri="{FF2B5EF4-FFF2-40B4-BE49-F238E27FC236}">
                <a16:creationId xmlns:a16="http://schemas.microsoft.com/office/drawing/2014/main" id="{18EDA345-0FB3-BDA3-3204-C20B683FF5F8}"/>
              </a:ext>
            </a:extLst>
          </p:cNvPr>
          <p:cNvSpPr txBox="1">
            <a:spLocks/>
          </p:cNvSpPr>
          <p:nvPr/>
        </p:nvSpPr>
        <p:spPr>
          <a:xfrm>
            <a:off x="759226" y="1936592"/>
            <a:ext cx="10394314" cy="2448438"/>
          </a:xfrm>
          <a:prstGeom prst="rect">
            <a:avLst/>
          </a:prstGeom>
        </p:spPr>
        <p:txBody>
          <a:bodyPr numCol="2"/>
          <a:lstStyle>
            <a:lvl1pPr marL="228600" indent="-228600" algn="l" defTabSz="914400" rtl="0" eaLnBrk="1" latinLnBrk="0" hangingPunct="1">
              <a:lnSpc>
                <a:spcPct val="90000"/>
              </a:lnSpc>
              <a:spcBef>
                <a:spcPts val="1000"/>
              </a:spcBef>
              <a:buClr>
                <a:srgbClr val="0056A7"/>
              </a:buClr>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Clr>
                <a:srgbClr val="8BC541"/>
              </a:buClr>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Clr>
                <a:srgbClr val="0056A7"/>
              </a:buClr>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Clr>
                <a:srgbClr val="0056A7"/>
              </a:buClr>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Clr>
                <a:srgbClr val="0056A7"/>
              </a:buClr>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600"/>
              </a:spcAft>
              <a:buClr>
                <a:schemeClr val="accent1"/>
              </a:buClr>
            </a:pPr>
            <a:r>
              <a:rPr lang="en-US" sz="1600" b="1" dirty="0">
                <a:latin typeface="+mj-lt"/>
                <a:ea typeface="Open Sans Light" panose="020B0306030504020204" pitchFamily="34" charset="0"/>
                <a:cs typeface="Open Sans Light" panose="020B0306030504020204" pitchFamily="34" charset="0"/>
              </a:rPr>
              <a:t>350+ Employees</a:t>
            </a:r>
          </a:p>
          <a:p>
            <a:pPr>
              <a:lnSpc>
                <a:spcPct val="100000"/>
              </a:lnSpc>
              <a:spcBef>
                <a:spcPts val="0"/>
              </a:spcBef>
              <a:spcAft>
                <a:spcPts val="600"/>
              </a:spcAft>
              <a:buClr>
                <a:schemeClr val="accent1"/>
              </a:buClr>
            </a:pPr>
            <a:r>
              <a:rPr lang="en-US" sz="1600" dirty="0">
                <a:latin typeface="+mn-lt"/>
                <a:ea typeface="Open Sans Light" panose="020B0306030504020204" pitchFamily="34" charset="0"/>
                <a:cs typeface="Open Sans Light" panose="020B0306030504020204" pitchFamily="34" charset="0"/>
              </a:rPr>
              <a:t>Executive Leadership with </a:t>
            </a:r>
            <a:r>
              <a:rPr lang="en-US" sz="1600" dirty="0">
                <a:latin typeface="+mj-lt"/>
                <a:ea typeface="Open Sans Light" panose="020B0306030504020204" pitchFamily="34" charset="0"/>
                <a:cs typeface="Open Sans Light" panose="020B0306030504020204" pitchFamily="34" charset="0"/>
              </a:rPr>
              <a:t>Over 135+ Years </a:t>
            </a:r>
            <a:r>
              <a:rPr lang="en-US" sz="1600" dirty="0">
                <a:latin typeface="+mn-lt"/>
                <a:ea typeface="Open Sans Light" panose="020B0306030504020204" pitchFamily="34" charset="0"/>
                <a:cs typeface="Open Sans Light" panose="020B0306030504020204" pitchFamily="34" charset="0"/>
              </a:rPr>
              <a:t>of Combined Technology Industry Experience</a:t>
            </a:r>
          </a:p>
          <a:p>
            <a:pPr>
              <a:lnSpc>
                <a:spcPct val="100000"/>
              </a:lnSpc>
              <a:spcBef>
                <a:spcPts val="0"/>
              </a:spcBef>
              <a:spcAft>
                <a:spcPts val="600"/>
              </a:spcAft>
              <a:buClr>
                <a:schemeClr val="accent1"/>
              </a:buClr>
            </a:pPr>
            <a:r>
              <a:rPr lang="en-US" sz="1600" b="1" dirty="0">
                <a:latin typeface="Open Sans Semibold" panose="020B0706030804020204" pitchFamily="34" charset="0"/>
                <a:ea typeface="Open Sans Semibold" panose="020B0706030804020204" pitchFamily="34" charset="0"/>
                <a:cs typeface="Open Sans Semibold" panose="020B0706030804020204" pitchFamily="34" charset="0"/>
              </a:rPr>
              <a:t>Award Winning </a:t>
            </a:r>
            <a:r>
              <a:rPr lang="en-US" sz="1600" dirty="0">
                <a:latin typeface="+mn-lt"/>
                <a:ea typeface="Open Sans Light" panose="020B0306030504020204" pitchFamily="34" charset="0"/>
                <a:cs typeface="Open Sans Light" panose="020B0306030504020204" pitchFamily="34" charset="0"/>
              </a:rPr>
              <a:t>Leader for Cloud Communications, SD-WAN, Security, Internet &amp; POTS</a:t>
            </a:r>
          </a:p>
          <a:p>
            <a:pPr>
              <a:lnSpc>
                <a:spcPct val="100000"/>
              </a:lnSpc>
              <a:spcBef>
                <a:spcPts val="0"/>
              </a:spcBef>
              <a:buClr>
                <a:schemeClr val="accent1"/>
              </a:buClr>
            </a:pPr>
            <a:r>
              <a:rPr lang="en-US" sz="1600" b="1" dirty="0">
                <a:latin typeface="+mj-lt"/>
                <a:ea typeface="Open Sans Light" panose="020B0306030504020204" pitchFamily="34" charset="0"/>
                <a:cs typeface="Open Sans Light" panose="020B0306030504020204" pitchFamily="34" charset="0"/>
              </a:rPr>
              <a:t>130K+ Clients </a:t>
            </a:r>
            <a:r>
              <a:rPr lang="en-US" sz="1600" dirty="0">
                <a:latin typeface="+mn-lt"/>
                <a:ea typeface="Open Sans Light" panose="020B0306030504020204" pitchFamily="34" charset="0"/>
                <a:cs typeface="Open Sans Light" panose="020B0306030504020204" pitchFamily="34" charset="0"/>
              </a:rPr>
              <a:t>Across Three Segments: </a:t>
            </a:r>
          </a:p>
          <a:p>
            <a:pPr lvl="1">
              <a:lnSpc>
                <a:spcPct val="100000"/>
              </a:lnSpc>
              <a:spcBef>
                <a:spcPts val="0"/>
              </a:spcBef>
              <a:buClr>
                <a:schemeClr val="accent1"/>
              </a:buClr>
            </a:pPr>
            <a:r>
              <a:rPr lang="en-US" sz="1600" dirty="0">
                <a:latin typeface="+mj-lt"/>
                <a:ea typeface="Open Sans Light" panose="020B0306030504020204" pitchFamily="34" charset="0"/>
                <a:cs typeface="Open Sans Light" panose="020B0306030504020204" pitchFamily="34" charset="0"/>
              </a:rPr>
              <a:t>Business, Carrier &amp; Consumer</a:t>
            </a:r>
          </a:p>
          <a:p>
            <a:pPr indent="0">
              <a:lnSpc>
                <a:spcPct val="100000"/>
              </a:lnSpc>
              <a:spcBef>
                <a:spcPts val="0"/>
              </a:spcBef>
              <a:spcAft>
                <a:spcPts val="600"/>
              </a:spcAft>
              <a:buClr>
                <a:schemeClr val="accent1"/>
              </a:buClr>
              <a:buNone/>
            </a:pPr>
            <a:endParaRPr lang="en-US" sz="1600" dirty="0">
              <a:latin typeface="+mn-lt"/>
              <a:ea typeface="Open Sans Light" panose="020B0306030504020204" pitchFamily="34" charset="0"/>
              <a:cs typeface="Open Sans Light" panose="020B0306030504020204" pitchFamily="34" charset="0"/>
            </a:endParaRPr>
          </a:p>
          <a:p>
            <a:pPr marL="457200">
              <a:lnSpc>
                <a:spcPct val="100000"/>
              </a:lnSpc>
              <a:spcBef>
                <a:spcPts val="0"/>
              </a:spcBef>
              <a:spcAft>
                <a:spcPts val="600"/>
              </a:spcAft>
              <a:buClr>
                <a:schemeClr val="accent1"/>
              </a:buClr>
            </a:pPr>
            <a:r>
              <a:rPr lang="en-US" sz="1600" b="1" dirty="0">
                <a:latin typeface="Open Sans Semibold" panose="020B0706030804020204" pitchFamily="34" charset="0"/>
                <a:ea typeface="Open Sans Semibold" panose="020B0706030804020204" pitchFamily="34" charset="0"/>
                <a:cs typeface="Open Sans Semibold" panose="020B0706030804020204" pitchFamily="34" charset="0"/>
              </a:rPr>
              <a:t>Voted Top 2021 VoIP Solution Provider </a:t>
            </a:r>
            <a:r>
              <a:rPr lang="en-US" sz="1600" dirty="0">
                <a:latin typeface="+mn-lt"/>
                <a:ea typeface="Open Sans Light" panose="020B0306030504020204" pitchFamily="34" charset="0"/>
                <a:cs typeface="Open Sans Light" panose="020B0306030504020204" pitchFamily="34" charset="0"/>
              </a:rPr>
              <a:t>by Telecom Tech</a:t>
            </a:r>
          </a:p>
          <a:p>
            <a:pPr marL="457200">
              <a:lnSpc>
                <a:spcPct val="100000"/>
              </a:lnSpc>
              <a:spcBef>
                <a:spcPts val="0"/>
              </a:spcBef>
              <a:spcAft>
                <a:spcPts val="600"/>
              </a:spcAft>
              <a:buClr>
                <a:schemeClr val="accent1"/>
              </a:buClr>
            </a:pPr>
            <a:r>
              <a:rPr lang="en-US" sz="1600" dirty="0">
                <a:latin typeface="+mn-lt"/>
                <a:ea typeface="Open Sans Light" panose="020B0306030504020204" pitchFamily="34" charset="0"/>
                <a:cs typeface="Open Sans Light" panose="020B0306030504020204" pitchFamily="34" charset="0"/>
              </a:rPr>
              <a:t>Diversified Client Portfolio Representing</a:t>
            </a:r>
            <a:r>
              <a:rPr lang="en-US" sz="1600" dirty="0">
                <a:latin typeface="Open Sans Light" panose="020B0306030504020204" pitchFamily="34" charset="0"/>
                <a:ea typeface="Open Sans Light" panose="020B0306030504020204" pitchFamily="34" charset="0"/>
                <a:cs typeface="Open Sans Light" panose="020B0306030504020204" pitchFamily="34" charset="0"/>
              </a:rPr>
              <a:t> </a:t>
            </a:r>
            <a:r>
              <a:rPr lang="en-US" sz="1600" dirty="0">
                <a:latin typeface="+mj-lt"/>
                <a:ea typeface="Open Sans Light" panose="020B0306030504020204" pitchFamily="34" charset="0"/>
                <a:cs typeface="Open Sans Light" panose="020B0306030504020204" pitchFamily="34" charset="0"/>
              </a:rPr>
              <a:t>Over 15 Verticals</a:t>
            </a:r>
          </a:p>
          <a:p>
            <a:pPr marL="457200">
              <a:lnSpc>
                <a:spcPct val="100000"/>
              </a:lnSpc>
              <a:spcBef>
                <a:spcPts val="0"/>
              </a:spcBef>
              <a:spcAft>
                <a:spcPts val="600"/>
              </a:spcAft>
              <a:buClr>
                <a:schemeClr val="accent1"/>
              </a:buClr>
            </a:pPr>
            <a:r>
              <a:rPr lang="en-US" sz="1600" dirty="0">
                <a:latin typeface="+mj-lt"/>
                <a:ea typeface="Open Sans Light" panose="020B0306030504020204" pitchFamily="34" charset="0"/>
                <a:cs typeface="Open Sans Light" panose="020B0306030504020204" pitchFamily="34" charset="0"/>
              </a:rPr>
              <a:t>Over 20 Years </a:t>
            </a:r>
            <a:r>
              <a:rPr lang="en-US" sz="1600" dirty="0">
                <a:latin typeface="+mn-lt"/>
                <a:ea typeface="Open Sans Light" panose="020B0306030504020204" pitchFamily="34" charset="0"/>
                <a:cs typeface="Open Sans Light" panose="020B0306030504020204" pitchFamily="34" charset="0"/>
              </a:rPr>
              <a:t>of Exceptional Client Service</a:t>
            </a:r>
          </a:p>
        </p:txBody>
      </p:sp>
      <p:sp>
        <p:nvSpPr>
          <p:cNvPr id="5" name="TextBox 4">
            <a:extLst>
              <a:ext uri="{FF2B5EF4-FFF2-40B4-BE49-F238E27FC236}">
                <a16:creationId xmlns:a16="http://schemas.microsoft.com/office/drawing/2014/main" id="{0F1FC095-9565-4FA7-7698-9741F7FE9D28}"/>
              </a:ext>
            </a:extLst>
          </p:cNvPr>
          <p:cNvSpPr txBox="1"/>
          <p:nvPr/>
        </p:nvSpPr>
        <p:spPr>
          <a:xfrm>
            <a:off x="819868" y="1344734"/>
            <a:ext cx="10672258" cy="400110"/>
          </a:xfrm>
          <a:prstGeom prst="rect">
            <a:avLst/>
          </a:prstGeom>
          <a:noFill/>
        </p:spPr>
        <p:txBody>
          <a:bodyPr wrap="square">
            <a:spAutoFit/>
          </a:bodyPr>
          <a:lstStyle/>
          <a:p>
            <a:r>
              <a:rPr lang="en-US" sz="2000" dirty="0">
                <a:solidFill>
                  <a:schemeClr val="accent6"/>
                </a:solidFill>
                <a:latin typeface="Open Sans Semibold" panose="020B0706030804020204" pitchFamily="34" charset="0"/>
                <a:ea typeface="Open Sans Semibold" panose="020B0706030804020204" pitchFamily="34" charset="0"/>
                <a:cs typeface="Open Sans Semibold" panose="020B0706030804020204" pitchFamily="34" charset="0"/>
              </a:rPr>
              <a:t>Cloud/UC and Managed Service Provider serving 130K+ globally diversified customers</a:t>
            </a:r>
          </a:p>
        </p:txBody>
      </p:sp>
      <p:sp>
        <p:nvSpPr>
          <p:cNvPr id="3" name="Title 1">
            <a:extLst>
              <a:ext uri="{FF2B5EF4-FFF2-40B4-BE49-F238E27FC236}">
                <a16:creationId xmlns:a16="http://schemas.microsoft.com/office/drawing/2014/main" id="{9E5EA1DA-DFE5-6B87-055A-917EC9C1F6C4}"/>
              </a:ext>
            </a:extLst>
          </p:cNvPr>
          <p:cNvSpPr txBox="1">
            <a:spLocks/>
          </p:cNvSpPr>
          <p:nvPr/>
        </p:nvSpPr>
        <p:spPr>
          <a:xfrm>
            <a:off x="759226" y="653828"/>
            <a:ext cx="10394315" cy="47534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en-US" sz="2400" i="0" kern="1200" spc="-20">
                <a:solidFill>
                  <a:schemeClr val="tx1"/>
                </a:solidFill>
                <a:effectLst/>
                <a:latin typeface="Raleway SemiBold" panose="020B0703030101060003" pitchFamily="34" charset="0"/>
                <a:ea typeface="Roboto" panose="02000000000000000000" pitchFamily="2" charset="0"/>
                <a:cs typeface="+mn-cs"/>
              </a:defRPr>
            </a:lvl1pPr>
          </a:lstStyle>
          <a:p>
            <a:r>
              <a:rPr lang="en-US"/>
              <a:t>Lingo + BullsEye</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45475" y="683611"/>
            <a:ext cx="10394315" cy="475347"/>
          </a:xfrm>
          <a:prstGeom prst="rect">
            <a:avLst/>
          </a:prstGeom>
        </p:spPr>
        <p:txBody>
          <a:bodyPr/>
          <a:lstStyle/>
          <a:p>
            <a:r>
              <a:rPr lang="en-US" dirty="0"/>
              <a:t>Proven Business Model</a:t>
            </a:r>
            <a:endParaRPr lang="it-IT" dirty="0"/>
          </a:p>
        </p:txBody>
      </p:sp>
      <p:sp>
        <p:nvSpPr>
          <p:cNvPr id="4" name="Content Placeholder 3"/>
          <p:cNvSpPr>
            <a:spLocks noGrp="1"/>
          </p:cNvSpPr>
          <p:nvPr>
            <p:ph idx="4294967295"/>
          </p:nvPr>
        </p:nvSpPr>
        <p:spPr>
          <a:xfrm>
            <a:off x="287216" y="1713137"/>
            <a:ext cx="6542202" cy="3970886"/>
          </a:xfrm>
          <a:prstGeom prst="rect">
            <a:avLst/>
          </a:prstGeom>
        </p:spPr>
        <p:txBody>
          <a:bodyPr/>
          <a:lstStyle/>
          <a:p>
            <a:pPr marL="398463" lvl="3" indent="-285750">
              <a:lnSpc>
                <a:spcPct val="100000"/>
              </a:lnSpc>
              <a:spcBef>
                <a:spcPts val="0"/>
              </a:spcBef>
              <a:spcAft>
                <a:spcPts val="1200"/>
              </a:spcAft>
              <a:defRPr/>
            </a:pPr>
            <a:r>
              <a:rPr lang="en-US" sz="1600" u="sng" dirty="0">
                <a:solidFill>
                  <a:schemeClr val="accent1"/>
                </a:solidFill>
                <a:latin typeface="Open Sans Semibold" panose="020B0706030804020204" pitchFamily="34" charset="0"/>
                <a:ea typeface="Open Sans Semibold" panose="020B0706030804020204" pitchFamily="34" charset="0"/>
                <a:cs typeface="Open Sans Semibold" panose="020B0706030804020204" pitchFamily="34" charset="0"/>
              </a:rPr>
              <a:t>Revenue Stability and Diversification</a:t>
            </a:r>
            <a:r>
              <a:rPr lang="en-US" sz="1600" dirty="0">
                <a:solidFill>
                  <a:schemeClr val="accent1"/>
                </a:solidFill>
                <a:latin typeface="Open Sans Semibold" panose="020B0706030804020204" pitchFamily="34" charset="0"/>
                <a:ea typeface="Open Sans Semibold" panose="020B0706030804020204" pitchFamily="34" charset="0"/>
                <a:cs typeface="Open Sans Semibold" panose="020B0706030804020204" pitchFamily="34" charset="0"/>
              </a:rPr>
              <a:t>: </a:t>
            </a:r>
            <a:r>
              <a:rPr lang="en-US" sz="1600" dirty="0">
                <a:latin typeface="+mn-lt"/>
                <a:ea typeface="Open Sans Light" panose="020B0306030504020204" pitchFamily="34" charset="0"/>
                <a:cs typeface="Open Sans Light" panose="020B0306030504020204" pitchFamily="34" charset="0"/>
              </a:rPr>
              <a:t>Combined revenue segments (Business, Carrier and Consumer) are diversified across all industries including medical, business services, legal, technology, transportation, and more.</a:t>
            </a:r>
          </a:p>
          <a:p>
            <a:pPr marL="112713" lvl="3" indent="0">
              <a:lnSpc>
                <a:spcPct val="100000"/>
              </a:lnSpc>
              <a:spcBef>
                <a:spcPts val="0"/>
              </a:spcBef>
              <a:spcAft>
                <a:spcPts val="1200"/>
              </a:spcAft>
              <a:buNone/>
              <a:defRPr/>
            </a:pPr>
            <a:endParaRPr lang="en-US" sz="1600" dirty="0">
              <a:latin typeface="+mn-lt"/>
              <a:ea typeface="Open Sans Light" panose="020B0306030504020204" pitchFamily="34" charset="0"/>
              <a:cs typeface="Open Sans Light" panose="020B0306030504020204" pitchFamily="34" charset="0"/>
            </a:endParaRPr>
          </a:p>
          <a:p>
            <a:pPr marL="398463" lvl="3" indent="-285750">
              <a:lnSpc>
                <a:spcPct val="100000"/>
              </a:lnSpc>
              <a:spcBef>
                <a:spcPts val="0"/>
              </a:spcBef>
              <a:spcAft>
                <a:spcPts val="1200"/>
              </a:spcAft>
              <a:defRPr/>
            </a:pPr>
            <a:r>
              <a:rPr lang="en-US" sz="1600" u="sng" dirty="0">
                <a:solidFill>
                  <a:schemeClr val="accent1"/>
                </a:solidFill>
                <a:latin typeface="Open Sans Semibold" panose="020B0706030804020204" pitchFamily="34" charset="0"/>
                <a:ea typeface="Open Sans Semibold" panose="020B0706030804020204" pitchFamily="34" charset="0"/>
                <a:cs typeface="Open Sans Semibold" panose="020B0706030804020204" pitchFamily="34" charset="0"/>
              </a:rPr>
              <a:t>Cloud UC &amp; Managed Network Infrastructure</a:t>
            </a:r>
            <a:r>
              <a:rPr lang="en-US" sz="1600" dirty="0">
                <a:solidFill>
                  <a:schemeClr val="accent1"/>
                </a:solidFill>
                <a:latin typeface="Open Sans Semibold" panose="020B0706030804020204" pitchFamily="34" charset="0"/>
                <a:ea typeface="Open Sans Semibold" panose="020B0706030804020204" pitchFamily="34" charset="0"/>
                <a:cs typeface="Open Sans Semibold" panose="020B0706030804020204" pitchFamily="34" charset="0"/>
              </a:rPr>
              <a:t>: </a:t>
            </a:r>
            <a:r>
              <a:rPr lang="en-US" sz="1600" dirty="0">
                <a:latin typeface="+mn-lt"/>
                <a:ea typeface="Open Sans Light" panose="020B0306030504020204" pitchFamily="34" charset="0"/>
                <a:cs typeface="Open Sans Light" panose="020B0306030504020204" pitchFamily="34" charset="0"/>
              </a:rPr>
              <a:t>Cloud UC and Feature Group D (“FG-D”) networks in the U.S. and Canada which process over 18 billion minutes of traffic annually. </a:t>
            </a:r>
          </a:p>
          <a:p>
            <a:pPr marL="112713" lvl="3" indent="0">
              <a:lnSpc>
                <a:spcPct val="100000"/>
              </a:lnSpc>
              <a:spcBef>
                <a:spcPts val="0"/>
              </a:spcBef>
              <a:spcAft>
                <a:spcPts val="1200"/>
              </a:spcAft>
              <a:buNone/>
              <a:defRPr/>
            </a:pPr>
            <a:endParaRPr lang="en-US" sz="1600" dirty="0">
              <a:latin typeface="+mn-lt"/>
              <a:ea typeface="Open Sans Light" panose="020B0306030504020204" pitchFamily="34" charset="0"/>
              <a:cs typeface="Open Sans Light" panose="020B0306030504020204" pitchFamily="34" charset="0"/>
            </a:endParaRPr>
          </a:p>
          <a:p>
            <a:pPr marL="398463" lvl="3" indent="-285750">
              <a:lnSpc>
                <a:spcPct val="100000"/>
              </a:lnSpc>
              <a:spcBef>
                <a:spcPts val="0"/>
              </a:spcBef>
              <a:spcAft>
                <a:spcPts val="1200"/>
              </a:spcAft>
              <a:defRPr/>
            </a:pPr>
            <a:r>
              <a:rPr lang="en-US" sz="1600" u="sng" dirty="0">
                <a:solidFill>
                  <a:schemeClr val="accent1"/>
                </a:solidFill>
                <a:latin typeface="+mj-lt"/>
                <a:ea typeface="Open Sans Extrabold" panose="020B0906030804020204" pitchFamily="34" charset="0"/>
                <a:cs typeface="Open Sans Extrabold" panose="020B0906030804020204" pitchFamily="34" charset="0"/>
              </a:rPr>
              <a:t>Diversified Plan:</a:t>
            </a:r>
            <a:r>
              <a:rPr lang="en-US" sz="1600" dirty="0">
                <a:solidFill>
                  <a:schemeClr val="accent1"/>
                </a:solidFill>
                <a:latin typeface="+mn-lt"/>
                <a:ea typeface="Open Sans Extrabold" panose="020B0906030804020204" pitchFamily="34" charset="0"/>
                <a:cs typeface="Open Sans Extrabold" panose="020B0906030804020204" pitchFamily="34" charset="0"/>
              </a:rPr>
              <a:t> </a:t>
            </a:r>
            <a:r>
              <a:rPr lang="en-US" sz="1600" dirty="0">
                <a:latin typeface="+mn-lt"/>
                <a:ea typeface="Open Sans Light" panose="020B0306030504020204" pitchFamily="34" charset="0"/>
                <a:cs typeface="Open Sans Light" panose="020B0306030504020204" pitchFamily="34" charset="0"/>
              </a:rPr>
              <a:t>Our growth is focused on organic strategic initiatives. (new business, cross-selling products, international growth). Plus, there will  be acquisition opportunities.</a:t>
            </a:r>
          </a:p>
        </p:txBody>
      </p:sp>
      <p:sp>
        <p:nvSpPr>
          <p:cNvPr id="9" name="Line Callout 1 (No Border) 8"/>
          <p:cNvSpPr/>
          <p:nvPr>
            <p:custDataLst>
              <p:tags r:id="rId1"/>
            </p:custDataLst>
          </p:nvPr>
        </p:nvSpPr>
        <p:spPr>
          <a:xfrm>
            <a:off x="7116707" y="1619435"/>
            <a:ext cx="4866745" cy="864917"/>
          </a:xfrm>
          <a:prstGeom prst="callout1">
            <a:avLst>
              <a:gd name="adj1" fmla="val 100000"/>
              <a:gd name="adj2" fmla="val 0"/>
              <a:gd name="adj3" fmla="val 100000"/>
              <a:gd name="adj4" fmla="val 100000"/>
            </a:avLst>
          </a:prstGeom>
          <a:noFill/>
          <a:ln w="127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91440" rIns="73152" bIns="91440" numCol="1" spcCol="0" rtlCol="0" fromWordArt="0" anchor="t" anchorCtr="0" forceAA="0" compatLnSpc="1">
            <a:prstTxWarp prst="textNoShape">
              <a:avLst/>
            </a:prstTxWarp>
            <a:spAutoFit/>
          </a:bodyPr>
          <a:lstStyle/>
          <a:p>
            <a:pPr algn="ctr">
              <a:lnSpc>
                <a:spcPct val="114000"/>
              </a:lnSpc>
              <a:spcAft>
                <a:spcPts val="600"/>
              </a:spcAft>
              <a:buClr>
                <a:schemeClr val="tx1"/>
              </a:buClr>
              <a:buSzPct val="100000"/>
            </a:pPr>
            <a:r>
              <a:rPr lang="en-US" sz="2000" b="1" dirty="0">
                <a:solidFill>
                  <a:schemeClr val="accent2"/>
                </a:solidFill>
                <a:latin typeface="Open Sans Extrabold" panose="020B0906030804020204" pitchFamily="34" charset="0"/>
                <a:ea typeface="Open Sans Extrabold" panose="020B0906030804020204" pitchFamily="34" charset="0"/>
                <a:cs typeface="Open Sans Extrabold" panose="020B0906030804020204" pitchFamily="34" charset="0"/>
              </a:rPr>
              <a:t>Together </a:t>
            </a:r>
            <a:r>
              <a:rPr lang="en-US" sz="2000" dirty="0">
                <a:solidFill>
                  <a:schemeClr val="accent4"/>
                </a:solidFill>
                <a:latin typeface="Open Sans Light" panose="020B0306030504020204" pitchFamily="34" charset="0"/>
                <a:ea typeface="Open Sans Light" panose="020B0306030504020204" pitchFamily="34" charset="0"/>
                <a:cs typeface="Open Sans Light" panose="020B0306030504020204" pitchFamily="34" charset="0"/>
              </a:rPr>
              <a:t>we have a strong foundation and are poised for </a:t>
            </a:r>
            <a:r>
              <a:rPr lang="en-US" sz="2000" b="1" dirty="0">
                <a:solidFill>
                  <a:schemeClr val="accent2"/>
                </a:solidFill>
                <a:latin typeface="Open Sans Extrabold" panose="020B0906030804020204" pitchFamily="34" charset="0"/>
                <a:ea typeface="Open Sans Extrabold" panose="020B0906030804020204" pitchFamily="34" charset="0"/>
                <a:cs typeface="Open Sans Extrabold" panose="020B0906030804020204" pitchFamily="34" charset="0"/>
              </a:rPr>
              <a:t>continued growth</a:t>
            </a:r>
            <a:r>
              <a:rPr lang="en-US" sz="2000" b="1" dirty="0">
                <a:solidFill>
                  <a:schemeClr val="accent2"/>
                </a:solidFill>
                <a:latin typeface="Open Sans Semibold" panose="020B0706030804020204" pitchFamily="34" charset="0"/>
                <a:ea typeface="Open Sans Semibold" panose="020B0706030804020204" pitchFamily="34" charset="0"/>
                <a:cs typeface="Open Sans Semibold" panose="020B0706030804020204" pitchFamily="34" charset="0"/>
              </a:rPr>
              <a:t>.</a:t>
            </a:r>
          </a:p>
        </p:txBody>
      </p:sp>
      <p:sp>
        <p:nvSpPr>
          <p:cNvPr id="20" name="TextBox 19"/>
          <p:cNvSpPr txBox="1"/>
          <p:nvPr>
            <p:custDataLst>
              <p:tags r:id="rId2"/>
            </p:custDataLst>
          </p:nvPr>
        </p:nvSpPr>
        <p:spPr>
          <a:xfrm>
            <a:off x="6259422" y="6313530"/>
            <a:ext cx="4408579" cy="544471"/>
          </a:xfrm>
          <a:prstGeom prst="rect">
            <a:avLst/>
          </a:prstGeom>
        </p:spPr>
        <p:txBody>
          <a:bodyPr vert="horz" wrap="square" lIns="0" tIns="0" rIns="0" bIns="0" rtlCol="0" anchor="b">
            <a:noAutofit/>
          </a:bodyPr>
          <a:lstStyle/>
          <a:p>
            <a:pPr marL="173736" indent="-173736">
              <a:spcBef>
                <a:spcPct val="0"/>
              </a:spcBef>
              <a:spcAft>
                <a:spcPct val="0"/>
              </a:spcAft>
              <a:buSzPct val="100000"/>
              <a:buAutoNum type="arabicParenBoth"/>
            </a:pPr>
            <a:endParaRPr lang="en-US" sz="600" i="1" dirty="0">
              <a:solidFill>
                <a:schemeClr val="tx2"/>
              </a:solidFill>
              <a:latin typeface="Arial" panose="020B0604020202020204" pitchFamily="34" charset="0"/>
            </a:endParaRPr>
          </a:p>
        </p:txBody>
      </p:sp>
      <p:graphicFrame>
        <p:nvGraphicFramePr>
          <p:cNvPr id="10" name="Chart 9">
            <a:extLst>
              <a:ext uri="{FF2B5EF4-FFF2-40B4-BE49-F238E27FC236}">
                <a16:creationId xmlns:a16="http://schemas.microsoft.com/office/drawing/2014/main" id="{7DDE3C31-7D04-F055-D6D1-457A82B24899}"/>
              </a:ext>
            </a:extLst>
          </p:cNvPr>
          <p:cNvGraphicFramePr>
            <a:graphicFrameLocks/>
          </p:cNvGraphicFramePr>
          <p:nvPr/>
        </p:nvGraphicFramePr>
        <p:xfrm>
          <a:off x="6923765" y="2568042"/>
          <a:ext cx="3961949" cy="2916242"/>
        </p:xfrm>
        <a:graphic>
          <a:graphicData uri="http://schemas.openxmlformats.org/drawingml/2006/chart">
            <c:chart xmlns:c="http://schemas.openxmlformats.org/drawingml/2006/chart" xmlns:r="http://schemas.openxmlformats.org/officeDocument/2006/relationships" r:id="rId5"/>
          </a:graphicData>
        </a:graphic>
      </p:graphicFrame>
      <p:sp>
        <p:nvSpPr>
          <p:cNvPr id="11" name="TextBox 10">
            <a:extLst>
              <a:ext uri="{FF2B5EF4-FFF2-40B4-BE49-F238E27FC236}">
                <a16:creationId xmlns:a16="http://schemas.microsoft.com/office/drawing/2014/main" id="{53B50362-86EC-2273-DC22-FC7C22451051}"/>
              </a:ext>
            </a:extLst>
          </p:cNvPr>
          <p:cNvSpPr txBox="1"/>
          <p:nvPr/>
        </p:nvSpPr>
        <p:spPr>
          <a:xfrm>
            <a:off x="8534102" y="3840728"/>
            <a:ext cx="741274" cy="5247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noAutofit/>
          </a:bodyPr>
          <a:lstStyle/>
          <a:p>
            <a:pPr algn="ctr"/>
            <a:r>
              <a:rPr lang="en-US" sz="1200" b="1" dirty="0">
                <a:solidFill>
                  <a:schemeClr val="tx1"/>
                </a:solidFill>
              </a:rPr>
              <a:t>2022E</a:t>
            </a:r>
          </a:p>
          <a:p>
            <a:pPr algn="ctr"/>
            <a:endParaRPr lang="en-US" sz="400" b="1" dirty="0">
              <a:solidFill>
                <a:schemeClr val="tx1"/>
              </a:solidFill>
            </a:endParaRPr>
          </a:p>
          <a:p>
            <a:pPr algn="ctr"/>
            <a:r>
              <a:rPr lang="en-US" sz="1200" b="1" dirty="0">
                <a:solidFill>
                  <a:schemeClr val="tx1"/>
                </a:solidFill>
              </a:rPr>
              <a:t>~$240M+</a:t>
            </a:r>
          </a:p>
        </p:txBody>
      </p:sp>
      <p:grpSp>
        <p:nvGrpSpPr>
          <p:cNvPr id="8" name="Group 7">
            <a:extLst>
              <a:ext uri="{FF2B5EF4-FFF2-40B4-BE49-F238E27FC236}">
                <a16:creationId xmlns:a16="http://schemas.microsoft.com/office/drawing/2014/main" id="{916B0361-E488-5B34-FE11-EABCBC054235}"/>
              </a:ext>
            </a:extLst>
          </p:cNvPr>
          <p:cNvGrpSpPr/>
          <p:nvPr/>
        </p:nvGrpSpPr>
        <p:grpSpPr>
          <a:xfrm>
            <a:off x="10207747" y="3679116"/>
            <a:ext cx="1055449" cy="893834"/>
            <a:chOff x="10755551" y="3645299"/>
            <a:chExt cx="1055449" cy="893834"/>
          </a:xfrm>
        </p:grpSpPr>
        <p:sp>
          <p:nvSpPr>
            <p:cNvPr id="5" name="Rectangle 4">
              <a:extLst>
                <a:ext uri="{FF2B5EF4-FFF2-40B4-BE49-F238E27FC236}">
                  <a16:creationId xmlns:a16="http://schemas.microsoft.com/office/drawing/2014/main" id="{18F4701C-7CA6-C0ED-1BC1-7CC5BB514309}"/>
                </a:ext>
              </a:extLst>
            </p:cNvPr>
            <p:cNvSpPr/>
            <p:nvPr/>
          </p:nvSpPr>
          <p:spPr>
            <a:xfrm>
              <a:off x="10755551" y="3785190"/>
              <a:ext cx="123183" cy="1093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90E7284-171D-A5A1-0D72-E8DB3C073DE4}"/>
                </a:ext>
              </a:extLst>
            </p:cNvPr>
            <p:cNvSpPr/>
            <p:nvPr/>
          </p:nvSpPr>
          <p:spPr>
            <a:xfrm>
              <a:off x="10755551" y="4057323"/>
              <a:ext cx="123183" cy="1093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8240D95-C8C4-8494-F097-81872BD261C4}"/>
                </a:ext>
              </a:extLst>
            </p:cNvPr>
            <p:cNvSpPr/>
            <p:nvPr/>
          </p:nvSpPr>
          <p:spPr>
            <a:xfrm>
              <a:off x="10759381" y="4340155"/>
              <a:ext cx="123183" cy="10935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B09E850-8320-B1DE-4DE6-6063745F4472}"/>
                </a:ext>
              </a:extLst>
            </p:cNvPr>
            <p:cNvSpPr txBox="1"/>
            <p:nvPr/>
          </p:nvSpPr>
          <p:spPr>
            <a:xfrm>
              <a:off x="10880937" y="3645299"/>
              <a:ext cx="930063" cy="893834"/>
            </a:xfrm>
            <a:prstGeom prst="rect">
              <a:avLst/>
            </a:prstGeom>
            <a:noFill/>
          </p:spPr>
          <p:txBody>
            <a:bodyPr wrap="none" rtlCol="0">
              <a:spAutoFit/>
            </a:bodyPr>
            <a:lstStyle/>
            <a:p>
              <a:pPr>
                <a:lnSpc>
                  <a:spcPct val="150000"/>
                </a:lnSpc>
              </a:pPr>
              <a:r>
                <a:rPr lang="en-US" sz="1200" dirty="0"/>
                <a:t>Business</a:t>
              </a:r>
            </a:p>
            <a:p>
              <a:pPr>
                <a:lnSpc>
                  <a:spcPct val="150000"/>
                </a:lnSpc>
              </a:pPr>
              <a:r>
                <a:rPr lang="en-US" sz="1200" dirty="0"/>
                <a:t>Carrier</a:t>
              </a:r>
            </a:p>
            <a:p>
              <a:pPr>
                <a:lnSpc>
                  <a:spcPct val="150000"/>
                </a:lnSpc>
              </a:pPr>
              <a:r>
                <a:rPr lang="en-US" sz="1200" dirty="0"/>
                <a:t>Consumer</a:t>
              </a:r>
            </a:p>
          </p:txBody>
        </p:sp>
      </p:grpSp>
      <p:sp>
        <p:nvSpPr>
          <p:cNvPr id="17" name="TextBox 16">
            <a:extLst>
              <a:ext uri="{FF2B5EF4-FFF2-40B4-BE49-F238E27FC236}">
                <a16:creationId xmlns:a16="http://schemas.microsoft.com/office/drawing/2014/main" id="{5D6ED7E3-948D-1FC9-D5CA-D313372CE782}"/>
              </a:ext>
            </a:extLst>
          </p:cNvPr>
          <p:cNvSpPr txBox="1"/>
          <p:nvPr/>
        </p:nvSpPr>
        <p:spPr>
          <a:xfrm>
            <a:off x="7071086" y="5360858"/>
            <a:ext cx="4408579" cy="646331"/>
          </a:xfrm>
          <a:prstGeom prst="rect">
            <a:avLst/>
          </a:prstGeom>
          <a:noFill/>
        </p:spPr>
        <p:txBody>
          <a:bodyPr wrap="square">
            <a:spAutoFit/>
          </a:bodyPr>
          <a:lstStyle/>
          <a:p>
            <a:r>
              <a:rPr lang="en-US" dirty="0">
                <a:latin typeface="+mj-lt"/>
              </a:rPr>
              <a:t>130K+ Clients Across Three Segments: </a:t>
            </a:r>
          </a:p>
          <a:p>
            <a:pPr lvl="1"/>
            <a:r>
              <a:rPr lang="en-US" dirty="0"/>
              <a:t>Business, Carrier &amp; Consumer</a:t>
            </a:r>
          </a:p>
        </p:txBody>
      </p:sp>
    </p:spTree>
    <p:extLst>
      <p:ext uri="{BB962C8B-B14F-4D97-AF65-F5344CB8AC3E}">
        <p14:creationId xmlns:p14="http://schemas.microsoft.com/office/powerpoint/2010/main" val="5618735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F1C42A8E-8922-DF96-541F-005C22EE5B1E}"/>
              </a:ext>
            </a:extLst>
          </p:cNvPr>
          <p:cNvGraphicFramePr/>
          <p:nvPr>
            <p:extLst>
              <p:ext uri="{D42A27DB-BD31-4B8C-83A1-F6EECF244321}">
                <p14:modId xmlns:p14="http://schemas.microsoft.com/office/powerpoint/2010/main" val="574950647"/>
              </p:ext>
            </p:extLst>
          </p:nvPr>
        </p:nvGraphicFramePr>
        <p:xfrm>
          <a:off x="-86604" y="1491260"/>
          <a:ext cx="4089892" cy="43416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ontent Placeholder 2">
            <a:extLst>
              <a:ext uri="{FF2B5EF4-FFF2-40B4-BE49-F238E27FC236}">
                <a16:creationId xmlns:a16="http://schemas.microsoft.com/office/drawing/2014/main" id="{9AEF45DA-CCEF-629B-2494-CF13DA778172}"/>
              </a:ext>
            </a:extLst>
          </p:cNvPr>
          <p:cNvSpPr>
            <a:spLocks noGrp="1"/>
          </p:cNvSpPr>
          <p:nvPr>
            <p:ph idx="4294967295"/>
          </p:nvPr>
        </p:nvSpPr>
        <p:spPr>
          <a:xfrm>
            <a:off x="4168657" y="1491260"/>
            <a:ext cx="7118475" cy="2858699"/>
          </a:xfrm>
          <a:prstGeom prst="rect">
            <a:avLst/>
          </a:prstGeom>
        </p:spPr>
        <p:txBody>
          <a:bodyPr/>
          <a:lstStyle/>
          <a:p>
            <a:r>
              <a:rPr lang="en-US" sz="1600" dirty="0">
                <a:latin typeface="+mj-lt"/>
                <a:ea typeface="Open Sans Light" panose="020B0306030504020204" pitchFamily="34" charset="0"/>
                <a:cs typeface="Open Sans Light" panose="020B0306030504020204" pitchFamily="34" charset="0"/>
              </a:rPr>
              <a:t>Simple</a:t>
            </a:r>
            <a:r>
              <a:rPr lang="en-US" sz="1600" dirty="0">
                <a:latin typeface="Open Sans Light" panose="020B0306030504020204" pitchFamily="34" charset="0"/>
                <a:ea typeface="Open Sans Light" panose="020B0306030504020204" pitchFamily="34" charset="0"/>
                <a:cs typeface="Open Sans Light" panose="020B0306030504020204" pitchFamily="34" charset="0"/>
              </a:rPr>
              <a:t> </a:t>
            </a:r>
            <a:r>
              <a:rPr lang="en-US" sz="1600" dirty="0">
                <a:latin typeface="+mn-lt"/>
                <a:ea typeface="Open Sans Light" panose="020B0306030504020204" pitchFamily="34" charset="0"/>
                <a:cs typeface="Open Sans Light" panose="020B0306030504020204" pitchFamily="34" charset="0"/>
              </a:rPr>
              <a:t>Pricing Model</a:t>
            </a:r>
          </a:p>
          <a:p>
            <a:r>
              <a:rPr lang="en-US" sz="1600" dirty="0">
                <a:latin typeface="+mn-lt"/>
                <a:ea typeface="Open Sans Light" panose="020B0306030504020204" pitchFamily="34" charset="0"/>
                <a:cs typeface="Open Sans Light" panose="020B0306030504020204" pitchFamily="34" charset="0"/>
              </a:rPr>
              <a:t>Project Management </a:t>
            </a:r>
            <a:r>
              <a:rPr lang="en-US" sz="1600" dirty="0">
                <a:latin typeface="Open Sans Light" panose="020B0306030504020204" pitchFamily="34" charset="0"/>
                <a:ea typeface="Open Sans Light" panose="020B0306030504020204" pitchFamily="34" charset="0"/>
                <a:cs typeface="Open Sans Light" panose="020B0306030504020204" pitchFamily="34" charset="0"/>
              </a:rPr>
              <a:t>(“</a:t>
            </a:r>
            <a:r>
              <a:rPr lang="en-US" sz="1600" dirty="0">
                <a:latin typeface="+mj-lt"/>
                <a:ea typeface="Open Sans Light" panose="020B0306030504020204" pitchFamily="34" charset="0"/>
                <a:cs typeface="Open Sans Light" panose="020B0306030504020204" pitchFamily="34" charset="0"/>
              </a:rPr>
              <a:t>White Glove </a:t>
            </a:r>
            <a:r>
              <a:rPr lang="en-US" sz="1600" b="1" dirty="0">
                <a:latin typeface="Open Sans Semibold" panose="020B0706030804020204" pitchFamily="34" charset="0"/>
                <a:ea typeface="Open Sans Semibold" panose="020B0706030804020204" pitchFamily="34" charset="0"/>
                <a:cs typeface="Open Sans Semibold" panose="020B0706030804020204" pitchFamily="34" charset="0"/>
              </a:rPr>
              <a:t>Service</a:t>
            </a:r>
            <a:r>
              <a:rPr lang="en-US" sz="1600" dirty="0">
                <a:latin typeface="Open Sans Light" panose="020B0306030504020204" pitchFamily="34" charset="0"/>
                <a:ea typeface="Open Sans Light" panose="020B0306030504020204" pitchFamily="34" charset="0"/>
                <a:cs typeface="Open Sans Light" panose="020B0306030504020204" pitchFamily="34" charset="0"/>
              </a:rPr>
              <a:t>”)</a:t>
            </a:r>
          </a:p>
          <a:p>
            <a:r>
              <a:rPr lang="en-US" sz="1600" dirty="0">
                <a:latin typeface="+mn-lt"/>
                <a:ea typeface="Open Sans Light" panose="020B0306030504020204" pitchFamily="34" charset="0"/>
                <a:cs typeface="Open Sans Light" panose="020B0306030504020204" pitchFamily="34" charset="0"/>
              </a:rPr>
              <a:t>Our Own </a:t>
            </a:r>
            <a:r>
              <a:rPr lang="en-US" sz="1600" dirty="0">
                <a:latin typeface="+mj-lt"/>
                <a:ea typeface="Open Sans Light" panose="020B0306030504020204" pitchFamily="34" charset="0"/>
                <a:cs typeface="Open Sans Light" panose="020B0306030504020204" pitchFamily="34" charset="0"/>
              </a:rPr>
              <a:t>Proprietary</a:t>
            </a:r>
            <a:r>
              <a:rPr lang="en-US" sz="1600" dirty="0">
                <a:latin typeface="Open Sans Light" panose="020B0306030504020204" pitchFamily="34" charset="0"/>
                <a:ea typeface="Open Sans Light" panose="020B0306030504020204" pitchFamily="34" charset="0"/>
                <a:cs typeface="Open Sans Light" panose="020B0306030504020204" pitchFamily="34" charset="0"/>
              </a:rPr>
              <a:t> </a:t>
            </a:r>
            <a:r>
              <a:rPr lang="en-US" sz="1600" dirty="0">
                <a:latin typeface="+mn-lt"/>
                <a:ea typeface="Open Sans Light" panose="020B0306030504020204" pitchFamily="34" charset="0"/>
                <a:cs typeface="Open Sans Light" panose="020B0306030504020204" pitchFamily="34" charset="0"/>
              </a:rPr>
              <a:t>Nationwide Network </a:t>
            </a:r>
          </a:p>
          <a:p>
            <a:r>
              <a:rPr lang="en-US" sz="1600" dirty="0">
                <a:latin typeface="+mj-lt"/>
                <a:ea typeface="Open Sans Light" panose="020B0306030504020204" pitchFamily="34" charset="0"/>
                <a:cs typeface="Open Sans Light" panose="020B0306030504020204" pitchFamily="34" charset="0"/>
              </a:rPr>
              <a:t>Industry Experts</a:t>
            </a:r>
            <a:r>
              <a:rPr lang="en-US" sz="1600" dirty="0">
                <a:latin typeface="Open Sans Light" panose="020B0306030504020204" pitchFamily="34" charset="0"/>
                <a:ea typeface="Open Sans Light" panose="020B0306030504020204" pitchFamily="34" charset="0"/>
                <a:cs typeface="Open Sans Light" panose="020B0306030504020204" pitchFamily="34" charset="0"/>
              </a:rPr>
              <a:t> </a:t>
            </a:r>
            <a:r>
              <a:rPr lang="en-US" sz="1600" dirty="0"/>
              <a:t>in Cloud Communications/VoIP</a:t>
            </a:r>
          </a:p>
          <a:p>
            <a:r>
              <a:rPr lang="en-US" sz="1600" dirty="0">
                <a:latin typeface="+mj-lt"/>
                <a:ea typeface="Open Sans Light" panose="020B0306030504020204" pitchFamily="34" charset="0"/>
                <a:cs typeface="Open Sans Light" panose="020B0306030504020204" pitchFamily="34" charset="0"/>
              </a:rPr>
              <a:t>Trusted</a:t>
            </a:r>
            <a:r>
              <a:rPr lang="en-US" sz="1600" dirty="0">
                <a:latin typeface="Open Sans Light" panose="020B0306030504020204" pitchFamily="34" charset="0"/>
                <a:ea typeface="Open Sans Light" panose="020B0306030504020204" pitchFamily="34" charset="0"/>
                <a:cs typeface="Open Sans Light" panose="020B0306030504020204" pitchFamily="34" charset="0"/>
              </a:rPr>
              <a:t> </a:t>
            </a:r>
            <a:r>
              <a:rPr lang="en-US" sz="1600" dirty="0">
                <a:latin typeface="Open Sans Semibold" panose="020B0706030804020204" pitchFamily="34" charset="0"/>
                <a:ea typeface="Open Sans Semibold" panose="020B0706030804020204" pitchFamily="34" charset="0"/>
                <a:cs typeface="Open Sans Semibold" panose="020B0706030804020204" pitchFamily="34" charset="0"/>
              </a:rPr>
              <a:t>Advisor</a:t>
            </a:r>
            <a:r>
              <a:rPr lang="en-US" sz="1600" dirty="0">
                <a:latin typeface="Open Sans Light" panose="020B0306030504020204" pitchFamily="34" charset="0"/>
                <a:ea typeface="Open Sans Light" panose="020B0306030504020204" pitchFamily="34" charset="0"/>
                <a:cs typeface="Open Sans Light" panose="020B0306030504020204" pitchFamily="34" charset="0"/>
              </a:rPr>
              <a:t> </a:t>
            </a:r>
            <a:r>
              <a:rPr lang="en-US" sz="1600" dirty="0"/>
              <a:t>for Businesses of All Sizes </a:t>
            </a:r>
          </a:p>
          <a:p>
            <a:r>
              <a:rPr lang="en-US" sz="1600" dirty="0">
                <a:latin typeface="+mn-lt"/>
                <a:ea typeface="Open Sans Light" panose="020B0306030504020204" pitchFamily="34" charset="0"/>
                <a:cs typeface="Open Sans Light" panose="020B0306030504020204" pitchFamily="34" charset="0"/>
              </a:rPr>
              <a:t>Highly Skilled, </a:t>
            </a:r>
            <a:r>
              <a:rPr lang="en-US" sz="1600" dirty="0">
                <a:latin typeface="+mj-lt"/>
                <a:ea typeface="Open Sans Light" panose="020B0306030504020204" pitchFamily="34" charset="0"/>
                <a:cs typeface="Open Sans Light" panose="020B0306030504020204" pitchFamily="34" charset="0"/>
              </a:rPr>
              <a:t>Tenured</a:t>
            </a:r>
            <a:r>
              <a:rPr lang="en-US" sz="1600" dirty="0">
                <a:latin typeface="Open Sans Light" panose="020B0306030504020204" pitchFamily="34" charset="0"/>
                <a:ea typeface="Open Sans Light" panose="020B0306030504020204" pitchFamily="34" charset="0"/>
                <a:cs typeface="Open Sans Light" panose="020B0306030504020204" pitchFamily="34" charset="0"/>
              </a:rPr>
              <a:t> </a:t>
            </a:r>
            <a:r>
              <a:rPr lang="en-US" sz="1600" dirty="0">
                <a:latin typeface="+mn-lt"/>
                <a:ea typeface="Open Sans Light" panose="020B0306030504020204" pitchFamily="34" charset="0"/>
                <a:cs typeface="Open Sans Light" panose="020B0306030504020204" pitchFamily="34" charset="0"/>
              </a:rPr>
              <a:t>Client Care Team</a:t>
            </a:r>
          </a:p>
          <a:p>
            <a:r>
              <a:rPr lang="en-US" sz="1600" dirty="0">
                <a:latin typeface="Open Sans Semibold" panose="020B0706030804020204" pitchFamily="34" charset="0"/>
                <a:ea typeface="Open Sans Semibold" panose="020B0706030804020204" pitchFamily="34" charset="0"/>
                <a:cs typeface="Open Sans Semibold" panose="020B0706030804020204" pitchFamily="34" charset="0"/>
              </a:rPr>
              <a:t>Dedicated Professional </a:t>
            </a:r>
            <a:r>
              <a:rPr lang="en-US" sz="1600" dirty="0"/>
              <a:t>Installation, Service and Activation</a:t>
            </a:r>
          </a:p>
          <a:p>
            <a:r>
              <a:rPr lang="en-US" sz="1600" dirty="0">
                <a:latin typeface="+mj-lt"/>
                <a:ea typeface="Open Sans Light" panose="020B0306030504020204" pitchFamily="34" charset="0"/>
                <a:cs typeface="Open Sans Light" panose="020B0306030504020204" pitchFamily="34" charset="0"/>
              </a:rPr>
              <a:t>Operations </a:t>
            </a:r>
            <a:r>
              <a:rPr lang="en-US" sz="1600" dirty="0"/>
              <a:t>Located</a:t>
            </a:r>
            <a:r>
              <a:rPr lang="en-US" sz="1600" dirty="0">
                <a:latin typeface="+mj-lt"/>
                <a:ea typeface="Open Sans Light" panose="020B0306030504020204" pitchFamily="34" charset="0"/>
                <a:cs typeface="Open Sans Light" panose="020B0306030504020204" pitchFamily="34" charset="0"/>
              </a:rPr>
              <a:t> </a:t>
            </a:r>
            <a:r>
              <a:rPr lang="en-US" sz="1600" dirty="0"/>
              <a:t>in Dallas, TX; Atmore, AL; Macon, GA; and Southfield, MI.</a:t>
            </a:r>
          </a:p>
        </p:txBody>
      </p:sp>
      <p:sp>
        <p:nvSpPr>
          <p:cNvPr id="17411" name="Title 1">
            <a:extLst>
              <a:ext uri="{FF2B5EF4-FFF2-40B4-BE49-F238E27FC236}">
                <a16:creationId xmlns:a16="http://schemas.microsoft.com/office/drawing/2014/main" id="{081B407B-7445-0400-1FF9-FCB21547221A}"/>
              </a:ext>
            </a:extLst>
          </p:cNvPr>
          <p:cNvSpPr>
            <a:spLocks noGrp="1" noChangeArrowheads="1"/>
          </p:cNvSpPr>
          <p:nvPr>
            <p:ph type="title" idx="4294967295"/>
          </p:nvPr>
        </p:nvSpPr>
        <p:spPr>
          <a:xfrm>
            <a:off x="772993" y="698367"/>
            <a:ext cx="6775671" cy="475347"/>
          </a:xfrm>
          <a:prstGeom prst="rect">
            <a:avLst/>
          </a:prstGeom>
        </p:spPr>
        <p:txBody>
          <a:bodyPr/>
          <a:lstStyle/>
          <a:p>
            <a:pPr eaLnBrk="1" hangingPunct="1"/>
            <a:r>
              <a:rPr lang="it-IT" altLang="en-US" dirty="0"/>
              <a:t>The Difference We Deliver</a:t>
            </a:r>
          </a:p>
        </p:txBody>
      </p:sp>
      <p:pic>
        <p:nvPicPr>
          <p:cNvPr id="7" name="Picture 6">
            <a:extLst>
              <a:ext uri="{FF2B5EF4-FFF2-40B4-BE49-F238E27FC236}">
                <a16:creationId xmlns:a16="http://schemas.microsoft.com/office/drawing/2014/main" id="{07D44C39-C530-BE0A-4D46-8420B35EBCB7}"/>
              </a:ext>
            </a:extLst>
          </p:cNvPr>
          <p:cNvPicPr>
            <a:picLocks noChangeAspect="1"/>
          </p:cNvPicPr>
          <p:nvPr/>
        </p:nvPicPr>
        <p:blipFill>
          <a:blip r:embed="rId8"/>
          <a:stretch>
            <a:fillRect/>
          </a:stretch>
        </p:blipFill>
        <p:spPr>
          <a:xfrm>
            <a:off x="4168657" y="4469883"/>
            <a:ext cx="6375523" cy="145207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452BD-CAEB-8C0B-2C0E-0AFB59A4BA9B}"/>
              </a:ext>
            </a:extLst>
          </p:cNvPr>
          <p:cNvSpPr>
            <a:spLocks noGrp="1"/>
          </p:cNvSpPr>
          <p:nvPr>
            <p:ph type="title" idx="4294967295"/>
          </p:nvPr>
        </p:nvSpPr>
        <p:spPr>
          <a:xfrm>
            <a:off x="800771" y="693193"/>
            <a:ext cx="10394315" cy="475347"/>
          </a:xfrm>
          <a:prstGeom prst="rect">
            <a:avLst/>
          </a:prstGeom>
        </p:spPr>
        <p:txBody>
          <a:bodyPr/>
          <a:lstStyle/>
          <a:p>
            <a:r>
              <a:rPr lang="en-US" dirty="0"/>
              <a:t>Partnerships with the Industry’s Best</a:t>
            </a:r>
          </a:p>
        </p:txBody>
      </p:sp>
      <p:pic>
        <p:nvPicPr>
          <p:cNvPr id="6" name="Picture 5">
            <a:extLst>
              <a:ext uri="{FF2B5EF4-FFF2-40B4-BE49-F238E27FC236}">
                <a16:creationId xmlns:a16="http://schemas.microsoft.com/office/drawing/2014/main" id="{61B220AF-2FAD-C896-93D9-211F908BC5FA}"/>
              </a:ext>
            </a:extLst>
          </p:cNvPr>
          <p:cNvPicPr>
            <a:picLocks noChangeAspect="1"/>
          </p:cNvPicPr>
          <p:nvPr/>
        </p:nvPicPr>
        <p:blipFill>
          <a:blip r:embed="rId2"/>
          <a:stretch>
            <a:fillRect/>
          </a:stretch>
        </p:blipFill>
        <p:spPr>
          <a:xfrm>
            <a:off x="1060314" y="1607097"/>
            <a:ext cx="10229337" cy="4178928"/>
          </a:xfrm>
          <a:prstGeom prst="rect">
            <a:avLst/>
          </a:prstGeom>
        </p:spPr>
      </p:pic>
    </p:spTree>
    <p:extLst>
      <p:ext uri="{BB962C8B-B14F-4D97-AF65-F5344CB8AC3E}">
        <p14:creationId xmlns:p14="http://schemas.microsoft.com/office/powerpoint/2010/main" val="18583398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BD004-7F21-CD44-23E1-018D89229BD5}"/>
              </a:ext>
            </a:extLst>
          </p:cNvPr>
          <p:cNvSpPr>
            <a:spLocks noGrp="1"/>
          </p:cNvSpPr>
          <p:nvPr>
            <p:ph type="title" idx="4294967295"/>
          </p:nvPr>
        </p:nvSpPr>
        <p:spPr>
          <a:xfrm>
            <a:off x="807531" y="691158"/>
            <a:ext cx="5832328" cy="475347"/>
          </a:xfrm>
          <a:prstGeom prst="rect">
            <a:avLst/>
          </a:prstGeom>
        </p:spPr>
        <p:txBody>
          <a:bodyPr/>
          <a:lstStyle/>
          <a:p>
            <a:r>
              <a:rPr lang="en-US" dirty="0"/>
              <a:t>Trusted by the Best</a:t>
            </a:r>
          </a:p>
        </p:txBody>
      </p:sp>
      <p:pic>
        <p:nvPicPr>
          <p:cNvPr id="24" name="Picture 23">
            <a:extLst>
              <a:ext uri="{FF2B5EF4-FFF2-40B4-BE49-F238E27FC236}">
                <a16:creationId xmlns:a16="http://schemas.microsoft.com/office/drawing/2014/main" id="{027525C0-A070-2D21-6ABD-A9513A3D3C0F}"/>
              </a:ext>
            </a:extLst>
          </p:cNvPr>
          <p:cNvPicPr>
            <a:picLocks noChangeAspect="1"/>
          </p:cNvPicPr>
          <p:nvPr/>
        </p:nvPicPr>
        <p:blipFill>
          <a:blip r:embed="rId2"/>
          <a:stretch>
            <a:fillRect/>
          </a:stretch>
        </p:blipFill>
        <p:spPr>
          <a:xfrm>
            <a:off x="1040858" y="1593012"/>
            <a:ext cx="10329843" cy="4233362"/>
          </a:xfrm>
          <a:prstGeom prst="rect">
            <a:avLst/>
          </a:prstGeom>
        </p:spPr>
      </p:pic>
    </p:spTree>
    <p:extLst>
      <p:ext uri="{BB962C8B-B14F-4D97-AF65-F5344CB8AC3E}">
        <p14:creationId xmlns:p14="http://schemas.microsoft.com/office/powerpoint/2010/main" val="17540921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Line Callout 1 (No Border) 51"/>
          <p:cNvSpPr/>
          <p:nvPr>
            <p:custDataLst>
              <p:tags r:id="rId1"/>
            </p:custDataLst>
          </p:nvPr>
        </p:nvSpPr>
        <p:spPr>
          <a:xfrm>
            <a:off x="975923" y="1450076"/>
            <a:ext cx="5229692" cy="781014"/>
          </a:xfrm>
          <a:prstGeom prst="callout1">
            <a:avLst>
              <a:gd name="adj1" fmla="val 95785"/>
              <a:gd name="adj2" fmla="val 0"/>
              <a:gd name="adj3" fmla="val 95785"/>
              <a:gd name="adj4" fmla="val 100000"/>
            </a:avLst>
          </a:prstGeom>
          <a:solidFill>
            <a:schemeClr val="tx2">
              <a:lumMod val="20000"/>
              <a:lumOff val="80000"/>
              <a:alpha val="0"/>
            </a:schemeClr>
          </a:solidFill>
          <a:ln w="635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64008" numCol="1" spcCol="0" rtlCol="0" fromWordArt="0" anchor="b" anchorCtr="0" forceAA="0" compatLnSpc="1">
            <a:prstTxWarp prst="textNoShape">
              <a:avLst/>
            </a:prstTxWarp>
            <a:noAutofit/>
          </a:bodyPr>
          <a:lstStyle/>
          <a:p>
            <a:pPr>
              <a:buClr>
                <a:schemeClr val="tx1"/>
              </a:buClr>
              <a:buSzPct val="100000"/>
            </a:pPr>
            <a:r>
              <a:rPr lang="en-US" sz="2000" b="1" dirty="0">
                <a:solidFill>
                  <a:srgbClr val="3F74B2"/>
                </a:solidFill>
                <a:latin typeface="+mj-lt"/>
              </a:rPr>
              <a:t>North American Network Key Highlights</a:t>
            </a:r>
          </a:p>
          <a:p>
            <a:pPr>
              <a:buClr>
                <a:schemeClr val="tx1"/>
              </a:buClr>
              <a:buSzPct val="100000"/>
            </a:pPr>
            <a:r>
              <a:rPr lang="en-US" sz="1600" dirty="0">
                <a:solidFill>
                  <a:schemeClr val="tx2"/>
                </a:solidFill>
                <a:ea typeface="Open Sans Light" panose="020B0306030504020204" pitchFamily="34" charset="0"/>
                <a:cs typeface="Open Sans Light" panose="020B0306030504020204" pitchFamily="34" charset="0"/>
              </a:rPr>
              <a:t>Modern, efficient, IP-based cloud and managed services structure that is positioned for future growth</a:t>
            </a:r>
          </a:p>
        </p:txBody>
      </p:sp>
      <p:sp>
        <p:nvSpPr>
          <p:cNvPr id="6" name="Title 5"/>
          <p:cNvSpPr>
            <a:spLocks noGrp="1"/>
          </p:cNvSpPr>
          <p:nvPr>
            <p:ph type="title" idx="4294967295"/>
          </p:nvPr>
        </p:nvSpPr>
        <p:spPr>
          <a:xfrm>
            <a:off x="774659" y="703097"/>
            <a:ext cx="7746761" cy="475347"/>
          </a:xfrm>
          <a:prstGeom prst="rect">
            <a:avLst/>
          </a:prstGeom>
        </p:spPr>
        <p:txBody>
          <a:bodyPr/>
          <a:lstStyle/>
          <a:p>
            <a:r>
              <a:rPr lang="en-US" dirty="0"/>
              <a:t>Robust Nationwide Infrastructure</a:t>
            </a:r>
          </a:p>
        </p:txBody>
      </p:sp>
      <p:sp>
        <p:nvSpPr>
          <p:cNvPr id="697" name="Content Placeholder 25"/>
          <p:cNvSpPr>
            <a:spLocks noGrp="1"/>
          </p:cNvSpPr>
          <p:nvPr>
            <p:ph idx="4294967295"/>
          </p:nvPr>
        </p:nvSpPr>
        <p:spPr>
          <a:xfrm>
            <a:off x="809038" y="2456458"/>
            <a:ext cx="5850472" cy="3328107"/>
          </a:xfrm>
          <a:prstGeom prst="rect">
            <a:avLst/>
          </a:prstGeom>
        </p:spPr>
        <p:txBody>
          <a:bodyPr/>
          <a:lstStyle/>
          <a:p>
            <a:pPr>
              <a:lnSpc>
                <a:spcPct val="100000"/>
              </a:lnSpc>
            </a:pPr>
            <a:r>
              <a:rPr lang="en-US" sz="1400" dirty="0">
                <a:solidFill>
                  <a:schemeClr val="accent1"/>
                </a:solidFill>
                <a:latin typeface="Open Sans Semibold" panose="020B0706030804020204" pitchFamily="34" charset="0"/>
                <a:ea typeface="Open Sans Semibold" panose="020B0706030804020204" pitchFamily="34" charset="0"/>
                <a:cs typeface="Open Sans Semibold" panose="020B0706030804020204" pitchFamily="34" charset="0"/>
              </a:rPr>
              <a:t>Net Sapiens and Broadsoft Cloud / UC Networks:</a:t>
            </a:r>
          </a:p>
          <a:p>
            <a:pPr marL="568325" lvl="5">
              <a:lnSpc>
                <a:spcPct val="100000"/>
              </a:lnSpc>
              <a:buClr>
                <a:schemeClr val="accent1"/>
              </a:buClr>
              <a:defRPr/>
            </a:pPr>
            <a:r>
              <a:rPr lang="en-US" sz="1400" dirty="0">
                <a:ea typeface="Open Sans Light" panose="020B0306030504020204" pitchFamily="34" charset="0"/>
                <a:cs typeface="Open Sans Light" panose="020B0306030504020204" pitchFamily="34" charset="0"/>
              </a:rPr>
              <a:t>Cloud Switches and Cisco Redundant Router Backbone</a:t>
            </a:r>
          </a:p>
          <a:p>
            <a:pPr marL="568325" lvl="5">
              <a:lnSpc>
                <a:spcPct val="100000"/>
              </a:lnSpc>
              <a:buClr>
                <a:schemeClr val="accent1"/>
              </a:buClr>
              <a:defRPr/>
            </a:pPr>
            <a:r>
              <a:rPr lang="en-US" sz="1400" dirty="0">
                <a:ea typeface="Open Sans Light" panose="020B0306030504020204" pitchFamily="34" charset="0"/>
                <a:cs typeface="Open Sans Light" panose="020B0306030504020204" pitchFamily="34" charset="0"/>
              </a:rPr>
              <a:t>50% Utilization of Cloud Network Allows Growth with Min. Capex</a:t>
            </a:r>
          </a:p>
          <a:p>
            <a:pPr>
              <a:lnSpc>
                <a:spcPct val="100000"/>
              </a:lnSpc>
            </a:pPr>
            <a:r>
              <a:rPr lang="en-US" sz="1400" dirty="0">
                <a:solidFill>
                  <a:schemeClr val="accent1"/>
                </a:solidFill>
                <a:latin typeface="Open Sans Semibold" panose="020B0706030804020204" pitchFamily="34" charset="0"/>
                <a:ea typeface="Open Sans Semibold" panose="020B0706030804020204" pitchFamily="34" charset="0"/>
                <a:cs typeface="Open Sans Semibold" panose="020B0706030804020204" pitchFamily="34" charset="0"/>
              </a:rPr>
              <a:t>North American (U.S. &amp; Canada) FG-D Network:</a:t>
            </a:r>
          </a:p>
          <a:p>
            <a:pPr marL="568325" lvl="5">
              <a:lnSpc>
                <a:spcPct val="100000"/>
              </a:lnSpc>
              <a:buClr>
                <a:schemeClr val="accent1"/>
              </a:buClr>
              <a:defRPr/>
            </a:pPr>
            <a:r>
              <a:rPr lang="en-US" sz="1400" dirty="0">
                <a:ea typeface="Open Sans Light" panose="020B0306030504020204" pitchFamily="34" charset="0"/>
                <a:cs typeface="Open Sans Light" panose="020B0306030504020204" pitchFamily="34" charset="0"/>
              </a:rPr>
              <a:t>Terminates Traffic to 88% Of U.S. and Canadian LATAs</a:t>
            </a:r>
          </a:p>
          <a:p>
            <a:pPr marL="568325" lvl="5">
              <a:lnSpc>
                <a:spcPct val="100000"/>
              </a:lnSpc>
              <a:buClr>
                <a:schemeClr val="accent1"/>
              </a:buClr>
              <a:defRPr/>
            </a:pPr>
            <a:r>
              <a:rPr lang="en-US" sz="1400" dirty="0">
                <a:ea typeface="Open Sans Light" panose="020B0306030504020204" pitchFamily="34" charset="0"/>
                <a:cs typeface="Open Sans Light" panose="020B0306030504020204" pitchFamily="34" charset="0"/>
              </a:rPr>
              <a:t>60% Utilization on FG-D Network Allows Growth with Min. Capex</a:t>
            </a:r>
          </a:p>
          <a:p>
            <a:pPr marL="568325" lvl="5">
              <a:lnSpc>
                <a:spcPct val="100000"/>
              </a:lnSpc>
              <a:buClr>
                <a:schemeClr val="accent1"/>
              </a:buClr>
              <a:defRPr/>
            </a:pPr>
            <a:r>
              <a:rPr lang="en-US" sz="1400" dirty="0">
                <a:ea typeface="Open Sans Light" panose="020B0306030504020204" pitchFamily="34" charset="0"/>
                <a:cs typeface="Open Sans Light" panose="020B0306030504020204" pitchFamily="34" charset="0"/>
              </a:rPr>
              <a:t>Carries Over 18 Billion Minutes of Traffic Annually</a:t>
            </a:r>
          </a:p>
          <a:p>
            <a:pPr>
              <a:lnSpc>
                <a:spcPct val="100000"/>
              </a:lnSpc>
            </a:pPr>
            <a:r>
              <a:rPr lang="en-US" sz="1400" dirty="0">
                <a:solidFill>
                  <a:schemeClr val="accent1"/>
                </a:solidFill>
                <a:latin typeface="Open Sans Semibold" panose="020B0706030804020204" pitchFamily="34" charset="0"/>
                <a:ea typeface="Open Sans Semibold" panose="020B0706030804020204" pitchFamily="34" charset="0"/>
                <a:cs typeface="Open Sans Semibold" panose="020B0706030804020204" pitchFamily="34" charset="0"/>
              </a:rPr>
              <a:t>NNI With GTT And Others Provide National Broadband / Fiber Access</a:t>
            </a:r>
          </a:p>
          <a:p>
            <a:pPr>
              <a:lnSpc>
                <a:spcPct val="100000"/>
              </a:lnSpc>
            </a:pPr>
            <a:r>
              <a:rPr lang="en-US" sz="1400" dirty="0">
                <a:solidFill>
                  <a:schemeClr val="accent1"/>
                </a:solidFill>
                <a:latin typeface="Open Sans Semibold" panose="020B0706030804020204" pitchFamily="34" charset="0"/>
                <a:ea typeface="Open Sans Semibold" panose="020B0706030804020204" pitchFamily="34" charset="0"/>
                <a:cs typeface="Open Sans Semibold" panose="020B0706030804020204" pitchFamily="34" charset="0"/>
              </a:rPr>
              <a:t>SD-WAN and Managed Network Services Assures Reliability</a:t>
            </a:r>
          </a:p>
          <a:p>
            <a:pPr>
              <a:lnSpc>
                <a:spcPct val="100000"/>
              </a:lnSpc>
            </a:pPr>
            <a:r>
              <a:rPr lang="en-US" sz="1400" dirty="0">
                <a:solidFill>
                  <a:schemeClr val="accent1"/>
                </a:solidFill>
                <a:latin typeface="Open Sans Semibold" panose="020B0706030804020204" pitchFamily="34" charset="0"/>
                <a:ea typeface="Open Sans Semibold" panose="020B0706030804020204" pitchFamily="34" charset="0"/>
                <a:cs typeface="Open Sans Semibold" panose="020B0706030804020204" pitchFamily="34" charset="0"/>
              </a:rPr>
              <a:t>24/7/365 Network Monitoring &amp; Tech Support</a:t>
            </a:r>
          </a:p>
        </p:txBody>
      </p:sp>
      <p:sp>
        <p:nvSpPr>
          <p:cNvPr id="703" name="Content Placeholder 3"/>
          <p:cNvSpPr>
            <a:spLocks noGrp="1"/>
          </p:cNvSpPr>
          <p:nvPr>
            <p:ph idx="4294967295"/>
          </p:nvPr>
        </p:nvSpPr>
        <p:spPr>
          <a:xfrm>
            <a:off x="10290598" y="1759836"/>
            <a:ext cx="1533525" cy="2095500"/>
          </a:xfrm>
        </p:spPr>
        <p:txBody>
          <a:bodyPr/>
          <a:lstStyle/>
          <a:p>
            <a:pPr marL="0" indent="0">
              <a:buNone/>
            </a:pPr>
            <a:r>
              <a:rPr lang="en-US" sz="800" b="1" dirty="0"/>
              <a:t>U.S. Coverage Statistics:</a:t>
            </a:r>
          </a:p>
          <a:p>
            <a:pPr marL="118872" indent="-118872">
              <a:buFont typeface="Wingdings 2" panose="05020102010507070707" pitchFamily="18" charset="2"/>
              <a:buChar char="¡"/>
            </a:pPr>
            <a:r>
              <a:rPr lang="en-US" sz="800" dirty="0"/>
              <a:t>171 of 194 LATAs in U.S. and Canada (88%)</a:t>
            </a:r>
          </a:p>
          <a:p>
            <a:pPr marL="118872" indent="-118872">
              <a:buFont typeface="Wingdings 2" panose="05020102010507070707" pitchFamily="18" charset="2"/>
              <a:buChar char="¡"/>
            </a:pPr>
            <a:r>
              <a:rPr lang="en-US" sz="800" dirty="0"/>
              <a:t>417 of 1,100 Tandems (38%)</a:t>
            </a:r>
          </a:p>
          <a:p>
            <a:pPr marL="118872" indent="-118872">
              <a:buFont typeface="Wingdings 2" panose="05020102010507070707" pitchFamily="18" charset="2"/>
              <a:buChar char="¡"/>
            </a:pPr>
            <a:r>
              <a:rPr lang="en-US" sz="800" dirty="0"/>
              <a:t>22,000 of 32,000 End Offices (67%)</a:t>
            </a:r>
          </a:p>
          <a:p>
            <a:pPr marL="118872" indent="-118872">
              <a:buFont typeface="Wingdings 2" panose="05020102010507070707" pitchFamily="18" charset="2"/>
              <a:buChar char="¡"/>
            </a:pPr>
            <a:r>
              <a:rPr lang="en-US" sz="800" dirty="0"/>
              <a:t>121,000 of 154,000 NPA/NXXs (79%)</a:t>
            </a:r>
          </a:p>
        </p:txBody>
      </p:sp>
      <p:sp>
        <p:nvSpPr>
          <p:cNvPr id="54" name="TextBox 53"/>
          <p:cNvSpPr txBox="1"/>
          <p:nvPr>
            <p:custDataLst>
              <p:tags r:id="rId2"/>
            </p:custDataLst>
          </p:nvPr>
        </p:nvSpPr>
        <p:spPr>
          <a:xfrm>
            <a:off x="1774698" y="6545580"/>
            <a:ext cx="7315200" cy="254000"/>
          </a:xfrm>
          <a:prstGeom prst="rect">
            <a:avLst/>
          </a:prstGeom>
        </p:spPr>
        <p:txBody>
          <a:bodyPr vert="horz" wrap="square" lIns="0" tIns="0" rIns="0" bIns="0" rtlCol="0" anchor="b">
            <a:noAutofit/>
          </a:bodyPr>
          <a:lstStyle/>
          <a:p>
            <a:pPr>
              <a:spcBef>
                <a:spcPct val="0"/>
              </a:spcBef>
              <a:spcAft>
                <a:spcPct val="0"/>
              </a:spcAft>
              <a:buSzPct val="100000"/>
            </a:pPr>
            <a:r>
              <a:rPr lang="en-US" sz="700" i="1" dirty="0">
                <a:solidFill>
                  <a:schemeClr val="tx2"/>
                </a:solidFill>
                <a:latin typeface="Arial" panose="020B0604020202020204" pitchFamily="34" charset="0"/>
              </a:rPr>
              <a:t>.</a:t>
            </a:r>
          </a:p>
        </p:txBody>
      </p:sp>
      <p:sp>
        <p:nvSpPr>
          <p:cNvPr id="221" name="Line Callout 1 (No Border) 220"/>
          <p:cNvSpPr/>
          <p:nvPr>
            <p:custDataLst>
              <p:tags r:id="rId3"/>
            </p:custDataLst>
          </p:nvPr>
        </p:nvSpPr>
        <p:spPr>
          <a:xfrm>
            <a:off x="7229124" y="1268718"/>
            <a:ext cx="4059936" cy="265176"/>
          </a:xfrm>
          <a:prstGeom prst="callout1">
            <a:avLst>
              <a:gd name="adj1" fmla="val 95785"/>
              <a:gd name="adj2" fmla="val 0"/>
              <a:gd name="adj3" fmla="val 95785"/>
              <a:gd name="adj4" fmla="val 100000"/>
            </a:avLst>
          </a:prstGeom>
          <a:solidFill>
            <a:schemeClr val="tx2">
              <a:lumMod val="20000"/>
              <a:lumOff val="80000"/>
              <a:alpha val="0"/>
            </a:schemeClr>
          </a:solidFill>
          <a:ln w="6350" cmpd="sng">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64008" numCol="1" spcCol="0" rtlCol="0" fromWordArt="0" anchor="b" anchorCtr="0" forceAA="0" compatLnSpc="1">
            <a:prstTxWarp prst="textNoShape">
              <a:avLst/>
            </a:prstTxWarp>
            <a:noAutofit/>
          </a:bodyPr>
          <a:lstStyle/>
          <a:p>
            <a:pPr algn="ctr">
              <a:buClr>
                <a:schemeClr val="tx1"/>
              </a:buClr>
              <a:buSzPct val="100000"/>
            </a:pPr>
            <a:r>
              <a:rPr lang="en-US" sz="1300" b="1" dirty="0">
                <a:solidFill>
                  <a:schemeClr val="tx1"/>
                </a:solidFill>
                <a:latin typeface="+mj-lt"/>
              </a:rPr>
              <a:t>Cloud UC &amp; Feature Group D Network</a:t>
            </a:r>
          </a:p>
        </p:txBody>
      </p:sp>
      <p:sp>
        <p:nvSpPr>
          <p:cNvPr id="657" name="object 24"/>
          <p:cNvSpPr/>
          <p:nvPr/>
        </p:nvSpPr>
        <p:spPr>
          <a:xfrm>
            <a:off x="7150448" y="1560276"/>
            <a:ext cx="2966360" cy="1919083"/>
          </a:xfrm>
          <a:prstGeom prst="rect">
            <a:avLst/>
          </a:prstGeom>
          <a:blipFill>
            <a:blip r:embed="rId7" cstate="screen">
              <a:duotone>
                <a:prstClr val="black"/>
                <a:schemeClr val="accent1">
                  <a:tint val="45000"/>
                  <a:satMod val="400000"/>
                </a:schemeClr>
              </a:duotone>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680" name="object 22"/>
          <p:cNvSpPr txBox="1"/>
          <p:nvPr/>
        </p:nvSpPr>
        <p:spPr>
          <a:xfrm>
            <a:off x="9710101" y="3429000"/>
            <a:ext cx="1014437" cy="135293"/>
          </a:xfrm>
          <a:prstGeom prst="rect">
            <a:avLst/>
          </a:prstGeom>
        </p:spPr>
        <p:txBody>
          <a:bodyPr vert="horz" wrap="square" lIns="0" tIns="12065" rIns="0" bIns="0" rtlCol="0">
            <a:spAutoFit/>
          </a:bodyPr>
          <a:lstStyle/>
          <a:p>
            <a:pPr marL="12700">
              <a:spcBef>
                <a:spcPts val="95"/>
              </a:spcBef>
            </a:pPr>
            <a:r>
              <a:rPr sz="800" spc="-5" dirty="0">
                <a:latin typeface="Arial"/>
                <a:cs typeface="Arial"/>
              </a:rPr>
              <a:t>New York switch</a:t>
            </a:r>
            <a:r>
              <a:rPr sz="800" spc="-15" dirty="0">
                <a:latin typeface="Arial"/>
                <a:cs typeface="Arial"/>
              </a:rPr>
              <a:t> </a:t>
            </a:r>
            <a:r>
              <a:rPr sz="800" spc="-5" dirty="0">
                <a:latin typeface="Arial"/>
                <a:cs typeface="Arial"/>
              </a:rPr>
              <a:t>site</a:t>
            </a:r>
            <a:endParaRPr sz="800" dirty="0">
              <a:latin typeface="Arial"/>
              <a:cs typeface="Arial"/>
            </a:endParaRPr>
          </a:p>
        </p:txBody>
      </p:sp>
      <p:sp>
        <p:nvSpPr>
          <p:cNvPr id="698" name="object 23"/>
          <p:cNvSpPr txBox="1"/>
          <p:nvPr/>
        </p:nvSpPr>
        <p:spPr>
          <a:xfrm>
            <a:off x="6965865" y="3402102"/>
            <a:ext cx="1141994" cy="135293"/>
          </a:xfrm>
          <a:prstGeom prst="rect">
            <a:avLst/>
          </a:prstGeom>
        </p:spPr>
        <p:txBody>
          <a:bodyPr vert="horz" wrap="square" lIns="0" tIns="12065" rIns="0" bIns="0" rtlCol="0">
            <a:spAutoFit/>
          </a:bodyPr>
          <a:lstStyle/>
          <a:p>
            <a:pPr marL="12700">
              <a:spcBef>
                <a:spcPts val="95"/>
              </a:spcBef>
            </a:pPr>
            <a:r>
              <a:rPr sz="800" spc="-5" dirty="0">
                <a:latin typeface="Arial"/>
                <a:cs typeface="Arial"/>
              </a:rPr>
              <a:t>Los Angeles switch</a:t>
            </a:r>
            <a:r>
              <a:rPr sz="800" spc="20" dirty="0">
                <a:latin typeface="Arial"/>
                <a:cs typeface="Arial"/>
              </a:rPr>
              <a:t> </a:t>
            </a:r>
            <a:r>
              <a:rPr sz="800" spc="-5" dirty="0">
                <a:latin typeface="Arial"/>
                <a:cs typeface="Arial"/>
              </a:rPr>
              <a:t>site</a:t>
            </a:r>
            <a:endParaRPr sz="800" dirty="0">
              <a:latin typeface="Arial"/>
              <a:cs typeface="Arial"/>
            </a:endParaRPr>
          </a:p>
        </p:txBody>
      </p:sp>
      <p:sp>
        <p:nvSpPr>
          <p:cNvPr id="702" name="Rectangle 701"/>
          <p:cNvSpPr/>
          <p:nvPr/>
        </p:nvSpPr>
        <p:spPr>
          <a:xfrm>
            <a:off x="8414214" y="3377558"/>
            <a:ext cx="821700" cy="215444"/>
          </a:xfrm>
          <a:prstGeom prst="rect">
            <a:avLst/>
          </a:prstGeom>
        </p:spPr>
        <p:txBody>
          <a:bodyPr wrap="none" lIns="0" rIns="0">
            <a:spAutoFit/>
          </a:bodyPr>
          <a:lstStyle/>
          <a:p>
            <a:pPr marL="12700">
              <a:spcBef>
                <a:spcPts val="610"/>
              </a:spcBef>
            </a:pPr>
            <a:r>
              <a:rPr lang="en-US" sz="800" spc="-5" dirty="0">
                <a:cs typeface="Arial"/>
              </a:rPr>
              <a:t>Dallas switch</a:t>
            </a:r>
            <a:r>
              <a:rPr lang="en-US" sz="800" spc="5" dirty="0">
                <a:cs typeface="Arial"/>
              </a:rPr>
              <a:t> </a:t>
            </a:r>
            <a:r>
              <a:rPr lang="en-US" sz="800" spc="-5" dirty="0">
                <a:cs typeface="Arial"/>
              </a:rPr>
              <a:t>site</a:t>
            </a:r>
            <a:endParaRPr lang="en-US" sz="800" dirty="0">
              <a:cs typeface="Arial"/>
            </a:endParaRPr>
          </a:p>
        </p:txBody>
      </p:sp>
      <p:sp>
        <p:nvSpPr>
          <p:cNvPr id="704" name="Line Callout 1 (No Border) 703"/>
          <p:cNvSpPr/>
          <p:nvPr>
            <p:custDataLst>
              <p:tags r:id="rId4"/>
            </p:custDataLst>
          </p:nvPr>
        </p:nvSpPr>
        <p:spPr>
          <a:xfrm>
            <a:off x="7350324" y="3855336"/>
            <a:ext cx="4059936" cy="265176"/>
          </a:xfrm>
          <a:prstGeom prst="callout1">
            <a:avLst>
              <a:gd name="adj1" fmla="val 95785"/>
              <a:gd name="adj2" fmla="val 0"/>
              <a:gd name="adj3" fmla="val 95785"/>
              <a:gd name="adj4" fmla="val 100000"/>
            </a:avLst>
          </a:prstGeom>
          <a:solidFill>
            <a:schemeClr val="tx2">
              <a:lumMod val="20000"/>
              <a:lumOff val="80000"/>
              <a:alpha val="0"/>
            </a:schemeClr>
          </a:solidFill>
          <a:ln w="6350" cmpd="sng">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64008" numCol="1" spcCol="0" rtlCol="0" fromWordArt="0" anchor="b" anchorCtr="0" forceAA="0" compatLnSpc="1">
            <a:prstTxWarp prst="textNoShape">
              <a:avLst/>
            </a:prstTxWarp>
            <a:noAutofit/>
          </a:bodyPr>
          <a:lstStyle/>
          <a:p>
            <a:pPr algn="ctr">
              <a:buClr>
                <a:schemeClr val="tx1"/>
              </a:buClr>
              <a:buSzPct val="100000"/>
            </a:pPr>
            <a:r>
              <a:rPr lang="en-US" sz="1300" b="1" dirty="0">
                <a:solidFill>
                  <a:schemeClr val="tx1"/>
                </a:solidFill>
                <a:latin typeface="+mj-lt"/>
              </a:rPr>
              <a:t>Core Backbone Network Across Cloud and FG-D</a:t>
            </a:r>
            <a:endParaRPr lang="en-US" sz="1300" b="1" baseline="30000" dirty="0">
              <a:solidFill>
                <a:schemeClr val="tx1"/>
              </a:solidFill>
              <a:latin typeface="+mj-lt"/>
            </a:endParaRPr>
          </a:p>
        </p:txBody>
      </p:sp>
      <p:pic>
        <p:nvPicPr>
          <p:cNvPr id="3" name="Picture 2"/>
          <p:cNvPicPr>
            <a:picLocks noChangeAspect="1"/>
          </p:cNvPicPr>
          <p:nvPr/>
        </p:nvPicPr>
        <p:blipFill>
          <a:blip r:embed="rId8" cstate="screen">
            <a:clrChange>
              <a:clrFrom>
                <a:srgbClr val="FFFFFF"/>
              </a:clrFrom>
              <a:clrTo>
                <a:srgbClr val="FFFFFF">
                  <a:alpha val="0"/>
                </a:srgbClr>
              </a:clrTo>
            </a:clrChange>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8156539" y="4216805"/>
            <a:ext cx="2767262" cy="1948268"/>
          </a:xfrm>
          <a:prstGeom prst="rect">
            <a:avLst/>
          </a:prstGeom>
        </p:spPr>
      </p:pic>
      <p:cxnSp>
        <p:nvCxnSpPr>
          <p:cNvPr id="4" name="Straight Connector 3">
            <a:extLst>
              <a:ext uri="{FF2B5EF4-FFF2-40B4-BE49-F238E27FC236}">
                <a16:creationId xmlns:a16="http://schemas.microsoft.com/office/drawing/2014/main" id="{884986B3-04DF-7ECC-A7D8-999BDD6006AE}"/>
              </a:ext>
            </a:extLst>
          </p:cNvPr>
          <p:cNvCxnSpPr/>
          <p:nvPr/>
        </p:nvCxnSpPr>
        <p:spPr>
          <a:xfrm flipH="1">
            <a:off x="7350324" y="2749550"/>
            <a:ext cx="186538" cy="628008"/>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249393F-2781-09B6-57D1-8CDC16E1F970}"/>
              </a:ext>
            </a:extLst>
          </p:cNvPr>
          <p:cNvCxnSpPr>
            <a:endCxn id="702" idx="0"/>
          </p:cNvCxnSpPr>
          <p:nvPr/>
        </p:nvCxnSpPr>
        <p:spPr>
          <a:xfrm>
            <a:off x="8706245" y="2851484"/>
            <a:ext cx="118819" cy="526074"/>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54107D8-0686-BCD2-237F-64A84ABE4FE7}"/>
              </a:ext>
            </a:extLst>
          </p:cNvPr>
          <p:cNvCxnSpPr>
            <a:endCxn id="680" idx="0"/>
          </p:cNvCxnSpPr>
          <p:nvPr/>
        </p:nvCxnSpPr>
        <p:spPr>
          <a:xfrm>
            <a:off x="9710101" y="2146250"/>
            <a:ext cx="507219" cy="12827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41999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A6C46B1-35CA-4369-85F4-0317DC94CFF0}"/>
              </a:ext>
            </a:extLst>
          </p:cNvPr>
          <p:cNvSpPr>
            <a:spLocks noGrp="1"/>
          </p:cNvSpPr>
          <p:nvPr>
            <p:ph type="title" idx="4294967295"/>
          </p:nvPr>
        </p:nvSpPr>
        <p:spPr>
          <a:xfrm>
            <a:off x="828451" y="634645"/>
            <a:ext cx="10394315" cy="475347"/>
          </a:xfrm>
          <a:prstGeom prst="rect">
            <a:avLst/>
          </a:prstGeom>
        </p:spPr>
        <p:txBody>
          <a:bodyPr>
            <a:noAutofit/>
          </a:bodyPr>
          <a:lstStyle/>
          <a:p>
            <a:r>
              <a:rPr lang="en-US" dirty="0"/>
              <a:t>9 Million Business Buildings within 1,000ft of Fiber</a:t>
            </a:r>
          </a:p>
        </p:txBody>
      </p:sp>
      <p:pic>
        <p:nvPicPr>
          <p:cNvPr id="2" name="Picture 1">
            <a:extLst>
              <a:ext uri="{FF2B5EF4-FFF2-40B4-BE49-F238E27FC236}">
                <a16:creationId xmlns:a16="http://schemas.microsoft.com/office/drawing/2014/main" id="{541A3102-98C2-3052-A685-8B9906B2AAD9}"/>
              </a:ext>
            </a:extLst>
          </p:cNvPr>
          <p:cNvPicPr>
            <a:picLocks noChangeAspect="1"/>
          </p:cNvPicPr>
          <p:nvPr/>
        </p:nvPicPr>
        <p:blipFill>
          <a:blip r:embed="rId2"/>
          <a:stretch>
            <a:fillRect/>
          </a:stretch>
        </p:blipFill>
        <p:spPr>
          <a:xfrm>
            <a:off x="2188724" y="1767538"/>
            <a:ext cx="7968990" cy="4032562"/>
          </a:xfrm>
          <a:prstGeom prst="rect">
            <a:avLst/>
          </a:prstGeom>
        </p:spPr>
      </p:pic>
    </p:spTree>
    <p:extLst>
      <p:ext uri="{BB962C8B-B14F-4D97-AF65-F5344CB8AC3E}">
        <p14:creationId xmlns:p14="http://schemas.microsoft.com/office/powerpoint/2010/main" val="24194609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A6C46B1-35CA-4369-85F4-0317DC94CFF0}"/>
              </a:ext>
            </a:extLst>
          </p:cNvPr>
          <p:cNvSpPr>
            <a:spLocks noGrp="1"/>
          </p:cNvSpPr>
          <p:nvPr>
            <p:ph type="title" idx="4294967295"/>
          </p:nvPr>
        </p:nvSpPr>
        <p:spPr>
          <a:xfrm>
            <a:off x="781050" y="693076"/>
            <a:ext cx="10394315" cy="475347"/>
          </a:xfrm>
          <a:prstGeom prst="rect">
            <a:avLst/>
          </a:prstGeom>
        </p:spPr>
        <p:txBody>
          <a:bodyPr>
            <a:noAutofit/>
          </a:bodyPr>
          <a:lstStyle/>
          <a:p>
            <a:r>
              <a:rPr lang="en-US" dirty="0"/>
              <a:t>Full Nationwide Broadband Reach: Fiber, Cable, Wireless</a:t>
            </a:r>
          </a:p>
        </p:txBody>
      </p:sp>
      <p:sp>
        <p:nvSpPr>
          <p:cNvPr id="151" name="Content Placeholder 1">
            <a:extLst>
              <a:ext uri="{FF2B5EF4-FFF2-40B4-BE49-F238E27FC236}">
                <a16:creationId xmlns:a16="http://schemas.microsoft.com/office/drawing/2014/main" id="{6FB81C0F-94A9-4847-9696-356D523B161C}"/>
              </a:ext>
            </a:extLst>
          </p:cNvPr>
          <p:cNvSpPr>
            <a:spLocks noGrp="1"/>
          </p:cNvSpPr>
          <p:nvPr>
            <p:ph idx="4294967295"/>
          </p:nvPr>
        </p:nvSpPr>
        <p:spPr>
          <a:xfrm>
            <a:off x="3774940" y="1602897"/>
            <a:ext cx="7825578" cy="3922413"/>
          </a:xfrm>
          <a:prstGeom prst="rect">
            <a:avLst/>
          </a:prstGeom>
        </p:spPr>
        <p:txBody>
          <a:bodyPr>
            <a:normAutofit/>
          </a:bodyPr>
          <a:lstStyle/>
          <a:p>
            <a:r>
              <a:rPr lang="en-US" sz="2400" dirty="0"/>
              <a:t>Reselling Connectivity from 20 Carriers, 400 Product Speeds</a:t>
            </a:r>
          </a:p>
          <a:p>
            <a:pPr lvl="1"/>
            <a:r>
              <a:rPr lang="en-US" sz="2000" dirty="0"/>
              <a:t>10Mbps to 10Gbps Speed and increasing</a:t>
            </a:r>
          </a:p>
          <a:p>
            <a:pPr lvl="1"/>
            <a:r>
              <a:rPr lang="en-US" sz="2000" dirty="0"/>
              <a:t>Easy Near Real-Time Qualification Tools </a:t>
            </a:r>
          </a:p>
          <a:p>
            <a:pPr lvl="1"/>
            <a:r>
              <a:rPr lang="en-US" sz="2000" dirty="0"/>
              <a:t>Deliver the best dedicated Fiber DIA product in US backed by SLA</a:t>
            </a:r>
          </a:p>
          <a:p>
            <a:pPr lvl="1"/>
            <a:r>
              <a:rPr lang="en-US" sz="2000" dirty="0"/>
              <a:t>Forever increasing reach, adding new providers</a:t>
            </a:r>
          </a:p>
          <a:p>
            <a:pPr lvl="1"/>
            <a:r>
              <a:rPr lang="en-US" sz="2000" dirty="0"/>
              <a:t>Wireless backup for resilience</a:t>
            </a:r>
          </a:p>
          <a:p>
            <a:pPr lvl="1"/>
            <a:r>
              <a:rPr lang="en-US" sz="2000" dirty="0"/>
              <a:t>Forever pressing for lower rates to improve competitiveness</a:t>
            </a:r>
          </a:p>
          <a:p>
            <a:r>
              <a:rPr lang="en-US" sz="2400" dirty="0"/>
              <a:t>Fiber and 5G Wireless is the future</a:t>
            </a:r>
          </a:p>
          <a:p>
            <a:pPr lvl="1"/>
            <a:r>
              <a:rPr lang="en-US" sz="2000" dirty="0"/>
              <a:t>Currently assessing carrier and device options for 5G, </a:t>
            </a:r>
          </a:p>
          <a:p>
            <a:pPr marL="457200" lvl="1" indent="0">
              <a:buNone/>
            </a:pPr>
            <a:r>
              <a:rPr lang="en-US" sz="2000" dirty="0"/>
              <a:t>     and checking SD-WAN compatibility</a:t>
            </a:r>
          </a:p>
          <a:p>
            <a:pPr lvl="1"/>
            <a:r>
              <a:rPr lang="en-US" sz="2000" dirty="0"/>
              <a:t>Expect to add more fiber vendors </a:t>
            </a:r>
            <a:r>
              <a:rPr lang="en-US" sz="2000"/>
              <a:t>in 2023</a:t>
            </a:r>
            <a:endParaRPr lang="en-US" sz="2000" dirty="0"/>
          </a:p>
        </p:txBody>
      </p:sp>
      <p:pic>
        <p:nvPicPr>
          <p:cNvPr id="4" name="Picture 3">
            <a:extLst>
              <a:ext uri="{FF2B5EF4-FFF2-40B4-BE49-F238E27FC236}">
                <a16:creationId xmlns:a16="http://schemas.microsoft.com/office/drawing/2014/main" id="{03B19CBD-39CB-4B63-BAE4-DC3A8A465BB1}"/>
              </a:ext>
            </a:extLst>
          </p:cNvPr>
          <p:cNvPicPr>
            <a:picLocks noChangeAspect="1"/>
          </p:cNvPicPr>
          <p:nvPr/>
        </p:nvPicPr>
        <p:blipFill>
          <a:blip r:embed="rId2"/>
          <a:stretch>
            <a:fillRect/>
          </a:stretch>
        </p:blipFill>
        <p:spPr>
          <a:xfrm>
            <a:off x="926965" y="1554259"/>
            <a:ext cx="2847975" cy="4019690"/>
          </a:xfrm>
          <a:prstGeom prst="rect">
            <a:avLst/>
          </a:prstGeom>
        </p:spPr>
      </p:pic>
    </p:spTree>
    <p:extLst>
      <p:ext uri="{BB962C8B-B14F-4D97-AF65-F5344CB8AC3E}">
        <p14:creationId xmlns:p14="http://schemas.microsoft.com/office/powerpoint/2010/main" val="410936230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AKEAWAY" val="H"/>
</p:tagLst>
</file>

<file path=ppt/tags/tag2.xml><?xml version="1.0" encoding="utf-8"?>
<p:tagLst xmlns:a="http://schemas.openxmlformats.org/drawingml/2006/main" xmlns:r="http://schemas.openxmlformats.org/officeDocument/2006/relationships" xmlns:p="http://schemas.openxmlformats.org/presentationml/2006/main">
  <p:tag name="FOOTNOTE" val="0"/>
</p:tagLst>
</file>

<file path=ppt/tags/tag3.xml><?xml version="1.0" encoding="utf-8"?>
<p:tagLst xmlns:a="http://schemas.openxmlformats.org/drawingml/2006/main" xmlns:r="http://schemas.openxmlformats.org/officeDocument/2006/relationships" xmlns:p="http://schemas.openxmlformats.org/presentationml/2006/main">
  <p:tag name="HEADING" val="Y"/>
</p:tagLst>
</file>

<file path=ppt/tags/tag4.xml><?xml version="1.0" encoding="utf-8"?>
<p:tagLst xmlns:a="http://schemas.openxmlformats.org/drawingml/2006/main" xmlns:r="http://schemas.openxmlformats.org/officeDocument/2006/relationships" xmlns:p="http://schemas.openxmlformats.org/presentationml/2006/main">
  <p:tag name="FOOTNOTE" val="0"/>
</p:tagLst>
</file>

<file path=ppt/tags/tag5.xml><?xml version="1.0" encoding="utf-8"?>
<p:tagLst xmlns:a="http://schemas.openxmlformats.org/drawingml/2006/main" xmlns:r="http://schemas.openxmlformats.org/officeDocument/2006/relationships" xmlns:p="http://schemas.openxmlformats.org/presentationml/2006/main">
  <p:tag name="HEADING" val="Y"/>
</p:tagLst>
</file>

<file path=ppt/tags/tag6.xml><?xml version="1.0" encoding="utf-8"?>
<p:tagLst xmlns:a="http://schemas.openxmlformats.org/drawingml/2006/main" xmlns:r="http://schemas.openxmlformats.org/officeDocument/2006/relationships" xmlns:p="http://schemas.openxmlformats.org/presentationml/2006/main">
  <p:tag name="HEADING" val="Y"/>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d41101b4-add9-4332-ac81-70c93e23389f"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9F831F42FED1A4D9B8641A660A5D1DE" ma:contentTypeVersion="10" ma:contentTypeDescription="Create a new document." ma:contentTypeScope="" ma:versionID="215e1dda40af0b6339efffe77e438e26">
  <xsd:schema xmlns:xsd="http://www.w3.org/2001/XMLSchema" xmlns:xs="http://www.w3.org/2001/XMLSchema" xmlns:p="http://schemas.microsoft.com/office/2006/metadata/properties" xmlns:ns3="6a34fdd5-9068-4780-8353-5b6370501066" xmlns:ns4="d41101b4-add9-4332-ac81-70c93e23389f" targetNamespace="http://schemas.microsoft.com/office/2006/metadata/properties" ma:root="true" ma:fieldsID="2291a784c3cd5cb1c531581f8843b130" ns3:_="" ns4:_="">
    <xsd:import namespace="6a34fdd5-9068-4780-8353-5b6370501066"/>
    <xsd:import namespace="d41101b4-add9-4332-ac81-70c93e23389f"/>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34fdd5-9068-4780-8353-5b637050106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41101b4-add9-4332-ac81-70c93e23389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_activity" ma:index="17"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43612B9-9A48-4007-A47D-F97AF183850C}">
  <ds:schemaRefs>
    <ds:schemaRef ds:uri="http://schemas.microsoft.com/sharepoint/v3/contenttype/forms"/>
  </ds:schemaRefs>
</ds:datastoreItem>
</file>

<file path=customXml/itemProps2.xml><?xml version="1.0" encoding="utf-8"?>
<ds:datastoreItem xmlns:ds="http://schemas.openxmlformats.org/officeDocument/2006/customXml" ds:itemID="{580514A5-DD4A-40DC-B770-6610215EEC0C}">
  <ds:schemaRefs>
    <ds:schemaRef ds:uri="6a34fdd5-9068-4780-8353-5b6370501066"/>
    <ds:schemaRef ds:uri="http://purl.org/dc/terms/"/>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d41101b4-add9-4332-ac81-70c93e23389f"/>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B915BD98-06A7-498A-8C07-E0FCA5411BC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a34fdd5-9068-4780-8353-5b6370501066"/>
    <ds:schemaRef ds:uri="d41101b4-add9-4332-ac81-70c93e2338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165</TotalTime>
  <Words>1075</Words>
  <Application>Microsoft Office PowerPoint</Application>
  <PresentationFormat>Widescreen</PresentationFormat>
  <Paragraphs>146</Paragraphs>
  <Slides>14</Slides>
  <Notes>6</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14</vt:i4>
      </vt:variant>
    </vt:vector>
  </HeadingPairs>
  <TitlesOfParts>
    <vt:vector size="28" baseType="lpstr">
      <vt:lpstr>Arial</vt:lpstr>
      <vt:lpstr>Calibri</vt:lpstr>
      <vt:lpstr>Calibri Light</vt:lpstr>
      <vt:lpstr>Open Sans</vt:lpstr>
      <vt:lpstr>Open Sans Extrabold</vt:lpstr>
      <vt:lpstr>Open Sans Light</vt:lpstr>
      <vt:lpstr>Open Sans Semibold</vt:lpstr>
      <vt:lpstr>Raleway ExtraLight</vt:lpstr>
      <vt:lpstr>Raleway Light</vt:lpstr>
      <vt:lpstr>Raleway SemiBold</vt:lpstr>
      <vt:lpstr>Roboto</vt:lpstr>
      <vt:lpstr>Roboto Light</vt:lpstr>
      <vt:lpstr>Wingdings 2</vt:lpstr>
      <vt:lpstr>Office Theme</vt:lpstr>
      <vt:lpstr>PowerPoint Presentation</vt:lpstr>
      <vt:lpstr>PowerPoint Presentation</vt:lpstr>
      <vt:lpstr>Proven Business Model</vt:lpstr>
      <vt:lpstr>The Difference We Deliver</vt:lpstr>
      <vt:lpstr>Partnerships with the Industry’s Best</vt:lpstr>
      <vt:lpstr>Trusted by the Best</vt:lpstr>
      <vt:lpstr>Robust Nationwide Infrastructure</vt:lpstr>
      <vt:lpstr>9 Million Business Buildings within 1,000ft of Fiber</vt:lpstr>
      <vt:lpstr>Full Nationwide Broadband Reach: Fiber, Cable, Wireless</vt:lpstr>
      <vt:lpstr>Discover The End-To-End Experience of Serenitytm </vt:lpstr>
      <vt:lpstr>PowerPoint Presentation</vt:lpstr>
      <vt:lpstr>Dedicated Support for Fisher Auto Parts </vt:lpstr>
      <vt:lpstr>Your Dedicated Executive Management Team</vt:lpstr>
      <vt:lpstr>Broadband Excellence Q&amp;A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 Corwin</dc:creator>
  <cp:lastModifiedBy>Greg Corwin</cp:lastModifiedBy>
  <cp:revision>7</cp:revision>
  <dcterms:created xsi:type="dcterms:W3CDTF">2023-02-07T19:55:19Z</dcterms:created>
  <dcterms:modified xsi:type="dcterms:W3CDTF">2023-02-15T19:33:28Z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0x01010009F831F42FED1A4D9B8641A660A5D1DE</vt:lpwstr>
  </property>
</Properties>
</file>