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9" r:id="rId3"/>
    <p:sldId id="274" r:id="rId4"/>
    <p:sldId id="310" r:id="rId5"/>
    <p:sldId id="313" r:id="rId6"/>
    <p:sldId id="312" r:id="rId7"/>
    <p:sldId id="314" r:id="rId8"/>
    <p:sldId id="315" r:id="rId9"/>
    <p:sldId id="332" r:id="rId10"/>
    <p:sldId id="321" r:id="rId11"/>
    <p:sldId id="335" r:id="rId12"/>
    <p:sldId id="304" r:id="rId13"/>
    <p:sldId id="305" r:id="rId14"/>
    <p:sldId id="336" r:id="rId15"/>
    <p:sldId id="33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7"/>
    <a:srgbClr val="504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4" autoAdjust="0"/>
    <p:restoredTop sz="93842" autoAdjust="0"/>
  </p:normalViewPr>
  <p:slideViewPr>
    <p:cSldViewPr snapToGrid="0">
      <p:cViewPr varScale="1">
        <p:scale>
          <a:sx n="159" d="100"/>
          <a:sy n="159" d="100"/>
        </p:scale>
        <p:origin x="83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19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08-47E8-9F89-5C0E46CBFC80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08-47E8-9F89-5C0E46CBFC80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08-47E8-9F89-5C0E46CBFC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Sheet1!$B$3:$B$5</c:f>
              <c:strCache>
                <c:ptCount val="3"/>
                <c:pt idx="0">
                  <c:v>Business</c:v>
                </c:pt>
                <c:pt idx="1">
                  <c:v>Carrier</c:v>
                </c:pt>
                <c:pt idx="2">
                  <c:v>Consumer</c:v>
                </c:pt>
              </c:strCache>
            </c:strRef>
          </c:cat>
          <c:val>
            <c:numRef>
              <c:f>Sheet1!$C$3:$C$5</c:f>
              <c:numCache>
                <c:formatCode>0%</c:formatCode>
                <c:ptCount val="3"/>
                <c:pt idx="0">
                  <c:v>0.68</c:v>
                </c:pt>
                <c:pt idx="1">
                  <c:v>0.22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708-47E8-9F89-5C0E46CBFC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490683869918082"/>
          <c:y val="0.84124387621163932"/>
          <c:w val="0.43018632260163836"/>
          <c:h val="8.1491063565721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C924D-C4B0-4690-A422-3F252C72D6B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3E68C16-184A-4EE9-9BB6-1F80D51331BC}">
      <dgm:prSet phldrT="[Text]"/>
      <dgm:spPr>
        <a:xfrm>
          <a:off x="857114" y="196964"/>
          <a:ext cx="2879903" cy="2879903"/>
        </a:xfrm>
        <a:prstGeom prst="pie">
          <a:avLst>
            <a:gd name="adj1" fmla="val 12600000"/>
            <a:gd name="adj2" fmla="val 16200000"/>
          </a:avLst>
        </a:prstGeom>
        <a:solidFill>
          <a:srgbClr val="0057A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rgbClr val="A6001E"/>
            </a:solidFill>
            <a:latin typeface="Arial"/>
            <a:ea typeface="+mn-ea"/>
            <a:cs typeface="+mn-cs"/>
          </a:endParaRPr>
        </a:p>
      </dgm:t>
    </dgm:pt>
    <dgm:pt modelId="{1D353C69-AB7D-4901-936E-A50CCB6DCFB5}" type="parTrans" cxnId="{B7E6740D-9F5E-4217-B032-C5DADED825A5}">
      <dgm:prSet/>
      <dgm:spPr/>
      <dgm:t>
        <a:bodyPr/>
        <a:lstStyle/>
        <a:p>
          <a:endParaRPr lang="en-US"/>
        </a:p>
      </dgm:t>
    </dgm:pt>
    <dgm:pt modelId="{BBE508EC-B974-4ADE-B67D-993A83B79D89}" type="sibTrans" cxnId="{B7E6740D-9F5E-4217-B032-C5DADED825A5}">
      <dgm:prSet/>
      <dgm:spPr/>
      <dgm:t>
        <a:bodyPr/>
        <a:lstStyle/>
        <a:p>
          <a:endParaRPr lang="en-US"/>
        </a:p>
      </dgm:t>
    </dgm:pt>
    <dgm:pt modelId="{ED1F14AB-5D8F-4D88-A979-2594BEC6F77F}">
      <dgm:prSet/>
      <dgm:spPr>
        <a:xfrm>
          <a:off x="925683" y="315588"/>
          <a:ext cx="2879903" cy="2879903"/>
        </a:xfrm>
        <a:prstGeom prst="pie">
          <a:avLst>
            <a:gd name="adj1" fmla="val 1800000"/>
            <a:gd name="adj2" fmla="val 5400000"/>
          </a:avLst>
        </a:prstGeom>
        <a:solidFill>
          <a:srgbClr val="0057A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443035D-7E9E-4436-9411-0E1F7D65403C}" type="parTrans" cxnId="{124B4A92-608F-4B3C-891D-582A9B24FABF}">
      <dgm:prSet/>
      <dgm:spPr/>
      <dgm:t>
        <a:bodyPr/>
        <a:lstStyle/>
        <a:p>
          <a:endParaRPr lang="en-US"/>
        </a:p>
      </dgm:t>
    </dgm:pt>
    <dgm:pt modelId="{2D4CC04B-5F87-4706-88FE-A3F125495223}" type="sibTrans" cxnId="{124B4A92-608F-4B3C-891D-582A9B24FABF}">
      <dgm:prSet/>
      <dgm:spPr/>
      <dgm:t>
        <a:bodyPr/>
        <a:lstStyle/>
        <a:p>
          <a:endParaRPr lang="en-US"/>
        </a:p>
      </dgm:t>
    </dgm:pt>
    <dgm:pt modelId="{1E71E8F8-E57B-4698-8500-F4CCA47DA12B}">
      <dgm:prSet/>
      <dgm:spPr>
        <a:xfrm>
          <a:off x="857114" y="315588"/>
          <a:ext cx="2879903" cy="2879903"/>
        </a:xfrm>
        <a:prstGeom prst="pie">
          <a:avLst>
            <a:gd name="adj1" fmla="val 5400000"/>
            <a:gd name="adj2" fmla="val 9000000"/>
          </a:avLst>
        </a:prstGeom>
        <a:solidFill>
          <a:srgbClr val="0057A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EE6A796-946D-4C6C-B1C2-3E9791B569E0}" type="parTrans" cxnId="{DEACECD5-B457-4068-B213-28E181FC5EBE}">
      <dgm:prSet/>
      <dgm:spPr/>
      <dgm:t>
        <a:bodyPr/>
        <a:lstStyle/>
        <a:p>
          <a:endParaRPr lang="en-US"/>
        </a:p>
      </dgm:t>
    </dgm:pt>
    <dgm:pt modelId="{E4E65F12-5D25-4232-AD33-F131188E87F8}" type="sibTrans" cxnId="{DEACECD5-B457-4068-B213-28E181FC5EBE}">
      <dgm:prSet/>
      <dgm:spPr/>
      <dgm:t>
        <a:bodyPr/>
        <a:lstStyle/>
        <a:p>
          <a:endParaRPr lang="en-US"/>
        </a:p>
      </dgm:t>
    </dgm:pt>
    <dgm:pt modelId="{24A208D5-6150-413D-84E6-75733FB63993}">
      <dgm:prSet/>
      <dgm:spPr>
        <a:xfrm>
          <a:off x="822829" y="256276"/>
          <a:ext cx="2879903" cy="2879903"/>
        </a:xfrm>
        <a:prstGeom prst="pie">
          <a:avLst>
            <a:gd name="adj1" fmla="val 9000000"/>
            <a:gd name="adj2" fmla="val 12600000"/>
          </a:avLst>
        </a:prstGeom>
        <a:solidFill>
          <a:srgbClr val="0057A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4757778-EA1A-467E-92FF-A4847529FC56}" type="parTrans" cxnId="{3ED19015-222E-476E-AE70-69A136A1D9A4}">
      <dgm:prSet/>
      <dgm:spPr/>
      <dgm:t>
        <a:bodyPr/>
        <a:lstStyle/>
        <a:p>
          <a:endParaRPr lang="en-US"/>
        </a:p>
      </dgm:t>
    </dgm:pt>
    <dgm:pt modelId="{0F60BA4D-63D7-4CD7-84DD-CC14D10D6C21}" type="sibTrans" cxnId="{3ED19015-222E-476E-AE70-69A136A1D9A4}">
      <dgm:prSet/>
      <dgm:spPr/>
      <dgm:t>
        <a:bodyPr/>
        <a:lstStyle/>
        <a:p>
          <a:endParaRPr lang="en-US"/>
        </a:p>
      </dgm:t>
    </dgm:pt>
    <dgm:pt modelId="{3E7506F0-005A-48AA-BD23-759006F4203F}">
      <dgm:prSet phldrT="[Text]"/>
      <dgm:spPr>
        <a:xfrm>
          <a:off x="925683" y="196964"/>
          <a:ext cx="2879903" cy="2879903"/>
        </a:xfrm>
        <a:prstGeom prst="pie">
          <a:avLst>
            <a:gd name="adj1" fmla="val 16200000"/>
            <a:gd name="adj2" fmla="val 19800000"/>
          </a:avLst>
        </a:prstGeom>
        <a:solidFill>
          <a:srgbClr val="0057A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rgbClr val="0057A8"/>
            </a:solidFill>
            <a:latin typeface="Arial"/>
            <a:ea typeface="+mn-ea"/>
            <a:cs typeface="+mn-cs"/>
          </a:endParaRPr>
        </a:p>
      </dgm:t>
    </dgm:pt>
    <dgm:pt modelId="{0CFE7212-ECE3-4605-BE81-49620EB81F7F}" type="sibTrans" cxnId="{E633717B-986F-41D2-B998-0DE14DAC4930}">
      <dgm:prSet/>
      <dgm:spPr/>
      <dgm:t>
        <a:bodyPr/>
        <a:lstStyle/>
        <a:p>
          <a:endParaRPr lang="en-US"/>
        </a:p>
      </dgm:t>
    </dgm:pt>
    <dgm:pt modelId="{2B8CC6A0-2C02-48A4-A328-C81A1FD9BFB8}" type="parTrans" cxnId="{E633717B-986F-41D2-B998-0DE14DAC4930}">
      <dgm:prSet/>
      <dgm:spPr/>
      <dgm:t>
        <a:bodyPr/>
        <a:lstStyle/>
        <a:p>
          <a:endParaRPr lang="en-US"/>
        </a:p>
      </dgm:t>
    </dgm:pt>
    <dgm:pt modelId="{ADB721FF-8689-4134-A177-6325422EC08B}">
      <dgm:prSet phldrT="[Text]"/>
      <dgm:spPr>
        <a:xfrm>
          <a:off x="959968" y="256276"/>
          <a:ext cx="2879903" cy="2879903"/>
        </a:xfrm>
        <a:prstGeom prst="pie">
          <a:avLst>
            <a:gd name="adj1" fmla="val 19800000"/>
            <a:gd name="adj2" fmla="val 1800000"/>
          </a:avLst>
        </a:prstGeom>
        <a:solidFill>
          <a:srgbClr val="0057A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rgbClr val="0057A8"/>
            </a:solidFill>
            <a:latin typeface="Arial"/>
            <a:ea typeface="+mn-ea"/>
            <a:cs typeface="+mn-cs"/>
          </a:endParaRPr>
        </a:p>
      </dgm:t>
    </dgm:pt>
    <dgm:pt modelId="{08909435-40F3-43B1-B45D-4F7B2BDD192A}" type="sibTrans" cxnId="{658DDEBC-7EBE-4318-84D6-82855D42EC89}">
      <dgm:prSet/>
      <dgm:spPr/>
      <dgm:t>
        <a:bodyPr/>
        <a:lstStyle/>
        <a:p>
          <a:endParaRPr lang="en-US"/>
        </a:p>
      </dgm:t>
    </dgm:pt>
    <dgm:pt modelId="{634A603B-1DD8-4637-9793-A025B8FA978C}" type="parTrans" cxnId="{658DDEBC-7EBE-4318-84D6-82855D42EC89}">
      <dgm:prSet/>
      <dgm:spPr/>
      <dgm:t>
        <a:bodyPr/>
        <a:lstStyle/>
        <a:p>
          <a:endParaRPr lang="en-US"/>
        </a:p>
      </dgm:t>
    </dgm:pt>
    <dgm:pt modelId="{1FF51E8D-41F4-4291-B277-5925568BFA48}" type="pres">
      <dgm:prSet presAssocID="{A49C924D-C4B0-4690-A422-3F252C72D6B4}" presName="compositeShape" presStyleCnt="0">
        <dgm:presLayoutVars>
          <dgm:chMax val="7"/>
          <dgm:dir/>
          <dgm:resizeHandles val="exact"/>
        </dgm:presLayoutVars>
      </dgm:prSet>
      <dgm:spPr/>
    </dgm:pt>
    <dgm:pt modelId="{BBF285C7-8305-4548-A952-CF742176697A}" type="pres">
      <dgm:prSet presAssocID="{A49C924D-C4B0-4690-A422-3F252C72D6B4}" presName="wedge1" presStyleLbl="node1" presStyleIdx="0" presStyleCnt="6"/>
      <dgm:spPr/>
    </dgm:pt>
    <dgm:pt modelId="{9214E1A8-3DE0-497A-9536-C1C5D1DEA059}" type="pres">
      <dgm:prSet presAssocID="{A49C924D-C4B0-4690-A422-3F252C72D6B4}" presName="dummy1a" presStyleCnt="0"/>
      <dgm:spPr/>
    </dgm:pt>
    <dgm:pt modelId="{7D4AB449-E24A-47A5-B7C4-2A568ECD2824}" type="pres">
      <dgm:prSet presAssocID="{A49C924D-C4B0-4690-A422-3F252C72D6B4}" presName="dummy1b" presStyleCnt="0"/>
      <dgm:spPr/>
    </dgm:pt>
    <dgm:pt modelId="{7DEA249D-613F-41E1-90EF-2B000868B63F}" type="pres">
      <dgm:prSet presAssocID="{A49C924D-C4B0-4690-A422-3F252C72D6B4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EF34BCF-AAAF-4730-AE6E-AB96B607C6A2}" type="pres">
      <dgm:prSet presAssocID="{A49C924D-C4B0-4690-A422-3F252C72D6B4}" presName="wedge2" presStyleLbl="node1" presStyleIdx="1" presStyleCnt="6"/>
      <dgm:spPr/>
    </dgm:pt>
    <dgm:pt modelId="{25332FC0-5013-4390-A66D-8C4217020E94}" type="pres">
      <dgm:prSet presAssocID="{A49C924D-C4B0-4690-A422-3F252C72D6B4}" presName="dummy2a" presStyleCnt="0"/>
      <dgm:spPr/>
    </dgm:pt>
    <dgm:pt modelId="{7CEFEA7E-1BF5-492D-876C-E2F002F3C6A7}" type="pres">
      <dgm:prSet presAssocID="{A49C924D-C4B0-4690-A422-3F252C72D6B4}" presName="dummy2b" presStyleCnt="0"/>
      <dgm:spPr/>
    </dgm:pt>
    <dgm:pt modelId="{B2BDF774-4226-4633-8BF5-A5A612C1F359}" type="pres">
      <dgm:prSet presAssocID="{A49C924D-C4B0-4690-A422-3F252C72D6B4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F3D8174-3C98-4AC8-9582-7398B8A30CA1}" type="pres">
      <dgm:prSet presAssocID="{A49C924D-C4B0-4690-A422-3F252C72D6B4}" presName="wedge3" presStyleLbl="node1" presStyleIdx="2" presStyleCnt="6"/>
      <dgm:spPr/>
    </dgm:pt>
    <dgm:pt modelId="{EC08B605-E38B-41C7-A3BC-9374BC8AD51F}" type="pres">
      <dgm:prSet presAssocID="{A49C924D-C4B0-4690-A422-3F252C72D6B4}" presName="dummy3a" presStyleCnt="0"/>
      <dgm:spPr/>
    </dgm:pt>
    <dgm:pt modelId="{3303AA20-75F7-4C85-AFEC-FB277BFD7393}" type="pres">
      <dgm:prSet presAssocID="{A49C924D-C4B0-4690-A422-3F252C72D6B4}" presName="dummy3b" presStyleCnt="0"/>
      <dgm:spPr/>
    </dgm:pt>
    <dgm:pt modelId="{2BBEAA02-434D-439B-86DF-8EA77D09EDE6}" type="pres">
      <dgm:prSet presAssocID="{A49C924D-C4B0-4690-A422-3F252C72D6B4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7D54949-EB14-4EBE-A2D8-A7627BB5E7FB}" type="pres">
      <dgm:prSet presAssocID="{A49C924D-C4B0-4690-A422-3F252C72D6B4}" presName="wedge4" presStyleLbl="node1" presStyleIdx="3" presStyleCnt="6"/>
      <dgm:spPr/>
    </dgm:pt>
    <dgm:pt modelId="{6E0F9271-C1AF-489B-867F-A826D2DBD536}" type="pres">
      <dgm:prSet presAssocID="{A49C924D-C4B0-4690-A422-3F252C72D6B4}" presName="dummy4a" presStyleCnt="0"/>
      <dgm:spPr/>
    </dgm:pt>
    <dgm:pt modelId="{4DC26855-473D-4B96-A4F5-AD18AEF4868D}" type="pres">
      <dgm:prSet presAssocID="{A49C924D-C4B0-4690-A422-3F252C72D6B4}" presName="dummy4b" presStyleCnt="0"/>
      <dgm:spPr/>
    </dgm:pt>
    <dgm:pt modelId="{C61B85E5-C304-4FF6-B251-70E27F6CE87B}" type="pres">
      <dgm:prSet presAssocID="{A49C924D-C4B0-4690-A422-3F252C72D6B4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EE6ACF2-51E5-492B-8EAB-DD468192703C}" type="pres">
      <dgm:prSet presAssocID="{A49C924D-C4B0-4690-A422-3F252C72D6B4}" presName="wedge5" presStyleLbl="node1" presStyleIdx="4" presStyleCnt="6"/>
      <dgm:spPr/>
    </dgm:pt>
    <dgm:pt modelId="{303A4188-4D01-4AB3-BA5C-C4D1E1BDE841}" type="pres">
      <dgm:prSet presAssocID="{A49C924D-C4B0-4690-A422-3F252C72D6B4}" presName="dummy5a" presStyleCnt="0"/>
      <dgm:spPr/>
    </dgm:pt>
    <dgm:pt modelId="{8D315CBA-B974-4BD7-A170-E7C3BD53126A}" type="pres">
      <dgm:prSet presAssocID="{A49C924D-C4B0-4690-A422-3F252C72D6B4}" presName="dummy5b" presStyleCnt="0"/>
      <dgm:spPr/>
    </dgm:pt>
    <dgm:pt modelId="{7EF89C29-3FED-4744-8B29-2AAAB39B725F}" type="pres">
      <dgm:prSet presAssocID="{A49C924D-C4B0-4690-A422-3F252C72D6B4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30F6E7E-2CBB-4790-861C-C564A5DD33C5}" type="pres">
      <dgm:prSet presAssocID="{A49C924D-C4B0-4690-A422-3F252C72D6B4}" presName="wedge6" presStyleLbl="node1" presStyleIdx="5" presStyleCnt="6"/>
      <dgm:spPr/>
    </dgm:pt>
    <dgm:pt modelId="{AC04F782-E7FC-4A25-B5B0-CA8BAD27ACE6}" type="pres">
      <dgm:prSet presAssocID="{A49C924D-C4B0-4690-A422-3F252C72D6B4}" presName="dummy6a" presStyleCnt="0"/>
      <dgm:spPr/>
    </dgm:pt>
    <dgm:pt modelId="{2168B714-E51D-4D2D-B806-C63A8307861B}" type="pres">
      <dgm:prSet presAssocID="{A49C924D-C4B0-4690-A422-3F252C72D6B4}" presName="dummy6b" presStyleCnt="0"/>
      <dgm:spPr/>
    </dgm:pt>
    <dgm:pt modelId="{77D7A6B1-8FDD-4829-8F2F-160AE8155C3D}" type="pres">
      <dgm:prSet presAssocID="{A49C924D-C4B0-4690-A422-3F252C72D6B4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9ADCD406-8F07-4F02-ACB4-C4B0D9FF3742}" type="pres">
      <dgm:prSet presAssocID="{0CFE7212-ECE3-4605-BE81-49620EB81F7F}" presName="arrowWedge1" presStyleLbl="fgSibTrans2D1" presStyleIdx="0" presStyleCnt="6"/>
      <dgm:spPr>
        <a:xfrm>
          <a:off x="747298" y="18684"/>
          <a:ext cx="3236463" cy="3236463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333333">
            <a:lumMod val="75000"/>
            <a:lumOff val="25000"/>
          </a:srgbClr>
        </a:solidFill>
        <a:ln>
          <a:noFill/>
        </a:ln>
        <a:effectLst/>
      </dgm:spPr>
    </dgm:pt>
    <dgm:pt modelId="{53F2A15E-AFF2-4CD6-9857-DCAA693EB150}" type="pres">
      <dgm:prSet presAssocID="{08909435-40F3-43B1-B45D-4F7B2BDD192A}" presName="arrowWedge2" presStyleLbl="fgSibTrans2D1" presStyleIdx="1" presStyleCnt="6"/>
      <dgm:spPr>
        <a:xfrm>
          <a:off x="781583" y="77996"/>
          <a:ext cx="3236463" cy="3236463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333333">
            <a:lumMod val="75000"/>
            <a:lumOff val="25000"/>
          </a:srgbClr>
        </a:solidFill>
        <a:ln>
          <a:noFill/>
        </a:ln>
        <a:effectLst/>
      </dgm:spPr>
    </dgm:pt>
    <dgm:pt modelId="{0509305E-D25B-48A4-B459-C0C85CF35085}" type="pres">
      <dgm:prSet presAssocID="{2D4CC04B-5F87-4706-88FE-A3F125495223}" presName="arrowWedge3" presStyleLbl="fgSibTrans2D1" presStyleIdx="2" presStyleCnt="6"/>
      <dgm:spPr>
        <a:xfrm>
          <a:off x="747298" y="137309"/>
          <a:ext cx="3236463" cy="3236463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333333">
            <a:lumMod val="75000"/>
            <a:lumOff val="25000"/>
          </a:srgbClr>
        </a:solidFill>
        <a:ln>
          <a:noFill/>
        </a:ln>
        <a:effectLst/>
      </dgm:spPr>
    </dgm:pt>
    <dgm:pt modelId="{EDDFF8AD-53E7-4D27-B319-F31E6D60E606}" type="pres">
      <dgm:prSet presAssocID="{E4E65F12-5D25-4232-AD33-F131188E87F8}" presName="arrowWedge4" presStyleLbl="fgSibTrans2D1" presStyleIdx="3" presStyleCnt="6"/>
      <dgm:spPr>
        <a:xfrm>
          <a:off x="678939" y="137309"/>
          <a:ext cx="3236463" cy="3236463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333333">
            <a:lumMod val="75000"/>
            <a:lumOff val="25000"/>
          </a:srgbClr>
        </a:solidFill>
        <a:ln>
          <a:noFill/>
        </a:ln>
        <a:effectLst/>
      </dgm:spPr>
    </dgm:pt>
    <dgm:pt modelId="{8E0800C1-A655-49CE-83A2-248875DFD733}" type="pres">
      <dgm:prSet presAssocID="{0F60BA4D-63D7-4CD7-84DD-CC14D10D6C21}" presName="arrowWedge5" presStyleLbl="fgSibTrans2D1" presStyleIdx="4" presStyleCnt="6"/>
      <dgm:spPr>
        <a:xfrm>
          <a:off x="644655" y="77996"/>
          <a:ext cx="3236463" cy="3236463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333333">
            <a:lumMod val="75000"/>
            <a:lumOff val="25000"/>
          </a:srgbClr>
        </a:solidFill>
        <a:ln>
          <a:noFill/>
        </a:ln>
        <a:effectLst/>
      </dgm:spPr>
    </dgm:pt>
    <dgm:pt modelId="{7A4F1CB9-A81F-4A38-B6D6-80633A9D5A21}" type="pres">
      <dgm:prSet presAssocID="{BBE508EC-B974-4ADE-B67D-993A83B79D89}" presName="arrowWedge6" presStyleLbl="fgSibTrans2D1" presStyleIdx="5" presStyleCnt="6"/>
      <dgm:spPr>
        <a:xfrm>
          <a:off x="678939" y="18684"/>
          <a:ext cx="3236463" cy="3236463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333333">
            <a:lumMod val="75000"/>
            <a:lumOff val="25000"/>
          </a:srgbClr>
        </a:solidFill>
        <a:ln>
          <a:noFill/>
        </a:ln>
        <a:effectLst/>
      </dgm:spPr>
    </dgm:pt>
  </dgm:ptLst>
  <dgm:cxnLst>
    <dgm:cxn modelId="{7A463F02-F4F0-4852-B0D2-F2062BD79289}" type="presOf" srcId="{1E71E8F8-E57B-4698-8500-F4CCA47DA12B}" destId="{F7D54949-EB14-4EBE-A2D8-A7627BB5E7FB}" srcOrd="0" destOrd="0" presId="urn:microsoft.com/office/officeart/2005/8/layout/cycle8"/>
    <dgm:cxn modelId="{B7E6740D-9F5E-4217-B032-C5DADED825A5}" srcId="{A49C924D-C4B0-4690-A422-3F252C72D6B4}" destId="{53E68C16-184A-4EE9-9BB6-1F80D51331BC}" srcOrd="5" destOrd="0" parTransId="{1D353C69-AB7D-4901-936E-A50CCB6DCFB5}" sibTransId="{BBE508EC-B974-4ADE-B67D-993A83B79D89}"/>
    <dgm:cxn modelId="{3ED19015-222E-476E-AE70-69A136A1D9A4}" srcId="{A49C924D-C4B0-4690-A422-3F252C72D6B4}" destId="{24A208D5-6150-413D-84E6-75733FB63993}" srcOrd="4" destOrd="0" parTransId="{44757778-EA1A-467E-92FF-A4847529FC56}" sibTransId="{0F60BA4D-63D7-4CD7-84DD-CC14D10D6C21}"/>
    <dgm:cxn modelId="{2E47A435-A607-4227-BB38-C01B9EF52597}" type="presOf" srcId="{24A208D5-6150-413D-84E6-75733FB63993}" destId="{7EF89C29-3FED-4744-8B29-2AAAB39B725F}" srcOrd="1" destOrd="0" presId="urn:microsoft.com/office/officeart/2005/8/layout/cycle8"/>
    <dgm:cxn modelId="{3DFCAC69-6C82-47F2-8123-30D53919F667}" type="presOf" srcId="{A49C924D-C4B0-4690-A422-3F252C72D6B4}" destId="{1FF51E8D-41F4-4291-B277-5925568BFA48}" srcOrd="0" destOrd="0" presId="urn:microsoft.com/office/officeart/2005/8/layout/cycle8"/>
    <dgm:cxn modelId="{42B0766A-9F59-44B5-A6E7-00760E4007B1}" type="presOf" srcId="{ED1F14AB-5D8F-4D88-A979-2594BEC6F77F}" destId="{2F3D8174-3C98-4AC8-9582-7398B8A30CA1}" srcOrd="0" destOrd="0" presId="urn:microsoft.com/office/officeart/2005/8/layout/cycle8"/>
    <dgm:cxn modelId="{E633717B-986F-41D2-B998-0DE14DAC4930}" srcId="{A49C924D-C4B0-4690-A422-3F252C72D6B4}" destId="{3E7506F0-005A-48AA-BD23-759006F4203F}" srcOrd="0" destOrd="0" parTransId="{2B8CC6A0-2C02-48A4-A328-C81A1FD9BFB8}" sibTransId="{0CFE7212-ECE3-4605-BE81-49620EB81F7F}"/>
    <dgm:cxn modelId="{E7CB7384-3F21-4D1F-A42F-416B5BA37C75}" type="presOf" srcId="{3E7506F0-005A-48AA-BD23-759006F4203F}" destId="{BBF285C7-8305-4548-A952-CF742176697A}" srcOrd="0" destOrd="0" presId="urn:microsoft.com/office/officeart/2005/8/layout/cycle8"/>
    <dgm:cxn modelId="{2D091D85-0097-42E9-98AE-FA5A1EA8E89A}" type="presOf" srcId="{1E71E8F8-E57B-4698-8500-F4CCA47DA12B}" destId="{C61B85E5-C304-4FF6-B251-70E27F6CE87B}" srcOrd="1" destOrd="0" presId="urn:microsoft.com/office/officeart/2005/8/layout/cycle8"/>
    <dgm:cxn modelId="{124B4A92-608F-4B3C-891D-582A9B24FABF}" srcId="{A49C924D-C4B0-4690-A422-3F252C72D6B4}" destId="{ED1F14AB-5D8F-4D88-A979-2594BEC6F77F}" srcOrd="2" destOrd="0" parTransId="{C443035D-7E9E-4436-9411-0E1F7D65403C}" sibTransId="{2D4CC04B-5F87-4706-88FE-A3F125495223}"/>
    <dgm:cxn modelId="{17BFA7AA-A4B8-4F11-8971-B6B881ABC898}" type="presOf" srcId="{53E68C16-184A-4EE9-9BB6-1F80D51331BC}" destId="{77D7A6B1-8FDD-4829-8F2F-160AE8155C3D}" srcOrd="1" destOrd="0" presId="urn:microsoft.com/office/officeart/2005/8/layout/cycle8"/>
    <dgm:cxn modelId="{6A7536B5-3ED0-4110-95B9-74D7F0F7E789}" type="presOf" srcId="{ADB721FF-8689-4134-A177-6325422EC08B}" destId="{B2BDF774-4226-4633-8BF5-A5A612C1F359}" srcOrd="1" destOrd="0" presId="urn:microsoft.com/office/officeart/2005/8/layout/cycle8"/>
    <dgm:cxn modelId="{658DDEBC-7EBE-4318-84D6-82855D42EC89}" srcId="{A49C924D-C4B0-4690-A422-3F252C72D6B4}" destId="{ADB721FF-8689-4134-A177-6325422EC08B}" srcOrd="1" destOrd="0" parTransId="{634A603B-1DD8-4637-9793-A025B8FA978C}" sibTransId="{08909435-40F3-43B1-B45D-4F7B2BDD192A}"/>
    <dgm:cxn modelId="{DEACECD5-B457-4068-B213-28E181FC5EBE}" srcId="{A49C924D-C4B0-4690-A422-3F252C72D6B4}" destId="{1E71E8F8-E57B-4698-8500-F4CCA47DA12B}" srcOrd="3" destOrd="0" parTransId="{AEE6A796-946D-4C6C-B1C2-3E9791B569E0}" sibTransId="{E4E65F12-5D25-4232-AD33-F131188E87F8}"/>
    <dgm:cxn modelId="{AA3A20DE-EC6F-4556-ABE1-AF130B782F6D}" type="presOf" srcId="{ED1F14AB-5D8F-4D88-A979-2594BEC6F77F}" destId="{2BBEAA02-434D-439B-86DF-8EA77D09EDE6}" srcOrd="1" destOrd="0" presId="urn:microsoft.com/office/officeart/2005/8/layout/cycle8"/>
    <dgm:cxn modelId="{BBC8A4E4-114C-4854-9A7D-54D664DF86F8}" type="presOf" srcId="{3E7506F0-005A-48AA-BD23-759006F4203F}" destId="{7DEA249D-613F-41E1-90EF-2B000868B63F}" srcOrd="1" destOrd="0" presId="urn:microsoft.com/office/officeart/2005/8/layout/cycle8"/>
    <dgm:cxn modelId="{7D119BEB-DC69-446B-BA13-AF3BF575B71B}" type="presOf" srcId="{53E68C16-184A-4EE9-9BB6-1F80D51331BC}" destId="{430F6E7E-2CBB-4790-861C-C564A5DD33C5}" srcOrd="0" destOrd="0" presId="urn:microsoft.com/office/officeart/2005/8/layout/cycle8"/>
    <dgm:cxn modelId="{143242EF-4A65-425E-887F-61E8942A3931}" type="presOf" srcId="{ADB721FF-8689-4134-A177-6325422EC08B}" destId="{DEF34BCF-AAAF-4730-AE6E-AB96B607C6A2}" srcOrd="0" destOrd="0" presId="urn:microsoft.com/office/officeart/2005/8/layout/cycle8"/>
    <dgm:cxn modelId="{70CAABF6-B7BC-414D-8BC7-2AF05FABB2AC}" type="presOf" srcId="{24A208D5-6150-413D-84E6-75733FB63993}" destId="{EEE6ACF2-51E5-492B-8EAB-DD468192703C}" srcOrd="0" destOrd="0" presId="urn:microsoft.com/office/officeart/2005/8/layout/cycle8"/>
    <dgm:cxn modelId="{3E5725F5-3B5A-4947-8C62-D10647B75038}" type="presParOf" srcId="{1FF51E8D-41F4-4291-B277-5925568BFA48}" destId="{BBF285C7-8305-4548-A952-CF742176697A}" srcOrd="0" destOrd="0" presId="urn:microsoft.com/office/officeart/2005/8/layout/cycle8"/>
    <dgm:cxn modelId="{C1D4238C-1775-41C8-AFA3-17833A2140A5}" type="presParOf" srcId="{1FF51E8D-41F4-4291-B277-5925568BFA48}" destId="{9214E1A8-3DE0-497A-9536-C1C5D1DEA059}" srcOrd="1" destOrd="0" presId="urn:microsoft.com/office/officeart/2005/8/layout/cycle8"/>
    <dgm:cxn modelId="{D028CBDF-B533-45A8-9F3C-EE618AB6AEED}" type="presParOf" srcId="{1FF51E8D-41F4-4291-B277-5925568BFA48}" destId="{7D4AB449-E24A-47A5-B7C4-2A568ECD2824}" srcOrd="2" destOrd="0" presId="urn:microsoft.com/office/officeart/2005/8/layout/cycle8"/>
    <dgm:cxn modelId="{DD9BC9B0-05CA-4AAD-8B75-F295652A19AD}" type="presParOf" srcId="{1FF51E8D-41F4-4291-B277-5925568BFA48}" destId="{7DEA249D-613F-41E1-90EF-2B000868B63F}" srcOrd="3" destOrd="0" presId="urn:microsoft.com/office/officeart/2005/8/layout/cycle8"/>
    <dgm:cxn modelId="{56CDFBC5-6F99-4220-B591-1238D50207C3}" type="presParOf" srcId="{1FF51E8D-41F4-4291-B277-5925568BFA48}" destId="{DEF34BCF-AAAF-4730-AE6E-AB96B607C6A2}" srcOrd="4" destOrd="0" presId="urn:microsoft.com/office/officeart/2005/8/layout/cycle8"/>
    <dgm:cxn modelId="{37AC97E6-F6F2-4D36-B892-4577AA61A0AA}" type="presParOf" srcId="{1FF51E8D-41F4-4291-B277-5925568BFA48}" destId="{25332FC0-5013-4390-A66D-8C4217020E94}" srcOrd="5" destOrd="0" presId="urn:microsoft.com/office/officeart/2005/8/layout/cycle8"/>
    <dgm:cxn modelId="{3DD408E5-EEB6-48EC-B35B-F515059F0AE9}" type="presParOf" srcId="{1FF51E8D-41F4-4291-B277-5925568BFA48}" destId="{7CEFEA7E-1BF5-492D-876C-E2F002F3C6A7}" srcOrd="6" destOrd="0" presId="urn:microsoft.com/office/officeart/2005/8/layout/cycle8"/>
    <dgm:cxn modelId="{410A3F04-53E8-4EB2-9ACC-11F49A535815}" type="presParOf" srcId="{1FF51E8D-41F4-4291-B277-5925568BFA48}" destId="{B2BDF774-4226-4633-8BF5-A5A612C1F359}" srcOrd="7" destOrd="0" presId="urn:microsoft.com/office/officeart/2005/8/layout/cycle8"/>
    <dgm:cxn modelId="{B68154BC-2390-4ED8-AB03-DECDA54E6A3F}" type="presParOf" srcId="{1FF51E8D-41F4-4291-B277-5925568BFA48}" destId="{2F3D8174-3C98-4AC8-9582-7398B8A30CA1}" srcOrd="8" destOrd="0" presId="urn:microsoft.com/office/officeart/2005/8/layout/cycle8"/>
    <dgm:cxn modelId="{A0CBC20B-29A0-477A-AB1D-8BE349563C96}" type="presParOf" srcId="{1FF51E8D-41F4-4291-B277-5925568BFA48}" destId="{EC08B605-E38B-41C7-A3BC-9374BC8AD51F}" srcOrd="9" destOrd="0" presId="urn:microsoft.com/office/officeart/2005/8/layout/cycle8"/>
    <dgm:cxn modelId="{46642930-3C5E-4A94-9E25-61AAD1B2FA4D}" type="presParOf" srcId="{1FF51E8D-41F4-4291-B277-5925568BFA48}" destId="{3303AA20-75F7-4C85-AFEC-FB277BFD7393}" srcOrd="10" destOrd="0" presId="urn:microsoft.com/office/officeart/2005/8/layout/cycle8"/>
    <dgm:cxn modelId="{DC183DFA-DEAE-453D-BF0F-C2CF5272210D}" type="presParOf" srcId="{1FF51E8D-41F4-4291-B277-5925568BFA48}" destId="{2BBEAA02-434D-439B-86DF-8EA77D09EDE6}" srcOrd="11" destOrd="0" presId="urn:microsoft.com/office/officeart/2005/8/layout/cycle8"/>
    <dgm:cxn modelId="{368CA4A0-F163-4A54-B703-1D29DF476616}" type="presParOf" srcId="{1FF51E8D-41F4-4291-B277-5925568BFA48}" destId="{F7D54949-EB14-4EBE-A2D8-A7627BB5E7FB}" srcOrd="12" destOrd="0" presId="urn:microsoft.com/office/officeart/2005/8/layout/cycle8"/>
    <dgm:cxn modelId="{099A4359-31DF-4FBA-A3DC-44177447758A}" type="presParOf" srcId="{1FF51E8D-41F4-4291-B277-5925568BFA48}" destId="{6E0F9271-C1AF-489B-867F-A826D2DBD536}" srcOrd="13" destOrd="0" presId="urn:microsoft.com/office/officeart/2005/8/layout/cycle8"/>
    <dgm:cxn modelId="{713C4382-CBAE-4769-B660-2B591347F8D2}" type="presParOf" srcId="{1FF51E8D-41F4-4291-B277-5925568BFA48}" destId="{4DC26855-473D-4B96-A4F5-AD18AEF4868D}" srcOrd="14" destOrd="0" presId="urn:microsoft.com/office/officeart/2005/8/layout/cycle8"/>
    <dgm:cxn modelId="{D4C3D892-9BBD-4C5E-A40B-CC41202FA8C9}" type="presParOf" srcId="{1FF51E8D-41F4-4291-B277-5925568BFA48}" destId="{C61B85E5-C304-4FF6-B251-70E27F6CE87B}" srcOrd="15" destOrd="0" presId="urn:microsoft.com/office/officeart/2005/8/layout/cycle8"/>
    <dgm:cxn modelId="{9C35B292-9F59-42E3-BE4D-A00A4C960E89}" type="presParOf" srcId="{1FF51E8D-41F4-4291-B277-5925568BFA48}" destId="{EEE6ACF2-51E5-492B-8EAB-DD468192703C}" srcOrd="16" destOrd="0" presId="urn:microsoft.com/office/officeart/2005/8/layout/cycle8"/>
    <dgm:cxn modelId="{A12ADE59-4AB0-4CAF-BEE2-A10D7D082E5E}" type="presParOf" srcId="{1FF51E8D-41F4-4291-B277-5925568BFA48}" destId="{303A4188-4D01-4AB3-BA5C-C4D1E1BDE841}" srcOrd="17" destOrd="0" presId="urn:microsoft.com/office/officeart/2005/8/layout/cycle8"/>
    <dgm:cxn modelId="{B9ED3B32-7EC1-412A-9B06-93740FF6D037}" type="presParOf" srcId="{1FF51E8D-41F4-4291-B277-5925568BFA48}" destId="{8D315CBA-B974-4BD7-A170-E7C3BD53126A}" srcOrd="18" destOrd="0" presId="urn:microsoft.com/office/officeart/2005/8/layout/cycle8"/>
    <dgm:cxn modelId="{A72DF0A9-BF5C-4AC7-8007-C1F6533972A8}" type="presParOf" srcId="{1FF51E8D-41F4-4291-B277-5925568BFA48}" destId="{7EF89C29-3FED-4744-8B29-2AAAB39B725F}" srcOrd="19" destOrd="0" presId="urn:microsoft.com/office/officeart/2005/8/layout/cycle8"/>
    <dgm:cxn modelId="{1D65A097-34A4-4F8B-9C50-335F3B6661BF}" type="presParOf" srcId="{1FF51E8D-41F4-4291-B277-5925568BFA48}" destId="{430F6E7E-2CBB-4790-861C-C564A5DD33C5}" srcOrd="20" destOrd="0" presId="urn:microsoft.com/office/officeart/2005/8/layout/cycle8"/>
    <dgm:cxn modelId="{F3097310-A937-4443-ACF3-46E6539F8884}" type="presParOf" srcId="{1FF51E8D-41F4-4291-B277-5925568BFA48}" destId="{AC04F782-E7FC-4A25-B5B0-CA8BAD27ACE6}" srcOrd="21" destOrd="0" presId="urn:microsoft.com/office/officeart/2005/8/layout/cycle8"/>
    <dgm:cxn modelId="{529D5EB2-D8AF-4416-A4DA-C461E681960B}" type="presParOf" srcId="{1FF51E8D-41F4-4291-B277-5925568BFA48}" destId="{2168B714-E51D-4D2D-B806-C63A8307861B}" srcOrd="22" destOrd="0" presId="urn:microsoft.com/office/officeart/2005/8/layout/cycle8"/>
    <dgm:cxn modelId="{092CE9D2-A754-4788-83AC-5378106E44A5}" type="presParOf" srcId="{1FF51E8D-41F4-4291-B277-5925568BFA48}" destId="{77D7A6B1-8FDD-4829-8F2F-160AE8155C3D}" srcOrd="23" destOrd="0" presId="urn:microsoft.com/office/officeart/2005/8/layout/cycle8"/>
    <dgm:cxn modelId="{4947329E-4A10-4DDD-9663-51F0C2B1DF3E}" type="presParOf" srcId="{1FF51E8D-41F4-4291-B277-5925568BFA48}" destId="{9ADCD406-8F07-4F02-ACB4-C4B0D9FF3742}" srcOrd="24" destOrd="0" presId="urn:microsoft.com/office/officeart/2005/8/layout/cycle8"/>
    <dgm:cxn modelId="{AC681C1F-F549-4763-8A73-D9F042F0FD58}" type="presParOf" srcId="{1FF51E8D-41F4-4291-B277-5925568BFA48}" destId="{53F2A15E-AFF2-4CD6-9857-DCAA693EB150}" srcOrd="25" destOrd="0" presId="urn:microsoft.com/office/officeart/2005/8/layout/cycle8"/>
    <dgm:cxn modelId="{E12AB94B-57E1-4286-BA42-C5919B8E11DD}" type="presParOf" srcId="{1FF51E8D-41F4-4291-B277-5925568BFA48}" destId="{0509305E-D25B-48A4-B459-C0C85CF35085}" srcOrd="26" destOrd="0" presId="urn:microsoft.com/office/officeart/2005/8/layout/cycle8"/>
    <dgm:cxn modelId="{BBD2A017-F5C0-4E65-B661-C9BB49E59AEB}" type="presParOf" srcId="{1FF51E8D-41F4-4291-B277-5925568BFA48}" destId="{EDDFF8AD-53E7-4D27-B319-F31E6D60E606}" srcOrd="27" destOrd="0" presId="urn:microsoft.com/office/officeart/2005/8/layout/cycle8"/>
    <dgm:cxn modelId="{8E3EE9F3-E93C-4EC2-A738-8B169803857B}" type="presParOf" srcId="{1FF51E8D-41F4-4291-B277-5925568BFA48}" destId="{8E0800C1-A655-49CE-83A2-248875DFD733}" srcOrd="28" destOrd="0" presId="urn:microsoft.com/office/officeart/2005/8/layout/cycle8"/>
    <dgm:cxn modelId="{6DFBAC62-CCF4-4B1C-AC22-5820925B1578}" type="presParOf" srcId="{1FF51E8D-41F4-4291-B277-5925568BFA48}" destId="{7A4F1CB9-A81F-4A38-B6D6-80633A9D5A21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285C7-8305-4548-A952-CF742176697A}">
      <dsp:nvSpPr>
        <dsp:cNvPr id="0" name=""/>
        <dsp:cNvSpPr/>
      </dsp:nvSpPr>
      <dsp:spPr>
        <a:xfrm>
          <a:off x="925683" y="196964"/>
          <a:ext cx="2879903" cy="2879903"/>
        </a:xfrm>
        <a:prstGeom prst="pie">
          <a:avLst>
            <a:gd name="adj1" fmla="val 16200000"/>
            <a:gd name="adj2" fmla="val 19800000"/>
          </a:avLst>
        </a:prstGeom>
        <a:solidFill>
          <a:srgbClr val="0057A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rgbClr val="0057A8"/>
            </a:solidFill>
            <a:latin typeface="Arial"/>
            <a:ea typeface="+mn-ea"/>
            <a:cs typeface="+mn-cs"/>
          </a:endParaRPr>
        </a:p>
      </dsp:txBody>
      <dsp:txXfrm>
        <a:off x="2544663" y="650192"/>
        <a:ext cx="533342" cy="412127"/>
      </dsp:txXfrm>
    </dsp:sp>
    <dsp:sp modelId="{DEF34BCF-AAAF-4730-AE6E-AB96B607C6A2}">
      <dsp:nvSpPr>
        <dsp:cNvPr id="0" name=""/>
        <dsp:cNvSpPr/>
      </dsp:nvSpPr>
      <dsp:spPr>
        <a:xfrm>
          <a:off x="959968" y="256276"/>
          <a:ext cx="2879903" cy="2879903"/>
        </a:xfrm>
        <a:prstGeom prst="pie">
          <a:avLst>
            <a:gd name="adj1" fmla="val 19800000"/>
            <a:gd name="adj2" fmla="val 1800000"/>
          </a:avLst>
        </a:prstGeom>
        <a:solidFill>
          <a:srgbClr val="0057A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solidFill>
              <a:srgbClr val="0057A8"/>
            </a:solidFill>
            <a:latin typeface="Arial"/>
            <a:ea typeface="+mn-ea"/>
            <a:cs typeface="+mn-cs"/>
          </a:endParaRPr>
        </a:p>
      </dsp:txBody>
      <dsp:txXfrm>
        <a:off x="3029668" y="1504795"/>
        <a:ext cx="557585" cy="400007"/>
      </dsp:txXfrm>
    </dsp:sp>
    <dsp:sp modelId="{2F3D8174-3C98-4AC8-9582-7398B8A30CA1}">
      <dsp:nvSpPr>
        <dsp:cNvPr id="0" name=""/>
        <dsp:cNvSpPr/>
      </dsp:nvSpPr>
      <dsp:spPr>
        <a:xfrm>
          <a:off x="925683" y="315588"/>
          <a:ext cx="2879903" cy="2879903"/>
        </a:xfrm>
        <a:prstGeom prst="pie">
          <a:avLst>
            <a:gd name="adj1" fmla="val 1800000"/>
            <a:gd name="adj2" fmla="val 5400000"/>
          </a:avLst>
        </a:prstGeom>
        <a:solidFill>
          <a:srgbClr val="0057A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544663" y="2347278"/>
        <a:ext cx="533342" cy="412127"/>
      </dsp:txXfrm>
    </dsp:sp>
    <dsp:sp modelId="{F7D54949-EB14-4EBE-A2D8-A7627BB5E7FB}">
      <dsp:nvSpPr>
        <dsp:cNvPr id="0" name=""/>
        <dsp:cNvSpPr/>
      </dsp:nvSpPr>
      <dsp:spPr>
        <a:xfrm>
          <a:off x="857114" y="315588"/>
          <a:ext cx="2879903" cy="2879903"/>
        </a:xfrm>
        <a:prstGeom prst="pie">
          <a:avLst>
            <a:gd name="adj1" fmla="val 5400000"/>
            <a:gd name="adj2" fmla="val 9000000"/>
          </a:avLst>
        </a:prstGeom>
        <a:solidFill>
          <a:srgbClr val="0057A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584695" y="2347278"/>
        <a:ext cx="533342" cy="412127"/>
      </dsp:txXfrm>
    </dsp:sp>
    <dsp:sp modelId="{EEE6ACF2-51E5-492B-8EAB-DD468192703C}">
      <dsp:nvSpPr>
        <dsp:cNvPr id="0" name=""/>
        <dsp:cNvSpPr/>
      </dsp:nvSpPr>
      <dsp:spPr>
        <a:xfrm>
          <a:off x="822829" y="256276"/>
          <a:ext cx="2879903" cy="2879903"/>
        </a:xfrm>
        <a:prstGeom prst="pie">
          <a:avLst>
            <a:gd name="adj1" fmla="val 9000000"/>
            <a:gd name="adj2" fmla="val 12600000"/>
          </a:avLst>
        </a:prstGeom>
        <a:solidFill>
          <a:srgbClr val="0057A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075448" y="1504795"/>
        <a:ext cx="557585" cy="400007"/>
      </dsp:txXfrm>
    </dsp:sp>
    <dsp:sp modelId="{430F6E7E-2CBB-4790-861C-C564A5DD33C5}">
      <dsp:nvSpPr>
        <dsp:cNvPr id="0" name=""/>
        <dsp:cNvSpPr/>
      </dsp:nvSpPr>
      <dsp:spPr>
        <a:xfrm>
          <a:off x="857114" y="196964"/>
          <a:ext cx="2879903" cy="2879903"/>
        </a:xfrm>
        <a:prstGeom prst="pie">
          <a:avLst>
            <a:gd name="adj1" fmla="val 12600000"/>
            <a:gd name="adj2" fmla="val 16200000"/>
          </a:avLst>
        </a:prstGeom>
        <a:solidFill>
          <a:srgbClr val="0057A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rgbClr val="A6001E"/>
            </a:solidFill>
            <a:latin typeface="Arial"/>
            <a:ea typeface="+mn-ea"/>
            <a:cs typeface="+mn-cs"/>
          </a:endParaRPr>
        </a:p>
      </dsp:txBody>
      <dsp:txXfrm>
        <a:off x="1584695" y="650192"/>
        <a:ext cx="533342" cy="412127"/>
      </dsp:txXfrm>
    </dsp:sp>
    <dsp:sp modelId="{9ADCD406-8F07-4F02-ACB4-C4B0D9FF3742}">
      <dsp:nvSpPr>
        <dsp:cNvPr id="0" name=""/>
        <dsp:cNvSpPr/>
      </dsp:nvSpPr>
      <dsp:spPr>
        <a:xfrm>
          <a:off x="747298" y="18684"/>
          <a:ext cx="3236463" cy="3236463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333333">
            <a:lumMod val="75000"/>
            <a:lumOff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2A15E-AFF2-4CD6-9857-DCAA693EB150}">
      <dsp:nvSpPr>
        <dsp:cNvPr id="0" name=""/>
        <dsp:cNvSpPr/>
      </dsp:nvSpPr>
      <dsp:spPr>
        <a:xfrm>
          <a:off x="781583" y="77996"/>
          <a:ext cx="3236463" cy="3236463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333333">
            <a:lumMod val="75000"/>
            <a:lumOff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9305E-D25B-48A4-B459-C0C85CF35085}">
      <dsp:nvSpPr>
        <dsp:cNvPr id="0" name=""/>
        <dsp:cNvSpPr/>
      </dsp:nvSpPr>
      <dsp:spPr>
        <a:xfrm>
          <a:off x="747298" y="137309"/>
          <a:ext cx="3236463" cy="3236463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333333">
            <a:lumMod val="75000"/>
            <a:lumOff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FF8AD-53E7-4D27-B319-F31E6D60E606}">
      <dsp:nvSpPr>
        <dsp:cNvPr id="0" name=""/>
        <dsp:cNvSpPr/>
      </dsp:nvSpPr>
      <dsp:spPr>
        <a:xfrm>
          <a:off x="678939" y="137309"/>
          <a:ext cx="3236463" cy="3236463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333333">
            <a:lumMod val="75000"/>
            <a:lumOff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800C1-A655-49CE-83A2-248875DFD733}">
      <dsp:nvSpPr>
        <dsp:cNvPr id="0" name=""/>
        <dsp:cNvSpPr/>
      </dsp:nvSpPr>
      <dsp:spPr>
        <a:xfrm>
          <a:off x="644655" y="77996"/>
          <a:ext cx="3236463" cy="3236463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333333">
            <a:lumMod val="75000"/>
            <a:lumOff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F1CB9-A81F-4A38-B6D6-80633A9D5A21}">
      <dsp:nvSpPr>
        <dsp:cNvPr id="0" name=""/>
        <dsp:cNvSpPr/>
      </dsp:nvSpPr>
      <dsp:spPr>
        <a:xfrm>
          <a:off x="678939" y="18684"/>
          <a:ext cx="3236463" cy="3236463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333333">
            <a:lumMod val="75000"/>
            <a:lumOff val="2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3EEDF-83CD-44B9-A00C-343921F4B1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613BA-C06F-432D-BA43-A2B9F103D5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A66A-D8D1-4EF1-B4DC-4DEFA288484A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71113-20D1-448E-AF2D-CC93E56758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562E8-8418-4A5A-9158-3B25BF6D40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53440-BA79-4128-88B2-329C09BC6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C043A-4620-46DB-A6E4-AE49A78594DC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FF367-0283-487E-94A8-6242C9F74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0330737-347F-36AF-A3D0-4F0E54E651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095086"/>
            <a:ext cx="12192000" cy="27629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A34AB93-58EA-EB54-52CA-A1DE7A7968D0}"/>
              </a:ext>
            </a:extLst>
          </p:cNvPr>
          <p:cNvCxnSpPr/>
          <p:nvPr userDrawn="1"/>
        </p:nvCxnSpPr>
        <p:spPr>
          <a:xfrm>
            <a:off x="2819400" y="1047750"/>
            <a:ext cx="9372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0F2D697-CF9C-C1F8-4395-E9F358459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902" y="2715317"/>
            <a:ext cx="11643946" cy="1116129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6000" b="0">
                <a:solidFill>
                  <a:schemeClr val="accent1">
                    <a:lumMod val="7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8E0A8F9-3BEE-959E-5DFA-570B98DF3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024470"/>
            <a:ext cx="12192000" cy="4111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67F2E71-ACC4-D3D3-87D2-39CFD63FD5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4" y="4463189"/>
            <a:ext cx="12192000" cy="4111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6D7CF40-94C1-4019-8435-7D4FF5B989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6" y="432287"/>
            <a:ext cx="2873683" cy="11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00BC3-8FDB-5168-4969-3772E5259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70" y="221421"/>
            <a:ext cx="11825973" cy="61022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4016D5C-DA95-5628-5693-E83AF0B855D0}"/>
              </a:ext>
            </a:extLst>
          </p:cNvPr>
          <p:cNvSpPr txBox="1">
            <a:spLocks/>
          </p:cNvSpPr>
          <p:nvPr userDrawn="1"/>
        </p:nvSpPr>
        <p:spPr>
          <a:xfrm>
            <a:off x="2884134" y="2212865"/>
            <a:ext cx="1232050" cy="15138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26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0" dirty="0">
              <a:solidFill>
                <a:srgbClr val="0056A7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F663DC3-066C-A559-19A0-9AC17DD9A3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186" y="2103049"/>
            <a:ext cx="1053328" cy="1378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9600" b="1">
                <a:solidFill>
                  <a:srgbClr val="0056A7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943ACA1-5790-A914-08B9-2876BED20C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82" y="1502453"/>
            <a:ext cx="2570754" cy="1029329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8E0A8F9-3BEE-959E-5DFA-570B98DF3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270" y="4975038"/>
            <a:ext cx="11825973" cy="1152897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5400" b="1">
                <a:solidFill>
                  <a:srgbClr val="0056A7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Enter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13116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00BC3-8FDB-5168-4969-3772E5259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4134" y="221422"/>
            <a:ext cx="9118109" cy="4704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F4016D5C-DA95-5628-5693-E83AF0B855D0}"/>
              </a:ext>
            </a:extLst>
          </p:cNvPr>
          <p:cNvSpPr txBox="1">
            <a:spLocks/>
          </p:cNvSpPr>
          <p:nvPr userDrawn="1"/>
        </p:nvSpPr>
        <p:spPr>
          <a:xfrm>
            <a:off x="2884134" y="2212865"/>
            <a:ext cx="1232050" cy="15138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2600" b="1" kern="1200" cap="none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1000" dirty="0">
              <a:solidFill>
                <a:srgbClr val="0056A7"/>
              </a:solidFill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F663DC3-066C-A559-19A0-9AC17DD9A3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5780" y="1413132"/>
            <a:ext cx="833157" cy="1378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9600" b="1">
                <a:solidFill>
                  <a:srgbClr val="0056A7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943ACA1-5790-A914-08B9-2876BED20C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90" y="410346"/>
            <a:ext cx="3170394" cy="1269425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18E0A8F9-3BEE-959E-5DFA-570B98DF3A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4134" y="3983821"/>
            <a:ext cx="9118109" cy="119440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5400" b="1">
                <a:solidFill>
                  <a:srgbClr val="0056A7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Enter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55720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F396-D764-4E2C-4694-99AC065B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4950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65FB317-47D6-478D-87A0-623BB6A3C9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BED50D1-8B6A-EF79-8875-7B87C100B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787" y="260090"/>
            <a:ext cx="1629570" cy="65247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1240C-D3C4-A83E-A6B1-BFA7107A4147}"/>
              </a:ext>
            </a:extLst>
          </p:cNvPr>
          <p:cNvCxnSpPr>
            <a:cxnSpLocks/>
          </p:cNvCxnSpPr>
          <p:nvPr userDrawn="1"/>
        </p:nvCxnSpPr>
        <p:spPr>
          <a:xfrm>
            <a:off x="429491" y="963542"/>
            <a:ext cx="11333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A018E7-7ABE-B197-8292-D08F46E9E92B}"/>
              </a:ext>
            </a:extLst>
          </p:cNvPr>
          <p:cNvCxnSpPr>
            <a:cxnSpLocks/>
          </p:cNvCxnSpPr>
          <p:nvPr userDrawn="1"/>
        </p:nvCxnSpPr>
        <p:spPr>
          <a:xfrm>
            <a:off x="290945" y="6427201"/>
            <a:ext cx="11333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08C15CC-268B-7A91-D3D2-01CEDAF33E54}"/>
              </a:ext>
            </a:extLst>
          </p:cNvPr>
          <p:cNvSpPr txBox="1"/>
          <p:nvPr userDrawn="1"/>
        </p:nvSpPr>
        <p:spPr>
          <a:xfrm>
            <a:off x="575976" y="6478175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lingo.com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29EBC5C-87F0-4D70-8987-BBB33E74D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490" y="162491"/>
            <a:ext cx="9355777" cy="75007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467558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F396-D764-4E2C-4694-99AC065B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4950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65FB317-47D6-478D-87A0-623BB6A3C9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BED50D1-8B6A-EF79-8875-7B87C100B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164" y="26004"/>
            <a:ext cx="2285809" cy="91523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1240C-D3C4-A83E-A6B1-BFA7107A4147}"/>
              </a:ext>
            </a:extLst>
          </p:cNvPr>
          <p:cNvCxnSpPr>
            <a:cxnSpLocks/>
          </p:cNvCxnSpPr>
          <p:nvPr userDrawn="1"/>
        </p:nvCxnSpPr>
        <p:spPr>
          <a:xfrm>
            <a:off x="429491" y="963542"/>
            <a:ext cx="11333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A018E7-7ABE-B197-8292-D08F46E9E92B}"/>
              </a:ext>
            </a:extLst>
          </p:cNvPr>
          <p:cNvCxnSpPr>
            <a:cxnSpLocks/>
          </p:cNvCxnSpPr>
          <p:nvPr userDrawn="1"/>
        </p:nvCxnSpPr>
        <p:spPr>
          <a:xfrm>
            <a:off x="290945" y="6427201"/>
            <a:ext cx="11333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08C15CC-268B-7A91-D3D2-01CEDAF33E54}"/>
              </a:ext>
            </a:extLst>
          </p:cNvPr>
          <p:cNvSpPr txBox="1"/>
          <p:nvPr userDrawn="1"/>
        </p:nvSpPr>
        <p:spPr>
          <a:xfrm>
            <a:off x="575976" y="6478175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lingo.com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29EBC5C-87F0-4D70-8987-BBB33E74D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490" y="162491"/>
            <a:ext cx="9355777" cy="75007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44746-F48A-48AD-986B-9639B5286B7E}"/>
              </a:ext>
            </a:extLst>
          </p:cNvPr>
          <p:cNvSpPr txBox="1"/>
          <p:nvPr userDrawn="1"/>
        </p:nvSpPr>
        <p:spPr>
          <a:xfrm>
            <a:off x="429491" y="1094509"/>
            <a:ext cx="466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F34A08-ECDE-4F3C-BB6D-33B2331079C7}"/>
              </a:ext>
            </a:extLst>
          </p:cNvPr>
          <p:cNvSpPr txBox="1"/>
          <p:nvPr userDrawn="1"/>
        </p:nvSpPr>
        <p:spPr>
          <a:xfrm>
            <a:off x="6331528" y="1089768"/>
            <a:ext cx="466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24095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FF396-D764-4E2C-4694-99AC065B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49502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265FB317-47D6-478D-87A0-623BB6A3C9D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BED50D1-8B6A-EF79-8875-7B87C100B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164" y="26004"/>
            <a:ext cx="2285809" cy="91523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1240C-D3C4-A83E-A6B1-BFA7107A4147}"/>
              </a:ext>
            </a:extLst>
          </p:cNvPr>
          <p:cNvCxnSpPr>
            <a:cxnSpLocks/>
          </p:cNvCxnSpPr>
          <p:nvPr userDrawn="1"/>
        </p:nvCxnSpPr>
        <p:spPr>
          <a:xfrm>
            <a:off x="429491" y="963542"/>
            <a:ext cx="11333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A018E7-7ABE-B197-8292-D08F46E9E92B}"/>
              </a:ext>
            </a:extLst>
          </p:cNvPr>
          <p:cNvCxnSpPr>
            <a:cxnSpLocks/>
          </p:cNvCxnSpPr>
          <p:nvPr userDrawn="1"/>
        </p:nvCxnSpPr>
        <p:spPr>
          <a:xfrm>
            <a:off x="290945" y="6427201"/>
            <a:ext cx="113330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08C15CC-268B-7A91-D3D2-01CEDAF33E54}"/>
              </a:ext>
            </a:extLst>
          </p:cNvPr>
          <p:cNvSpPr txBox="1"/>
          <p:nvPr userDrawn="1"/>
        </p:nvSpPr>
        <p:spPr>
          <a:xfrm>
            <a:off x="575976" y="6478175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lingo.com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29EBC5C-87F0-4D70-8987-BBB33E74DC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490" y="162491"/>
            <a:ext cx="9355777" cy="750078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FDA78F-7019-4D62-BB75-3FD56B5F9650}"/>
              </a:ext>
            </a:extLst>
          </p:cNvPr>
          <p:cNvSpPr txBox="1"/>
          <p:nvPr userDrawn="1"/>
        </p:nvSpPr>
        <p:spPr>
          <a:xfrm>
            <a:off x="429490" y="1069187"/>
            <a:ext cx="22721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en-US" sz="1600" dirty="0"/>
              <a:t>Lingo Icon Bullets</a:t>
            </a:r>
          </a:p>
        </p:txBody>
      </p:sp>
    </p:spTree>
    <p:extLst>
      <p:ext uri="{BB962C8B-B14F-4D97-AF65-F5344CB8AC3E}">
        <p14:creationId xmlns:p14="http://schemas.microsoft.com/office/powerpoint/2010/main" val="61145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03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  <p:sldLayoutId id="2147483658" r:id="rId4"/>
    <p:sldLayoutId id="2147483675" r:id="rId5"/>
    <p:sldLayoutId id="214748367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3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4.png"/><Relationship Id="rId14" Type="http://schemas.openxmlformats.org/officeDocument/2006/relationships/image" Target="cid:C2_signature_logonoleft_7bfb0b91-bb31-4821-b558-012739dedfb0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svg"/><Relationship Id="rId7" Type="http://schemas.openxmlformats.org/officeDocument/2006/relationships/image" Target="../media/image144.sv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5" Type="http://schemas.openxmlformats.org/officeDocument/2006/relationships/image" Target="../media/image142.svg"/><Relationship Id="rId4" Type="http://schemas.openxmlformats.org/officeDocument/2006/relationships/image" Target="../media/image1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sv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8.svg"/><Relationship Id="rId4" Type="http://schemas.openxmlformats.org/officeDocument/2006/relationships/image" Target="../media/image14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7.emf"/><Relationship Id="rId10" Type="http://schemas.openxmlformats.org/officeDocument/2006/relationships/image" Target="../media/image22.gif"/><Relationship Id="rId4" Type="http://schemas.openxmlformats.org/officeDocument/2006/relationships/image" Target="../media/image16.em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26" Type="http://schemas.openxmlformats.org/officeDocument/2006/relationships/image" Target="../media/image50.jpeg"/><Relationship Id="rId39" Type="http://schemas.openxmlformats.org/officeDocument/2006/relationships/image" Target="../media/image63.png"/><Relationship Id="rId21" Type="http://schemas.openxmlformats.org/officeDocument/2006/relationships/image" Target="../media/image45.png"/><Relationship Id="rId34" Type="http://schemas.openxmlformats.org/officeDocument/2006/relationships/image" Target="../media/image58.jpeg"/><Relationship Id="rId42" Type="http://schemas.openxmlformats.org/officeDocument/2006/relationships/image" Target="../media/image66.png"/><Relationship Id="rId47" Type="http://schemas.openxmlformats.org/officeDocument/2006/relationships/image" Target="../media/image71.jpeg"/><Relationship Id="rId50" Type="http://schemas.openxmlformats.org/officeDocument/2006/relationships/image" Target="../media/image74.png"/><Relationship Id="rId55" Type="http://schemas.openxmlformats.org/officeDocument/2006/relationships/image" Target="../media/image79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6" Type="http://schemas.openxmlformats.org/officeDocument/2006/relationships/image" Target="../media/image40.png"/><Relationship Id="rId29" Type="http://schemas.openxmlformats.org/officeDocument/2006/relationships/image" Target="../media/image53.jpe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32" Type="http://schemas.openxmlformats.org/officeDocument/2006/relationships/image" Target="../media/image56.jpeg"/><Relationship Id="rId37" Type="http://schemas.openxmlformats.org/officeDocument/2006/relationships/image" Target="../media/image61.png"/><Relationship Id="rId40" Type="http://schemas.openxmlformats.org/officeDocument/2006/relationships/image" Target="../media/image64.jpeg"/><Relationship Id="rId45" Type="http://schemas.openxmlformats.org/officeDocument/2006/relationships/image" Target="../media/image69.jpeg"/><Relationship Id="rId53" Type="http://schemas.openxmlformats.org/officeDocument/2006/relationships/image" Target="../media/image77.png"/><Relationship Id="rId58" Type="http://schemas.openxmlformats.org/officeDocument/2006/relationships/image" Target="../media/image82.png"/><Relationship Id="rId5" Type="http://schemas.openxmlformats.org/officeDocument/2006/relationships/image" Target="../media/image29.png"/><Relationship Id="rId61" Type="http://schemas.openxmlformats.org/officeDocument/2006/relationships/image" Target="../media/image85.png"/><Relationship Id="rId19" Type="http://schemas.openxmlformats.org/officeDocument/2006/relationships/image" Target="../media/image43.jpeg"/><Relationship Id="rId14" Type="http://schemas.openxmlformats.org/officeDocument/2006/relationships/image" Target="../media/image38.png"/><Relationship Id="rId22" Type="http://schemas.openxmlformats.org/officeDocument/2006/relationships/image" Target="../media/image46.jpeg"/><Relationship Id="rId27" Type="http://schemas.openxmlformats.org/officeDocument/2006/relationships/image" Target="../media/image51.jpeg"/><Relationship Id="rId30" Type="http://schemas.openxmlformats.org/officeDocument/2006/relationships/image" Target="../media/image54.jpeg"/><Relationship Id="rId35" Type="http://schemas.openxmlformats.org/officeDocument/2006/relationships/image" Target="../media/image59.jpeg"/><Relationship Id="rId43" Type="http://schemas.openxmlformats.org/officeDocument/2006/relationships/image" Target="../media/image67.jpeg"/><Relationship Id="rId48" Type="http://schemas.openxmlformats.org/officeDocument/2006/relationships/image" Target="../media/image72.png"/><Relationship Id="rId56" Type="http://schemas.openxmlformats.org/officeDocument/2006/relationships/image" Target="../media/image80.png"/><Relationship Id="rId8" Type="http://schemas.openxmlformats.org/officeDocument/2006/relationships/image" Target="../media/image32.png"/><Relationship Id="rId51" Type="http://schemas.openxmlformats.org/officeDocument/2006/relationships/image" Target="../media/image75.png"/><Relationship Id="rId3" Type="http://schemas.openxmlformats.org/officeDocument/2006/relationships/image" Target="../media/image27.png"/><Relationship Id="rId12" Type="http://schemas.openxmlformats.org/officeDocument/2006/relationships/image" Target="../media/image36.jpe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Relationship Id="rId46" Type="http://schemas.openxmlformats.org/officeDocument/2006/relationships/image" Target="../media/image70.png"/><Relationship Id="rId59" Type="http://schemas.openxmlformats.org/officeDocument/2006/relationships/image" Target="../media/image83.png"/><Relationship Id="rId20" Type="http://schemas.openxmlformats.org/officeDocument/2006/relationships/image" Target="../media/image44.png"/><Relationship Id="rId41" Type="http://schemas.openxmlformats.org/officeDocument/2006/relationships/image" Target="../media/image65.jpeg"/><Relationship Id="rId54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15" Type="http://schemas.openxmlformats.org/officeDocument/2006/relationships/image" Target="../media/image39.png"/><Relationship Id="rId23" Type="http://schemas.openxmlformats.org/officeDocument/2006/relationships/image" Target="../media/image47.jpeg"/><Relationship Id="rId28" Type="http://schemas.openxmlformats.org/officeDocument/2006/relationships/image" Target="../media/image52.jpeg"/><Relationship Id="rId36" Type="http://schemas.openxmlformats.org/officeDocument/2006/relationships/image" Target="../media/image60.png"/><Relationship Id="rId49" Type="http://schemas.openxmlformats.org/officeDocument/2006/relationships/image" Target="../media/image73.png"/><Relationship Id="rId57" Type="http://schemas.openxmlformats.org/officeDocument/2006/relationships/image" Target="../media/image81.png"/><Relationship Id="rId10" Type="http://schemas.openxmlformats.org/officeDocument/2006/relationships/image" Target="../media/image34.jpeg"/><Relationship Id="rId31" Type="http://schemas.openxmlformats.org/officeDocument/2006/relationships/image" Target="../media/image55.jpeg"/><Relationship Id="rId44" Type="http://schemas.openxmlformats.org/officeDocument/2006/relationships/image" Target="../media/image68.jpeg"/><Relationship Id="rId52" Type="http://schemas.openxmlformats.org/officeDocument/2006/relationships/image" Target="../media/image76.png"/><Relationship Id="rId60" Type="http://schemas.openxmlformats.org/officeDocument/2006/relationships/image" Target="../media/image8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image" Target="../media/image93.jpe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" Type="http://schemas.openxmlformats.org/officeDocument/2006/relationships/image" Target="../media/image87.jpeg"/><Relationship Id="rId21" Type="http://schemas.openxmlformats.org/officeDocument/2006/relationships/image" Target="../media/image100.png"/><Relationship Id="rId7" Type="http://schemas.openxmlformats.org/officeDocument/2006/relationships/image" Target="../media/image11.emf"/><Relationship Id="rId12" Type="http://schemas.openxmlformats.org/officeDocument/2006/relationships/image" Target="../media/image92.emf"/><Relationship Id="rId17" Type="http://schemas.openxmlformats.org/officeDocument/2006/relationships/image" Target="../media/image96.png"/><Relationship Id="rId25" Type="http://schemas.openxmlformats.org/officeDocument/2006/relationships/image" Target="../media/image104.jpeg"/><Relationship Id="rId2" Type="http://schemas.openxmlformats.org/officeDocument/2006/relationships/image" Target="../media/image86.jpe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emf"/><Relationship Id="rId11" Type="http://schemas.openxmlformats.org/officeDocument/2006/relationships/image" Target="../media/image91.emf"/><Relationship Id="rId24" Type="http://schemas.openxmlformats.org/officeDocument/2006/relationships/image" Target="../media/image103.png"/><Relationship Id="rId5" Type="http://schemas.openxmlformats.org/officeDocument/2006/relationships/image" Target="../media/image8.emf"/><Relationship Id="rId15" Type="http://schemas.openxmlformats.org/officeDocument/2006/relationships/image" Target="../media/image94.png"/><Relationship Id="rId23" Type="http://schemas.openxmlformats.org/officeDocument/2006/relationships/image" Target="../media/image102.jpeg"/><Relationship Id="rId28" Type="http://schemas.openxmlformats.org/officeDocument/2006/relationships/image" Target="../media/image107.png"/><Relationship Id="rId10" Type="http://schemas.openxmlformats.org/officeDocument/2006/relationships/image" Target="../media/image90.emf"/><Relationship Id="rId19" Type="http://schemas.openxmlformats.org/officeDocument/2006/relationships/image" Target="../media/image98.png"/><Relationship Id="rId4" Type="http://schemas.openxmlformats.org/officeDocument/2006/relationships/image" Target="../media/image7.emf"/><Relationship Id="rId9" Type="http://schemas.openxmlformats.org/officeDocument/2006/relationships/image" Target="../media/image89.emf"/><Relationship Id="rId14" Type="http://schemas.openxmlformats.org/officeDocument/2006/relationships/image" Target="../media/image14.jpe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1.png"/><Relationship Id="rId3" Type="http://schemas.openxmlformats.org/officeDocument/2006/relationships/image" Target="../media/image108.png"/><Relationship Id="rId21" Type="http://schemas.openxmlformats.org/officeDocument/2006/relationships/image" Target="../media/image124.png"/><Relationship Id="rId7" Type="http://schemas.openxmlformats.org/officeDocument/2006/relationships/image" Target="../media/image112.emf"/><Relationship Id="rId12" Type="http://schemas.openxmlformats.org/officeDocument/2006/relationships/image" Target="../media/image117.png"/><Relationship Id="rId17" Type="http://schemas.openxmlformats.org/officeDocument/2006/relationships/image" Target="../media/image120.png"/><Relationship Id="rId25" Type="http://schemas.openxmlformats.org/officeDocument/2006/relationships/image" Target="../media/image128.png"/><Relationship Id="rId2" Type="http://schemas.openxmlformats.org/officeDocument/2006/relationships/image" Target="../media/image16.emf"/><Relationship Id="rId16" Type="http://schemas.openxmlformats.org/officeDocument/2006/relationships/image" Target="../media/image17.emf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png"/><Relationship Id="rId11" Type="http://schemas.openxmlformats.org/officeDocument/2006/relationships/image" Target="../media/image116.emf"/><Relationship Id="rId24" Type="http://schemas.openxmlformats.org/officeDocument/2006/relationships/image" Target="../media/image127.png"/><Relationship Id="rId5" Type="http://schemas.openxmlformats.org/officeDocument/2006/relationships/image" Target="../media/image110.png"/><Relationship Id="rId15" Type="http://schemas.openxmlformats.org/officeDocument/2006/relationships/image" Target="../media/image22.gif"/><Relationship Id="rId23" Type="http://schemas.openxmlformats.org/officeDocument/2006/relationships/image" Target="../media/image126.png"/><Relationship Id="rId10" Type="http://schemas.openxmlformats.org/officeDocument/2006/relationships/image" Target="../media/image115.png"/><Relationship Id="rId19" Type="http://schemas.openxmlformats.org/officeDocument/2006/relationships/image" Target="../media/image122.jpe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jpeg"/><Relationship Id="rId22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44B5-DBFC-1742-D221-C4BBD94E4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902" y="2715317"/>
            <a:ext cx="11304043" cy="977909"/>
          </a:xfrm>
        </p:spPr>
        <p:txBody>
          <a:bodyPr/>
          <a:lstStyle/>
          <a:p>
            <a:r>
              <a:rPr lang="en-US" sz="4800" dirty="0"/>
              <a:t>Defining a Winning Combination</a:t>
            </a:r>
          </a:p>
        </p:txBody>
      </p:sp>
    </p:spTree>
    <p:extLst>
      <p:ext uri="{BB962C8B-B14F-4D97-AF65-F5344CB8AC3E}">
        <p14:creationId xmlns:p14="http://schemas.microsoft.com/office/powerpoint/2010/main" val="45661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World-Class Leadership with Unparalleled Industry Experience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8C6909-7FEC-4BC0-9E9C-1A27EB1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78826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10920-38B9-3420-A0FC-0C22E53AC800}"/>
              </a:ext>
            </a:extLst>
          </p:cNvPr>
          <p:cNvSpPr txBox="1">
            <a:spLocks/>
          </p:cNvSpPr>
          <p:nvPr/>
        </p:nvSpPr>
        <p:spPr>
          <a:xfrm>
            <a:off x="548900" y="5904653"/>
            <a:ext cx="10572909" cy="338771"/>
          </a:xfrm>
          <a:prstGeom prst="rect">
            <a:avLst/>
          </a:prstGeom>
          <a:ln w="3175">
            <a:noFill/>
          </a:ln>
        </p:spPr>
        <p:txBody>
          <a:bodyPr vert="horz" lIns="0" tIns="36000" rIns="36000" bIns="3600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Company materials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07928C2-5573-86A3-ED21-747345A7F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30"/>
          <a:stretch/>
        </p:blipFill>
        <p:spPr>
          <a:xfrm>
            <a:off x="695024" y="1259457"/>
            <a:ext cx="5526892" cy="4670414"/>
          </a:xfrm>
          <a:prstGeom prst="rect">
            <a:avLst/>
          </a:prstGeom>
        </p:spPr>
      </p:pic>
      <p:pic>
        <p:nvPicPr>
          <p:cNvPr id="5" name="Picture 4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1DF42B31-D27A-6B97-00FE-EE5CF0DEA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28"/>
          <a:stretch/>
        </p:blipFill>
        <p:spPr>
          <a:xfrm>
            <a:off x="6146005" y="1289019"/>
            <a:ext cx="5472545" cy="42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Product Offerings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8C6909-7FEC-4BC0-9E9C-1A27EB1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78826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2554A-2B0E-C63F-80A5-5700FF688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0" y="1085839"/>
            <a:ext cx="10777772" cy="525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9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One-Stop-Shop Solution Provider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8C6909-7FEC-4BC0-9E9C-1A27EB1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78826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4A00DFF-5308-C984-BBAF-78594BBD0381}"/>
              </a:ext>
            </a:extLst>
          </p:cNvPr>
          <p:cNvSpPr txBox="1">
            <a:spLocks/>
          </p:cNvSpPr>
          <p:nvPr/>
        </p:nvSpPr>
        <p:spPr>
          <a:xfrm>
            <a:off x="429490" y="1055062"/>
            <a:ext cx="11346874" cy="817250"/>
          </a:xfrm>
          <a:prstGeom prst="rect">
            <a:avLst/>
          </a:prstGeom>
          <a:ln w="3175">
            <a:noFill/>
          </a:ln>
        </p:spPr>
        <p:txBody>
          <a:bodyPr vert="horz" lIns="0" tIns="45720" rIns="36000" bIns="3600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lang="en-US" sz="1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283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Lingo offers a unique, comprehensive suite of communications solutions purpose-built to meet the complex needs of multi-location enterprise and SMB customers across all industries and geographies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2838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BC7C74-E305-94D8-889F-213D9AB59ADB}"/>
              </a:ext>
            </a:extLst>
          </p:cNvPr>
          <p:cNvGrpSpPr/>
          <p:nvPr/>
        </p:nvGrpSpPr>
        <p:grpSpPr>
          <a:xfrm>
            <a:off x="3520091" y="2253504"/>
            <a:ext cx="4662702" cy="3428457"/>
            <a:chOff x="-733425" y="1371600"/>
            <a:chExt cx="6324600" cy="4597400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872650B8-F4A1-7AB5-D5B3-5EEDF87E9D64}"/>
                </a:ext>
              </a:extLst>
            </p:cNvPr>
            <p:cNvGraphicFramePr/>
            <p:nvPr/>
          </p:nvGraphicFramePr>
          <p:xfrm>
            <a:off x="-733425" y="1371600"/>
            <a:ext cx="6324600" cy="4597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04C5FB-84AC-0B30-C9C8-F21BBF6DF13D}"/>
                </a:ext>
              </a:extLst>
            </p:cNvPr>
            <p:cNvSpPr/>
            <p:nvPr/>
          </p:nvSpPr>
          <p:spPr>
            <a:xfrm>
              <a:off x="1743075" y="2984500"/>
              <a:ext cx="1371600" cy="13716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333333">
                  <a:lumMod val="75000"/>
                  <a:lumOff val="2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C343F4-4107-983F-3250-2C677C458A01}"/>
              </a:ext>
            </a:extLst>
          </p:cNvPr>
          <p:cNvSpPr txBox="1"/>
          <p:nvPr/>
        </p:nvSpPr>
        <p:spPr>
          <a:xfrm>
            <a:off x="7475082" y="2866880"/>
            <a:ext cx="250734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buClr>
                <a:srgbClr val="A6001E"/>
              </a:buClr>
              <a:buSzPct val="85000"/>
            </a:pPr>
            <a:r>
              <a:rPr lang="en-US" sz="1200" b="1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Traditional Phone Service</a:t>
            </a:r>
          </a:p>
          <a:p>
            <a:pPr marL="171450" indent="-171450">
              <a:spcBef>
                <a:spcPts val="3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Local &amp; Long-Distance Service</a:t>
            </a:r>
          </a:p>
          <a:p>
            <a:pPr marL="171450" indent="-171450">
              <a:spcBef>
                <a:spcPts val="3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PRI</a:t>
            </a:r>
          </a:p>
          <a:p>
            <a:pPr marL="171450" indent="-171450">
              <a:spcBef>
                <a:spcPts val="3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Structured Cabling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6ADDE9-8F90-179D-AE5C-340CC9364FE3}"/>
              </a:ext>
            </a:extLst>
          </p:cNvPr>
          <p:cNvGrpSpPr/>
          <p:nvPr/>
        </p:nvGrpSpPr>
        <p:grpSpPr>
          <a:xfrm>
            <a:off x="1530563" y="1706867"/>
            <a:ext cx="3296639" cy="1585049"/>
            <a:chOff x="648793" y="1688519"/>
            <a:chExt cx="3173214" cy="15850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071E83-0776-5AE8-853B-ECAB8EC57252}"/>
                </a:ext>
              </a:extLst>
            </p:cNvPr>
            <p:cNvSpPr txBox="1"/>
            <p:nvPr/>
          </p:nvSpPr>
          <p:spPr>
            <a:xfrm>
              <a:off x="648793" y="1688519"/>
              <a:ext cx="1874756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700"/>
                </a:spcBef>
                <a:buClr>
                  <a:srgbClr val="A6001E"/>
                </a:buClr>
                <a:buSzPct val="85000"/>
              </a:pPr>
              <a:r>
                <a:rPr lang="en-US" sz="1200" b="1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Cloud/UC</a:t>
              </a:r>
            </a:p>
            <a:p>
              <a:pPr marL="171450" indent="-171450">
                <a:spcBef>
                  <a:spcPts val="3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Cloud Unified Communications</a:t>
              </a:r>
            </a:p>
            <a:p>
              <a:pPr marL="171450" indent="-171450">
                <a:spcBef>
                  <a:spcPts val="3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Auto-Attendant</a:t>
              </a:r>
            </a:p>
            <a:p>
              <a:pPr marL="171450" indent="-171450">
                <a:spcBef>
                  <a:spcPts val="3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Virtual Number</a:t>
              </a:r>
            </a:p>
            <a:p>
              <a:pPr marL="171450" indent="-171450">
                <a:spcBef>
                  <a:spcPts val="3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Digital Voice Portal</a:t>
              </a:r>
            </a:p>
            <a:p>
              <a:pPr marL="171450" indent="-171450">
                <a:spcBef>
                  <a:spcPts val="3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MS Teams Direct Routing</a:t>
              </a:r>
            </a:p>
            <a:p>
              <a:pPr marL="171450" indent="-171450">
                <a:spcBef>
                  <a:spcPts val="3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Integrated Voice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19D1DA-A183-2B58-9590-79B0ABAEE899}"/>
                </a:ext>
              </a:extLst>
            </p:cNvPr>
            <p:cNvSpPr txBox="1"/>
            <p:nvPr/>
          </p:nvSpPr>
          <p:spPr>
            <a:xfrm>
              <a:off x="2152070" y="1980974"/>
              <a:ext cx="1669937" cy="823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3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SIP Trunking</a:t>
              </a:r>
            </a:p>
            <a:p>
              <a:pPr marL="171450" indent="-171450">
                <a:spcBef>
                  <a:spcPts val="3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IP Phones &amp; Hardware</a:t>
              </a:r>
            </a:p>
            <a:p>
              <a:pPr marL="171450" indent="-171450">
                <a:spcBef>
                  <a:spcPts val="3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Virtual Phone System</a:t>
              </a:r>
            </a:p>
            <a:p>
              <a:pPr marL="171450" indent="-171450">
                <a:spcBef>
                  <a:spcPts val="3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Virtual Receptionist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E739F71-1029-A0DA-2E8B-6B4B99A48FE5}"/>
              </a:ext>
            </a:extLst>
          </p:cNvPr>
          <p:cNvSpPr txBox="1"/>
          <p:nvPr/>
        </p:nvSpPr>
        <p:spPr>
          <a:xfrm>
            <a:off x="7475082" y="5219700"/>
            <a:ext cx="25073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  <a:buClr>
                <a:srgbClr val="A6001E"/>
              </a:buClr>
              <a:buSzPct val="85000"/>
            </a:pPr>
            <a:r>
              <a:rPr lang="en-US" sz="1200" b="1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Online Management Tools</a:t>
            </a:r>
          </a:p>
          <a:p>
            <a:pPr marL="171450" indent="-171450">
              <a:spcBef>
                <a:spcPts val="3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Telecom Expense Management Portal</a:t>
            </a:r>
          </a:p>
          <a:p>
            <a:pPr marL="171450" indent="-171450">
              <a:spcBef>
                <a:spcPts val="3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Support Ticketing</a:t>
            </a:r>
          </a:p>
          <a:p>
            <a:pPr marL="171450" indent="-171450">
              <a:spcBef>
                <a:spcPts val="3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Digital Voice Portal</a:t>
            </a:r>
          </a:p>
          <a:p>
            <a:pPr marL="171450" indent="-171450">
              <a:spcBef>
                <a:spcPts val="3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Reporting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C11FCB-753F-941E-FDF0-B596C016C657}"/>
              </a:ext>
            </a:extLst>
          </p:cNvPr>
          <p:cNvGrpSpPr/>
          <p:nvPr/>
        </p:nvGrpSpPr>
        <p:grpSpPr>
          <a:xfrm>
            <a:off x="7475082" y="1654013"/>
            <a:ext cx="3188927" cy="1031251"/>
            <a:chOff x="8278790" y="1688519"/>
            <a:chExt cx="3689184" cy="103125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2D59780-D23B-087A-581D-D1582BBA54E9}"/>
                </a:ext>
              </a:extLst>
            </p:cNvPr>
            <p:cNvSpPr txBox="1"/>
            <p:nvPr/>
          </p:nvSpPr>
          <p:spPr>
            <a:xfrm>
              <a:off x="8278790" y="1688519"/>
              <a:ext cx="2547442" cy="995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300"/>
                </a:spcBef>
                <a:buClr>
                  <a:srgbClr val="A6001E"/>
                </a:buClr>
                <a:buSzPct val="85000"/>
              </a:pPr>
              <a:r>
                <a:rPr lang="en-US" sz="1200" b="1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Broadband Service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Bandwidth Aggregation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Cable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T1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Fiber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1B2A87-142A-9090-995A-184AA3B31170}"/>
                </a:ext>
              </a:extLst>
            </p:cNvPr>
            <p:cNvSpPr txBox="1"/>
            <p:nvPr/>
          </p:nvSpPr>
          <p:spPr>
            <a:xfrm>
              <a:off x="10059944" y="1960588"/>
              <a:ext cx="1908030" cy="759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Fixed Wireless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Wireless Failover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Wireless Internet Access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1A3BA2-39E0-CDF6-6A2F-363C3E477177}"/>
              </a:ext>
            </a:extLst>
          </p:cNvPr>
          <p:cNvGrpSpPr/>
          <p:nvPr/>
        </p:nvGrpSpPr>
        <p:grpSpPr>
          <a:xfrm>
            <a:off x="7489819" y="3929148"/>
            <a:ext cx="2986846" cy="1337184"/>
            <a:chOff x="8318805" y="4565470"/>
            <a:chExt cx="3371096" cy="11534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18121A-950A-47CA-8E50-82DC6DB1C939}"/>
                </a:ext>
              </a:extLst>
            </p:cNvPr>
            <p:cNvSpPr txBox="1"/>
            <p:nvPr/>
          </p:nvSpPr>
          <p:spPr>
            <a:xfrm>
              <a:off x="8318805" y="4565470"/>
              <a:ext cx="2377440" cy="8583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rgbClr val="A6001E"/>
                </a:buClr>
                <a:buSzPct val="85000"/>
              </a:pPr>
              <a:r>
                <a:rPr lang="en-US" sz="1200" b="1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Managed Services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IP VPN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Audio/Web Conferencing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Managed Router &amp; Firewall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Security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F579A5-8143-0A89-887A-D0697185D73C}"/>
                </a:ext>
              </a:extLst>
            </p:cNvPr>
            <p:cNvSpPr txBox="1"/>
            <p:nvPr/>
          </p:nvSpPr>
          <p:spPr>
            <a:xfrm>
              <a:off x="10272221" y="4776437"/>
              <a:ext cx="1417680" cy="942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SD-WAN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Audio Recordings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Rebilling</a:t>
              </a:r>
            </a:p>
            <a:p>
              <a:pPr marL="171450" indent="-171450">
                <a:spcBef>
                  <a:spcPts val="200"/>
                </a:spcBef>
                <a:buClr>
                  <a:srgbClr val="8AC543"/>
                </a:buClr>
                <a:buSzPct val="85000"/>
                <a:buFont typeface="Wingdings" panose="05000000000000000000" pitchFamily="2" charset="2"/>
                <a:buChar char="§"/>
              </a:pPr>
              <a:r>
                <a:rPr lang="en-US" sz="1000" dirty="0">
                  <a:solidFill>
                    <a:srgbClr val="333333"/>
                  </a:solidFill>
                  <a:latin typeface="Arial"/>
                  <a:cs typeface="Calibri" panose="020F0502020204030204" pitchFamily="34" charset="0"/>
                </a:rPr>
                <a:t>PCI Enablement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787E87D-B309-2F9A-1540-C655520ABC3E}"/>
              </a:ext>
            </a:extLst>
          </p:cNvPr>
          <p:cNvSpPr txBox="1"/>
          <p:nvPr/>
        </p:nvSpPr>
        <p:spPr>
          <a:xfrm>
            <a:off x="1559748" y="3633661"/>
            <a:ext cx="237744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A6001E"/>
              </a:buClr>
              <a:buSzPct val="85000"/>
            </a:pPr>
            <a:r>
              <a:rPr lang="en-US" sz="1200" b="1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Cloud Solutions</a:t>
            </a:r>
          </a:p>
          <a:p>
            <a:pPr marL="171450" indent="-171450">
              <a:spcBef>
                <a:spcPts val="2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Unified Communications</a:t>
            </a:r>
          </a:p>
          <a:p>
            <a:pPr marL="171450" indent="-171450">
              <a:spcBef>
                <a:spcPts val="2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Contact Center</a:t>
            </a:r>
          </a:p>
          <a:p>
            <a:pPr marL="171450" indent="-171450">
              <a:spcBef>
                <a:spcPts val="2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Wireless Failover</a:t>
            </a:r>
          </a:p>
        </p:txBody>
      </p: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C4B3CB-9D61-37F8-277A-77DF4610AE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831127"/>
              </a:clrFrom>
              <a:clrTo>
                <a:srgbClr val="83112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2898" y="3652820"/>
            <a:ext cx="648846" cy="520905"/>
          </a:xfrm>
          <a:prstGeom prst="rect">
            <a:avLst/>
          </a:prstGeom>
          <a:solidFill>
            <a:srgbClr val="0057A8"/>
          </a:solidFill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510282EB-E047-9D97-B5F4-0417AA34FD4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831127"/>
              </a:clrFrom>
              <a:clrTo>
                <a:srgbClr val="83112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0845" y="2837270"/>
            <a:ext cx="480895" cy="613713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28E1B62-8499-84C6-3FD9-A1004CFD127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831127"/>
              </a:clrFrom>
              <a:clrTo>
                <a:srgbClr val="83112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6342" y="4426720"/>
            <a:ext cx="524759" cy="663374"/>
          </a:xfrm>
          <a:prstGeom prst="rect">
            <a:avLst/>
          </a:prstGeom>
        </p:spPr>
      </p:pic>
      <p:pic>
        <p:nvPicPr>
          <p:cNvPr id="23" name="Picture 22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71AC9548-4EBF-916E-66A2-5D4834DBBB0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831127"/>
              </a:clrFrom>
              <a:clrTo>
                <a:srgbClr val="83112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704" y="2744896"/>
            <a:ext cx="724779" cy="546066"/>
          </a:xfrm>
          <a:prstGeom prst="rect">
            <a:avLst/>
          </a:prstGeom>
        </p:spPr>
      </p:pic>
      <p:pic>
        <p:nvPicPr>
          <p:cNvPr id="24" name="Picture 23" descr="A picture containing icon&#10;&#10;Description automatically generated">
            <a:extLst>
              <a:ext uri="{FF2B5EF4-FFF2-40B4-BE49-F238E27FC236}">
                <a16:creationId xmlns:a16="http://schemas.microsoft.com/office/drawing/2014/main" id="{A8633970-BBFF-5DD8-A710-C3CD7BF4D4E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831127"/>
              </a:clrFrom>
              <a:clrTo>
                <a:srgbClr val="83112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85013" y="4439632"/>
            <a:ext cx="605757" cy="724069"/>
          </a:xfrm>
          <a:prstGeom prst="rect">
            <a:avLst/>
          </a:prstGeom>
        </p:spPr>
      </p:pic>
      <p:pic>
        <p:nvPicPr>
          <p:cNvPr id="25" name="Picture 24" descr="Chart&#10;&#10;Description automatically generated with medium confidence">
            <a:extLst>
              <a:ext uri="{FF2B5EF4-FFF2-40B4-BE49-F238E27FC236}">
                <a16:creationId xmlns:a16="http://schemas.microsoft.com/office/drawing/2014/main" id="{5B311DB8-B080-53C8-00E6-65337F2747D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831127"/>
              </a:clrFrom>
              <a:clrTo>
                <a:srgbClr val="83112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2275" y="3653195"/>
            <a:ext cx="624535" cy="53671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CB722AA-72B1-4A4E-3041-9BEBC3DB4DA4}"/>
              </a:ext>
            </a:extLst>
          </p:cNvPr>
          <p:cNvSpPr txBox="1"/>
          <p:nvPr/>
        </p:nvSpPr>
        <p:spPr>
          <a:xfrm>
            <a:off x="1548519" y="4934115"/>
            <a:ext cx="262672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  <a:buClr>
                <a:srgbClr val="A6001E"/>
              </a:buClr>
              <a:buSzPct val="85000"/>
            </a:pPr>
            <a:r>
              <a:rPr lang="en-US" sz="1200" b="1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Security Services</a:t>
            </a:r>
          </a:p>
          <a:p>
            <a:pPr marL="171450" indent="-171450">
              <a:spcBef>
                <a:spcPts val="3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Cloud Security (Zscaler)</a:t>
            </a:r>
          </a:p>
          <a:p>
            <a:pPr marL="171450" indent="-171450">
              <a:spcBef>
                <a:spcPts val="3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Firewalls (Sophos)</a:t>
            </a:r>
          </a:p>
          <a:p>
            <a:pPr marL="171450" indent="-171450">
              <a:spcBef>
                <a:spcPts val="3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Endpoint Detection Response (Sophos)</a:t>
            </a:r>
          </a:p>
          <a:p>
            <a:pPr marL="171450" indent="-171450">
              <a:spcBef>
                <a:spcPts val="3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Security Awareness (Sophos)</a:t>
            </a:r>
          </a:p>
          <a:p>
            <a:pPr marL="171450" indent="-171450">
              <a:spcBef>
                <a:spcPts val="300"/>
              </a:spcBef>
              <a:buClr>
                <a:srgbClr val="8AC543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10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Encryption and Email Security (Sophos)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0EE13-C2E1-046A-AD22-F9F6883E3ECB}"/>
              </a:ext>
            </a:extLst>
          </p:cNvPr>
          <p:cNvCxnSpPr>
            <a:cxnSpLocks/>
          </p:cNvCxnSpPr>
          <p:nvPr/>
        </p:nvCxnSpPr>
        <p:spPr>
          <a:xfrm>
            <a:off x="1599475" y="1934791"/>
            <a:ext cx="2888210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0A92BB0-1C2D-134B-9CFB-1A67BAFAE261}"/>
              </a:ext>
            </a:extLst>
          </p:cNvPr>
          <p:cNvCxnSpPr>
            <a:cxnSpLocks/>
          </p:cNvCxnSpPr>
          <p:nvPr/>
        </p:nvCxnSpPr>
        <p:spPr>
          <a:xfrm>
            <a:off x="1599475" y="3865557"/>
            <a:ext cx="2487616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C13B54-73AA-29D3-4EF9-2B9AF37F567D}"/>
              </a:ext>
            </a:extLst>
          </p:cNvPr>
          <p:cNvCxnSpPr>
            <a:cxnSpLocks/>
          </p:cNvCxnSpPr>
          <p:nvPr/>
        </p:nvCxnSpPr>
        <p:spPr>
          <a:xfrm>
            <a:off x="1559748" y="4934115"/>
            <a:ext cx="2487616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1C09DD1-50E5-D101-1970-AE8A521BB9AF}"/>
              </a:ext>
            </a:extLst>
          </p:cNvPr>
          <p:cNvCxnSpPr>
            <a:cxnSpLocks/>
          </p:cNvCxnSpPr>
          <p:nvPr/>
        </p:nvCxnSpPr>
        <p:spPr>
          <a:xfrm>
            <a:off x="7570605" y="1882537"/>
            <a:ext cx="2751734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578ED4-6E7E-DFF4-D662-139B4D0FF5BA}"/>
              </a:ext>
            </a:extLst>
          </p:cNvPr>
          <p:cNvCxnSpPr>
            <a:cxnSpLocks/>
          </p:cNvCxnSpPr>
          <p:nvPr/>
        </p:nvCxnSpPr>
        <p:spPr>
          <a:xfrm>
            <a:off x="7570605" y="3114800"/>
            <a:ext cx="1990209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820E5A-CD85-9F79-B79D-1E2549E9A62F}"/>
              </a:ext>
            </a:extLst>
          </p:cNvPr>
          <p:cNvCxnSpPr>
            <a:cxnSpLocks/>
          </p:cNvCxnSpPr>
          <p:nvPr/>
        </p:nvCxnSpPr>
        <p:spPr>
          <a:xfrm>
            <a:off x="7570605" y="4160775"/>
            <a:ext cx="2510282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50C19E-31AA-251F-FD16-60D84EA5B196}"/>
              </a:ext>
            </a:extLst>
          </p:cNvPr>
          <p:cNvCxnSpPr>
            <a:cxnSpLocks/>
          </p:cNvCxnSpPr>
          <p:nvPr/>
        </p:nvCxnSpPr>
        <p:spPr>
          <a:xfrm>
            <a:off x="7570605" y="5462706"/>
            <a:ext cx="2510282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pic>
        <p:nvPicPr>
          <p:cNvPr id="34" name="Picture 1" descr="logo no left.png">
            <a:extLst>
              <a:ext uri="{FF2B5EF4-FFF2-40B4-BE49-F238E27FC236}">
                <a16:creationId xmlns:a16="http://schemas.microsoft.com/office/drawing/2014/main" id="{D41244DA-AA00-1D52-EDAD-F2C5B8A3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79" y="3821836"/>
            <a:ext cx="736459" cy="3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278BA2D-453D-9E26-A1FA-03FCA7A5711A}"/>
              </a:ext>
            </a:extLst>
          </p:cNvPr>
          <p:cNvSpPr txBox="1"/>
          <p:nvPr/>
        </p:nvSpPr>
        <p:spPr>
          <a:xfrm>
            <a:off x="4503579" y="4000121"/>
            <a:ext cx="788961" cy="200055"/>
          </a:xfrm>
          <a:prstGeom prst="rect">
            <a:avLst/>
          </a:prstGeom>
          <a:solidFill>
            <a:srgbClr val="0057A7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700" b="1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Security Services</a:t>
            </a:r>
          </a:p>
        </p:txBody>
      </p:sp>
    </p:spTree>
    <p:extLst>
      <p:ext uri="{BB962C8B-B14F-4D97-AF65-F5344CB8AC3E}">
        <p14:creationId xmlns:p14="http://schemas.microsoft.com/office/powerpoint/2010/main" val="3131744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Value Proposition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8C6909-7FEC-4BC0-9E9C-1A27EB1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78826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27CF8BC-E5D2-74F2-B18C-047CECE5F3F3}"/>
              </a:ext>
            </a:extLst>
          </p:cNvPr>
          <p:cNvSpPr txBox="1">
            <a:spLocks/>
          </p:cNvSpPr>
          <p:nvPr/>
        </p:nvSpPr>
        <p:spPr>
          <a:xfrm>
            <a:off x="366078" y="1027352"/>
            <a:ext cx="11459841" cy="817250"/>
          </a:xfrm>
          <a:prstGeom prst="rect">
            <a:avLst/>
          </a:prstGeom>
          <a:ln w="3175">
            <a:noFill/>
          </a:ln>
        </p:spPr>
        <p:txBody>
          <a:bodyPr vert="horz" lIns="0" tIns="45720" rIns="36000" bIns="3600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lang="en-US" sz="1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283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Lingo leverages its best-in-class nationwide network and robust product suite to deliver a differentiated value proposition to you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4460C41-4726-3F48-028F-082D2AEF7928}"/>
              </a:ext>
            </a:extLst>
          </p:cNvPr>
          <p:cNvSpPr/>
          <p:nvPr/>
        </p:nvSpPr>
        <p:spPr>
          <a:xfrm>
            <a:off x="1147925" y="2407568"/>
            <a:ext cx="3061093" cy="3768691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0057A8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4CF1C-B417-7F06-62B4-AEE302164AB1}"/>
              </a:ext>
            </a:extLst>
          </p:cNvPr>
          <p:cNvSpPr txBox="1"/>
          <p:nvPr/>
        </p:nvSpPr>
        <p:spPr>
          <a:xfrm>
            <a:off x="1906679" y="2735003"/>
            <a:ext cx="16049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rgbClr val="831127"/>
                </a:solidFill>
                <a:latin typeface="Calibri" panose="020F0502020204030204"/>
              </a:defRPr>
            </a:lvl1pPr>
          </a:lstStyle>
          <a:p>
            <a:r>
              <a:rPr lang="en-US" sz="1000" dirty="0">
                <a:solidFill>
                  <a:srgbClr val="0057A8"/>
                </a:solidFill>
                <a:latin typeface="Arial"/>
              </a:rPr>
              <a:t>SERVICE 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780D0-D5C1-FF93-6531-C57E35DDE487}"/>
              </a:ext>
            </a:extLst>
          </p:cNvPr>
          <p:cNvSpPr txBox="1"/>
          <p:nvPr/>
        </p:nvSpPr>
        <p:spPr>
          <a:xfrm>
            <a:off x="1406769" y="4451371"/>
            <a:ext cx="25673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831127"/>
                </a:solidFill>
                <a:latin typeface="Calibri" panose="020F0502020204030204"/>
              </a:defRPr>
            </a:lvl1pPr>
          </a:lstStyle>
          <a:p>
            <a:r>
              <a:rPr lang="en-US" dirty="0">
                <a:solidFill>
                  <a:srgbClr val="0057A8"/>
                </a:solidFill>
                <a:latin typeface="Arial"/>
              </a:rPr>
              <a:t>Supported by a dedicated team of empowered experts, Lingo </a:t>
            </a:r>
            <a:r>
              <a:rPr lang="en-US" b="1" dirty="0">
                <a:solidFill>
                  <a:srgbClr val="0057A8"/>
                </a:solidFill>
                <a:latin typeface="Arial"/>
              </a:rPr>
              <a:t>provides you with multiple levels of interaction</a:t>
            </a:r>
            <a:r>
              <a:rPr lang="en-US" dirty="0">
                <a:solidFill>
                  <a:srgbClr val="0057A8"/>
                </a:solidFill>
                <a:latin typeface="Arial"/>
              </a:rPr>
              <a:t> that enable you to monitor your systems in real time, ensuring high quality, reliable network services.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D69727-A7DB-3419-14D6-48B7FBC318F4}"/>
              </a:ext>
            </a:extLst>
          </p:cNvPr>
          <p:cNvSpPr txBox="1"/>
          <p:nvPr/>
        </p:nvSpPr>
        <p:spPr>
          <a:xfrm>
            <a:off x="811906" y="1640475"/>
            <a:ext cx="1056818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 defTabSz="685800">
              <a:defRPr/>
            </a:pPr>
            <a:r>
              <a:rPr lang="en-US" sz="1200" b="1" dirty="0">
                <a:solidFill>
                  <a:srgbClr val="595959"/>
                </a:solidFill>
                <a:latin typeface="Arial"/>
              </a:rPr>
              <a:t>With a wide breadth of service capabilities and national reach, Lingo is a single source provider of business communications solutions serving multi-location customers in every part of the United States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40D6D6-1707-D27E-3B12-D02792D7CC90}"/>
              </a:ext>
            </a:extLst>
          </p:cNvPr>
          <p:cNvSpPr/>
          <p:nvPr/>
        </p:nvSpPr>
        <p:spPr>
          <a:xfrm>
            <a:off x="7809968" y="2409799"/>
            <a:ext cx="3061093" cy="3766460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68621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B670D-5848-9E47-FDC2-4B971A12F9C4}"/>
              </a:ext>
            </a:extLst>
          </p:cNvPr>
          <p:cNvSpPr txBox="1"/>
          <p:nvPr/>
        </p:nvSpPr>
        <p:spPr>
          <a:xfrm>
            <a:off x="8344543" y="2728822"/>
            <a:ext cx="1991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algn="ctr"/>
            <a:r>
              <a:rPr lang="en-US" sz="1000" dirty="0">
                <a:solidFill>
                  <a:srgbClr val="F68621"/>
                </a:solidFill>
                <a:latin typeface="Arial"/>
              </a:rPr>
              <a:t>SINGLE POINT OF CONTACT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DF83FE-9F8E-8338-4577-40D799A1380F}"/>
              </a:ext>
            </a:extLst>
          </p:cNvPr>
          <p:cNvSpPr txBox="1"/>
          <p:nvPr/>
        </p:nvSpPr>
        <p:spPr>
          <a:xfrm>
            <a:off x="7958123" y="4374427"/>
            <a:ext cx="27450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u="none" strike="noStrike" cap="none" spc="0" normalizeH="0" baseline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US" dirty="0">
                <a:solidFill>
                  <a:srgbClr val="F68621"/>
                </a:solidFill>
                <a:latin typeface="Arial"/>
              </a:rPr>
              <a:t>Leveraging its deep product set, Lingo is able to provide you with a single point of </a:t>
            </a:r>
            <a:r>
              <a:rPr lang="en-US" b="1" dirty="0">
                <a:solidFill>
                  <a:srgbClr val="F68621"/>
                </a:solidFill>
                <a:latin typeface="Arial"/>
              </a:rPr>
              <a:t>project management </a:t>
            </a:r>
            <a:r>
              <a:rPr lang="en-US" dirty="0">
                <a:solidFill>
                  <a:srgbClr val="F68621"/>
                </a:solidFill>
                <a:latin typeface="Arial"/>
              </a:rPr>
              <a:t>to deploy services</a:t>
            </a:r>
            <a:r>
              <a:rPr lang="en-US" b="1" dirty="0">
                <a:solidFill>
                  <a:srgbClr val="F68621"/>
                </a:solidFill>
                <a:latin typeface="Arial"/>
              </a:rPr>
              <a:t>,</a:t>
            </a:r>
            <a:r>
              <a:rPr lang="en-US" dirty="0">
                <a:solidFill>
                  <a:srgbClr val="F68621"/>
                </a:solidFill>
                <a:latin typeface="Arial"/>
              </a:rPr>
              <a:t> </a:t>
            </a:r>
            <a:r>
              <a:rPr lang="en-US" b="1" dirty="0">
                <a:solidFill>
                  <a:srgbClr val="F68621"/>
                </a:solidFill>
                <a:latin typeface="Arial"/>
              </a:rPr>
              <a:t>consolidated billing, dedicated support </a:t>
            </a:r>
            <a:r>
              <a:rPr lang="en-US" dirty="0">
                <a:solidFill>
                  <a:srgbClr val="F68621"/>
                </a:solidFill>
                <a:latin typeface="Arial"/>
              </a:rPr>
              <a:t>for all services ensuring that you are optimizing within your network.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42DDAE-B531-8BF9-47B8-1080F4550A85}"/>
              </a:ext>
            </a:extLst>
          </p:cNvPr>
          <p:cNvGrpSpPr/>
          <p:nvPr/>
        </p:nvGrpSpPr>
        <p:grpSpPr>
          <a:xfrm>
            <a:off x="4488571" y="2409799"/>
            <a:ext cx="3595669" cy="3766460"/>
            <a:chOff x="3252858" y="2311493"/>
            <a:chExt cx="3114852" cy="463375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E77502E-EEC0-456B-E135-D39716457F26}"/>
                </a:ext>
              </a:extLst>
            </p:cNvPr>
            <p:cNvSpPr/>
            <p:nvPr/>
          </p:nvSpPr>
          <p:spPr>
            <a:xfrm>
              <a:off x="3252858" y="2311493"/>
              <a:ext cx="2651760" cy="4633755"/>
            </a:xfrm>
            <a:prstGeom prst="roundRect">
              <a:avLst>
                <a:gd name="adj" fmla="val 0"/>
              </a:avLst>
            </a:prstGeom>
            <a:noFill/>
            <a:ln w="19050" cap="flat" cmpd="sng" algn="ctr">
              <a:solidFill>
                <a:srgbClr val="8AC543"/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B8D1C7-822F-5163-A7F7-D629E6E3FDE9}"/>
                </a:ext>
              </a:extLst>
            </p:cNvPr>
            <p:cNvSpPr txBox="1"/>
            <p:nvPr/>
          </p:nvSpPr>
          <p:spPr>
            <a:xfrm>
              <a:off x="3631490" y="2686204"/>
              <a:ext cx="2736220" cy="3282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8AC543"/>
                  </a:solidFill>
                  <a:effectLst/>
                  <a:uLnTx/>
                  <a:uFillTx/>
                  <a:latin typeface="Arial"/>
                </a:rPr>
                <a:t>DIVERSE SUITE OF SERVICES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5C36F4C-8467-A0FE-7731-F6480AB61640}"/>
                </a:ext>
              </a:extLst>
            </p:cNvPr>
            <p:cNvSpPr txBox="1"/>
            <p:nvPr/>
          </p:nvSpPr>
          <p:spPr>
            <a:xfrm>
              <a:off x="3312653" y="4728512"/>
              <a:ext cx="2560320" cy="14767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AC543"/>
                  </a:solidFill>
                  <a:effectLst/>
                  <a:uLnTx/>
                  <a:uFillTx/>
                  <a:latin typeface="Arial"/>
                </a:rPr>
                <a:t>With a deep portfolio of technology solutions, Lingo approaches every network with a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8AC543"/>
                  </a:solidFill>
                  <a:effectLst/>
                  <a:uLnTx/>
                  <a:uFillTx/>
                  <a:latin typeface="Arial"/>
                </a:rPr>
                <a:t>focus on understanding unique priorities and business drivers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AC543"/>
                  </a:solidFill>
                  <a:effectLst/>
                  <a:uLnTx/>
                  <a:uFillTx/>
                  <a:latin typeface="Arial"/>
                </a:rPr>
                <a:t> to recommend a solution that is tailored to fit your needs.</a:t>
              </a:r>
            </a:p>
          </p:txBody>
        </p:sp>
      </p:grpSp>
      <p:pic>
        <p:nvPicPr>
          <p:cNvPr id="27" name="Graphic 26" descr="Customer review with solid fill">
            <a:extLst>
              <a:ext uri="{FF2B5EF4-FFF2-40B4-BE49-F238E27FC236}">
                <a16:creationId xmlns:a16="http://schemas.microsoft.com/office/drawing/2014/main" id="{1EBF2F46-B6B1-D1FC-56B0-172071EF0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4464" y="2971914"/>
            <a:ext cx="1389356" cy="1389356"/>
          </a:xfrm>
          <a:prstGeom prst="rect">
            <a:avLst/>
          </a:prstGeom>
        </p:spPr>
      </p:pic>
      <p:pic>
        <p:nvPicPr>
          <p:cNvPr id="28" name="Graphic 27" descr="Internet with solid fill">
            <a:extLst>
              <a:ext uri="{FF2B5EF4-FFF2-40B4-BE49-F238E27FC236}">
                <a16:creationId xmlns:a16="http://schemas.microsoft.com/office/drawing/2014/main" id="{F188D1B7-3DB2-E820-63F8-6D4CB4DF7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4109" y="2971914"/>
            <a:ext cx="1402513" cy="1402513"/>
          </a:xfrm>
          <a:prstGeom prst="rect">
            <a:avLst/>
          </a:prstGeom>
        </p:spPr>
      </p:pic>
      <p:pic>
        <p:nvPicPr>
          <p:cNvPr id="29" name="Graphic 28" descr="Address Book with solid fill">
            <a:extLst>
              <a:ext uri="{FF2B5EF4-FFF2-40B4-BE49-F238E27FC236}">
                <a16:creationId xmlns:a16="http://schemas.microsoft.com/office/drawing/2014/main" id="{52AEF2DA-F5F5-A7DF-7672-F938AED1B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94490" y="3082380"/>
            <a:ext cx="1292047" cy="12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34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What Can Lingo-Bullseye Do for You?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8C6909-7FEC-4BC0-9E9C-1A27EB1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78826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70321C3-612F-660D-A39D-DFC2381C6E96}"/>
              </a:ext>
            </a:extLst>
          </p:cNvPr>
          <p:cNvSpPr txBox="1">
            <a:spLocks/>
          </p:cNvSpPr>
          <p:nvPr/>
        </p:nvSpPr>
        <p:spPr>
          <a:xfrm>
            <a:off x="3235031" y="1399430"/>
            <a:ext cx="8762728" cy="45925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18EB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Retail Bundle: Primary/Backup Bandwidth + Over Subscription VoIP+ SD-WAN + POTS Replacement?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no brainer!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8EB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Primary/Secondary (Backup) from over 150 options including pooled and non-pooled wireless options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1B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&amp; proactively supported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1B2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8EB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SD-WAN to ensure the best customer experience by enforcing data prioritization, packet steering,  redundancy management &amp; an extra layer of security.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1B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Hybrid Gateways empowers VoIP traffic encryption and prioritization helping position us a premier VoIP provider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1B2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8EB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VoIP DECT Phone setup – Over-subscription configuration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1B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8 simultaneous call paths on a single Hosted Voice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1B2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18EB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POTS Replacement for Fire, life &amp; Safety lines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D1B2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Meets all the regulatory codes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18EB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518EB2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Multi-Location customers see dramatic increases in up time and customer satisfaction with multi-leg SD-WAN deployments ensuring for the  best possibility for 100% uptime while delivering an amazing customer experience. 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18EB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546A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18EB2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47F1F9-DF64-4D55-384D-5A7D9EC8AFCD}"/>
              </a:ext>
            </a:extLst>
          </p:cNvPr>
          <p:cNvGrpSpPr/>
          <p:nvPr/>
        </p:nvGrpSpPr>
        <p:grpSpPr>
          <a:xfrm>
            <a:off x="105506" y="1606063"/>
            <a:ext cx="3407064" cy="3342690"/>
            <a:chOff x="213084" y="1572389"/>
            <a:chExt cx="2966055" cy="2966055"/>
          </a:xfrm>
        </p:grpSpPr>
        <p:pic>
          <p:nvPicPr>
            <p:cNvPr id="7" name="Graphic 6" descr="Cloud outline">
              <a:extLst>
                <a:ext uri="{FF2B5EF4-FFF2-40B4-BE49-F238E27FC236}">
                  <a16:creationId xmlns:a16="http://schemas.microsoft.com/office/drawing/2014/main" id="{2B58E640-5C67-8E33-C243-52A456D56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3084" y="1572389"/>
              <a:ext cx="2966055" cy="296605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Graphic 7" descr="Network with solid fill">
              <a:extLst>
                <a:ext uri="{FF2B5EF4-FFF2-40B4-BE49-F238E27FC236}">
                  <a16:creationId xmlns:a16="http://schemas.microsoft.com/office/drawing/2014/main" id="{41BED4F9-691F-112E-18C5-DEB72240C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59484" y="2501337"/>
              <a:ext cx="1231640" cy="123164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1094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A15E3-9547-4066-8CBB-C8E5CC4E80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5031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Lingo Evolution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8C6909-7FEC-4BC0-9E9C-1A27EB1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78826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1E80660E-27EC-EB89-677A-8F170DE58431}"/>
              </a:ext>
            </a:extLst>
          </p:cNvPr>
          <p:cNvSpPr txBox="1">
            <a:spLocks/>
          </p:cNvSpPr>
          <p:nvPr/>
        </p:nvSpPr>
        <p:spPr>
          <a:xfrm>
            <a:off x="352426" y="959114"/>
            <a:ext cx="7030472" cy="528752"/>
          </a:xfrm>
          <a:prstGeom prst="rect">
            <a:avLst/>
          </a:prstGeom>
          <a:ln w="3175">
            <a:noFill/>
          </a:ln>
        </p:spPr>
        <p:txBody>
          <a:bodyPr vert="horz" lIns="0" tIns="45720" rIns="36000" bIns="3600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lang="en-US" sz="1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68621"/>
              </a:buClr>
            </a:pPr>
            <a:r>
              <a:rPr altLang="en-US" dirty="0">
                <a:solidFill>
                  <a:srgbClr val="828386"/>
                </a:solidFill>
                <a:latin typeface="Arial"/>
              </a:rPr>
              <a:t>Lingo has Successfully Executed on Multiple, Value Accretive Acquisitions</a:t>
            </a:r>
            <a:endParaRPr dirty="0">
              <a:solidFill>
                <a:srgbClr val="828386"/>
              </a:solidFill>
              <a:latin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4BC061-3E92-91BF-3732-89B222FD30BD}"/>
              </a:ext>
            </a:extLst>
          </p:cNvPr>
          <p:cNvGrpSpPr/>
          <p:nvPr/>
        </p:nvGrpSpPr>
        <p:grpSpPr>
          <a:xfrm>
            <a:off x="1821008" y="1660252"/>
            <a:ext cx="1597527" cy="1123740"/>
            <a:chOff x="352426" y="1982276"/>
            <a:chExt cx="1597527" cy="11237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ED202C5-BF9A-713E-95EA-6C0E844859B7}"/>
                </a:ext>
              </a:extLst>
            </p:cNvPr>
            <p:cNvSpPr txBox="1"/>
            <p:nvPr/>
          </p:nvSpPr>
          <p:spPr bwMode="auto">
            <a:xfrm>
              <a:off x="352427" y="1982276"/>
              <a:ext cx="1595916" cy="112374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74F652-2F03-0B67-3233-4733924AF17A}"/>
                </a:ext>
              </a:extLst>
            </p:cNvPr>
            <p:cNvSpPr txBox="1"/>
            <p:nvPr/>
          </p:nvSpPr>
          <p:spPr bwMode="auto">
            <a:xfrm>
              <a:off x="352426" y="1982683"/>
              <a:ext cx="1597527" cy="282575"/>
            </a:xfrm>
            <a:prstGeom prst="rect">
              <a:avLst/>
            </a:prstGeom>
            <a:solidFill>
              <a:srgbClr val="0459A8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Inception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6814DAA-A016-9ABA-2B15-A9CE44B85ED8}"/>
                </a:ext>
              </a:extLst>
            </p:cNvPr>
            <p:cNvSpPr txBox="1"/>
            <p:nvPr/>
          </p:nvSpPr>
          <p:spPr bwMode="auto">
            <a:xfrm>
              <a:off x="384965" y="2271157"/>
              <a:ext cx="1529291" cy="8108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/>
            <a:lstStyle/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Company is incorporated as Access Integrated Networks.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FE2069D-B182-3389-A049-1B6D1AEF51D6}"/>
              </a:ext>
            </a:extLst>
          </p:cNvPr>
          <p:cNvGrpSpPr/>
          <p:nvPr/>
        </p:nvGrpSpPr>
        <p:grpSpPr>
          <a:xfrm>
            <a:off x="3522286" y="1660252"/>
            <a:ext cx="1597527" cy="1123740"/>
            <a:chOff x="2053703" y="1982276"/>
            <a:chExt cx="1597527" cy="11237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4F53EC-535E-D0DC-6490-850F22462642}"/>
                </a:ext>
              </a:extLst>
            </p:cNvPr>
            <p:cNvSpPr txBox="1"/>
            <p:nvPr/>
          </p:nvSpPr>
          <p:spPr bwMode="auto">
            <a:xfrm>
              <a:off x="2053704" y="1982276"/>
              <a:ext cx="1594366" cy="112374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8EDC5-5D11-A5CA-0B91-4009EFA41A9E}"/>
                </a:ext>
              </a:extLst>
            </p:cNvPr>
            <p:cNvSpPr txBox="1"/>
            <p:nvPr/>
          </p:nvSpPr>
          <p:spPr bwMode="auto">
            <a:xfrm>
              <a:off x="2053703" y="1982683"/>
              <a:ext cx="1597527" cy="282575"/>
            </a:xfrm>
            <a:prstGeom prst="rect">
              <a:avLst/>
            </a:prstGeom>
            <a:solidFill>
              <a:srgbClr val="0459A8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Acquisitions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B6C9E-5F04-33F2-031C-1B28623D691A}"/>
                </a:ext>
              </a:extLst>
            </p:cNvPr>
            <p:cNvSpPr txBox="1"/>
            <p:nvPr/>
          </p:nvSpPr>
          <p:spPr bwMode="auto">
            <a:xfrm>
              <a:off x="2086242" y="2271157"/>
              <a:ext cx="1526192" cy="8108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/>
            <a:lstStyle/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2007: IDT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2008: Birch Telecom Inc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2008: Navigator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2009: Cleartel Comm.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E997BA-718F-A36E-82C6-8C1F53288D94}"/>
              </a:ext>
            </a:extLst>
          </p:cNvPr>
          <p:cNvGrpSpPr/>
          <p:nvPr/>
        </p:nvGrpSpPr>
        <p:grpSpPr>
          <a:xfrm>
            <a:off x="6924842" y="1660252"/>
            <a:ext cx="1597527" cy="1125491"/>
            <a:chOff x="5454709" y="1982276"/>
            <a:chExt cx="1597527" cy="11254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476EEA-DA8C-C7B6-D01D-413D12F226B7}"/>
                </a:ext>
              </a:extLst>
            </p:cNvPr>
            <p:cNvSpPr txBox="1"/>
            <p:nvPr/>
          </p:nvSpPr>
          <p:spPr bwMode="auto">
            <a:xfrm>
              <a:off x="5454709" y="1982276"/>
              <a:ext cx="1594367" cy="112549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C6AAD1-0DC7-B139-7D96-A396B84BEEEF}"/>
                </a:ext>
              </a:extLst>
            </p:cNvPr>
            <p:cNvSpPr txBox="1"/>
            <p:nvPr/>
          </p:nvSpPr>
          <p:spPr bwMode="auto">
            <a:xfrm>
              <a:off x="5454709" y="1982683"/>
              <a:ext cx="1597527" cy="284163"/>
            </a:xfrm>
            <a:prstGeom prst="rect">
              <a:avLst/>
            </a:prstGeom>
            <a:solidFill>
              <a:srgbClr val="0459A8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Birth of Lingo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134EB-50F2-2C1B-1ADF-4C479E7FC5B4}"/>
                </a:ext>
              </a:extLst>
            </p:cNvPr>
            <p:cNvSpPr txBox="1"/>
            <p:nvPr/>
          </p:nvSpPr>
          <p:spPr bwMode="auto">
            <a:xfrm>
              <a:off x="5485698" y="2271157"/>
              <a:ext cx="1527741" cy="4937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/>
            <a:lstStyle/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Birch Communications spins its SMB and Consumer assets out creating Lingo Management in May 2018.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A4F7C6-1F9F-2964-881A-BC877BE05EDD}"/>
              </a:ext>
            </a:extLst>
          </p:cNvPr>
          <p:cNvGrpSpPr/>
          <p:nvPr/>
        </p:nvGrpSpPr>
        <p:grpSpPr>
          <a:xfrm>
            <a:off x="5223564" y="1660252"/>
            <a:ext cx="1597527" cy="1123740"/>
            <a:chOff x="3754981" y="1982276"/>
            <a:chExt cx="1597527" cy="11237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5A27A1-4032-6956-09EE-CAECCCD5FA4E}"/>
                </a:ext>
              </a:extLst>
            </p:cNvPr>
            <p:cNvSpPr txBox="1"/>
            <p:nvPr/>
          </p:nvSpPr>
          <p:spPr bwMode="auto">
            <a:xfrm>
              <a:off x="3754982" y="1982276"/>
              <a:ext cx="1594366" cy="112374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AB8EB7-22C7-101A-612C-10D1983422B4}"/>
                </a:ext>
              </a:extLst>
            </p:cNvPr>
            <p:cNvSpPr txBox="1"/>
            <p:nvPr/>
          </p:nvSpPr>
          <p:spPr bwMode="auto">
            <a:xfrm>
              <a:off x="3754981" y="1982683"/>
              <a:ext cx="1597527" cy="284163"/>
            </a:xfrm>
            <a:prstGeom prst="rect">
              <a:avLst/>
            </a:prstGeom>
            <a:solidFill>
              <a:srgbClr val="0459A8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Acquisitions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18D811-97AF-B14B-A877-38B9B7DE21E6}"/>
                </a:ext>
              </a:extLst>
            </p:cNvPr>
            <p:cNvSpPr txBox="1"/>
            <p:nvPr/>
          </p:nvSpPr>
          <p:spPr bwMode="auto">
            <a:xfrm>
              <a:off x="3785970" y="2271157"/>
              <a:ext cx="1527741" cy="8108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/>
            <a:lstStyle/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2011: Cordia USA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2012: AstroTel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2012: dpiTeleconnect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2012: Daystar Comm.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2013: Globalinx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BCAE8E-E69D-1CA2-416E-7ABA0B1AE2CD}"/>
              </a:ext>
            </a:extLst>
          </p:cNvPr>
          <p:cNvGrpSpPr/>
          <p:nvPr/>
        </p:nvGrpSpPr>
        <p:grpSpPr>
          <a:xfrm>
            <a:off x="8626119" y="1660252"/>
            <a:ext cx="1597527" cy="1123740"/>
            <a:chOff x="7157537" y="1982276"/>
            <a:chExt cx="1597527" cy="11237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EFB3E0-7DE4-9DDA-C94F-7787F9EA4D6D}"/>
                </a:ext>
              </a:extLst>
            </p:cNvPr>
            <p:cNvSpPr txBox="1"/>
            <p:nvPr/>
          </p:nvSpPr>
          <p:spPr bwMode="auto">
            <a:xfrm>
              <a:off x="7157537" y="1982276"/>
              <a:ext cx="1594366" cy="112374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ED795A-69F0-D89D-1218-337BA5AE84CE}"/>
                </a:ext>
              </a:extLst>
            </p:cNvPr>
            <p:cNvSpPr txBox="1"/>
            <p:nvPr/>
          </p:nvSpPr>
          <p:spPr bwMode="auto">
            <a:xfrm>
              <a:off x="7157537" y="1982683"/>
              <a:ext cx="1597527" cy="284163"/>
            </a:xfrm>
            <a:prstGeom prst="rect">
              <a:avLst/>
            </a:prstGeom>
            <a:solidFill>
              <a:srgbClr val="0459A8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Fusion Connect Acquisition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A342C0-FEEE-FAB8-23F3-D305180E2EB4}"/>
                </a:ext>
              </a:extLst>
            </p:cNvPr>
            <p:cNvSpPr txBox="1"/>
            <p:nvPr/>
          </p:nvSpPr>
          <p:spPr bwMode="auto">
            <a:xfrm>
              <a:off x="7186975" y="2271157"/>
              <a:ext cx="1527741" cy="8108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/>
            <a:lstStyle/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Lingo acquires 3,600 SMB customers from Fusion Connect, the second tuck-in of Lingo’s rollup strategy.</a:t>
              </a:r>
            </a:p>
          </p:txBody>
        </p:sp>
      </p:grp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7E91992-B46D-2C34-82C6-134430601EEF}"/>
              </a:ext>
            </a:extLst>
          </p:cNvPr>
          <p:cNvSpPr txBox="1">
            <a:spLocks noChangeArrowheads="1"/>
          </p:cNvSpPr>
          <p:nvPr/>
        </p:nvSpPr>
        <p:spPr>
          <a:xfrm>
            <a:off x="1849050" y="5927298"/>
            <a:ext cx="8391525" cy="288925"/>
          </a:xfrm>
          <a:prstGeom prst="rect">
            <a:avLst/>
          </a:prstGeom>
          <a:ln w="3175">
            <a:noFill/>
          </a:ln>
        </p:spPr>
        <p:txBody>
          <a:bodyPr vert="horz" lIns="0" tIns="36000" rIns="36000" bIns="3600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US" altLang="en-US" dirty="0"/>
              <a:t>Source: Company materials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601BE9-1165-FC60-8133-1B4F674E2A65}"/>
              </a:ext>
            </a:extLst>
          </p:cNvPr>
          <p:cNvGrpSpPr/>
          <p:nvPr/>
        </p:nvGrpSpPr>
        <p:grpSpPr>
          <a:xfrm>
            <a:off x="2259927" y="4647061"/>
            <a:ext cx="1554480" cy="1125491"/>
            <a:chOff x="1092200" y="5073860"/>
            <a:chExt cx="1633537" cy="112549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611C1E-9C58-2B6B-138E-FA42C5124793}"/>
                </a:ext>
              </a:extLst>
            </p:cNvPr>
            <p:cNvSpPr txBox="1"/>
            <p:nvPr/>
          </p:nvSpPr>
          <p:spPr bwMode="auto">
            <a:xfrm>
              <a:off x="1092200" y="5073860"/>
              <a:ext cx="1600200" cy="112549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58D754C-8138-6DC3-C36E-A5D590507050}"/>
                </a:ext>
              </a:extLst>
            </p:cNvPr>
            <p:cNvSpPr txBox="1"/>
            <p:nvPr/>
          </p:nvSpPr>
          <p:spPr bwMode="auto">
            <a:xfrm>
              <a:off x="1092200" y="5080166"/>
              <a:ext cx="1600200" cy="284163"/>
            </a:xfrm>
            <a:prstGeom prst="rect">
              <a:avLst/>
            </a:prstGeom>
            <a:solidFill>
              <a:srgbClr val="0459A8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Acquisitions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1807AE-8E90-F885-55A8-F86DE071AA28}"/>
                </a:ext>
              </a:extLst>
            </p:cNvPr>
            <p:cNvSpPr txBox="1"/>
            <p:nvPr/>
          </p:nvSpPr>
          <p:spPr bwMode="auto">
            <a:xfrm>
              <a:off x="1125537" y="5362741"/>
              <a:ext cx="1600200" cy="7937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/>
            <a:lstStyle/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2005: Cinergy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2006: Trinsic Comm.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2006: Sprint Local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287E58-3660-A8B4-39F4-581693A03045}"/>
              </a:ext>
            </a:extLst>
          </p:cNvPr>
          <p:cNvGrpSpPr/>
          <p:nvPr/>
        </p:nvGrpSpPr>
        <p:grpSpPr>
          <a:xfrm>
            <a:off x="7098477" y="4647062"/>
            <a:ext cx="1554480" cy="1123740"/>
            <a:chOff x="6486525" y="5073861"/>
            <a:chExt cx="1633537" cy="112374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8B259E7-6303-1076-9753-36A46CBE8285}"/>
                </a:ext>
              </a:extLst>
            </p:cNvPr>
            <p:cNvSpPr txBox="1"/>
            <p:nvPr/>
          </p:nvSpPr>
          <p:spPr bwMode="auto">
            <a:xfrm>
              <a:off x="6486525" y="5073861"/>
              <a:ext cx="1600200" cy="112374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1F8150-9ACC-E11F-C1FC-9B3FF07DB554}"/>
                </a:ext>
              </a:extLst>
            </p:cNvPr>
            <p:cNvSpPr txBox="1"/>
            <p:nvPr/>
          </p:nvSpPr>
          <p:spPr bwMode="auto">
            <a:xfrm>
              <a:off x="6488112" y="5080814"/>
              <a:ext cx="1600200" cy="311567"/>
            </a:xfrm>
            <a:prstGeom prst="rect">
              <a:avLst/>
            </a:prstGeom>
            <a:solidFill>
              <a:srgbClr val="0459A8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Impact Telecom Acquisition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BEC215-4C6F-FCCA-4E72-7A1CF3D9CAD9}"/>
                </a:ext>
              </a:extLst>
            </p:cNvPr>
            <p:cNvSpPr txBox="1"/>
            <p:nvPr/>
          </p:nvSpPr>
          <p:spPr bwMode="auto">
            <a:xfrm>
              <a:off x="6519862" y="5392381"/>
              <a:ext cx="1600200" cy="54436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/>
            <a:lstStyle/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Lingo acquires Impact Telecom in Dec. 2018, the first tuck-in of Lingo’s rollup strategy.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6442FF-D610-6CE4-CF2A-20B136C43017}"/>
              </a:ext>
            </a:extLst>
          </p:cNvPr>
          <p:cNvGrpSpPr/>
          <p:nvPr/>
        </p:nvGrpSpPr>
        <p:grpSpPr>
          <a:xfrm>
            <a:off x="5485627" y="4647061"/>
            <a:ext cx="1554480" cy="1125491"/>
            <a:chOff x="4664074" y="5073860"/>
            <a:chExt cx="1639888" cy="112549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17F79F-683D-E522-D227-1A6044D176E5}"/>
                </a:ext>
              </a:extLst>
            </p:cNvPr>
            <p:cNvSpPr txBox="1"/>
            <p:nvPr/>
          </p:nvSpPr>
          <p:spPr bwMode="auto">
            <a:xfrm>
              <a:off x="4664075" y="5073860"/>
              <a:ext cx="1600200" cy="112549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D96D67-127D-3A73-FC83-4554ECBE91FE}"/>
                </a:ext>
              </a:extLst>
            </p:cNvPr>
            <p:cNvSpPr txBox="1"/>
            <p:nvPr/>
          </p:nvSpPr>
          <p:spPr bwMode="auto">
            <a:xfrm>
              <a:off x="4664074" y="5080166"/>
              <a:ext cx="1600200" cy="282575"/>
            </a:xfrm>
            <a:prstGeom prst="rect">
              <a:avLst/>
            </a:prstGeom>
            <a:solidFill>
              <a:srgbClr val="0459A8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Acquisitions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668151-DD07-BAFB-993B-F31E9CC7CED6}"/>
                </a:ext>
              </a:extLst>
            </p:cNvPr>
            <p:cNvSpPr txBox="1"/>
            <p:nvPr/>
          </p:nvSpPr>
          <p:spPr bwMode="auto">
            <a:xfrm>
              <a:off x="4703762" y="5362741"/>
              <a:ext cx="1600200" cy="7937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/>
            <a:lstStyle/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2013: Lightyear Comm.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2013: Ernest Comm.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2013: Covista 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2014: Cbeyond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2016: Primus Canada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7209CA5-3448-5131-2D0A-5C7FB7BD4C85}"/>
              </a:ext>
            </a:extLst>
          </p:cNvPr>
          <p:cNvGrpSpPr/>
          <p:nvPr/>
        </p:nvGrpSpPr>
        <p:grpSpPr>
          <a:xfrm>
            <a:off x="3872777" y="4647061"/>
            <a:ext cx="1554480" cy="1125491"/>
            <a:chOff x="2878138" y="5073860"/>
            <a:chExt cx="1631949" cy="112549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8872A4A-CED1-786E-076D-E2376A92424D}"/>
                </a:ext>
              </a:extLst>
            </p:cNvPr>
            <p:cNvSpPr txBox="1"/>
            <p:nvPr/>
          </p:nvSpPr>
          <p:spPr bwMode="auto">
            <a:xfrm>
              <a:off x="2878138" y="5073860"/>
              <a:ext cx="1600200" cy="112549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37A5FF-8EB0-DE6C-46DD-59529236C991}"/>
                </a:ext>
              </a:extLst>
            </p:cNvPr>
            <p:cNvSpPr txBox="1"/>
            <p:nvPr/>
          </p:nvSpPr>
          <p:spPr bwMode="auto">
            <a:xfrm>
              <a:off x="2878138" y="5080166"/>
              <a:ext cx="1600200" cy="284163"/>
            </a:xfrm>
            <a:prstGeom prst="rect">
              <a:avLst/>
            </a:prstGeom>
            <a:solidFill>
              <a:srgbClr val="0459A8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Acquisitions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C8A49B-9B8C-954D-B7DF-938C6FC996C7}"/>
                </a:ext>
              </a:extLst>
            </p:cNvPr>
            <p:cNvSpPr txBox="1"/>
            <p:nvPr/>
          </p:nvSpPr>
          <p:spPr bwMode="auto">
            <a:xfrm>
              <a:off x="2909887" y="5362741"/>
              <a:ext cx="1600200" cy="7937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/>
            <a:lstStyle/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2010: Freedom USA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2010: American Fiber Net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2010: Close Call America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2011: Accutel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2011: Cordia Int’l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110E9E-C100-A27B-1205-E9998479F7EA}"/>
              </a:ext>
            </a:extLst>
          </p:cNvPr>
          <p:cNvGrpSpPr/>
          <p:nvPr/>
        </p:nvGrpSpPr>
        <p:grpSpPr>
          <a:xfrm>
            <a:off x="4536307" y="3925952"/>
            <a:ext cx="517454" cy="617537"/>
            <a:chOff x="3436937" y="4300364"/>
            <a:chExt cx="519112" cy="61753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1241F50-BC23-F892-5C47-1F7EE6A33736}"/>
                </a:ext>
              </a:extLst>
            </p:cNvPr>
            <p:cNvGrpSpPr/>
            <p:nvPr/>
          </p:nvGrpSpPr>
          <p:grpSpPr>
            <a:xfrm>
              <a:off x="3436937" y="4300364"/>
              <a:ext cx="519112" cy="617537"/>
              <a:chOff x="3436937" y="4300364"/>
              <a:chExt cx="519112" cy="617537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C7C4B6A-3FCE-B8CE-6E85-C3E17A627C92}"/>
                  </a:ext>
                </a:extLst>
              </p:cNvPr>
              <p:cNvSpPr/>
              <p:nvPr/>
            </p:nvSpPr>
            <p:spPr bwMode="auto">
              <a:xfrm rot="10800000">
                <a:off x="3436937" y="4398789"/>
                <a:ext cx="519112" cy="519112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29854888-EAE2-E55D-2E4F-AFAFA147B5E1}"/>
                  </a:ext>
                </a:extLst>
              </p:cNvPr>
              <p:cNvSpPr/>
              <p:nvPr/>
            </p:nvSpPr>
            <p:spPr bwMode="auto">
              <a:xfrm>
                <a:off x="3645692" y="4300364"/>
                <a:ext cx="101600" cy="90487"/>
              </a:xfrm>
              <a:prstGeom prst="triangle">
                <a:avLst/>
              </a:prstGeom>
              <a:solidFill>
                <a:srgbClr val="8AC5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100">
              <a:extLst>
                <a:ext uri="{FF2B5EF4-FFF2-40B4-BE49-F238E27FC236}">
                  <a16:creationId xmlns:a16="http://schemas.microsoft.com/office/drawing/2014/main" id="{3F12C40D-552F-AC33-DE1F-957B3DFB5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680" y="4570007"/>
              <a:ext cx="365625" cy="224232"/>
            </a:xfrm>
            <a:custGeom>
              <a:avLst/>
              <a:gdLst>
                <a:gd name="T0" fmla="*/ 2147483646 w 248"/>
                <a:gd name="T1" fmla="*/ 2147483646 h 152"/>
                <a:gd name="T2" fmla="*/ 2147483646 w 248"/>
                <a:gd name="T3" fmla="*/ 2147483646 h 152"/>
                <a:gd name="T4" fmla="*/ 2147483646 w 248"/>
                <a:gd name="T5" fmla="*/ 2147483646 h 152"/>
                <a:gd name="T6" fmla="*/ 2147483646 w 248"/>
                <a:gd name="T7" fmla="*/ 2147483646 h 152"/>
                <a:gd name="T8" fmla="*/ 2147483646 w 248"/>
                <a:gd name="T9" fmla="*/ 2147483646 h 152"/>
                <a:gd name="T10" fmla="*/ 2147483646 w 248"/>
                <a:gd name="T11" fmla="*/ 2147483646 h 152"/>
                <a:gd name="T12" fmla="*/ 2147483646 w 248"/>
                <a:gd name="T13" fmla="*/ 2147483646 h 152"/>
                <a:gd name="T14" fmla="*/ 2147483646 w 248"/>
                <a:gd name="T15" fmla="*/ 2147483646 h 152"/>
                <a:gd name="T16" fmla="*/ 2147483646 w 248"/>
                <a:gd name="T17" fmla="*/ 2147483646 h 152"/>
                <a:gd name="T18" fmla="*/ 2147483646 w 248"/>
                <a:gd name="T19" fmla="*/ 2147483646 h 152"/>
                <a:gd name="T20" fmla="*/ 2147483646 w 248"/>
                <a:gd name="T21" fmla="*/ 2147483646 h 152"/>
                <a:gd name="T22" fmla="*/ 2147483646 w 248"/>
                <a:gd name="T23" fmla="*/ 2147483646 h 152"/>
                <a:gd name="T24" fmla="*/ 2147483646 w 248"/>
                <a:gd name="T25" fmla="*/ 2147483646 h 152"/>
                <a:gd name="T26" fmla="*/ 2147483646 w 248"/>
                <a:gd name="T27" fmla="*/ 2147483646 h 152"/>
                <a:gd name="T28" fmla="*/ 2147483646 w 248"/>
                <a:gd name="T29" fmla="*/ 2147483646 h 152"/>
                <a:gd name="T30" fmla="*/ 2147483646 w 248"/>
                <a:gd name="T31" fmla="*/ 2147483646 h 152"/>
                <a:gd name="T32" fmla="*/ 2147483646 w 248"/>
                <a:gd name="T33" fmla="*/ 2147483646 h 152"/>
                <a:gd name="T34" fmla="*/ 2147483646 w 248"/>
                <a:gd name="T35" fmla="*/ 2147483646 h 152"/>
                <a:gd name="T36" fmla="*/ 2147483646 w 248"/>
                <a:gd name="T37" fmla="*/ 2147483646 h 152"/>
                <a:gd name="T38" fmla="*/ 2147483646 w 248"/>
                <a:gd name="T39" fmla="*/ 2147483646 h 152"/>
                <a:gd name="T40" fmla="*/ 2147483646 w 248"/>
                <a:gd name="T41" fmla="*/ 2147483646 h 152"/>
                <a:gd name="T42" fmla="*/ 2147483646 w 248"/>
                <a:gd name="T43" fmla="*/ 2147483646 h 152"/>
                <a:gd name="T44" fmla="*/ 2147483646 w 248"/>
                <a:gd name="T45" fmla="*/ 2147483646 h 152"/>
                <a:gd name="T46" fmla="*/ 2147483646 w 248"/>
                <a:gd name="T47" fmla="*/ 2147483646 h 152"/>
                <a:gd name="T48" fmla="*/ 2147483646 w 248"/>
                <a:gd name="T49" fmla="*/ 2147483646 h 152"/>
                <a:gd name="T50" fmla="*/ 2147483646 w 248"/>
                <a:gd name="T51" fmla="*/ 2147483646 h 152"/>
                <a:gd name="T52" fmla="*/ 2147483646 w 248"/>
                <a:gd name="T53" fmla="*/ 2147483646 h 152"/>
                <a:gd name="T54" fmla="*/ 2147483646 w 248"/>
                <a:gd name="T55" fmla="*/ 2147483646 h 152"/>
                <a:gd name="T56" fmla="*/ 2147483646 w 248"/>
                <a:gd name="T57" fmla="*/ 2147483646 h 152"/>
                <a:gd name="T58" fmla="*/ 2147483646 w 248"/>
                <a:gd name="T59" fmla="*/ 2147483646 h 152"/>
                <a:gd name="T60" fmla="*/ 2147483646 w 248"/>
                <a:gd name="T61" fmla="*/ 2147483646 h 152"/>
                <a:gd name="T62" fmla="*/ 2147483646 w 248"/>
                <a:gd name="T63" fmla="*/ 2147483646 h 152"/>
                <a:gd name="T64" fmla="*/ 2147483646 w 248"/>
                <a:gd name="T65" fmla="*/ 2147483646 h 152"/>
                <a:gd name="T66" fmla="*/ 2147483646 w 248"/>
                <a:gd name="T67" fmla="*/ 2147483646 h 152"/>
                <a:gd name="T68" fmla="*/ 2147483646 w 248"/>
                <a:gd name="T69" fmla="*/ 2147483646 h 152"/>
                <a:gd name="T70" fmla="*/ 2147483646 w 248"/>
                <a:gd name="T71" fmla="*/ 2147483646 h 152"/>
                <a:gd name="T72" fmla="*/ 2147483646 w 248"/>
                <a:gd name="T73" fmla="*/ 2147483646 h 152"/>
                <a:gd name="T74" fmla="*/ 2147483646 w 248"/>
                <a:gd name="T75" fmla="*/ 2147483646 h 152"/>
                <a:gd name="T76" fmla="*/ 2147483646 w 248"/>
                <a:gd name="T77" fmla="*/ 2147483646 h 152"/>
                <a:gd name="T78" fmla="*/ 2147483646 w 248"/>
                <a:gd name="T79" fmla="*/ 2147483646 h 152"/>
                <a:gd name="T80" fmla="*/ 2147483646 w 248"/>
                <a:gd name="T81" fmla="*/ 2147483646 h 152"/>
                <a:gd name="T82" fmla="*/ 2147483646 w 248"/>
                <a:gd name="T83" fmla="*/ 2147483646 h 152"/>
                <a:gd name="T84" fmla="*/ 2147483646 w 248"/>
                <a:gd name="T85" fmla="*/ 2147483646 h 152"/>
                <a:gd name="T86" fmla="*/ 2147483646 w 248"/>
                <a:gd name="T87" fmla="*/ 2147483646 h 152"/>
                <a:gd name="T88" fmla="*/ 2147483646 w 248"/>
                <a:gd name="T89" fmla="*/ 2147483646 h 152"/>
                <a:gd name="T90" fmla="*/ 2147483646 w 248"/>
                <a:gd name="T91" fmla="*/ 2147483646 h 152"/>
                <a:gd name="T92" fmla="*/ 2147483646 w 248"/>
                <a:gd name="T93" fmla="*/ 2147483646 h 152"/>
                <a:gd name="T94" fmla="*/ 2147483646 w 248"/>
                <a:gd name="T95" fmla="*/ 2147483646 h 152"/>
                <a:gd name="T96" fmla="*/ 2147483646 w 248"/>
                <a:gd name="T97" fmla="*/ 2147483646 h 152"/>
                <a:gd name="T98" fmla="*/ 2147483646 w 248"/>
                <a:gd name="T99" fmla="*/ 2147483646 h 152"/>
                <a:gd name="T100" fmla="*/ 2147483646 w 248"/>
                <a:gd name="T101" fmla="*/ 2147483646 h 152"/>
                <a:gd name="T102" fmla="*/ 2147483646 w 248"/>
                <a:gd name="T103" fmla="*/ 2147483646 h 152"/>
                <a:gd name="T104" fmla="*/ 2147483646 w 248"/>
                <a:gd name="T105" fmla="*/ 2147483646 h 152"/>
                <a:gd name="T106" fmla="*/ 2147483646 w 248"/>
                <a:gd name="T107" fmla="*/ 2147483646 h 152"/>
                <a:gd name="T108" fmla="*/ 2147483646 w 248"/>
                <a:gd name="T109" fmla="*/ 2147483646 h 152"/>
                <a:gd name="T110" fmla="*/ 2147483646 w 248"/>
                <a:gd name="T111" fmla="*/ 2147483646 h 152"/>
                <a:gd name="T112" fmla="*/ 2147483646 w 248"/>
                <a:gd name="T113" fmla="*/ 2147483646 h 152"/>
                <a:gd name="T114" fmla="*/ 2147483646 w 248"/>
                <a:gd name="T115" fmla="*/ 2147483646 h 152"/>
                <a:gd name="T116" fmla="*/ 2147483646 w 248"/>
                <a:gd name="T117" fmla="*/ 2147483646 h 152"/>
                <a:gd name="T118" fmla="*/ 2147483646 w 248"/>
                <a:gd name="T119" fmla="*/ 2147483646 h 152"/>
                <a:gd name="T120" fmla="*/ 2147483646 w 248"/>
                <a:gd name="T121" fmla="*/ 2147483646 h 152"/>
                <a:gd name="T122" fmla="*/ 2147483646 w 248"/>
                <a:gd name="T123" fmla="*/ 2147483646 h 152"/>
                <a:gd name="T124" fmla="*/ 2147483646 w 248"/>
                <a:gd name="T125" fmla="*/ 2147483646 h 1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8" h="152">
                  <a:moveTo>
                    <a:pt x="247" y="18"/>
                  </a:moveTo>
                  <a:lnTo>
                    <a:pt x="247" y="18"/>
                  </a:lnTo>
                  <a:lnTo>
                    <a:pt x="247" y="19"/>
                  </a:lnTo>
                  <a:lnTo>
                    <a:pt x="247" y="18"/>
                  </a:lnTo>
                  <a:lnTo>
                    <a:pt x="246" y="17"/>
                  </a:lnTo>
                  <a:lnTo>
                    <a:pt x="245" y="17"/>
                  </a:lnTo>
                  <a:lnTo>
                    <a:pt x="245" y="16"/>
                  </a:lnTo>
                  <a:lnTo>
                    <a:pt x="244" y="16"/>
                  </a:lnTo>
                  <a:lnTo>
                    <a:pt x="244" y="15"/>
                  </a:lnTo>
                  <a:lnTo>
                    <a:pt x="243" y="15"/>
                  </a:lnTo>
                  <a:lnTo>
                    <a:pt x="243" y="14"/>
                  </a:lnTo>
                  <a:lnTo>
                    <a:pt x="243" y="13"/>
                  </a:lnTo>
                  <a:lnTo>
                    <a:pt x="242" y="12"/>
                  </a:lnTo>
                  <a:lnTo>
                    <a:pt x="240" y="7"/>
                  </a:lnTo>
                  <a:lnTo>
                    <a:pt x="239" y="6"/>
                  </a:lnTo>
                  <a:lnTo>
                    <a:pt x="238" y="6"/>
                  </a:lnTo>
                  <a:lnTo>
                    <a:pt x="238" y="7"/>
                  </a:lnTo>
                  <a:lnTo>
                    <a:pt x="237" y="7"/>
                  </a:lnTo>
                  <a:lnTo>
                    <a:pt x="236" y="8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4" y="6"/>
                  </a:lnTo>
                  <a:lnTo>
                    <a:pt x="232" y="12"/>
                  </a:lnTo>
                  <a:lnTo>
                    <a:pt x="232" y="13"/>
                  </a:lnTo>
                  <a:lnTo>
                    <a:pt x="232" y="14"/>
                  </a:lnTo>
                  <a:lnTo>
                    <a:pt x="232" y="15"/>
                  </a:lnTo>
                  <a:lnTo>
                    <a:pt x="232" y="16"/>
                  </a:lnTo>
                  <a:lnTo>
                    <a:pt x="232" y="17"/>
                  </a:lnTo>
                  <a:lnTo>
                    <a:pt x="232" y="18"/>
                  </a:lnTo>
                  <a:lnTo>
                    <a:pt x="232" y="19"/>
                  </a:lnTo>
                  <a:lnTo>
                    <a:pt x="232" y="20"/>
                  </a:lnTo>
                  <a:lnTo>
                    <a:pt x="232" y="21"/>
                  </a:lnTo>
                  <a:lnTo>
                    <a:pt x="231" y="21"/>
                  </a:lnTo>
                  <a:lnTo>
                    <a:pt x="230" y="22"/>
                  </a:lnTo>
                  <a:lnTo>
                    <a:pt x="229" y="22"/>
                  </a:lnTo>
                  <a:lnTo>
                    <a:pt x="229" y="23"/>
                  </a:lnTo>
                  <a:lnTo>
                    <a:pt x="223" y="25"/>
                  </a:lnTo>
                  <a:lnTo>
                    <a:pt x="221" y="25"/>
                  </a:lnTo>
                  <a:lnTo>
                    <a:pt x="219" y="26"/>
                  </a:lnTo>
                  <a:lnTo>
                    <a:pt x="216" y="27"/>
                  </a:lnTo>
                  <a:lnTo>
                    <a:pt x="215" y="27"/>
                  </a:lnTo>
                  <a:lnTo>
                    <a:pt x="213" y="29"/>
                  </a:lnTo>
                  <a:lnTo>
                    <a:pt x="213" y="30"/>
                  </a:lnTo>
                  <a:lnTo>
                    <a:pt x="213" y="31"/>
                  </a:lnTo>
                  <a:lnTo>
                    <a:pt x="212" y="32"/>
                  </a:lnTo>
                  <a:lnTo>
                    <a:pt x="211" y="32"/>
                  </a:lnTo>
                  <a:lnTo>
                    <a:pt x="210" y="33"/>
                  </a:lnTo>
                  <a:lnTo>
                    <a:pt x="210" y="34"/>
                  </a:lnTo>
                  <a:lnTo>
                    <a:pt x="211" y="34"/>
                  </a:lnTo>
                  <a:lnTo>
                    <a:pt x="212" y="34"/>
                  </a:lnTo>
                  <a:lnTo>
                    <a:pt x="212" y="35"/>
                  </a:lnTo>
                  <a:lnTo>
                    <a:pt x="211" y="35"/>
                  </a:lnTo>
                  <a:lnTo>
                    <a:pt x="212" y="35"/>
                  </a:lnTo>
                  <a:lnTo>
                    <a:pt x="212" y="36"/>
                  </a:lnTo>
                  <a:lnTo>
                    <a:pt x="211" y="37"/>
                  </a:lnTo>
                  <a:lnTo>
                    <a:pt x="210" y="38"/>
                  </a:lnTo>
                  <a:lnTo>
                    <a:pt x="209" y="38"/>
                  </a:lnTo>
                  <a:lnTo>
                    <a:pt x="209" y="39"/>
                  </a:lnTo>
                  <a:lnTo>
                    <a:pt x="208" y="39"/>
                  </a:lnTo>
                  <a:lnTo>
                    <a:pt x="207" y="39"/>
                  </a:lnTo>
                  <a:lnTo>
                    <a:pt x="207" y="40"/>
                  </a:lnTo>
                  <a:lnTo>
                    <a:pt x="205" y="39"/>
                  </a:lnTo>
                  <a:lnTo>
                    <a:pt x="204" y="39"/>
                  </a:lnTo>
                  <a:lnTo>
                    <a:pt x="202" y="40"/>
                  </a:lnTo>
                  <a:lnTo>
                    <a:pt x="201" y="40"/>
                  </a:lnTo>
                  <a:lnTo>
                    <a:pt x="201" y="41"/>
                  </a:lnTo>
                  <a:lnTo>
                    <a:pt x="200" y="41"/>
                  </a:lnTo>
                  <a:lnTo>
                    <a:pt x="201" y="41"/>
                  </a:lnTo>
                  <a:lnTo>
                    <a:pt x="201" y="42"/>
                  </a:lnTo>
                  <a:lnTo>
                    <a:pt x="201" y="43"/>
                  </a:lnTo>
                  <a:lnTo>
                    <a:pt x="201" y="44"/>
                  </a:lnTo>
                  <a:lnTo>
                    <a:pt x="201" y="45"/>
                  </a:lnTo>
                  <a:lnTo>
                    <a:pt x="200" y="45"/>
                  </a:lnTo>
                  <a:lnTo>
                    <a:pt x="200" y="46"/>
                  </a:lnTo>
                  <a:lnTo>
                    <a:pt x="199" y="46"/>
                  </a:lnTo>
                  <a:lnTo>
                    <a:pt x="198" y="47"/>
                  </a:lnTo>
                  <a:lnTo>
                    <a:pt x="196" y="48"/>
                  </a:lnTo>
                  <a:lnTo>
                    <a:pt x="195" y="49"/>
                  </a:lnTo>
                  <a:lnTo>
                    <a:pt x="193" y="51"/>
                  </a:lnTo>
                  <a:lnTo>
                    <a:pt x="192" y="51"/>
                  </a:lnTo>
                  <a:lnTo>
                    <a:pt x="192" y="52"/>
                  </a:lnTo>
                  <a:lnTo>
                    <a:pt x="191" y="52"/>
                  </a:lnTo>
                  <a:lnTo>
                    <a:pt x="191" y="53"/>
                  </a:lnTo>
                  <a:lnTo>
                    <a:pt x="190" y="53"/>
                  </a:lnTo>
                  <a:lnTo>
                    <a:pt x="189" y="53"/>
                  </a:lnTo>
                  <a:lnTo>
                    <a:pt x="188" y="53"/>
                  </a:lnTo>
                  <a:lnTo>
                    <a:pt x="188" y="54"/>
                  </a:lnTo>
                  <a:lnTo>
                    <a:pt x="187" y="54"/>
                  </a:lnTo>
                  <a:lnTo>
                    <a:pt x="186" y="54"/>
                  </a:lnTo>
                  <a:lnTo>
                    <a:pt x="185" y="54"/>
                  </a:lnTo>
                  <a:lnTo>
                    <a:pt x="185" y="53"/>
                  </a:lnTo>
                  <a:lnTo>
                    <a:pt x="186" y="53"/>
                  </a:lnTo>
                  <a:lnTo>
                    <a:pt x="185" y="53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3" y="51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4" y="49"/>
                  </a:lnTo>
                  <a:lnTo>
                    <a:pt x="184" y="48"/>
                  </a:lnTo>
                  <a:lnTo>
                    <a:pt x="184" y="47"/>
                  </a:lnTo>
                  <a:lnTo>
                    <a:pt x="185" y="47"/>
                  </a:lnTo>
                  <a:lnTo>
                    <a:pt x="186" y="47"/>
                  </a:lnTo>
                  <a:lnTo>
                    <a:pt x="186" y="46"/>
                  </a:lnTo>
                  <a:lnTo>
                    <a:pt x="186" y="45"/>
                  </a:lnTo>
                  <a:lnTo>
                    <a:pt x="185" y="44"/>
                  </a:lnTo>
                  <a:lnTo>
                    <a:pt x="185" y="43"/>
                  </a:lnTo>
                  <a:lnTo>
                    <a:pt x="185" y="42"/>
                  </a:lnTo>
                  <a:lnTo>
                    <a:pt x="184" y="41"/>
                  </a:lnTo>
                  <a:lnTo>
                    <a:pt x="184" y="40"/>
                  </a:lnTo>
                  <a:lnTo>
                    <a:pt x="183" y="39"/>
                  </a:lnTo>
                  <a:lnTo>
                    <a:pt x="182" y="39"/>
                  </a:lnTo>
                  <a:lnTo>
                    <a:pt x="181" y="40"/>
                  </a:lnTo>
                  <a:lnTo>
                    <a:pt x="181" y="41"/>
                  </a:lnTo>
                  <a:lnTo>
                    <a:pt x="180" y="41"/>
                  </a:lnTo>
                  <a:lnTo>
                    <a:pt x="180" y="42"/>
                  </a:lnTo>
                  <a:lnTo>
                    <a:pt x="179" y="41"/>
                  </a:lnTo>
                  <a:lnTo>
                    <a:pt x="178" y="41"/>
                  </a:lnTo>
                  <a:lnTo>
                    <a:pt x="178" y="40"/>
                  </a:lnTo>
                  <a:lnTo>
                    <a:pt x="179" y="40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1" y="37"/>
                  </a:lnTo>
                  <a:lnTo>
                    <a:pt x="181" y="36"/>
                  </a:lnTo>
                  <a:lnTo>
                    <a:pt x="181" y="35"/>
                  </a:lnTo>
                  <a:lnTo>
                    <a:pt x="180" y="34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79" y="32"/>
                  </a:lnTo>
                  <a:lnTo>
                    <a:pt x="179" y="31"/>
                  </a:lnTo>
                  <a:lnTo>
                    <a:pt x="178" y="31"/>
                  </a:lnTo>
                  <a:lnTo>
                    <a:pt x="177" y="31"/>
                  </a:lnTo>
                  <a:lnTo>
                    <a:pt x="177" y="30"/>
                  </a:lnTo>
                  <a:lnTo>
                    <a:pt x="176" y="30"/>
                  </a:lnTo>
                  <a:lnTo>
                    <a:pt x="175" y="30"/>
                  </a:lnTo>
                  <a:lnTo>
                    <a:pt x="174" y="29"/>
                  </a:lnTo>
                  <a:lnTo>
                    <a:pt x="173" y="29"/>
                  </a:lnTo>
                  <a:lnTo>
                    <a:pt x="173" y="30"/>
                  </a:lnTo>
                  <a:lnTo>
                    <a:pt x="172" y="31"/>
                  </a:lnTo>
                  <a:lnTo>
                    <a:pt x="173" y="32"/>
                  </a:lnTo>
                  <a:lnTo>
                    <a:pt x="172" y="32"/>
                  </a:lnTo>
                  <a:lnTo>
                    <a:pt x="171" y="33"/>
                  </a:lnTo>
                  <a:lnTo>
                    <a:pt x="171" y="35"/>
                  </a:lnTo>
                  <a:lnTo>
                    <a:pt x="171" y="34"/>
                  </a:lnTo>
                  <a:lnTo>
                    <a:pt x="170" y="35"/>
                  </a:lnTo>
                  <a:lnTo>
                    <a:pt x="169" y="35"/>
                  </a:lnTo>
                  <a:lnTo>
                    <a:pt x="169" y="36"/>
                  </a:lnTo>
                  <a:lnTo>
                    <a:pt x="168" y="36"/>
                  </a:lnTo>
                  <a:lnTo>
                    <a:pt x="168" y="37"/>
                  </a:lnTo>
                  <a:lnTo>
                    <a:pt x="168" y="38"/>
                  </a:lnTo>
                  <a:lnTo>
                    <a:pt x="168" y="39"/>
                  </a:lnTo>
                  <a:lnTo>
                    <a:pt x="168" y="40"/>
                  </a:lnTo>
                  <a:lnTo>
                    <a:pt x="167" y="41"/>
                  </a:lnTo>
                  <a:lnTo>
                    <a:pt x="168" y="41"/>
                  </a:lnTo>
                  <a:lnTo>
                    <a:pt x="168" y="42"/>
                  </a:lnTo>
                  <a:lnTo>
                    <a:pt x="168" y="43"/>
                  </a:lnTo>
                  <a:lnTo>
                    <a:pt x="169" y="46"/>
                  </a:lnTo>
                  <a:lnTo>
                    <a:pt x="170" y="47"/>
                  </a:lnTo>
                  <a:lnTo>
                    <a:pt x="170" y="48"/>
                  </a:lnTo>
                  <a:lnTo>
                    <a:pt x="170" y="49"/>
                  </a:lnTo>
                  <a:lnTo>
                    <a:pt x="170" y="51"/>
                  </a:lnTo>
                  <a:lnTo>
                    <a:pt x="169" y="52"/>
                  </a:lnTo>
                  <a:lnTo>
                    <a:pt x="169" y="53"/>
                  </a:lnTo>
                  <a:lnTo>
                    <a:pt x="168" y="53"/>
                  </a:lnTo>
                  <a:lnTo>
                    <a:pt x="168" y="54"/>
                  </a:lnTo>
                  <a:lnTo>
                    <a:pt x="167" y="55"/>
                  </a:lnTo>
                  <a:lnTo>
                    <a:pt x="166" y="55"/>
                  </a:lnTo>
                  <a:lnTo>
                    <a:pt x="165" y="55"/>
                  </a:lnTo>
                  <a:lnTo>
                    <a:pt x="164" y="55"/>
                  </a:lnTo>
                  <a:lnTo>
                    <a:pt x="164" y="54"/>
                  </a:lnTo>
                  <a:lnTo>
                    <a:pt x="164" y="53"/>
                  </a:lnTo>
                  <a:lnTo>
                    <a:pt x="163" y="52"/>
                  </a:lnTo>
                  <a:lnTo>
                    <a:pt x="163" y="51"/>
                  </a:lnTo>
                  <a:lnTo>
                    <a:pt x="163" y="50"/>
                  </a:lnTo>
                  <a:lnTo>
                    <a:pt x="163" y="49"/>
                  </a:lnTo>
                  <a:lnTo>
                    <a:pt x="163" y="48"/>
                  </a:lnTo>
                  <a:lnTo>
                    <a:pt x="162" y="47"/>
                  </a:lnTo>
                  <a:lnTo>
                    <a:pt x="162" y="46"/>
                  </a:lnTo>
                  <a:lnTo>
                    <a:pt x="162" y="45"/>
                  </a:lnTo>
                  <a:lnTo>
                    <a:pt x="162" y="44"/>
                  </a:lnTo>
                  <a:lnTo>
                    <a:pt x="163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8"/>
                  </a:lnTo>
                  <a:lnTo>
                    <a:pt x="164" y="37"/>
                  </a:lnTo>
                  <a:lnTo>
                    <a:pt x="164" y="36"/>
                  </a:lnTo>
                  <a:lnTo>
                    <a:pt x="163" y="36"/>
                  </a:lnTo>
                  <a:lnTo>
                    <a:pt x="162" y="36"/>
                  </a:lnTo>
                  <a:lnTo>
                    <a:pt x="162" y="37"/>
                  </a:lnTo>
                  <a:lnTo>
                    <a:pt x="162" y="38"/>
                  </a:lnTo>
                  <a:lnTo>
                    <a:pt x="161" y="38"/>
                  </a:lnTo>
                  <a:lnTo>
                    <a:pt x="161" y="37"/>
                  </a:lnTo>
                  <a:lnTo>
                    <a:pt x="161" y="36"/>
                  </a:lnTo>
                  <a:lnTo>
                    <a:pt x="162" y="35"/>
                  </a:lnTo>
                  <a:lnTo>
                    <a:pt x="163" y="34"/>
                  </a:lnTo>
                  <a:lnTo>
                    <a:pt x="163" y="33"/>
                  </a:lnTo>
                  <a:lnTo>
                    <a:pt x="164" y="32"/>
                  </a:lnTo>
                  <a:lnTo>
                    <a:pt x="164" y="31"/>
                  </a:lnTo>
                  <a:lnTo>
                    <a:pt x="164" y="30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5" y="30"/>
                  </a:lnTo>
                  <a:lnTo>
                    <a:pt x="166" y="30"/>
                  </a:lnTo>
                  <a:lnTo>
                    <a:pt x="165" y="31"/>
                  </a:lnTo>
                  <a:lnTo>
                    <a:pt x="166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0" y="29"/>
                  </a:lnTo>
                  <a:lnTo>
                    <a:pt x="171" y="29"/>
                  </a:lnTo>
                  <a:lnTo>
                    <a:pt x="171" y="28"/>
                  </a:lnTo>
                  <a:lnTo>
                    <a:pt x="171" y="29"/>
                  </a:lnTo>
                  <a:lnTo>
                    <a:pt x="171" y="28"/>
                  </a:lnTo>
                  <a:lnTo>
                    <a:pt x="172" y="29"/>
                  </a:lnTo>
                  <a:lnTo>
                    <a:pt x="173" y="29"/>
                  </a:lnTo>
                  <a:lnTo>
                    <a:pt x="174" y="29"/>
                  </a:lnTo>
                  <a:lnTo>
                    <a:pt x="174" y="28"/>
                  </a:lnTo>
                  <a:lnTo>
                    <a:pt x="175" y="29"/>
                  </a:lnTo>
                  <a:lnTo>
                    <a:pt x="175" y="28"/>
                  </a:lnTo>
                  <a:lnTo>
                    <a:pt x="177" y="28"/>
                  </a:lnTo>
                  <a:lnTo>
                    <a:pt x="177" y="27"/>
                  </a:lnTo>
                  <a:lnTo>
                    <a:pt x="176" y="27"/>
                  </a:lnTo>
                  <a:lnTo>
                    <a:pt x="176" y="26"/>
                  </a:lnTo>
                  <a:lnTo>
                    <a:pt x="175" y="25"/>
                  </a:lnTo>
                  <a:lnTo>
                    <a:pt x="174" y="25"/>
                  </a:lnTo>
                  <a:lnTo>
                    <a:pt x="174" y="26"/>
                  </a:lnTo>
                  <a:lnTo>
                    <a:pt x="174" y="25"/>
                  </a:lnTo>
                  <a:lnTo>
                    <a:pt x="173" y="26"/>
                  </a:lnTo>
                  <a:lnTo>
                    <a:pt x="172" y="25"/>
                  </a:lnTo>
                  <a:lnTo>
                    <a:pt x="172" y="24"/>
                  </a:lnTo>
                  <a:lnTo>
                    <a:pt x="171" y="24"/>
                  </a:lnTo>
                  <a:lnTo>
                    <a:pt x="170" y="24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6" y="26"/>
                  </a:lnTo>
                  <a:lnTo>
                    <a:pt x="165" y="27"/>
                  </a:lnTo>
                  <a:lnTo>
                    <a:pt x="164" y="27"/>
                  </a:lnTo>
                  <a:lnTo>
                    <a:pt x="164" y="26"/>
                  </a:lnTo>
                  <a:lnTo>
                    <a:pt x="163" y="27"/>
                  </a:lnTo>
                  <a:lnTo>
                    <a:pt x="162" y="26"/>
                  </a:lnTo>
                  <a:lnTo>
                    <a:pt x="161" y="25"/>
                  </a:lnTo>
                  <a:lnTo>
                    <a:pt x="160" y="24"/>
                  </a:lnTo>
                  <a:lnTo>
                    <a:pt x="159" y="24"/>
                  </a:lnTo>
                  <a:lnTo>
                    <a:pt x="158" y="24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7" y="23"/>
                  </a:lnTo>
                  <a:lnTo>
                    <a:pt x="156" y="23"/>
                  </a:lnTo>
                  <a:lnTo>
                    <a:pt x="156" y="24"/>
                  </a:lnTo>
                  <a:lnTo>
                    <a:pt x="155" y="24"/>
                  </a:lnTo>
                  <a:lnTo>
                    <a:pt x="154" y="25"/>
                  </a:lnTo>
                  <a:lnTo>
                    <a:pt x="153" y="25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2" y="27"/>
                  </a:lnTo>
                  <a:lnTo>
                    <a:pt x="150" y="27"/>
                  </a:lnTo>
                  <a:lnTo>
                    <a:pt x="149" y="27"/>
                  </a:lnTo>
                  <a:lnTo>
                    <a:pt x="148" y="27"/>
                  </a:lnTo>
                  <a:lnTo>
                    <a:pt x="147" y="27"/>
                  </a:lnTo>
                  <a:lnTo>
                    <a:pt x="148" y="27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7" y="25"/>
                  </a:lnTo>
                  <a:lnTo>
                    <a:pt x="146" y="26"/>
                  </a:lnTo>
                  <a:lnTo>
                    <a:pt x="144" y="27"/>
                  </a:lnTo>
                  <a:lnTo>
                    <a:pt x="143" y="27"/>
                  </a:lnTo>
                  <a:lnTo>
                    <a:pt x="143" y="26"/>
                  </a:lnTo>
                  <a:lnTo>
                    <a:pt x="144" y="25"/>
                  </a:lnTo>
                  <a:lnTo>
                    <a:pt x="145" y="25"/>
                  </a:lnTo>
                  <a:lnTo>
                    <a:pt x="145" y="24"/>
                  </a:lnTo>
                  <a:lnTo>
                    <a:pt x="146" y="23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50" y="20"/>
                  </a:lnTo>
                  <a:lnTo>
                    <a:pt x="152" y="19"/>
                  </a:lnTo>
                  <a:lnTo>
                    <a:pt x="152" y="18"/>
                  </a:lnTo>
                  <a:lnTo>
                    <a:pt x="151" y="18"/>
                  </a:lnTo>
                  <a:lnTo>
                    <a:pt x="150" y="18"/>
                  </a:lnTo>
                  <a:lnTo>
                    <a:pt x="149" y="18"/>
                  </a:lnTo>
                  <a:lnTo>
                    <a:pt x="148" y="18"/>
                  </a:lnTo>
                  <a:lnTo>
                    <a:pt x="147" y="18"/>
                  </a:lnTo>
                  <a:lnTo>
                    <a:pt x="147" y="17"/>
                  </a:lnTo>
                  <a:lnTo>
                    <a:pt x="146" y="18"/>
                  </a:lnTo>
                  <a:lnTo>
                    <a:pt x="145" y="19"/>
                  </a:lnTo>
                  <a:lnTo>
                    <a:pt x="144" y="18"/>
                  </a:lnTo>
                  <a:lnTo>
                    <a:pt x="143" y="17"/>
                  </a:lnTo>
                  <a:lnTo>
                    <a:pt x="142" y="17"/>
                  </a:lnTo>
                  <a:lnTo>
                    <a:pt x="141" y="17"/>
                  </a:lnTo>
                  <a:lnTo>
                    <a:pt x="140" y="16"/>
                  </a:lnTo>
                  <a:lnTo>
                    <a:pt x="139" y="16"/>
                  </a:lnTo>
                  <a:lnTo>
                    <a:pt x="138" y="16"/>
                  </a:lnTo>
                  <a:lnTo>
                    <a:pt x="137" y="16"/>
                  </a:lnTo>
                  <a:lnTo>
                    <a:pt x="136" y="16"/>
                  </a:lnTo>
                  <a:lnTo>
                    <a:pt x="135" y="16"/>
                  </a:lnTo>
                  <a:lnTo>
                    <a:pt x="134" y="16"/>
                  </a:lnTo>
                  <a:lnTo>
                    <a:pt x="133" y="16"/>
                  </a:lnTo>
                  <a:lnTo>
                    <a:pt x="132" y="15"/>
                  </a:lnTo>
                  <a:lnTo>
                    <a:pt x="132" y="14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31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30" y="14"/>
                  </a:lnTo>
                  <a:lnTo>
                    <a:pt x="127" y="14"/>
                  </a:lnTo>
                  <a:lnTo>
                    <a:pt x="118" y="14"/>
                  </a:lnTo>
                  <a:lnTo>
                    <a:pt x="110" y="14"/>
                  </a:lnTo>
                  <a:lnTo>
                    <a:pt x="101" y="13"/>
                  </a:lnTo>
                  <a:lnTo>
                    <a:pt x="95" y="13"/>
                  </a:lnTo>
                  <a:lnTo>
                    <a:pt x="91" y="12"/>
                  </a:lnTo>
                  <a:lnTo>
                    <a:pt x="84" y="12"/>
                  </a:lnTo>
                  <a:lnTo>
                    <a:pt x="78" y="11"/>
                  </a:lnTo>
                  <a:lnTo>
                    <a:pt x="73" y="10"/>
                  </a:lnTo>
                  <a:lnTo>
                    <a:pt x="63" y="9"/>
                  </a:lnTo>
                  <a:lnTo>
                    <a:pt x="53" y="7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3" y="5"/>
                  </a:lnTo>
                  <a:lnTo>
                    <a:pt x="40" y="4"/>
                  </a:lnTo>
                  <a:lnTo>
                    <a:pt x="33" y="3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4"/>
                  </a:lnTo>
                  <a:lnTo>
                    <a:pt x="5" y="64"/>
                  </a:lnTo>
                  <a:lnTo>
                    <a:pt x="5" y="65"/>
                  </a:lnTo>
                  <a:lnTo>
                    <a:pt x="6" y="65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7" y="64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5" y="69"/>
                  </a:lnTo>
                  <a:lnTo>
                    <a:pt x="6" y="70"/>
                  </a:lnTo>
                  <a:lnTo>
                    <a:pt x="6" y="71"/>
                  </a:lnTo>
                  <a:lnTo>
                    <a:pt x="6" y="72"/>
                  </a:lnTo>
                  <a:lnTo>
                    <a:pt x="6" y="73"/>
                  </a:lnTo>
                  <a:lnTo>
                    <a:pt x="6" y="74"/>
                  </a:lnTo>
                  <a:lnTo>
                    <a:pt x="6" y="75"/>
                  </a:lnTo>
                  <a:lnTo>
                    <a:pt x="6" y="76"/>
                  </a:lnTo>
                  <a:lnTo>
                    <a:pt x="6" y="77"/>
                  </a:lnTo>
                  <a:lnTo>
                    <a:pt x="6" y="78"/>
                  </a:lnTo>
                  <a:lnTo>
                    <a:pt x="7" y="78"/>
                  </a:lnTo>
                  <a:lnTo>
                    <a:pt x="7" y="79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9" y="81"/>
                  </a:lnTo>
                  <a:lnTo>
                    <a:pt x="8" y="82"/>
                  </a:lnTo>
                  <a:lnTo>
                    <a:pt x="9" y="83"/>
                  </a:lnTo>
                  <a:lnTo>
                    <a:pt x="10" y="83"/>
                  </a:lnTo>
                  <a:lnTo>
                    <a:pt x="10" y="84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9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3" y="88"/>
                  </a:lnTo>
                  <a:lnTo>
                    <a:pt x="14" y="89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7" y="91"/>
                  </a:lnTo>
                  <a:lnTo>
                    <a:pt x="18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8" y="94"/>
                  </a:lnTo>
                  <a:lnTo>
                    <a:pt x="19" y="94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3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3" y="102"/>
                  </a:lnTo>
                  <a:lnTo>
                    <a:pt x="23" y="101"/>
                  </a:lnTo>
                  <a:lnTo>
                    <a:pt x="23" y="102"/>
                  </a:lnTo>
                  <a:lnTo>
                    <a:pt x="35" y="103"/>
                  </a:lnTo>
                  <a:lnTo>
                    <a:pt x="34" y="104"/>
                  </a:lnTo>
                  <a:lnTo>
                    <a:pt x="36" y="105"/>
                  </a:lnTo>
                  <a:lnTo>
                    <a:pt x="45" y="111"/>
                  </a:lnTo>
                  <a:lnTo>
                    <a:pt x="52" y="115"/>
                  </a:lnTo>
                  <a:lnTo>
                    <a:pt x="59" y="115"/>
                  </a:lnTo>
                  <a:lnTo>
                    <a:pt x="61" y="115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7" y="114"/>
                  </a:lnTo>
                  <a:lnTo>
                    <a:pt x="74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7"/>
                  </a:lnTo>
                  <a:lnTo>
                    <a:pt x="77" y="117"/>
                  </a:lnTo>
                  <a:lnTo>
                    <a:pt x="78" y="118"/>
                  </a:lnTo>
                  <a:lnTo>
                    <a:pt x="79" y="119"/>
                  </a:lnTo>
                  <a:lnTo>
                    <a:pt x="79" y="120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1" y="121"/>
                  </a:lnTo>
                  <a:lnTo>
                    <a:pt x="82" y="122"/>
                  </a:lnTo>
                  <a:lnTo>
                    <a:pt x="82" y="123"/>
                  </a:lnTo>
                  <a:lnTo>
                    <a:pt x="82" y="124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6"/>
                  </a:lnTo>
                  <a:lnTo>
                    <a:pt x="83" y="127"/>
                  </a:lnTo>
                  <a:lnTo>
                    <a:pt x="84" y="128"/>
                  </a:lnTo>
                  <a:lnTo>
                    <a:pt x="85" y="129"/>
                  </a:lnTo>
                  <a:lnTo>
                    <a:pt x="86" y="130"/>
                  </a:lnTo>
                  <a:lnTo>
                    <a:pt x="86" y="131"/>
                  </a:lnTo>
                  <a:lnTo>
                    <a:pt x="87" y="131"/>
                  </a:lnTo>
                  <a:lnTo>
                    <a:pt x="89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1" y="133"/>
                  </a:lnTo>
                  <a:lnTo>
                    <a:pt x="91" y="132"/>
                  </a:lnTo>
                  <a:lnTo>
                    <a:pt x="92" y="131"/>
                  </a:lnTo>
                  <a:lnTo>
                    <a:pt x="93" y="129"/>
                  </a:lnTo>
                  <a:lnTo>
                    <a:pt x="93" y="128"/>
                  </a:lnTo>
                  <a:lnTo>
                    <a:pt x="94" y="128"/>
                  </a:lnTo>
                  <a:lnTo>
                    <a:pt x="95" y="128"/>
                  </a:lnTo>
                  <a:lnTo>
                    <a:pt x="95" y="127"/>
                  </a:lnTo>
                  <a:lnTo>
                    <a:pt x="96" y="127"/>
                  </a:lnTo>
                  <a:lnTo>
                    <a:pt x="96" y="128"/>
                  </a:lnTo>
                  <a:lnTo>
                    <a:pt x="97" y="128"/>
                  </a:lnTo>
                  <a:lnTo>
                    <a:pt x="98" y="128"/>
                  </a:lnTo>
                  <a:lnTo>
                    <a:pt x="99" y="128"/>
                  </a:lnTo>
                  <a:lnTo>
                    <a:pt x="100" y="128"/>
                  </a:lnTo>
                  <a:lnTo>
                    <a:pt x="100" y="129"/>
                  </a:lnTo>
                  <a:lnTo>
                    <a:pt x="100" y="130"/>
                  </a:lnTo>
                  <a:lnTo>
                    <a:pt x="101" y="129"/>
                  </a:lnTo>
                  <a:lnTo>
                    <a:pt x="101" y="130"/>
                  </a:lnTo>
                  <a:lnTo>
                    <a:pt x="102" y="130"/>
                  </a:lnTo>
                  <a:lnTo>
                    <a:pt x="102" y="131"/>
                  </a:lnTo>
                  <a:lnTo>
                    <a:pt x="103" y="132"/>
                  </a:lnTo>
                  <a:lnTo>
                    <a:pt x="104" y="133"/>
                  </a:lnTo>
                  <a:lnTo>
                    <a:pt x="104" y="134"/>
                  </a:lnTo>
                  <a:lnTo>
                    <a:pt x="104" y="135"/>
                  </a:lnTo>
                  <a:lnTo>
                    <a:pt x="105" y="136"/>
                  </a:lnTo>
                  <a:lnTo>
                    <a:pt x="105" y="137"/>
                  </a:lnTo>
                  <a:lnTo>
                    <a:pt x="105" y="138"/>
                  </a:lnTo>
                  <a:lnTo>
                    <a:pt x="106" y="138"/>
                  </a:lnTo>
                  <a:lnTo>
                    <a:pt x="106" y="139"/>
                  </a:lnTo>
                  <a:lnTo>
                    <a:pt x="107" y="139"/>
                  </a:lnTo>
                  <a:lnTo>
                    <a:pt x="108" y="139"/>
                  </a:lnTo>
                  <a:lnTo>
                    <a:pt x="108" y="140"/>
                  </a:lnTo>
                  <a:lnTo>
                    <a:pt x="108" y="141"/>
                  </a:lnTo>
                  <a:lnTo>
                    <a:pt x="109" y="141"/>
                  </a:lnTo>
                  <a:lnTo>
                    <a:pt x="110" y="142"/>
                  </a:lnTo>
                  <a:lnTo>
                    <a:pt x="110" y="143"/>
                  </a:lnTo>
                  <a:lnTo>
                    <a:pt x="110" y="144"/>
                  </a:lnTo>
                  <a:lnTo>
                    <a:pt x="110" y="145"/>
                  </a:lnTo>
                  <a:lnTo>
                    <a:pt x="110" y="146"/>
                  </a:lnTo>
                  <a:lnTo>
                    <a:pt x="111" y="147"/>
                  </a:lnTo>
                  <a:lnTo>
                    <a:pt x="111" y="148"/>
                  </a:lnTo>
                  <a:lnTo>
                    <a:pt x="111" y="149"/>
                  </a:lnTo>
                  <a:lnTo>
                    <a:pt x="112" y="149"/>
                  </a:lnTo>
                  <a:lnTo>
                    <a:pt x="113" y="149"/>
                  </a:lnTo>
                  <a:lnTo>
                    <a:pt x="113" y="150"/>
                  </a:lnTo>
                  <a:lnTo>
                    <a:pt x="114" y="150"/>
                  </a:lnTo>
                  <a:lnTo>
                    <a:pt x="115" y="150"/>
                  </a:lnTo>
                  <a:lnTo>
                    <a:pt x="116" y="151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1" y="152"/>
                  </a:lnTo>
                  <a:lnTo>
                    <a:pt x="122" y="152"/>
                  </a:lnTo>
                  <a:lnTo>
                    <a:pt x="121" y="151"/>
                  </a:lnTo>
                  <a:lnTo>
                    <a:pt x="122" y="151"/>
                  </a:lnTo>
                  <a:lnTo>
                    <a:pt x="121" y="151"/>
                  </a:lnTo>
                  <a:lnTo>
                    <a:pt x="121" y="150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0" y="147"/>
                  </a:lnTo>
                  <a:lnTo>
                    <a:pt x="120" y="146"/>
                  </a:lnTo>
                  <a:lnTo>
                    <a:pt x="120" y="145"/>
                  </a:lnTo>
                  <a:lnTo>
                    <a:pt x="121" y="144"/>
                  </a:lnTo>
                  <a:lnTo>
                    <a:pt x="120" y="144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18" y="143"/>
                  </a:lnTo>
                  <a:lnTo>
                    <a:pt x="119" y="143"/>
                  </a:lnTo>
                  <a:lnTo>
                    <a:pt x="119" y="144"/>
                  </a:lnTo>
                  <a:lnTo>
                    <a:pt x="120" y="144"/>
                  </a:lnTo>
                  <a:lnTo>
                    <a:pt x="120" y="143"/>
                  </a:lnTo>
                  <a:lnTo>
                    <a:pt x="120" y="144"/>
                  </a:lnTo>
                  <a:lnTo>
                    <a:pt x="121" y="144"/>
                  </a:lnTo>
                  <a:lnTo>
                    <a:pt x="122" y="141"/>
                  </a:lnTo>
                  <a:lnTo>
                    <a:pt x="121" y="141"/>
                  </a:lnTo>
                  <a:lnTo>
                    <a:pt x="121" y="140"/>
                  </a:lnTo>
                  <a:lnTo>
                    <a:pt x="120" y="140"/>
                  </a:lnTo>
                  <a:lnTo>
                    <a:pt x="121" y="140"/>
                  </a:lnTo>
                  <a:lnTo>
                    <a:pt x="122" y="140"/>
                  </a:lnTo>
                  <a:lnTo>
                    <a:pt x="122" y="139"/>
                  </a:lnTo>
                  <a:lnTo>
                    <a:pt x="123" y="139"/>
                  </a:lnTo>
                  <a:lnTo>
                    <a:pt x="123" y="138"/>
                  </a:lnTo>
                  <a:lnTo>
                    <a:pt x="123" y="139"/>
                  </a:lnTo>
                  <a:lnTo>
                    <a:pt x="124" y="138"/>
                  </a:lnTo>
                  <a:lnTo>
                    <a:pt x="123" y="137"/>
                  </a:lnTo>
                  <a:lnTo>
                    <a:pt x="124" y="137"/>
                  </a:lnTo>
                  <a:lnTo>
                    <a:pt x="123" y="137"/>
                  </a:lnTo>
                  <a:lnTo>
                    <a:pt x="124" y="138"/>
                  </a:lnTo>
                  <a:lnTo>
                    <a:pt x="125" y="138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6"/>
                  </a:lnTo>
                  <a:lnTo>
                    <a:pt x="124" y="135"/>
                  </a:lnTo>
                  <a:lnTo>
                    <a:pt x="125" y="135"/>
                  </a:lnTo>
                  <a:lnTo>
                    <a:pt x="126" y="136"/>
                  </a:lnTo>
                  <a:lnTo>
                    <a:pt x="126" y="135"/>
                  </a:lnTo>
                  <a:lnTo>
                    <a:pt x="126" y="136"/>
                  </a:lnTo>
                  <a:lnTo>
                    <a:pt x="127" y="135"/>
                  </a:lnTo>
                  <a:lnTo>
                    <a:pt x="127" y="136"/>
                  </a:lnTo>
                  <a:lnTo>
                    <a:pt x="128" y="136"/>
                  </a:lnTo>
                  <a:lnTo>
                    <a:pt x="127" y="136"/>
                  </a:lnTo>
                  <a:lnTo>
                    <a:pt x="128" y="136"/>
                  </a:lnTo>
                  <a:lnTo>
                    <a:pt x="127" y="137"/>
                  </a:lnTo>
                  <a:lnTo>
                    <a:pt x="128" y="136"/>
                  </a:lnTo>
                  <a:lnTo>
                    <a:pt x="129" y="135"/>
                  </a:lnTo>
                  <a:lnTo>
                    <a:pt x="128" y="135"/>
                  </a:lnTo>
                  <a:lnTo>
                    <a:pt x="128" y="136"/>
                  </a:lnTo>
                  <a:lnTo>
                    <a:pt x="128" y="135"/>
                  </a:lnTo>
                  <a:lnTo>
                    <a:pt x="129" y="135"/>
                  </a:lnTo>
                  <a:lnTo>
                    <a:pt x="130" y="135"/>
                  </a:lnTo>
                  <a:lnTo>
                    <a:pt x="130" y="134"/>
                  </a:lnTo>
                  <a:lnTo>
                    <a:pt x="131" y="134"/>
                  </a:lnTo>
                  <a:lnTo>
                    <a:pt x="132" y="134"/>
                  </a:lnTo>
                  <a:lnTo>
                    <a:pt x="132" y="133"/>
                  </a:lnTo>
                  <a:lnTo>
                    <a:pt x="133" y="132"/>
                  </a:lnTo>
                  <a:lnTo>
                    <a:pt x="134" y="132"/>
                  </a:lnTo>
                  <a:lnTo>
                    <a:pt x="134" y="131"/>
                  </a:lnTo>
                  <a:lnTo>
                    <a:pt x="134" y="130"/>
                  </a:lnTo>
                  <a:lnTo>
                    <a:pt x="133" y="130"/>
                  </a:lnTo>
                  <a:lnTo>
                    <a:pt x="133" y="129"/>
                  </a:lnTo>
                  <a:lnTo>
                    <a:pt x="134" y="129"/>
                  </a:lnTo>
                  <a:lnTo>
                    <a:pt x="134" y="130"/>
                  </a:lnTo>
                  <a:lnTo>
                    <a:pt x="135" y="130"/>
                  </a:lnTo>
                  <a:lnTo>
                    <a:pt x="134" y="131"/>
                  </a:lnTo>
                  <a:lnTo>
                    <a:pt x="135" y="131"/>
                  </a:lnTo>
                  <a:lnTo>
                    <a:pt x="136" y="130"/>
                  </a:lnTo>
                  <a:lnTo>
                    <a:pt x="138" y="129"/>
                  </a:lnTo>
                  <a:lnTo>
                    <a:pt x="139" y="129"/>
                  </a:lnTo>
                  <a:lnTo>
                    <a:pt x="139" y="128"/>
                  </a:lnTo>
                  <a:lnTo>
                    <a:pt x="139" y="127"/>
                  </a:lnTo>
                  <a:lnTo>
                    <a:pt x="140" y="127"/>
                  </a:lnTo>
                  <a:lnTo>
                    <a:pt x="140" y="128"/>
                  </a:lnTo>
                  <a:lnTo>
                    <a:pt x="139" y="128"/>
                  </a:lnTo>
                  <a:lnTo>
                    <a:pt x="139" y="129"/>
                  </a:lnTo>
                  <a:lnTo>
                    <a:pt x="140" y="129"/>
                  </a:lnTo>
                  <a:lnTo>
                    <a:pt x="141" y="128"/>
                  </a:lnTo>
                  <a:lnTo>
                    <a:pt x="141" y="127"/>
                  </a:lnTo>
                  <a:lnTo>
                    <a:pt x="142" y="127"/>
                  </a:lnTo>
                  <a:lnTo>
                    <a:pt x="142" y="128"/>
                  </a:lnTo>
                  <a:lnTo>
                    <a:pt x="141" y="128"/>
                  </a:lnTo>
                  <a:lnTo>
                    <a:pt x="142" y="128"/>
                  </a:lnTo>
                  <a:lnTo>
                    <a:pt x="143" y="128"/>
                  </a:lnTo>
                  <a:lnTo>
                    <a:pt x="144" y="129"/>
                  </a:lnTo>
                  <a:lnTo>
                    <a:pt x="145" y="129"/>
                  </a:lnTo>
                  <a:lnTo>
                    <a:pt x="146" y="130"/>
                  </a:lnTo>
                  <a:lnTo>
                    <a:pt x="147" y="130"/>
                  </a:lnTo>
                  <a:lnTo>
                    <a:pt x="147" y="129"/>
                  </a:lnTo>
                  <a:lnTo>
                    <a:pt x="148" y="129"/>
                  </a:lnTo>
                  <a:lnTo>
                    <a:pt x="147" y="128"/>
                  </a:lnTo>
                  <a:lnTo>
                    <a:pt x="148" y="128"/>
                  </a:lnTo>
                  <a:lnTo>
                    <a:pt x="149" y="128"/>
                  </a:lnTo>
                  <a:lnTo>
                    <a:pt x="150" y="128"/>
                  </a:lnTo>
                  <a:lnTo>
                    <a:pt x="151" y="129"/>
                  </a:lnTo>
                  <a:lnTo>
                    <a:pt x="152" y="129"/>
                  </a:lnTo>
                  <a:lnTo>
                    <a:pt x="152" y="130"/>
                  </a:lnTo>
                  <a:lnTo>
                    <a:pt x="152" y="129"/>
                  </a:lnTo>
                  <a:lnTo>
                    <a:pt x="152" y="130"/>
                  </a:lnTo>
                  <a:lnTo>
                    <a:pt x="153" y="131"/>
                  </a:lnTo>
                  <a:lnTo>
                    <a:pt x="153" y="132"/>
                  </a:lnTo>
                  <a:lnTo>
                    <a:pt x="154" y="131"/>
                  </a:lnTo>
                  <a:lnTo>
                    <a:pt x="154" y="132"/>
                  </a:lnTo>
                  <a:lnTo>
                    <a:pt x="155" y="132"/>
                  </a:lnTo>
                  <a:lnTo>
                    <a:pt x="156" y="132"/>
                  </a:lnTo>
                  <a:lnTo>
                    <a:pt x="156" y="131"/>
                  </a:lnTo>
                  <a:lnTo>
                    <a:pt x="157" y="131"/>
                  </a:lnTo>
                  <a:lnTo>
                    <a:pt x="158" y="131"/>
                  </a:lnTo>
                  <a:lnTo>
                    <a:pt x="158" y="132"/>
                  </a:lnTo>
                  <a:lnTo>
                    <a:pt x="158" y="131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9" y="129"/>
                  </a:lnTo>
                  <a:lnTo>
                    <a:pt x="160" y="130"/>
                  </a:lnTo>
                  <a:lnTo>
                    <a:pt x="161" y="130"/>
                  </a:lnTo>
                  <a:lnTo>
                    <a:pt x="161" y="131"/>
                  </a:lnTo>
                  <a:lnTo>
                    <a:pt x="162" y="131"/>
                  </a:lnTo>
                  <a:lnTo>
                    <a:pt x="163" y="132"/>
                  </a:lnTo>
                  <a:lnTo>
                    <a:pt x="163" y="131"/>
                  </a:lnTo>
                  <a:lnTo>
                    <a:pt x="163" y="132"/>
                  </a:lnTo>
                  <a:lnTo>
                    <a:pt x="162" y="133"/>
                  </a:lnTo>
                  <a:lnTo>
                    <a:pt x="163" y="132"/>
                  </a:lnTo>
                  <a:lnTo>
                    <a:pt x="163" y="131"/>
                  </a:lnTo>
                  <a:lnTo>
                    <a:pt x="164" y="132"/>
                  </a:lnTo>
                  <a:lnTo>
                    <a:pt x="164" y="131"/>
                  </a:lnTo>
                  <a:lnTo>
                    <a:pt x="164" y="130"/>
                  </a:lnTo>
                  <a:lnTo>
                    <a:pt x="163" y="130"/>
                  </a:lnTo>
                  <a:lnTo>
                    <a:pt x="162" y="130"/>
                  </a:lnTo>
                  <a:lnTo>
                    <a:pt x="161" y="129"/>
                  </a:lnTo>
                  <a:lnTo>
                    <a:pt x="160" y="129"/>
                  </a:lnTo>
                  <a:lnTo>
                    <a:pt x="160" y="128"/>
                  </a:lnTo>
                  <a:lnTo>
                    <a:pt x="161" y="128"/>
                  </a:lnTo>
                  <a:lnTo>
                    <a:pt x="161" y="127"/>
                  </a:lnTo>
                  <a:lnTo>
                    <a:pt x="162" y="127"/>
                  </a:lnTo>
                  <a:lnTo>
                    <a:pt x="162" y="126"/>
                  </a:lnTo>
                  <a:lnTo>
                    <a:pt x="161" y="126"/>
                  </a:lnTo>
                  <a:lnTo>
                    <a:pt x="161" y="127"/>
                  </a:lnTo>
                  <a:lnTo>
                    <a:pt x="160" y="127"/>
                  </a:lnTo>
                  <a:lnTo>
                    <a:pt x="159" y="127"/>
                  </a:lnTo>
                  <a:lnTo>
                    <a:pt x="160" y="126"/>
                  </a:lnTo>
                  <a:lnTo>
                    <a:pt x="160" y="125"/>
                  </a:lnTo>
                  <a:lnTo>
                    <a:pt x="159" y="126"/>
                  </a:lnTo>
                  <a:lnTo>
                    <a:pt x="158" y="126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8" y="124"/>
                  </a:lnTo>
                  <a:lnTo>
                    <a:pt x="159" y="125"/>
                  </a:lnTo>
                  <a:lnTo>
                    <a:pt x="160" y="125"/>
                  </a:lnTo>
                  <a:lnTo>
                    <a:pt x="161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3" y="124"/>
                  </a:lnTo>
                  <a:lnTo>
                    <a:pt x="162" y="124"/>
                  </a:lnTo>
                  <a:lnTo>
                    <a:pt x="163" y="124"/>
                  </a:lnTo>
                  <a:lnTo>
                    <a:pt x="164" y="124"/>
                  </a:lnTo>
                  <a:lnTo>
                    <a:pt x="164" y="123"/>
                  </a:lnTo>
                  <a:lnTo>
                    <a:pt x="164" y="124"/>
                  </a:lnTo>
                  <a:lnTo>
                    <a:pt x="165" y="124"/>
                  </a:lnTo>
                  <a:lnTo>
                    <a:pt x="165" y="123"/>
                  </a:lnTo>
                  <a:lnTo>
                    <a:pt x="166" y="124"/>
                  </a:lnTo>
                  <a:lnTo>
                    <a:pt x="167" y="123"/>
                  </a:lnTo>
                  <a:lnTo>
                    <a:pt x="168" y="123"/>
                  </a:lnTo>
                  <a:lnTo>
                    <a:pt x="168" y="122"/>
                  </a:lnTo>
                  <a:lnTo>
                    <a:pt x="168" y="121"/>
                  </a:lnTo>
                  <a:lnTo>
                    <a:pt x="169" y="121"/>
                  </a:lnTo>
                  <a:lnTo>
                    <a:pt x="169" y="122"/>
                  </a:lnTo>
                  <a:lnTo>
                    <a:pt x="169" y="123"/>
                  </a:lnTo>
                  <a:lnTo>
                    <a:pt x="170" y="123"/>
                  </a:lnTo>
                  <a:lnTo>
                    <a:pt x="170" y="124"/>
                  </a:lnTo>
                  <a:lnTo>
                    <a:pt x="169" y="124"/>
                  </a:lnTo>
                  <a:lnTo>
                    <a:pt x="171" y="124"/>
                  </a:lnTo>
                  <a:lnTo>
                    <a:pt x="171" y="123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1" y="123"/>
                  </a:lnTo>
                  <a:lnTo>
                    <a:pt x="172" y="123"/>
                  </a:lnTo>
                  <a:lnTo>
                    <a:pt x="173" y="122"/>
                  </a:lnTo>
                  <a:lnTo>
                    <a:pt x="173" y="121"/>
                  </a:lnTo>
                  <a:lnTo>
                    <a:pt x="173" y="122"/>
                  </a:lnTo>
                  <a:lnTo>
                    <a:pt x="174" y="121"/>
                  </a:lnTo>
                  <a:lnTo>
                    <a:pt x="174" y="122"/>
                  </a:lnTo>
                  <a:lnTo>
                    <a:pt x="173" y="122"/>
                  </a:lnTo>
                  <a:lnTo>
                    <a:pt x="173" y="123"/>
                  </a:lnTo>
                  <a:lnTo>
                    <a:pt x="174" y="122"/>
                  </a:lnTo>
                  <a:lnTo>
                    <a:pt x="175" y="122"/>
                  </a:lnTo>
                  <a:lnTo>
                    <a:pt x="176" y="122"/>
                  </a:lnTo>
                  <a:lnTo>
                    <a:pt x="177" y="121"/>
                  </a:lnTo>
                  <a:lnTo>
                    <a:pt x="177" y="122"/>
                  </a:lnTo>
                  <a:lnTo>
                    <a:pt x="177" y="121"/>
                  </a:lnTo>
                  <a:lnTo>
                    <a:pt x="178" y="122"/>
                  </a:lnTo>
                  <a:lnTo>
                    <a:pt x="177" y="122"/>
                  </a:lnTo>
                  <a:lnTo>
                    <a:pt x="179" y="122"/>
                  </a:lnTo>
                  <a:lnTo>
                    <a:pt x="180" y="123"/>
                  </a:lnTo>
                  <a:lnTo>
                    <a:pt x="181" y="123"/>
                  </a:lnTo>
                  <a:lnTo>
                    <a:pt x="180" y="123"/>
                  </a:lnTo>
                  <a:lnTo>
                    <a:pt x="180" y="122"/>
                  </a:lnTo>
                  <a:lnTo>
                    <a:pt x="181" y="122"/>
                  </a:lnTo>
                  <a:lnTo>
                    <a:pt x="181" y="123"/>
                  </a:lnTo>
                  <a:lnTo>
                    <a:pt x="182" y="123"/>
                  </a:lnTo>
                  <a:lnTo>
                    <a:pt x="182" y="124"/>
                  </a:lnTo>
                  <a:lnTo>
                    <a:pt x="183" y="124"/>
                  </a:lnTo>
                  <a:lnTo>
                    <a:pt x="182" y="124"/>
                  </a:lnTo>
                  <a:lnTo>
                    <a:pt x="181" y="123"/>
                  </a:lnTo>
                  <a:lnTo>
                    <a:pt x="181" y="124"/>
                  </a:lnTo>
                  <a:lnTo>
                    <a:pt x="182" y="124"/>
                  </a:lnTo>
                  <a:lnTo>
                    <a:pt x="183" y="124"/>
                  </a:lnTo>
                  <a:lnTo>
                    <a:pt x="183" y="125"/>
                  </a:lnTo>
                  <a:lnTo>
                    <a:pt x="183" y="126"/>
                  </a:lnTo>
                  <a:lnTo>
                    <a:pt x="183" y="125"/>
                  </a:lnTo>
                  <a:lnTo>
                    <a:pt x="183" y="126"/>
                  </a:lnTo>
                  <a:lnTo>
                    <a:pt x="184" y="126"/>
                  </a:lnTo>
                  <a:lnTo>
                    <a:pt x="185" y="125"/>
                  </a:lnTo>
                  <a:lnTo>
                    <a:pt x="186" y="125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7" y="123"/>
                  </a:lnTo>
                  <a:lnTo>
                    <a:pt x="188" y="123"/>
                  </a:lnTo>
                  <a:lnTo>
                    <a:pt x="188" y="122"/>
                  </a:lnTo>
                  <a:lnTo>
                    <a:pt x="189" y="122"/>
                  </a:lnTo>
                  <a:lnTo>
                    <a:pt x="190" y="123"/>
                  </a:lnTo>
                  <a:lnTo>
                    <a:pt x="191" y="123"/>
                  </a:lnTo>
                  <a:lnTo>
                    <a:pt x="192" y="124"/>
                  </a:lnTo>
                  <a:lnTo>
                    <a:pt x="193" y="125"/>
                  </a:lnTo>
                  <a:lnTo>
                    <a:pt x="193" y="126"/>
                  </a:lnTo>
                  <a:lnTo>
                    <a:pt x="194" y="126"/>
                  </a:lnTo>
                  <a:lnTo>
                    <a:pt x="195" y="127"/>
                  </a:lnTo>
                  <a:lnTo>
                    <a:pt x="196" y="127"/>
                  </a:lnTo>
                  <a:lnTo>
                    <a:pt x="197" y="127"/>
                  </a:lnTo>
                  <a:lnTo>
                    <a:pt x="197" y="128"/>
                  </a:lnTo>
                  <a:lnTo>
                    <a:pt x="197" y="129"/>
                  </a:lnTo>
                  <a:lnTo>
                    <a:pt x="198" y="130"/>
                  </a:lnTo>
                  <a:lnTo>
                    <a:pt x="198" y="131"/>
                  </a:lnTo>
                  <a:lnTo>
                    <a:pt x="197" y="133"/>
                  </a:lnTo>
                  <a:lnTo>
                    <a:pt x="197" y="134"/>
                  </a:lnTo>
                  <a:lnTo>
                    <a:pt x="197" y="135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9" y="135"/>
                  </a:lnTo>
                  <a:lnTo>
                    <a:pt x="199" y="134"/>
                  </a:lnTo>
                  <a:lnTo>
                    <a:pt x="198" y="134"/>
                  </a:lnTo>
                  <a:lnTo>
                    <a:pt x="198" y="133"/>
                  </a:lnTo>
                  <a:lnTo>
                    <a:pt x="199" y="134"/>
                  </a:lnTo>
                  <a:lnTo>
                    <a:pt x="200" y="134"/>
                  </a:lnTo>
                  <a:lnTo>
                    <a:pt x="200" y="135"/>
                  </a:lnTo>
                  <a:lnTo>
                    <a:pt x="199" y="136"/>
                  </a:lnTo>
                  <a:lnTo>
                    <a:pt x="199" y="137"/>
                  </a:lnTo>
                  <a:lnTo>
                    <a:pt x="198" y="137"/>
                  </a:lnTo>
                  <a:lnTo>
                    <a:pt x="199" y="138"/>
                  </a:lnTo>
                  <a:lnTo>
                    <a:pt x="200" y="138"/>
                  </a:lnTo>
                  <a:lnTo>
                    <a:pt x="199" y="138"/>
                  </a:lnTo>
                  <a:lnTo>
                    <a:pt x="200" y="139"/>
                  </a:lnTo>
                  <a:lnTo>
                    <a:pt x="201" y="139"/>
                  </a:lnTo>
                  <a:lnTo>
                    <a:pt x="201" y="140"/>
                  </a:lnTo>
                  <a:lnTo>
                    <a:pt x="201" y="139"/>
                  </a:lnTo>
                  <a:lnTo>
                    <a:pt x="202" y="139"/>
                  </a:lnTo>
                  <a:lnTo>
                    <a:pt x="202" y="140"/>
                  </a:lnTo>
                  <a:lnTo>
                    <a:pt x="202" y="141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3" y="141"/>
                  </a:lnTo>
                  <a:lnTo>
                    <a:pt x="204" y="140"/>
                  </a:lnTo>
                  <a:lnTo>
                    <a:pt x="203" y="141"/>
                  </a:lnTo>
                  <a:lnTo>
                    <a:pt x="203" y="142"/>
                  </a:lnTo>
                  <a:lnTo>
                    <a:pt x="204" y="143"/>
                  </a:lnTo>
                  <a:lnTo>
                    <a:pt x="204" y="144"/>
                  </a:lnTo>
                  <a:lnTo>
                    <a:pt x="205" y="145"/>
                  </a:lnTo>
                  <a:lnTo>
                    <a:pt x="206" y="145"/>
                  </a:lnTo>
                  <a:lnTo>
                    <a:pt x="207" y="145"/>
                  </a:lnTo>
                  <a:lnTo>
                    <a:pt x="207" y="146"/>
                  </a:lnTo>
                  <a:lnTo>
                    <a:pt x="208" y="147"/>
                  </a:lnTo>
                  <a:lnTo>
                    <a:pt x="209" y="148"/>
                  </a:lnTo>
                  <a:lnTo>
                    <a:pt x="210" y="148"/>
                  </a:lnTo>
                  <a:lnTo>
                    <a:pt x="210" y="149"/>
                  </a:lnTo>
                  <a:lnTo>
                    <a:pt x="209" y="149"/>
                  </a:lnTo>
                  <a:lnTo>
                    <a:pt x="209" y="148"/>
                  </a:lnTo>
                  <a:lnTo>
                    <a:pt x="208" y="149"/>
                  </a:lnTo>
                  <a:lnTo>
                    <a:pt x="209" y="150"/>
                  </a:lnTo>
                  <a:lnTo>
                    <a:pt x="210" y="149"/>
                  </a:lnTo>
                  <a:lnTo>
                    <a:pt x="211" y="149"/>
                  </a:lnTo>
                  <a:lnTo>
                    <a:pt x="212" y="149"/>
                  </a:lnTo>
                  <a:lnTo>
                    <a:pt x="212" y="148"/>
                  </a:lnTo>
                  <a:lnTo>
                    <a:pt x="213" y="148"/>
                  </a:lnTo>
                  <a:lnTo>
                    <a:pt x="213" y="147"/>
                  </a:lnTo>
                  <a:lnTo>
                    <a:pt x="213" y="146"/>
                  </a:lnTo>
                  <a:lnTo>
                    <a:pt x="213" y="145"/>
                  </a:lnTo>
                  <a:lnTo>
                    <a:pt x="213" y="144"/>
                  </a:lnTo>
                  <a:lnTo>
                    <a:pt x="213" y="145"/>
                  </a:lnTo>
                  <a:lnTo>
                    <a:pt x="213" y="144"/>
                  </a:lnTo>
                  <a:lnTo>
                    <a:pt x="213" y="143"/>
                  </a:lnTo>
                  <a:lnTo>
                    <a:pt x="213" y="142"/>
                  </a:lnTo>
                  <a:lnTo>
                    <a:pt x="213" y="141"/>
                  </a:lnTo>
                  <a:lnTo>
                    <a:pt x="213" y="139"/>
                  </a:lnTo>
                  <a:lnTo>
                    <a:pt x="213" y="138"/>
                  </a:lnTo>
                  <a:lnTo>
                    <a:pt x="212" y="137"/>
                  </a:lnTo>
                  <a:lnTo>
                    <a:pt x="212" y="136"/>
                  </a:lnTo>
                  <a:lnTo>
                    <a:pt x="211" y="135"/>
                  </a:lnTo>
                  <a:lnTo>
                    <a:pt x="210" y="134"/>
                  </a:lnTo>
                  <a:lnTo>
                    <a:pt x="209" y="132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7" y="127"/>
                  </a:lnTo>
                  <a:lnTo>
                    <a:pt x="207" y="128"/>
                  </a:lnTo>
                  <a:lnTo>
                    <a:pt x="207" y="129"/>
                  </a:lnTo>
                  <a:lnTo>
                    <a:pt x="208" y="128"/>
                  </a:lnTo>
                  <a:lnTo>
                    <a:pt x="208" y="129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9" y="133"/>
                  </a:lnTo>
                  <a:lnTo>
                    <a:pt x="210" y="133"/>
                  </a:lnTo>
                  <a:lnTo>
                    <a:pt x="209" y="132"/>
                  </a:lnTo>
                  <a:lnTo>
                    <a:pt x="209" y="131"/>
                  </a:lnTo>
                  <a:lnTo>
                    <a:pt x="208" y="131"/>
                  </a:lnTo>
                  <a:lnTo>
                    <a:pt x="208" y="130"/>
                  </a:lnTo>
                  <a:lnTo>
                    <a:pt x="209" y="129"/>
                  </a:lnTo>
                  <a:lnTo>
                    <a:pt x="208" y="129"/>
                  </a:lnTo>
                  <a:lnTo>
                    <a:pt x="208" y="128"/>
                  </a:lnTo>
                  <a:lnTo>
                    <a:pt x="207" y="128"/>
                  </a:lnTo>
                  <a:lnTo>
                    <a:pt x="206" y="125"/>
                  </a:lnTo>
                  <a:lnTo>
                    <a:pt x="204" y="123"/>
                  </a:lnTo>
                  <a:lnTo>
                    <a:pt x="204" y="122"/>
                  </a:lnTo>
                  <a:lnTo>
                    <a:pt x="203" y="121"/>
                  </a:lnTo>
                  <a:lnTo>
                    <a:pt x="202" y="120"/>
                  </a:lnTo>
                  <a:lnTo>
                    <a:pt x="202" y="119"/>
                  </a:lnTo>
                  <a:lnTo>
                    <a:pt x="202" y="118"/>
                  </a:lnTo>
                  <a:lnTo>
                    <a:pt x="201" y="118"/>
                  </a:lnTo>
                  <a:lnTo>
                    <a:pt x="202" y="118"/>
                  </a:lnTo>
                  <a:lnTo>
                    <a:pt x="202" y="117"/>
                  </a:lnTo>
                  <a:lnTo>
                    <a:pt x="201" y="117"/>
                  </a:lnTo>
                  <a:lnTo>
                    <a:pt x="201" y="116"/>
                  </a:lnTo>
                  <a:lnTo>
                    <a:pt x="201" y="115"/>
                  </a:lnTo>
                  <a:lnTo>
                    <a:pt x="202" y="114"/>
                  </a:lnTo>
                  <a:lnTo>
                    <a:pt x="201" y="114"/>
                  </a:lnTo>
                  <a:lnTo>
                    <a:pt x="201" y="113"/>
                  </a:lnTo>
                  <a:lnTo>
                    <a:pt x="202" y="113"/>
                  </a:lnTo>
                  <a:lnTo>
                    <a:pt x="202" y="112"/>
                  </a:lnTo>
                  <a:lnTo>
                    <a:pt x="201" y="112"/>
                  </a:lnTo>
                  <a:lnTo>
                    <a:pt x="202" y="112"/>
                  </a:lnTo>
                  <a:lnTo>
                    <a:pt x="202" y="111"/>
                  </a:lnTo>
                  <a:lnTo>
                    <a:pt x="202" y="112"/>
                  </a:lnTo>
                  <a:lnTo>
                    <a:pt x="202" y="111"/>
                  </a:lnTo>
                  <a:lnTo>
                    <a:pt x="203" y="110"/>
                  </a:lnTo>
                  <a:lnTo>
                    <a:pt x="202" y="110"/>
                  </a:lnTo>
                  <a:lnTo>
                    <a:pt x="202" y="109"/>
                  </a:lnTo>
                  <a:lnTo>
                    <a:pt x="203" y="109"/>
                  </a:lnTo>
                  <a:lnTo>
                    <a:pt x="204" y="109"/>
                  </a:lnTo>
                  <a:lnTo>
                    <a:pt x="203" y="109"/>
                  </a:lnTo>
                  <a:lnTo>
                    <a:pt x="203" y="108"/>
                  </a:lnTo>
                  <a:lnTo>
                    <a:pt x="204" y="108"/>
                  </a:lnTo>
                  <a:lnTo>
                    <a:pt x="204" y="107"/>
                  </a:lnTo>
                  <a:lnTo>
                    <a:pt x="203" y="107"/>
                  </a:lnTo>
                  <a:lnTo>
                    <a:pt x="203" y="106"/>
                  </a:lnTo>
                  <a:lnTo>
                    <a:pt x="204" y="107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6"/>
                  </a:lnTo>
                  <a:lnTo>
                    <a:pt x="205" y="107"/>
                  </a:lnTo>
                  <a:lnTo>
                    <a:pt x="205" y="106"/>
                  </a:lnTo>
                  <a:lnTo>
                    <a:pt x="204" y="106"/>
                  </a:lnTo>
                  <a:lnTo>
                    <a:pt x="205" y="105"/>
                  </a:lnTo>
                  <a:lnTo>
                    <a:pt x="205" y="106"/>
                  </a:lnTo>
                  <a:lnTo>
                    <a:pt x="206" y="105"/>
                  </a:lnTo>
                  <a:lnTo>
                    <a:pt x="207" y="105"/>
                  </a:lnTo>
                  <a:lnTo>
                    <a:pt x="206" y="105"/>
                  </a:lnTo>
                  <a:lnTo>
                    <a:pt x="207" y="105"/>
                  </a:lnTo>
                  <a:lnTo>
                    <a:pt x="207" y="104"/>
                  </a:lnTo>
                  <a:lnTo>
                    <a:pt x="207" y="103"/>
                  </a:lnTo>
                  <a:lnTo>
                    <a:pt x="208" y="103"/>
                  </a:lnTo>
                  <a:lnTo>
                    <a:pt x="208" y="102"/>
                  </a:lnTo>
                  <a:lnTo>
                    <a:pt x="209" y="102"/>
                  </a:lnTo>
                  <a:lnTo>
                    <a:pt x="208" y="102"/>
                  </a:lnTo>
                  <a:lnTo>
                    <a:pt x="209" y="102"/>
                  </a:lnTo>
                  <a:lnTo>
                    <a:pt x="210" y="102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0" y="100"/>
                  </a:lnTo>
                  <a:lnTo>
                    <a:pt x="210" y="99"/>
                  </a:lnTo>
                  <a:lnTo>
                    <a:pt x="210" y="100"/>
                  </a:lnTo>
                  <a:lnTo>
                    <a:pt x="211" y="99"/>
                  </a:lnTo>
                  <a:lnTo>
                    <a:pt x="211" y="98"/>
                  </a:lnTo>
                  <a:lnTo>
                    <a:pt x="212" y="97"/>
                  </a:lnTo>
                  <a:lnTo>
                    <a:pt x="213" y="96"/>
                  </a:lnTo>
                  <a:lnTo>
                    <a:pt x="214" y="95"/>
                  </a:lnTo>
                  <a:lnTo>
                    <a:pt x="215" y="95"/>
                  </a:lnTo>
                  <a:lnTo>
                    <a:pt x="215" y="94"/>
                  </a:lnTo>
                  <a:lnTo>
                    <a:pt x="215" y="93"/>
                  </a:lnTo>
                  <a:lnTo>
                    <a:pt x="215" y="94"/>
                  </a:lnTo>
                  <a:lnTo>
                    <a:pt x="216" y="95"/>
                  </a:lnTo>
                  <a:lnTo>
                    <a:pt x="216" y="94"/>
                  </a:lnTo>
                  <a:lnTo>
                    <a:pt x="216" y="93"/>
                  </a:lnTo>
                  <a:lnTo>
                    <a:pt x="216" y="92"/>
                  </a:lnTo>
                  <a:lnTo>
                    <a:pt x="217" y="91"/>
                  </a:lnTo>
                  <a:lnTo>
                    <a:pt x="218" y="90"/>
                  </a:lnTo>
                  <a:lnTo>
                    <a:pt x="217" y="90"/>
                  </a:lnTo>
                  <a:lnTo>
                    <a:pt x="218" y="90"/>
                  </a:lnTo>
                  <a:lnTo>
                    <a:pt x="219" y="90"/>
                  </a:lnTo>
                  <a:lnTo>
                    <a:pt x="220" y="89"/>
                  </a:lnTo>
                  <a:lnTo>
                    <a:pt x="221" y="89"/>
                  </a:lnTo>
                  <a:lnTo>
                    <a:pt x="222" y="88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1" y="88"/>
                  </a:lnTo>
                  <a:lnTo>
                    <a:pt x="221" y="87"/>
                  </a:lnTo>
                  <a:lnTo>
                    <a:pt x="220" y="88"/>
                  </a:lnTo>
                  <a:lnTo>
                    <a:pt x="219" y="88"/>
                  </a:lnTo>
                  <a:lnTo>
                    <a:pt x="219" y="87"/>
                  </a:lnTo>
                  <a:lnTo>
                    <a:pt x="219" y="88"/>
                  </a:lnTo>
                  <a:lnTo>
                    <a:pt x="220" y="87"/>
                  </a:lnTo>
                  <a:lnTo>
                    <a:pt x="220" y="86"/>
                  </a:lnTo>
                  <a:lnTo>
                    <a:pt x="221" y="86"/>
                  </a:lnTo>
                  <a:lnTo>
                    <a:pt x="221" y="85"/>
                  </a:lnTo>
                  <a:lnTo>
                    <a:pt x="220" y="85"/>
                  </a:lnTo>
                  <a:lnTo>
                    <a:pt x="219" y="85"/>
                  </a:lnTo>
                  <a:lnTo>
                    <a:pt x="218" y="84"/>
                  </a:lnTo>
                  <a:lnTo>
                    <a:pt x="219" y="84"/>
                  </a:lnTo>
                  <a:lnTo>
                    <a:pt x="220" y="84"/>
                  </a:lnTo>
                  <a:lnTo>
                    <a:pt x="221" y="84"/>
                  </a:lnTo>
                  <a:lnTo>
                    <a:pt x="222" y="84"/>
                  </a:lnTo>
                  <a:lnTo>
                    <a:pt x="223" y="84"/>
                  </a:lnTo>
                  <a:lnTo>
                    <a:pt x="223" y="83"/>
                  </a:lnTo>
                  <a:lnTo>
                    <a:pt x="224" y="83"/>
                  </a:lnTo>
                  <a:lnTo>
                    <a:pt x="224" y="82"/>
                  </a:lnTo>
                  <a:lnTo>
                    <a:pt x="224" y="81"/>
                  </a:lnTo>
                  <a:lnTo>
                    <a:pt x="223" y="81"/>
                  </a:lnTo>
                  <a:lnTo>
                    <a:pt x="223" y="82"/>
                  </a:lnTo>
                  <a:lnTo>
                    <a:pt x="223" y="83"/>
                  </a:lnTo>
                  <a:lnTo>
                    <a:pt x="222" y="83"/>
                  </a:lnTo>
                  <a:lnTo>
                    <a:pt x="222" y="82"/>
                  </a:lnTo>
                  <a:lnTo>
                    <a:pt x="222" y="81"/>
                  </a:lnTo>
                  <a:lnTo>
                    <a:pt x="221" y="81"/>
                  </a:lnTo>
                  <a:lnTo>
                    <a:pt x="221" y="82"/>
                  </a:lnTo>
                  <a:lnTo>
                    <a:pt x="220" y="81"/>
                  </a:lnTo>
                  <a:lnTo>
                    <a:pt x="220" y="82"/>
                  </a:lnTo>
                  <a:lnTo>
                    <a:pt x="219" y="82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19" y="79"/>
                  </a:lnTo>
                  <a:lnTo>
                    <a:pt x="219" y="80"/>
                  </a:lnTo>
                  <a:lnTo>
                    <a:pt x="219" y="81"/>
                  </a:lnTo>
                  <a:lnTo>
                    <a:pt x="220" y="80"/>
                  </a:lnTo>
                  <a:lnTo>
                    <a:pt x="221" y="80"/>
                  </a:lnTo>
                  <a:lnTo>
                    <a:pt x="222" y="80"/>
                  </a:lnTo>
                  <a:lnTo>
                    <a:pt x="222" y="79"/>
                  </a:lnTo>
                  <a:lnTo>
                    <a:pt x="221" y="79"/>
                  </a:lnTo>
                  <a:lnTo>
                    <a:pt x="222" y="79"/>
                  </a:lnTo>
                  <a:lnTo>
                    <a:pt x="223" y="79"/>
                  </a:lnTo>
                  <a:lnTo>
                    <a:pt x="222" y="79"/>
                  </a:lnTo>
                  <a:lnTo>
                    <a:pt x="223" y="79"/>
                  </a:lnTo>
                  <a:lnTo>
                    <a:pt x="223" y="80"/>
                  </a:lnTo>
                  <a:lnTo>
                    <a:pt x="223" y="79"/>
                  </a:lnTo>
                  <a:lnTo>
                    <a:pt x="222" y="78"/>
                  </a:lnTo>
                  <a:lnTo>
                    <a:pt x="221" y="78"/>
                  </a:lnTo>
                  <a:lnTo>
                    <a:pt x="222" y="78"/>
                  </a:lnTo>
                  <a:lnTo>
                    <a:pt x="223" y="78"/>
                  </a:lnTo>
                  <a:lnTo>
                    <a:pt x="223" y="79"/>
                  </a:lnTo>
                  <a:lnTo>
                    <a:pt x="224" y="80"/>
                  </a:lnTo>
                  <a:lnTo>
                    <a:pt x="225" y="81"/>
                  </a:lnTo>
                  <a:lnTo>
                    <a:pt x="224" y="79"/>
                  </a:lnTo>
                  <a:lnTo>
                    <a:pt x="223" y="79"/>
                  </a:lnTo>
                  <a:lnTo>
                    <a:pt x="222" y="78"/>
                  </a:lnTo>
                  <a:lnTo>
                    <a:pt x="221" y="76"/>
                  </a:lnTo>
                  <a:lnTo>
                    <a:pt x="221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6"/>
                  </a:lnTo>
                  <a:lnTo>
                    <a:pt x="219" y="75"/>
                  </a:lnTo>
                  <a:lnTo>
                    <a:pt x="218" y="75"/>
                  </a:lnTo>
                  <a:lnTo>
                    <a:pt x="218" y="74"/>
                  </a:lnTo>
                  <a:lnTo>
                    <a:pt x="217" y="75"/>
                  </a:lnTo>
                  <a:lnTo>
                    <a:pt x="217" y="74"/>
                  </a:lnTo>
                  <a:lnTo>
                    <a:pt x="216" y="74"/>
                  </a:lnTo>
                  <a:lnTo>
                    <a:pt x="214" y="74"/>
                  </a:lnTo>
                  <a:lnTo>
                    <a:pt x="215" y="74"/>
                  </a:lnTo>
                  <a:lnTo>
                    <a:pt x="216" y="74"/>
                  </a:lnTo>
                  <a:lnTo>
                    <a:pt x="217" y="74"/>
                  </a:lnTo>
                  <a:lnTo>
                    <a:pt x="218" y="74"/>
                  </a:lnTo>
                  <a:lnTo>
                    <a:pt x="219" y="75"/>
                  </a:lnTo>
                  <a:lnTo>
                    <a:pt x="219" y="74"/>
                  </a:lnTo>
                  <a:lnTo>
                    <a:pt x="218" y="73"/>
                  </a:lnTo>
                  <a:lnTo>
                    <a:pt x="217" y="72"/>
                  </a:lnTo>
                  <a:lnTo>
                    <a:pt x="218" y="73"/>
                  </a:lnTo>
                  <a:lnTo>
                    <a:pt x="219" y="74"/>
                  </a:lnTo>
                  <a:lnTo>
                    <a:pt x="219" y="73"/>
                  </a:lnTo>
                  <a:lnTo>
                    <a:pt x="219" y="72"/>
                  </a:lnTo>
                  <a:lnTo>
                    <a:pt x="219" y="73"/>
                  </a:lnTo>
                  <a:lnTo>
                    <a:pt x="219" y="72"/>
                  </a:lnTo>
                  <a:lnTo>
                    <a:pt x="218" y="72"/>
                  </a:lnTo>
                  <a:lnTo>
                    <a:pt x="217" y="71"/>
                  </a:lnTo>
                  <a:lnTo>
                    <a:pt x="216" y="71"/>
                  </a:lnTo>
                  <a:lnTo>
                    <a:pt x="216" y="70"/>
                  </a:lnTo>
                  <a:lnTo>
                    <a:pt x="215" y="70"/>
                  </a:lnTo>
                  <a:lnTo>
                    <a:pt x="214" y="69"/>
                  </a:lnTo>
                  <a:lnTo>
                    <a:pt x="215" y="69"/>
                  </a:lnTo>
                  <a:lnTo>
                    <a:pt x="215" y="70"/>
                  </a:lnTo>
                  <a:lnTo>
                    <a:pt x="216" y="70"/>
                  </a:lnTo>
                  <a:lnTo>
                    <a:pt x="217" y="71"/>
                  </a:lnTo>
                  <a:lnTo>
                    <a:pt x="218" y="72"/>
                  </a:lnTo>
                  <a:lnTo>
                    <a:pt x="219" y="72"/>
                  </a:lnTo>
                  <a:lnTo>
                    <a:pt x="219" y="71"/>
                  </a:lnTo>
                  <a:lnTo>
                    <a:pt x="219" y="70"/>
                  </a:lnTo>
                  <a:lnTo>
                    <a:pt x="218" y="70"/>
                  </a:lnTo>
                  <a:lnTo>
                    <a:pt x="218" y="69"/>
                  </a:lnTo>
                  <a:lnTo>
                    <a:pt x="217" y="69"/>
                  </a:lnTo>
                  <a:lnTo>
                    <a:pt x="216" y="69"/>
                  </a:lnTo>
                  <a:lnTo>
                    <a:pt x="215" y="69"/>
                  </a:lnTo>
                  <a:lnTo>
                    <a:pt x="214" y="68"/>
                  </a:lnTo>
                  <a:lnTo>
                    <a:pt x="213" y="68"/>
                  </a:lnTo>
                  <a:lnTo>
                    <a:pt x="213" y="67"/>
                  </a:lnTo>
                  <a:lnTo>
                    <a:pt x="213" y="66"/>
                  </a:lnTo>
                  <a:lnTo>
                    <a:pt x="214" y="66"/>
                  </a:lnTo>
                  <a:lnTo>
                    <a:pt x="214" y="65"/>
                  </a:lnTo>
                  <a:lnTo>
                    <a:pt x="213" y="65"/>
                  </a:lnTo>
                  <a:lnTo>
                    <a:pt x="214" y="65"/>
                  </a:lnTo>
                  <a:lnTo>
                    <a:pt x="214" y="66"/>
                  </a:lnTo>
                  <a:lnTo>
                    <a:pt x="213" y="66"/>
                  </a:lnTo>
                  <a:lnTo>
                    <a:pt x="213" y="67"/>
                  </a:lnTo>
                  <a:lnTo>
                    <a:pt x="213" y="68"/>
                  </a:lnTo>
                  <a:lnTo>
                    <a:pt x="214" y="67"/>
                  </a:lnTo>
                  <a:lnTo>
                    <a:pt x="215" y="68"/>
                  </a:lnTo>
                  <a:lnTo>
                    <a:pt x="215" y="67"/>
                  </a:lnTo>
                  <a:lnTo>
                    <a:pt x="216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7" y="68"/>
                  </a:lnTo>
                  <a:lnTo>
                    <a:pt x="218" y="68"/>
                  </a:lnTo>
                  <a:lnTo>
                    <a:pt x="218" y="69"/>
                  </a:lnTo>
                  <a:lnTo>
                    <a:pt x="218" y="68"/>
                  </a:lnTo>
                  <a:lnTo>
                    <a:pt x="217" y="67"/>
                  </a:lnTo>
                  <a:lnTo>
                    <a:pt x="216" y="67"/>
                  </a:lnTo>
                  <a:lnTo>
                    <a:pt x="216" y="66"/>
                  </a:lnTo>
                  <a:lnTo>
                    <a:pt x="217" y="67"/>
                  </a:lnTo>
                  <a:lnTo>
                    <a:pt x="218" y="67"/>
                  </a:lnTo>
                  <a:lnTo>
                    <a:pt x="217" y="66"/>
                  </a:lnTo>
                  <a:lnTo>
                    <a:pt x="216" y="65"/>
                  </a:lnTo>
                  <a:lnTo>
                    <a:pt x="216" y="64"/>
                  </a:lnTo>
                  <a:lnTo>
                    <a:pt x="216" y="63"/>
                  </a:lnTo>
                  <a:lnTo>
                    <a:pt x="217" y="64"/>
                  </a:lnTo>
                  <a:lnTo>
                    <a:pt x="217" y="63"/>
                  </a:lnTo>
                  <a:lnTo>
                    <a:pt x="216" y="63"/>
                  </a:lnTo>
                  <a:lnTo>
                    <a:pt x="215" y="62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7" y="61"/>
                  </a:lnTo>
                  <a:lnTo>
                    <a:pt x="217" y="60"/>
                  </a:lnTo>
                  <a:lnTo>
                    <a:pt x="217" y="61"/>
                  </a:lnTo>
                  <a:lnTo>
                    <a:pt x="218" y="60"/>
                  </a:lnTo>
                  <a:lnTo>
                    <a:pt x="217" y="60"/>
                  </a:lnTo>
                  <a:lnTo>
                    <a:pt x="217" y="59"/>
                  </a:lnTo>
                  <a:lnTo>
                    <a:pt x="218" y="59"/>
                  </a:lnTo>
                  <a:lnTo>
                    <a:pt x="218" y="60"/>
                  </a:lnTo>
                  <a:lnTo>
                    <a:pt x="219" y="59"/>
                  </a:lnTo>
                  <a:lnTo>
                    <a:pt x="218" y="60"/>
                  </a:lnTo>
                  <a:lnTo>
                    <a:pt x="219" y="60"/>
                  </a:lnTo>
                  <a:lnTo>
                    <a:pt x="218" y="61"/>
                  </a:lnTo>
                  <a:lnTo>
                    <a:pt x="217" y="61"/>
                  </a:lnTo>
                  <a:lnTo>
                    <a:pt x="217" y="62"/>
                  </a:lnTo>
                  <a:lnTo>
                    <a:pt x="217" y="63"/>
                  </a:lnTo>
                  <a:lnTo>
                    <a:pt x="218" y="62"/>
                  </a:lnTo>
                  <a:lnTo>
                    <a:pt x="218" y="63"/>
                  </a:lnTo>
                  <a:lnTo>
                    <a:pt x="217" y="63"/>
                  </a:lnTo>
                  <a:lnTo>
                    <a:pt x="217" y="64"/>
                  </a:lnTo>
                  <a:lnTo>
                    <a:pt x="218" y="64"/>
                  </a:lnTo>
                  <a:lnTo>
                    <a:pt x="218" y="65"/>
                  </a:lnTo>
                  <a:lnTo>
                    <a:pt x="217" y="65"/>
                  </a:lnTo>
                  <a:lnTo>
                    <a:pt x="218" y="66"/>
                  </a:lnTo>
                  <a:lnTo>
                    <a:pt x="218" y="65"/>
                  </a:lnTo>
                  <a:lnTo>
                    <a:pt x="219" y="66"/>
                  </a:lnTo>
                  <a:lnTo>
                    <a:pt x="218" y="66"/>
                  </a:lnTo>
                  <a:lnTo>
                    <a:pt x="218" y="67"/>
                  </a:lnTo>
                  <a:lnTo>
                    <a:pt x="219" y="67"/>
                  </a:lnTo>
                  <a:lnTo>
                    <a:pt x="219" y="66"/>
                  </a:lnTo>
                  <a:lnTo>
                    <a:pt x="219" y="67"/>
                  </a:lnTo>
                  <a:lnTo>
                    <a:pt x="219" y="66"/>
                  </a:lnTo>
                  <a:lnTo>
                    <a:pt x="219" y="67"/>
                  </a:lnTo>
                  <a:lnTo>
                    <a:pt x="220" y="67"/>
                  </a:lnTo>
                  <a:lnTo>
                    <a:pt x="219" y="68"/>
                  </a:lnTo>
                  <a:lnTo>
                    <a:pt x="220" y="68"/>
                  </a:lnTo>
                  <a:lnTo>
                    <a:pt x="220" y="69"/>
                  </a:lnTo>
                  <a:lnTo>
                    <a:pt x="221" y="69"/>
                  </a:lnTo>
                  <a:lnTo>
                    <a:pt x="221" y="70"/>
                  </a:lnTo>
                  <a:lnTo>
                    <a:pt x="221" y="71"/>
                  </a:lnTo>
                  <a:lnTo>
                    <a:pt x="220" y="72"/>
                  </a:lnTo>
                  <a:lnTo>
                    <a:pt x="220" y="73"/>
                  </a:lnTo>
                  <a:lnTo>
                    <a:pt x="221" y="74"/>
                  </a:lnTo>
                  <a:lnTo>
                    <a:pt x="221" y="73"/>
                  </a:lnTo>
                  <a:lnTo>
                    <a:pt x="221" y="72"/>
                  </a:lnTo>
                  <a:lnTo>
                    <a:pt x="222" y="72"/>
                  </a:lnTo>
                  <a:lnTo>
                    <a:pt x="222" y="71"/>
                  </a:lnTo>
                  <a:lnTo>
                    <a:pt x="222" y="70"/>
                  </a:lnTo>
                  <a:lnTo>
                    <a:pt x="222" y="69"/>
                  </a:lnTo>
                  <a:lnTo>
                    <a:pt x="223" y="68"/>
                  </a:lnTo>
                  <a:lnTo>
                    <a:pt x="223" y="67"/>
                  </a:lnTo>
                  <a:lnTo>
                    <a:pt x="223" y="66"/>
                  </a:lnTo>
                  <a:lnTo>
                    <a:pt x="224" y="66"/>
                  </a:lnTo>
                  <a:lnTo>
                    <a:pt x="223" y="66"/>
                  </a:lnTo>
                  <a:lnTo>
                    <a:pt x="224" y="66"/>
                  </a:lnTo>
                  <a:lnTo>
                    <a:pt x="223" y="65"/>
                  </a:lnTo>
                  <a:lnTo>
                    <a:pt x="223" y="64"/>
                  </a:lnTo>
                  <a:lnTo>
                    <a:pt x="223" y="63"/>
                  </a:lnTo>
                  <a:lnTo>
                    <a:pt x="222" y="63"/>
                  </a:lnTo>
                  <a:lnTo>
                    <a:pt x="221" y="62"/>
                  </a:lnTo>
                  <a:lnTo>
                    <a:pt x="221" y="61"/>
                  </a:lnTo>
                  <a:lnTo>
                    <a:pt x="220" y="60"/>
                  </a:lnTo>
                  <a:lnTo>
                    <a:pt x="219" y="60"/>
                  </a:lnTo>
                  <a:lnTo>
                    <a:pt x="219" y="59"/>
                  </a:lnTo>
                  <a:lnTo>
                    <a:pt x="219" y="58"/>
                  </a:lnTo>
                  <a:lnTo>
                    <a:pt x="220" y="58"/>
                  </a:lnTo>
                  <a:lnTo>
                    <a:pt x="220" y="57"/>
                  </a:lnTo>
                  <a:lnTo>
                    <a:pt x="221" y="57"/>
                  </a:lnTo>
                  <a:lnTo>
                    <a:pt x="221" y="56"/>
                  </a:lnTo>
                  <a:lnTo>
                    <a:pt x="221" y="57"/>
                  </a:lnTo>
                  <a:lnTo>
                    <a:pt x="220" y="57"/>
                  </a:lnTo>
                  <a:lnTo>
                    <a:pt x="220" y="58"/>
                  </a:lnTo>
                  <a:lnTo>
                    <a:pt x="219" y="58"/>
                  </a:lnTo>
                  <a:lnTo>
                    <a:pt x="219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2" y="61"/>
                  </a:lnTo>
                  <a:lnTo>
                    <a:pt x="223" y="61"/>
                  </a:lnTo>
                  <a:lnTo>
                    <a:pt x="223" y="62"/>
                  </a:lnTo>
                  <a:lnTo>
                    <a:pt x="224" y="62"/>
                  </a:lnTo>
                  <a:lnTo>
                    <a:pt x="224" y="61"/>
                  </a:lnTo>
                  <a:lnTo>
                    <a:pt x="225" y="60"/>
                  </a:lnTo>
                  <a:lnTo>
                    <a:pt x="225" y="59"/>
                  </a:lnTo>
                  <a:lnTo>
                    <a:pt x="225" y="58"/>
                  </a:lnTo>
                  <a:lnTo>
                    <a:pt x="225" y="57"/>
                  </a:lnTo>
                  <a:lnTo>
                    <a:pt x="225" y="56"/>
                  </a:lnTo>
                  <a:lnTo>
                    <a:pt x="225" y="55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3"/>
                  </a:lnTo>
                  <a:lnTo>
                    <a:pt x="224" y="53"/>
                  </a:lnTo>
                  <a:lnTo>
                    <a:pt x="224" y="52"/>
                  </a:lnTo>
                  <a:lnTo>
                    <a:pt x="225" y="51"/>
                  </a:lnTo>
                  <a:lnTo>
                    <a:pt x="225" y="50"/>
                  </a:lnTo>
                  <a:lnTo>
                    <a:pt x="225" y="49"/>
                  </a:lnTo>
                  <a:lnTo>
                    <a:pt x="225" y="48"/>
                  </a:lnTo>
                  <a:lnTo>
                    <a:pt x="225" y="47"/>
                  </a:lnTo>
                  <a:lnTo>
                    <a:pt x="225" y="48"/>
                  </a:lnTo>
                  <a:lnTo>
                    <a:pt x="225" y="50"/>
                  </a:lnTo>
                  <a:lnTo>
                    <a:pt x="225" y="51"/>
                  </a:lnTo>
                  <a:lnTo>
                    <a:pt x="225" y="50"/>
                  </a:lnTo>
                  <a:lnTo>
                    <a:pt x="226" y="49"/>
                  </a:lnTo>
                  <a:lnTo>
                    <a:pt x="226" y="48"/>
                  </a:lnTo>
                  <a:lnTo>
                    <a:pt x="227" y="48"/>
                  </a:lnTo>
                  <a:lnTo>
                    <a:pt x="227" y="47"/>
                  </a:lnTo>
                  <a:lnTo>
                    <a:pt x="228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1" y="46"/>
                  </a:lnTo>
                  <a:lnTo>
                    <a:pt x="232" y="46"/>
                  </a:lnTo>
                  <a:lnTo>
                    <a:pt x="232" y="45"/>
                  </a:lnTo>
                  <a:lnTo>
                    <a:pt x="233" y="45"/>
                  </a:lnTo>
                  <a:lnTo>
                    <a:pt x="234" y="45"/>
                  </a:lnTo>
                  <a:lnTo>
                    <a:pt x="235" y="44"/>
                  </a:lnTo>
                  <a:lnTo>
                    <a:pt x="235" y="43"/>
                  </a:lnTo>
                  <a:lnTo>
                    <a:pt x="234" y="42"/>
                  </a:lnTo>
                  <a:lnTo>
                    <a:pt x="235" y="42"/>
                  </a:lnTo>
                  <a:lnTo>
                    <a:pt x="235" y="41"/>
                  </a:lnTo>
                  <a:lnTo>
                    <a:pt x="235" y="42"/>
                  </a:lnTo>
                  <a:lnTo>
                    <a:pt x="235" y="41"/>
                  </a:lnTo>
                  <a:lnTo>
                    <a:pt x="235" y="42"/>
                  </a:lnTo>
                  <a:lnTo>
                    <a:pt x="236" y="42"/>
                  </a:lnTo>
                  <a:lnTo>
                    <a:pt x="236" y="43"/>
                  </a:lnTo>
                  <a:lnTo>
                    <a:pt x="237" y="42"/>
                  </a:lnTo>
                  <a:lnTo>
                    <a:pt x="238" y="41"/>
                  </a:lnTo>
                  <a:lnTo>
                    <a:pt x="238" y="42"/>
                  </a:lnTo>
                  <a:lnTo>
                    <a:pt x="239" y="42"/>
                  </a:lnTo>
                  <a:lnTo>
                    <a:pt x="239" y="41"/>
                  </a:lnTo>
                  <a:lnTo>
                    <a:pt x="240" y="41"/>
                  </a:lnTo>
                  <a:lnTo>
                    <a:pt x="241" y="41"/>
                  </a:lnTo>
                  <a:lnTo>
                    <a:pt x="241" y="40"/>
                  </a:lnTo>
                  <a:lnTo>
                    <a:pt x="240" y="39"/>
                  </a:lnTo>
                  <a:lnTo>
                    <a:pt x="239" y="39"/>
                  </a:lnTo>
                  <a:lnTo>
                    <a:pt x="240" y="39"/>
                  </a:lnTo>
                  <a:lnTo>
                    <a:pt x="240" y="40"/>
                  </a:lnTo>
                  <a:lnTo>
                    <a:pt x="240" y="41"/>
                  </a:lnTo>
                  <a:lnTo>
                    <a:pt x="239" y="41"/>
                  </a:lnTo>
                  <a:lnTo>
                    <a:pt x="238" y="41"/>
                  </a:lnTo>
                  <a:lnTo>
                    <a:pt x="238" y="40"/>
                  </a:lnTo>
                  <a:lnTo>
                    <a:pt x="238" y="39"/>
                  </a:lnTo>
                  <a:lnTo>
                    <a:pt x="237" y="38"/>
                  </a:lnTo>
                  <a:lnTo>
                    <a:pt x="236" y="38"/>
                  </a:lnTo>
                  <a:lnTo>
                    <a:pt x="236" y="39"/>
                  </a:lnTo>
                  <a:lnTo>
                    <a:pt x="236" y="38"/>
                  </a:lnTo>
                  <a:lnTo>
                    <a:pt x="235" y="38"/>
                  </a:lnTo>
                  <a:lnTo>
                    <a:pt x="236" y="38"/>
                  </a:lnTo>
                  <a:lnTo>
                    <a:pt x="235" y="38"/>
                  </a:lnTo>
                  <a:lnTo>
                    <a:pt x="236" y="37"/>
                  </a:lnTo>
                  <a:lnTo>
                    <a:pt x="236" y="36"/>
                  </a:lnTo>
                  <a:lnTo>
                    <a:pt x="237" y="36"/>
                  </a:lnTo>
                  <a:lnTo>
                    <a:pt x="237" y="35"/>
                  </a:lnTo>
                  <a:lnTo>
                    <a:pt x="237" y="36"/>
                  </a:lnTo>
                  <a:lnTo>
                    <a:pt x="236" y="36"/>
                  </a:lnTo>
                  <a:lnTo>
                    <a:pt x="236" y="35"/>
                  </a:lnTo>
                  <a:lnTo>
                    <a:pt x="235" y="35"/>
                  </a:lnTo>
                  <a:lnTo>
                    <a:pt x="236" y="34"/>
                  </a:lnTo>
                  <a:lnTo>
                    <a:pt x="235" y="34"/>
                  </a:lnTo>
                  <a:lnTo>
                    <a:pt x="236" y="33"/>
                  </a:lnTo>
                  <a:lnTo>
                    <a:pt x="236" y="32"/>
                  </a:lnTo>
                  <a:lnTo>
                    <a:pt x="237" y="31"/>
                  </a:lnTo>
                  <a:lnTo>
                    <a:pt x="236" y="30"/>
                  </a:lnTo>
                  <a:lnTo>
                    <a:pt x="237" y="29"/>
                  </a:lnTo>
                  <a:lnTo>
                    <a:pt x="237" y="28"/>
                  </a:lnTo>
                  <a:lnTo>
                    <a:pt x="238" y="29"/>
                  </a:lnTo>
                  <a:lnTo>
                    <a:pt x="238" y="28"/>
                  </a:lnTo>
                  <a:lnTo>
                    <a:pt x="238" y="29"/>
                  </a:lnTo>
                  <a:lnTo>
                    <a:pt x="238" y="27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38" y="29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38" y="28"/>
                  </a:lnTo>
                  <a:lnTo>
                    <a:pt x="239" y="28"/>
                  </a:lnTo>
                  <a:lnTo>
                    <a:pt x="238" y="27"/>
                  </a:lnTo>
                  <a:lnTo>
                    <a:pt x="239" y="28"/>
                  </a:lnTo>
                  <a:lnTo>
                    <a:pt x="239" y="27"/>
                  </a:lnTo>
                  <a:lnTo>
                    <a:pt x="240" y="27"/>
                  </a:lnTo>
                  <a:lnTo>
                    <a:pt x="240" y="26"/>
                  </a:lnTo>
                  <a:lnTo>
                    <a:pt x="241" y="26"/>
                  </a:lnTo>
                  <a:lnTo>
                    <a:pt x="240" y="25"/>
                  </a:lnTo>
                  <a:lnTo>
                    <a:pt x="240" y="24"/>
                  </a:lnTo>
                  <a:lnTo>
                    <a:pt x="241" y="24"/>
                  </a:lnTo>
                  <a:lnTo>
                    <a:pt x="240" y="23"/>
                  </a:lnTo>
                  <a:lnTo>
                    <a:pt x="241" y="23"/>
                  </a:lnTo>
                  <a:lnTo>
                    <a:pt x="241" y="24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2" y="23"/>
                  </a:lnTo>
                  <a:lnTo>
                    <a:pt x="243" y="23"/>
                  </a:lnTo>
                  <a:lnTo>
                    <a:pt x="242" y="23"/>
                  </a:lnTo>
                  <a:lnTo>
                    <a:pt x="243" y="23"/>
                  </a:lnTo>
                  <a:lnTo>
                    <a:pt x="244" y="23"/>
                  </a:lnTo>
                  <a:lnTo>
                    <a:pt x="244" y="22"/>
                  </a:lnTo>
                  <a:lnTo>
                    <a:pt x="244" y="23"/>
                  </a:lnTo>
                  <a:lnTo>
                    <a:pt x="244" y="22"/>
                  </a:lnTo>
                  <a:lnTo>
                    <a:pt x="244" y="23"/>
                  </a:lnTo>
                  <a:lnTo>
                    <a:pt x="244" y="22"/>
                  </a:lnTo>
                  <a:lnTo>
                    <a:pt x="244" y="21"/>
                  </a:lnTo>
                  <a:lnTo>
                    <a:pt x="245" y="22"/>
                  </a:lnTo>
                  <a:lnTo>
                    <a:pt x="245" y="21"/>
                  </a:lnTo>
                  <a:lnTo>
                    <a:pt x="246" y="21"/>
                  </a:lnTo>
                  <a:lnTo>
                    <a:pt x="246" y="20"/>
                  </a:lnTo>
                  <a:lnTo>
                    <a:pt x="247" y="20"/>
                  </a:lnTo>
                  <a:lnTo>
                    <a:pt x="248" y="19"/>
                  </a:lnTo>
                  <a:lnTo>
                    <a:pt x="247" y="18"/>
                  </a:lnTo>
                  <a:close/>
                </a:path>
              </a:pathLst>
            </a:custGeom>
            <a:solidFill>
              <a:srgbClr val="205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0A126CD-542F-31FD-0D74-2DD61CA2F4E0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033" y="3640202"/>
            <a:ext cx="0" cy="365125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2284738-9EC0-C91C-ACB4-8A704B07FA43}"/>
              </a:ext>
            </a:extLst>
          </p:cNvPr>
          <p:cNvCxnSpPr>
            <a:cxnSpLocks/>
          </p:cNvCxnSpPr>
          <p:nvPr/>
        </p:nvCxnSpPr>
        <p:spPr bwMode="auto">
          <a:xfrm flipV="1">
            <a:off x="8150677" y="3706877"/>
            <a:ext cx="0" cy="314325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3E6E495-5174-7B80-D5B2-2558A0B320CE}"/>
              </a:ext>
            </a:extLst>
          </p:cNvPr>
          <p:cNvCxnSpPr>
            <a:cxnSpLocks/>
          </p:cNvCxnSpPr>
          <p:nvPr/>
        </p:nvCxnSpPr>
        <p:spPr bwMode="auto">
          <a:xfrm flipV="1">
            <a:off x="3104805" y="3640202"/>
            <a:ext cx="0" cy="365125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3E5B42C-8FC5-9B93-E652-534B87E801A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56928" y="3725927"/>
            <a:ext cx="4747" cy="290512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</a:ln>
          <a:effectLst/>
        </p:spPr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0C488536-1204-1630-4BC6-F897AA1C7094}"/>
              </a:ext>
            </a:extLst>
          </p:cNvPr>
          <p:cNvSpPr/>
          <p:nvPr/>
        </p:nvSpPr>
        <p:spPr bwMode="auto">
          <a:xfrm>
            <a:off x="1974995" y="3652902"/>
            <a:ext cx="117100" cy="117475"/>
          </a:xfrm>
          <a:prstGeom prst="ellipse">
            <a:avLst/>
          </a:prstGeom>
          <a:solidFill>
            <a:srgbClr val="5E6162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11E7866-02E0-C340-EF5D-183FDC3D3D28}"/>
              </a:ext>
            </a:extLst>
          </p:cNvPr>
          <p:cNvCxnSpPr>
            <a:cxnSpLocks/>
            <a:endCxn id="53" idx="6"/>
          </p:cNvCxnSpPr>
          <p:nvPr/>
        </p:nvCxnSpPr>
        <p:spPr bwMode="auto">
          <a:xfrm>
            <a:off x="2005061" y="3711639"/>
            <a:ext cx="8235864" cy="1"/>
          </a:xfrm>
          <a:prstGeom prst="line">
            <a:avLst/>
          </a:prstGeom>
          <a:noFill/>
          <a:ln w="28575" cap="flat" cmpd="sng" algn="ctr">
            <a:solidFill>
              <a:srgbClr val="5E6162">
                <a:lumMod val="50000"/>
              </a:srgbClr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81520434-AB2A-BE91-5F35-904E9A0FDE26}"/>
              </a:ext>
            </a:extLst>
          </p:cNvPr>
          <p:cNvSpPr/>
          <p:nvPr/>
        </p:nvSpPr>
        <p:spPr bwMode="auto">
          <a:xfrm>
            <a:off x="10123825" y="3652902"/>
            <a:ext cx="117100" cy="117475"/>
          </a:xfrm>
          <a:prstGeom prst="ellipse">
            <a:avLst/>
          </a:prstGeom>
          <a:solidFill>
            <a:srgbClr val="5E6162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FEBD0D-6D44-F46D-C941-B8FA874ABE38}"/>
              </a:ext>
            </a:extLst>
          </p:cNvPr>
          <p:cNvSpPr txBox="1"/>
          <p:nvPr/>
        </p:nvSpPr>
        <p:spPr bwMode="auto">
          <a:xfrm>
            <a:off x="3796212" y="3829114"/>
            <a:ext cx="677280" cy="1936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2007-2009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0ADE3C9-3210-4DE2-6E56-B864401F0B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153049" y="3467164"/>
            <a:ext cx="0" cy="231775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</a:ln>
          <a:effectLst/>
        </p:spPr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39BA6C29-EE2D-B6DE-9330-47197F40B125}"/>
              </a:ext>
            </a:extLst>
          </p:cNvPr>
          <p:cNvSpPr/>
          <p:nvPr/>
        </p:nvSpPr>
        <p:spPr bwMode="auto">
          <a:xfrm>
            <a:off x="4083819" y="3640995"/>
            <a:ext cx="140837" cy="141288"/>
          </a:xfrm>
          <a:prstGeom prst="ellipse">
            <a:avLst/>
          </a:prstGeom>
          <a:solidFill>
            <a:srgbClr val="0459A8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C431186-231E-1A40-E0E5-024057426A2B}"/>
              </a:ext>
            </a:extLst>
          </p:cNvPr>
          <p:cNvGrpSpPr/>
          <p:nvPr/>
        </p:nvGrpSpPr>
        <p:grpSpPr>
          <a:xfrm>
            <a:off x="3894322" y="2859152"/>
            <a:ext cx="517454" cy="617537"/>
            <a:chOff x="2538413" y="3233564"/>
            <a:chExt cx="519112" cy="61753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E6AB8EFC-B5F6-7E42-531B-CA7F1A574E9D}"/>
                </a:ext>
              </a:extLst>
            </p:cNvPr>
            <p:cNvGrpSpPr/>
            <p:nvPr/>
          </p:nvGrpSpPr>
          <p:grpSpPr>
            <a:xfrm>
              <a:off x="2538413" y="3233564"/>
              <a:ext cx="519112" cy="617537"/>
              <a:chOff x="2538413" y="3233564"/>
              <a:chExt cx="519112" cy="617537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847036D-89F6-636D-CBCE-48ADD848178C}"/>
                  </a:ext>
                </a:extLst>
              </p:cNvPr>
              <p:cNvSpPr/>
              <p:nvPr/>
            </p:nvSpPr>
            <p:spPr bwMode="auto">
              <a:xfrm>
                <a:off x="2538413" y="3233564"/>
                <a:ext cx="519112" cy="519112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05B5F98D-436C-9D7B-513A-18CE29E8D07F}"/>
                  </a:ext>
                </a:extLst>
              </p:cNvPr>
              <p:cNvSpPr/>
              <p:nvPr/>
            </p:nvSpPr>
            <p:spPr bwMode="auto">
              <a:xfrm rot="10800000">
                <a:off x="2746376" y="3760614"/>
                <a:ext cx="103188" cy="90487"/>
              </a:xfrm>
              <a:prstGeom prst="triangle">
                <a:avLst/>
              </a:prstGeom>
              <a:solidFill>
                <a:srgbClr val="8AC543"/>
              </a:solidFill>
              <a:ln w="254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111C8E6-29B6-4517-B4D0-993EC1F37B7B}"/>
                </a:ext>
              </a:extLst>
            </p:cNvPr>
            <p:cNvGrpSpPr/>
            <p:nvPr/>
          </p:nvGrpSpPr>
          <p:grpSpPr bwMode="auto">
            <a:xfrm>
              <a:off x="2653827" y="3352276"/>
              <a:ext cx="288284" cy="286980"/>
              <a:chOff x="1393826" y="2943225"/>
              <a:chExt cx="1087437" cy="1081088"/>
            </a:xfrm>
            <a:solidFill>
              <a:srgbClr val="20558A"/>
            </a:solidFill>
          </p:grpSpPr>
          <p:sp>
            <p:nvSpPr>
              <p:cNvPr id="60" name="Freeform 1541">
                <a:extLst>
                  <a:ext uri="{FF2B5EF4-FFF2-40B4-BE49-F238E27FC236}">
                    <a16:creationId xmlns:a16="http://schemas.microsoft.com/office/drawing/2014/main" id="{240CE8C0-DF74-09A9-E270-54C104037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776" y="3178175"/>
                <a:ext cx="379413" cy="352425"/>
              </a:xfrm>
              <a:custGeom>
                <a:avLst/>
                <a:gdLst>
                  <a:gd name="T0" fmla="*/ 128 w 267"/>
                  <a:gd name="T1" fmla="*/ 138 h 249"/>
                  <a:gd name="T2" fmla="*/ 5 w 267"/>
                  <a:gd name="T3" fmla="*/ 91 h 249"/>
                  <a:gd name="T4" fmla="*/ 0 w 267"/>
                  <a:gd name="T5" fmla="*/ 0 h 249"/>
                  <a:gd name="T6" fmla="*/ 12 w 267"/>
                  <a:gd name="T7" fmla="*/ 0 h 249"/>
                  <a:gd name="T8" fmla="*/ 108 w 267"/>
                  <a:gd name="T9" fmla="*/ 18 h 249"/>
                  <a:gd name="T10" fmla="*/ 192 w 267"/>
                  <a:gd name="T11" fmla="*/ 73 h 249"/>
                  <a:gd name="T12" fmla="*/ 248 w 267"/>
                  <a:gd name="T13" fmla="*/ 156 h 249"/>
                  <a:gd name="T14" fmla="*/ 267 w 267"/>
                  <a:gd name="T15" fmla="*/ 246 h 249"/>
                  <a:gd name="T16" fmla="*/ 176 w 267"/>
                  <a:gd name="T17" fmla="*/ 249 h 249"/>
                  <a:gd name="T18" fmla="*/ 128 w 267"/>
                  <a:gd name="T19" fmla="*/ 13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7" h="249">
                    <a:moveTo>
                      <a:pt x="128" y="138"/>
                    </a:moveTo>
                    <a:cubicBezTo>
                      <a:pt x="94" y="104"/>
                      <a:pt x="49" y="89"/>
                      <a:pt x="5" y="9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ubicBezTo>
                      <a:pt x="45" y="0"/>
                      <a:pt x="77" y="6"/>
                      <a:pt x="108" y="18"/>
                    </a:cubicBezTo>
                    <a:cubicBezTo>
                      <a:pt x="139" y="30"/>
                      <a:pt x="168" y="49"/>
                      <a:pt x="192" y="73"/>
                    </a:cubicBezTo>
                    <a:cubicBezTo>
                      <a:pt x="216" y="97"/>
                      <a:pt x="235" y="125"/>
                      <a:pt x="248" y="156"/>
                    </a:cubicBezTo>
                    <a:cubicBezTo>
                      <a:pt x="260" y="185"/>
                      <a:pt x="267" y="215"/>
                      <a:pt x="267" y="246"/>
                    </a:cubicBezTo>
                    <a:cubicBezTo>
                      <a:pt x="176" y="249"/>
                      <a:pt x="176" y="249"/>
                      <a:pt x="176" y="249"/>
                    </a:cubicBezTo>
                    <a:cubicBezTo>
                      <a:pt x="175" y="208"/>
                      <a:pt x="159" y="168"/>
                      <a:pt x="128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1" name="Freeform 1542">
                <a:extLst>
                  <a:ext uri="{FF2B5EF4-FFF2-40B4-BE49-F238E27FC236}">
                    <a16:creationId xmlns:a16="http://schemas.microsoft.com/office/drawing/2014/main" id="{1EB97A7F-7C81-FD74-1EB6-187E7C766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413" y="2943225"/>
                <a:ext cx="577850" cy="561975"/>
              </a:xfrm>
              <a:custGeom>
                <a:avLst/>
                <a:gdLst>
                  <a:gd name="T0" fmla="*/ 232 w 408"/>
                  <a:gd name="T1" fmla="*/ 185 h 396"/>
                  <a:gd name="T2" fmla="*/ 3 w 408"/>
                  <a:gd name="T3" fmla="*/ 91 h 396"/>
                  <a:gd name="T4" fmla="*/ 0 w 408"/>
                  <a:gd name="T5" fmla="*/ 0 h 396"/>
                  <a:gd name="T6" fmla="*/ 19 w 408"/>
                  <a:gd name="T7" fmla="*/ 0 h 396"/>
                  <a:gd name="T8" fmla="*/ 168 w 408"/>
                  <a:gd name="T9" fmla="*/ 32 h 396"/>
                  <a:gd name="T10" fmla="*/ 297 w 408"/>
                  <a:gd name="T11" fmla="*/ 121 h 396"/>
                  <a:gd name="T12" fmla="*/ 382 w 408"/>
                  <a:gd name="T13" fmla="*/ 254 h 396"/>
                  <a:gd name="T14" fmla="*/ 408 w 408"/>
                  <a:gd name="T15" fmla="*/ 396 h 396"/>
                  <a:gd name="T16" fmla="*/ 317 w 408"/>
                  <a:gd name="T17" fmla="*/ 396 h 396"/>
                  <a:gd name="T18" fmla="*/ 232 w 408"/>
                  <a:gd name="T19" fmla="*/ 18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8" h="396">
                    <a:moveTo>
                      <a:pt x="232" y="185"/>
                    </a:moveTo>
                    <a:cubicBezTo>
                      <a:pt x="170" y="120"/>
                      <a:pt x="86" y="89"/>
                      <a:pt x="3" y="9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0"/>
                      <a:pt x="19" y="0"/>
                    </a:cubicBezTo>
                    <a:cubicBezTo>
                      <a:pt x="71" y="1"/>
                      <a:pt x="121" y="12"/>
                      <a:pt x="168" y="32"/>
                    </a:cubicBezTo>
                    <a:cubicBezTo>
                      <a:pt x="217" y="53"/>
                      <a:pt x="260" y="83"/>
                      <a:pt x="297" y="121"/>
                    </a:cubicBezTo>
                    <a:cubicBezTo>
                      <a:pt x="335" y="160"/>
                      <a:pt x="363" y="205"/>
                      <a:pt x="382" y="254"/>
                    </a:cubicBezTo>
                    <a:cubicBezTo>
                      <a:pt x="399" y="300"/>
                      <a:pt x="408" y="347"/>
                      <a:pt x="408" y="396"/>
                    </a:cubicBezTo>
                    <a:cubicBezTo>
                      <a:pt x="317" y="396"/>
                      <a:pt x="317" y="396"/>
                      <a:pt x="317" y="396"/>
                    </a:cubicBezTo>
                    <a:cubicBezTo>
                      <a:pt x="317" y="320"/>
                      <a:pt x="289" y="244"/>
                      <a:pt x="232" y="1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2" name="Freeform 1543">
                <a:extLst>
                  <a:ext uri="{FF2B5EF4-FFF2-40B4-BE49-F238E27FC236}">
                    <a16:creationId xmlns:a16="http://schemas.microsoft.com/office/drawing/2014/main" id="{7726EE58-0164-1860-9ADF-00862D089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826" y="3084513"/>
                <a:ext cx="938213" cy="939800"/>
              </a:xfrm>
              <a:custGeom>
                <a:avLst/>
                <a:gdLst>
                  <a:gd name="T0" fmla="*/ 657 w 662"/>
                  <a:gd name="T1" fmla="*/ 537 h 663"/>
                  <a:gd name="T2" fmla="*/ 647 w 662"/>
                  <a:gd name="T3" fmla="*/ 502 h 663"/>
                  <a:gd name="T4" fmla="*/ 514 w 662"/>
                  <a:gd name="T5" fmla="*/ 417 h 663"/>
                  <a:gd name="T6" fmla="*/ 480 w 662"/>
                  <a:gd name="T7" fmla="*/ 420 h 663"/>
                  <a:gd name="T8" fmla="*/ 430 w 662"/>
                  <a:gd name="T9" fmla="*/ 496 h 663"/>
                  <a:gd name="T10" fmla="*/ 418 w 662"/>
                  <a:gd name="T11" fmla="*/ 499 h 663"/>
                  <a:gd name="T12" fmla="*/ 287 w 662"/>
                  <a:gd name="T13" fmla="*/ 378 h 663"/>
                  <a:gd name="T14" fmla="*/ 287 w 662"/>
                  <a:gd name="T15" fmla="*/ 378 h 663"/>
                  <a:gd name="T16" fmla="*/ 285 w 662"/>
                  <a:gd name="T17" fmla="*/ 377 h 663"/>
                  <a:gd name="T18" fmla="*/ 284 w 662"/>
                  <a:gd name="T19" fmla="*/ 375 h 663"/>
                  <a:gd name="T20" fmla="*/ 284 w 662"/>
                  <a:gd name="T21" fmla="*/ 376 h 663"/>
                  <a:gd name="T22" fmla="*/ 163 w 662"/>
                  <a:gd name="T23" fmla="*/ 244 h 663"/>
                  <a:gd name="T24" fmla="*/ 166 w 662"/>
                  <a:gd name="T25" fmla="*/ 232 h 663"/>
                  <a:gd name="T26" fmla="*/ 243 w 662"/>
                  <a:gd name="T27" fmla="*/ 182 h 663"/>
                  <a:gd name="T28" fmla="*/ 246 w 662"/>
                  <a:gd name="T29" fmla="*/ 148 h 663"/>
                  <a:gd name="T30" fmla="*/ 160 w 662"/>
                  <a:gd name="T31" fmla="*/ 15 h 663"/>
                  <a:gd name="T32" fmla="*/ 125 w 662"/>
                  <a:gd name="T33" fmla="*/ 5 h 663"/>
                  <a:gd name="T34" fmla="*/ 8 w 662"/>
                  <a:gd name="T35" fmla="*/ 106 h 663"/>
                  <a:gd name="T36" fmla="*/ 5 w 662"/>
                  <a:gd name="T37" fmla="*/ 149 h 663"/>
                  <a:gd name="T38" fmla="*/ 197 w 662"/>
                  <a:gd name="T39" fmla="*/ 465 h 663"/>
                  <a:gd name="T40" fmla="*/ 513 w 662"/>
                  <a:gd name="T41" fmla="*/ 658 h 663"/>
                  <a:gd name="T42" fmla="*/ 556 w 662"/>
                  <a:gd name="T43" fmla="*/ 654 h 663"/>
                  <a:gd name="T44" fmla="*/ 657 w 662"/>
                  <a:gd name="T45" fmla="*/ 537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2" h="663">
                    <a:moveTo>
                      <a:pt x="657" y="537"/>
                    </a:moveTo>
                    <a:cubicBezTo>
                      <a:pt x="662" y="525"/>
                      <a:pt x="658" y="510"/>
                      <a:pt x="647" y="502"/>
                    </a:cubicBezTo>
                    <a:cubicBezTo>
                      <a:pt x="615" y="479"/>
                      <a:pt x="546" y="435"/>
                      <a:pt x="514" y="417"/>
                    </a:cubicBezTo>
                    <a:cubicBezTo>
                      <a:pt x="503" y="410"/>
                      <a:pt x="490" y="411"/>
                      <a:pt x="480" y="420"/>
                    </a:cubicBezTo>
                    <a:cubicBezTo>
                      <a:pt x="466" y="432"/>
                      <a:pt x="448" y="456"/>
                      <a:pt x="430" y="496"/>
                    </a:cubicBezTo>
                    <a:cubicBezTo>
                      <a:pt x="428" y="501"/>
                      <a:pt x="422" y="502"/>
                      <a:pt x="418" y="499"/>
                    </a:cubicBezTo>
                    <a:cubicBezTo>
                      <a:pt x="363" y="455"/>
                      <a:pt x="320" y="415"/>
                      <a:pt x="287" y="378"/>
                    </a:cubicBezTo>
                    <a:cubicBezTo>
                      <a:pt x="287" y="378"/>
                      <a:pt x="287" y="378"/>
                      <a:pt x="287" y="378"/>
                    </a:cubicBezTo>
                    <a:cubicBezTo>
                      <a:pt x="286" y="378"/>
                      <a:pt x="286" y="377"/>
                      <a:pt x="285" y="377"/>
                    </a:cubicBezTo>
                    <a:cubicBezTo>
                      <a:pt x="285" y="376"/>
                      <a:pt x="284" y="376"/>
                      <a:pt x="284" y="375"/>
                    </a:cubicBezTo>
                    <a:cubicBezTo>
                      <a:pt x="284" y="376"/>
                      <a:pt x="284" y="376"/>
                      <a:pt x="284" y="376"/>
                    </a:cubicBezTo>
                    <a:cubicBezTo>
                      <a:pt x="247" y="342"/>
                      <a:pt x="207" y="300"/>
                      <a:pt x="163" y="244"/>
                    </a:cubicBezTo>
                    <a:cubicBezTo>
                      <a:pt x="160" y="240"/>
                      <a:pt x="162" y="234"/>
                      <a:pt x="166" y="232"/>
                    </a:cubicBezTo>
                    <a:cubicBezTo>
                      <a:pt x="206" y="214"/>
                      <a:pt x="230" y="196"/>
                      <a:pt x="243" y="182"/>
                    </a:cubicBezTo>
                    <a:cubicBezTo>
                      <a:pt x="251" y="173"/>
                      <a:pt x="252" y="159"/>
                      <a:pt x="246" y="148"/>
                    </a:cubicBezTo>
                    <a:cubicBezTo>
                      <a:pt x="227" y="117"/>
                      <a:pt x="183" y="47"/>
                      <a:pt x="160" y="15"/>
                    </a:cubicBezTo>
                    <a:cubicBezTo>
                      <a:pt x="152" y="5"/>
                      <a:pt x="138" y="0"/>
                      <a:pt x="125" y="5"/>
                    </a:cubicBezTo>
                    <a:cubicBezTo>
                      <a:pt x="97" y="15"/>
                      <a:pt x="45" y="41"/>
                      <a:pt x="8" y="106"/>
                    </a:cubicBezTo>
                    <a:cubicBezTo>
                      <a:pt x="1" y="119"/>
                      <a:pt x="0" y="135"/>
                      <a:pt x="5" y="149"/>
                    </a:cubicBezTo>
                    <a:cubicBezTo>
                      <a:pt x="31" y="223"/>
                      <a:pt x="81" y="357"/>
                      <a:pt x="197" y="465"/>
                    </a:cubicBezTo>
                    <a:cubicBezTo>
                      <a:pt x="305" y="581"/>
                      <a:pt x="439" y="631"/>
                      <a:pt x="513" y="658"/>
                    </a:cubicBezTo>
                    <a:cubicBezTo>
                      <a:pt x="527" y="663"/>
                      <a:pt x="543" y="661"/>
                      <a:pt x="556" y="654"/>
                    </a:cubicBezTo>
                    <a:cubicBezTo>
                      <a:pt x="621" y="617"/>
                      <a:pt x="647" y="565"/>
                      <a:pt x="657" y="537"/>
                    </a:cubicBezTo>
                    <a:close/>
                  </a:path>
                </a:pathLst>
              </a:custGeom>
              <a:solidFill>
                <a:srgbClr val="20558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3179BE0B-1FC9-4840-1DA6-74E3BCBFC5FD}"/>
              </a:ext>
            </a:extLst>
          </p:cNvPr>
          <p:cNvSpPr txBox="1"/>
          <p:nvPr/>
        </p:nvSpPr>
        <p:spPr bwMode="auto">
          <a:xfrm>
            <a:off x="6110375" y="3371914"/>
            <a:ext cx="677280" cy="1936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2013-2016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3E868A9-ACF8-EC00-B4D5-8253F8A9E26B}"/>
              </a:ext>
            </a:extLst>
          </p:cNvPr>
          <p:cNvCxnSpPr>
            <a:cxnSpLocks/>
          </p:cNvCxnSpPr>
          <p:nvPr/>
        </p:nvCxnSpPr>
        <p:spPr bwMode="auto">
          <a:xfrm flipV="1">
            <a:off x="5719389" y="3390964"/>
            <a:ext cx="0" cy="296863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</a:ln>
          <a:effectLst/>
        </p:spPr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4EE010F-12FD-0304-7F38-8F3CAF5F259C}"/>
              </a:ext>
            </a:extLst>
          </p:cNvPr>
          <p:cNvGrpSpPr/>
          <p:nvPr/>
        </p:nvGrpSpPr>
        <p:grpSpPr>
          <a:xfrm>
            <a:off x="6205322" y="3925952"/>
            <a:ext cx="517455" cy="617537"/>
            <a:chOff x="5235576" y="4300364"/>
            <a:chExt cx="519113" cy="617537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3A63A01-2313-E801-5871-6E5B607ACBCE}"/>
                </a:ext>
              </a:extLst>
            </p:cNvPr>
            <p:cNvGrpSpPr/>
            <p:nvPr/>
          </p:nvGrpSpPr>
          <p:grpSpPr>
            <a:xfrm>
              <a:off x="5235576" y="4300364"/>
              <a:ext cx="519113" cy="617537"/>
              <a:chOff x="5235576" y="4300364"/>
              <a:chExt cx="519113" cy="617537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1D43C7B2-A76C-AB7F-58E8-F53E17AAE8B5}"/>
                  </a:ext>
                </a:extLst>
              </p:cNvPr>
              <p:cNvSpPr/>
              <p:nvPr/>
            </p:nvSpPr>
            <p:spPr bwMode="auto">
              <a:xfrm rot="10800000">
                <a:off x="5235576" y="4398789"/>
                <a:ext cx="519113" cy="519112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" name="Isosceles Triangle 70">
                <a:extLst>
                  <a:ext uri="{FF2B5EF4-FFF2-40B4-BE49-F238E27FC236}">
                    <a16:creationId xmlns:a16="http://schemas.microsoft.com/office/drawing/2014/main" id="{DF3F77C3-1C4B-4F22-9510-8526467C0B6E}"/>
                  </a:ext>
                </a:extLst>
              </p:cNvPr>
              <p:cNvSpPr/>
              <p:nvPr/>
            </p:nvSpPr>
            <p:spPr bwMode="auto">
              <a:xfrm>
                <a:off x="5444332" y="4300364"/>
                <a:ext cx="101600" cy="90487"/>
              </a:xfrm>
              <a:prstGeom prst="triangle">
                <a:avLst/>
              </a:prstGeom>
              <a:solidFill>
                <a:srgbClr val="8AC5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9" name="Freeform 243">
              <a:extLst>
                <a:ext uri="{FF2B5EF4-FFF2-40B4-BE49-F238E27FC236}">
                  <a16:creationId xmlns:a16="http://schemas.microsoft.com/office/drawing/2014/main" id="{8F18E048-DFDC-D78E-321C-373A6C4D7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7176" y="4551922"/>
              <a:ext cx="306387" cy="222250"/>
            </a:xfrm>
            <a:custGeom>
              <a:avLst/>
              <a:gdLst>
                <a:gd name="T0" fmla="*/ 2147483646 w 320"/>
                <a:gd name="T1" fmla="*/ 2147483646 h 211"/>
                <a:gd name="T2" fmla="*/ 2147483646 w 320"/>
                <a:gd name="T3" fmla="*/ 2147483646 h 211"/>
                <a:gd name="T4" fmla="*/ 2147483646 w 320"/>
                <a:gd name="T5" fmla="*/ 2147483646 h 211"/>
                <a:gd name="T6" fmla="*/ 2147483646 w 320"/>
                <a:gd name="T7" fmla="*/ 2147483646 h 211"/>
                <a:gd name="T8" fmla="*/ 2147483646 w 320"/>
                <a:gd name="T9" fmla="*/ 2147483646 h 211"/>
                <a:gd name="T10" fmla="*/ 2147483646 w 320"/>
                <a:gd name="T11" fmla="*/ 2147483646 h 211"/>
                <a:gd name="T12" fmla="*/ 2147483646 w 320"/>
                <a:gd name="T13" fmla="*/ 2147483646 h 211"/>
                <a:gd name="T14" fmla="*/ 2147483646 w 320"/>
                <a:gd name="T15" fmla="*/ 2147483646 h 211"/>
                <a:gd name="T16" fmla="*/ 2147483646 w 320"/>
                <a:gd name="T17" fmla="*/ 2147483646 h 211"/>
                <a:gd name="T18" fmla="*/ 2147483646 w 320"/>
                <a:gd name="T19" fmla="*/ 2147483646 h 211"/>
                <a:gd name="T20" fmla="*/ 2147483646 w 320"/>
                <a:gd name="T21" fmla="*/ 2147483646 h 211"/>
                <a:gd name="T22" fmla="*/ 2147483646 w 320"/>
                <a:gd name="T23" fmla="*/ 2147483646 h 211"/>
                <a:gd name="T24" fmla="*/ 2147483646 w 320"/>
                <a:gd name="T25" fmla="*/ 2147483646 h 211"/>
                <a:gd name="T26" fmla="*/ 2147483646 w 320"/>
                <a:gd name="T27" fmla="*/ 2147483646 h 211"/>
                <a:gd name="T28" fmla="*/ 2147483646 w 320"/>
                <a:gd name="T29" fmla="*/ 2147483646 h 211"/>
                <a:gd name="T30" fmla="*/ 2147483646 w 320"/>
                <a:gd name="T31" fmla="*/ 2147483646 h 211"/>
                <a:gd name="T32" fmla="*/ 2147483646 w 320"/>
                <a:gd name="T33" fmla="*/ 2147483646 h 211"/>
                <a:gd name="T34" fmla="*/ 2147483646 w 320"/>
                <a:gd name="T35" fmla="*/ 2147483646 h 211"/>
                <a:gd name="T36" fmla="*/ 2147483646 w 320"/>
                <a:gd name="T37" fmla="*/ 2147483646 h 211"/>
                <a:gd name="T38" fmla="*/ 2147483646 w 320"/>
                <a:gd name="T39" fmla="*/ 2147483646 h 211"/>
                <a:gd name="T40" fmla="*/ 2147483646 w 320"/>
                <a:gd name="T41" fmla="*/ 2147483646 h 211"/>
                <a:gd name="T42" fmla="*/ 2147483646 w 320"/>
                <a:gd name="T43" fmla="*/ 2147483646 h 211"/>
                <a:gd name="T44" fmla="*/ 2147483646 w 320"/>
                <a:gd name="T45" fmla="*/ 2147483646 h 211"/>
                <a:gd name="T46" fmla="*/ 2147483646 w 320"/>
                <a:gd name="T47" fmla="*/ 2147483646 h 211"/>
                <a:gd name="T48" fmla="*/ 2147483646 w 320"/>
                <a:gd name="T49" fmla="*/ 2147483646 h 211"/>
                <a:gd name="T50" fmla="*/ 2147483646 w 320"/>
                <a:gd name="T51" fmla="*/ 2147483646 h 211"/>
                <a:gd name="T52" fmla="*/ 2147483646 w 320"/>
                <a:gd name="T53" fmla="*/ 2147483646 h 211"/>
                <a:gd name="T54" fmla="*/ 2147483646 w 320"/>
                <a:gd name="T55" fmla="*/ 2147483646 h 211"/>
                <a:gd name="T56" fmla="*/ 2147483646 w 320"/>
                <a:gd name="T57" fmla="*/ 2147483646 h 211"/>
                <a:gd name="T58" fmla="*/ 2147483646 w 320"/>
                <a:gd name="T59" fmla="*/ 2147483646 h 211"/>
                <a:gd name="T60" fmla="*/ 2147483646 w 320"/>
                <a:gd name="T61" fmla="*/ 2147483646 h 211"/>
                <a:gd name="T62" fmla="*/ 2147483646 w 320"/>
                <a:gd name="T63" fmla="*/ 2147483646 h 211"/>
                <a:gd name="T64" fmla="*/ 2147483646 w 320"/>
                <a:gd name="T65" fmla="*/ 2147483646 h 211"/>
                <a:gd name="T66" fmla="*/ 2147483646 w 320"/>
                <a:gd name="T67" fmla="*/ 2147483646 h 211"/>
                <a:gd name="T68" fmla="*/ 2147483646 w 320"/>
                <a:gd name="T69" fmla="*/ 2147483646 h 211"/>
                <a:gd name="T70" fmla="*/ 2147483646 w 320"/>
                <a:gd name="T71" fmla="*/ 2147483646 h 211"/>
                <a:gd name="T72" fmla="*/ 2147483646 w 320"/>
                <a:gd name="T73" fmla="*/ 2147483646 h 211"/>
                <a:gd name="T74" fmla="*/ 2147483646 w 320"/>
                <a:gd name="T75" fmla="*/ 2147483646 h 211"/>
                <a:gd name="T76" fmla="*/ 2147483646 w 320"/>
                <a:gd name="T77" fmla="*/ 2147483646 h 211"/>
                <a:gd name="T78" fmla="*/ 2147483646 w 320"/>
                <a:gd name="T79" fmla="*/ 2147483646 h 211"/>
                <a:gd name="T80" fmla="*/ 2147483646 w 320"/>
                <a:gd name="T81" fmla="*/ 2147483646 h 211"/>
                <a:gd name="T82" fmla="*/ 2147483646 w 320"/>
                <a:gd name="T83" fmla="*/ 2147483646 h 211"/>
                <a:gd name="T84" fmla="*/ 2147483646 w 320"/>
                <a:gd name="T85" fmla="*/ 2147483646 h 211"/>
                <a:gd name="T86" fmla="*/ 2147483646 w 320"/>
                <a:gd name="T87" fmla="*/ 2147483646 h 211"/>
                <a:gd name="T88" fmla="*/ 2147483646 w 320"/>
                <a:gd name="T89" fmla="*/ 2147483646 h 211"/>
                <a:gd name="T90" fmla="*/ 2147483646 w 320"/>
                <a:gd name="T91" fmla="*/ 2147483646 h 211"/>
                <a:gd name="T92" fmla="*/ 2147483646 w 320"/>
                <a:gd name="T93" fmla="*/ 2147483646 h 211"/>
                <a:gd name="T94" fmla="*/ 2147483646 w 320"/>
                <a:gd name="T95" fmla="*/ 2147483646 h 211"/>
                <a:gd name="T96" fmla="*/ 2147483646 w 320"/>
                <a:gd name="T97" fmla="*/ 2147483646 h 21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0" h="211">
                  <a:moveTo>
                    <a:pt x="63" y="123"/>
                  </a:moveTo>
                  <a:cubicBezTo>
                    <a:pt x="50" y="115"/>
                    <a:pt x="31" y="100"/>
                    <a:pt x="21" y="87"/>
                  </a:cubicBezTo>
                  <a:cubicBezTo>
                    <a:pt x="18" y="70"/>
                    <a:pt x="45" y="36"/>
                    <a:pt x="60" y="31"/>
                  </a:cubicBezTo>
                  <a:cubicBezTo>
                    <a:pt x="62" y="31"/>
                    <a:pt x="76" y="34"/>
                    <a:pt x="84" y="38"/>
                  </a:cubicBezTo>
                  <a:cubicBezTo>
                    <a:pt x="89" y="33"/>
                    <a:pt x="98" y="28"/>
                    <a:pt x="98" y="28"/>
                  </a:cubicBezTo>
                  <a:cubicBezTo>
                    <a:pt x="71" y="16"/>
                    <a:pt x="60" y="15"/>
                    <a:pt x="58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34" y="23"/>
                    <a:pt x="0" y="67"/>
                    <a:pt x="7" y="92"/>
                  </a:cubicBezTo>
                  <a:cubicBezTo>
                    <a:pt x="7" y="93"/>
                    <a:pt x="8" y="94"/>
                    <a:pt x="8" y="95"/>
                  </a:cubicBezTo>
                  <a:cubicBezTo>
                    <a:pt x="20" y="110"/>
                    <a:pt x="36" y="125"/>
                    <a:pt x="51" y="134"/>
                  </a:cubicBezTo>
                  <a:lnTo>
                    <a:pt x="63" y="123"/>
                  </a:lnTo>
                  <a:close/>
                  <a:moveTo>
                    <a:pt x="133" y="173"/>
                  </a:moveTo>
                  <a:cubicBezTo>
                    <a:pt x="130" y="171"/>
                    <a:pt x="126" y="171"/>
                    <a:pt x="122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7" y="166"/>
                    <a:pt x="126" y="159"/>
                    <a:pt x="120" y="154"/>
                  </a:cubicBezTo>
                  <a:cubicBezTo>
                    <a:pt x="117" y="152"/>
                    <a:pt x="113" y="151"/>
                    <a:pt x="109" y="152"/>
                  </a:cubicBezTo>
                  <a:cubicBezTo>
                    <a:pt x="111" y="147"/>
                    <a:pt x="110" y="141"/>
                    <a:pt x="105" y="138"/>
                  </a:cubicBezTo>
                  <a:cubicBezTo>
                    <a:pt x="100" y="133"/>
                    <a:pt x="92" y="134"/>
                    <a:pt x="88" y="140"/>
                  </a:cubicBezTo>
                  <a:cubicBezTo>
                    <a:pt x="86" y="142"/>
                    <a:pt x="86" y="142"/>
                    <a:pt x="86" y="142"/>
                  </a:cubicBezTo>
                  <a:cubicBezTo>
                    <a:pt x="86" y="139"/>
                    <a:pt x="85" y="136"/>
                    <a:pt x="83" y="134"/>
                  </a:cubicBezTo>
                  <a:cubicBezTo>
                    <a:pt x="79" y="129"/>
                    <a:pt x="71" y="128"/>
                    <a:pt x="66" y="133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0" y="147"/>
                    <a:pt x="50" y="155"/>
                    <a:pt x="54" y="160"/>
                  </a:cubicBezTo>
                  <a:cubicBezTo>
                    <a:pt x="57" y="162"/>
                    <a:pt x="60" y="164"/>
                    <a:pt x="63" y="164"/>
                  </a:cubicBezTo>
                  <a:cubicBezTo>
                    <a:pt x="66" y="164"/>
                    <a:pt x="70" y="172"/>
                    <a:pt x="75" y="176"/>
                  </a:cubicBezTo>
                  <a:cubicBezTo>
                    <a:pt x="77" y="178"/>
                    <a:pt x="80" y="179"/>
                    <a:pt x="82" y="179"/>
                  </a:cubicBezTo>
                  <a:cubicBezTo>
                    <a:pt x="85" y="179"/>
                    <a:pt x="90" y="185"/>
                    <a:pt x="93" y="188"/>
                  </a:cubicBezTo>
                  <a:cubicBezTo>
                    <a:pt x="96" y="190"/>
                    <a:pt x="98" y="191"/>
                    <a:pt x="101" y="191"/>
                  </a:cubicBezTo>
                  <a:cubicBezTo>
                    <a:pt x="104" y="191"/>
                    <a:pt x="110" y="197"/>
                    <a:pt x="114" y="200"/>
                  </a:cubicBezTo>
                  <a:cubicBezTo>
                    <a:pt x="116" y="202"/>
                    <a:pt x="118" y="203"/>
                    <a:pt x="121" y="203"/>
                  </a:cubicBezTo>
                  <a:cubicBezTo>
                    <a:pt x="125" y="203"/>
                    <a:pt x="129" y="201"/>
                    <a:pt x="131" y="197"/>
                  </a:cubicBezTo>
                  <a:cubicBezTo>
                    <a:pt x="136" y="190"/>
                    <a:pt x="136" y="190"/>
                    <a:pt x="136" y="190"/>
                  </a:cubicBezTo>
                  <a:cubicBezTo>
                    <a:pt x="140" y="185"/>
                    <a:pt x="138" y="177"/>
                    <a:pt x="133" y="173"/>
                  </a:cubicBezTo>
                  <a:close/>
                  <a:moveTo>
                    <a:pt x="239" y="20"/>
                  </a:moveTo>
                  <a:cubicBezTo>
                    <a:pt x="235" y="23"/>
                    <a:pt x="220" y="29"/>
                    <a:pt x="211" y="31"/>
                  </a:cubicBezTo>
                  <a:cubicBezTo>
                    <a:pt x="204" y="33"/>
                    <a:pt x="166" y="18"/>
                    <a:pt x="160" y="16"/>
                  </a:cubicBezTo>
                  <a:cubicBezTo>
                    <a:pt x="153" y="15"/>
                    <a:pt x="99" y="36"/>
                    <a:pt x="95" y="44"/>
                  </a:cubicBezTo>
                  <a:cubicBezTo>
                    <a:pt x="91" y="52"/>
                    <a:pt x="112" y="67"/>
                    <a:pt x="130" y="63"/>
                  </a:cubicBezTo>
                  <a:cubicBezTo>
                    <a:pt x="149" y="59"/>
                    <a:pt x="154" y="54"/>
                    <a:pt x="158" y="57"/>
                  </a:cubicBezTo>
                  <a:cubicBezTo>
                    <a:pt x="163" y="61"/>
                    <a:pt x="219" y="112"/>
                    <a:pt x="247" y="127"/>
                  </a:cubicBezTo>
                  <a:cubicBezTo>
                    <a:pt x="265" y="137"/>
                    <a:pt x="288" y="90"/>
                    <a:pt x="294" y="82"/>
                  </a:cubicBezTo>
                  <a:cubicBezTo>
                    <a:pt x="289" y="62"/>
                    <a:pt x="273" y="23"/>
                    <a:pt x="239" y="20"/>
                  </a:cubicBezTo>
                  <a:close/>
                  <a:moveTo>
                    <a:pt x="250" y="134"/>
                  </a:moveTo>
                  <a:cubicBezTo>
                    <a:pt x="248" y="136"/>
                    <a:pt x="248" y="140"/>
                    <a:pt x="250" y="142"/>
                  </a:cubicBezTo>
                  <a:cubicBezTo>
                    <a:pt x="252" y="145"/>
                    <a:pt x="252" y="150"/>
                    <a:pt x="250" y="152"/>
                  </a:cubicBezTo>
                  <a:cubicBezTo>
                    <a:pt x="249" y="153"/>
                    <a:pt x="246" y="154"/>
                    <a:pt x="243" y="155"/>
                  </a:cubicBezTo>
                  <a:cubicBezTo>
                    <a:pt x="242" y="155"/>
                    <a:pt x="240" y="155"/>
                    <a:pt x="239" y="153"/>
                  </a:cubicBezTo>
                  <a:cubicBezTo>
                    <a:pt x="238" y="153"/>
                    <a:pt x="238" y="153"/>
                    <a:pt x="238" y="153"/>
                  </a:cubicBezTo>
                  <a:cubicBezTo>
                    <a:pt x="171" y="96"/>
                    <a:pt x="171" y="96"/>
                    <a:pt x="171" y="96"/>
                  </a:cubicBezTo>
                  <a:cubicBezTo>
                    <a:pt x="171" y="96"/>
                    <a:pt x="171" y="96"/>
                    <a:pt x="171" y="96"/>
                  </a:cubicBezTo>
                  <a:cubicBezTo>
                    <a:pt x="169" y="94"/>
                    <a:pt x="165" y="94"/>
                    <a:pt x="163" y="97"/>
                  </a:cubicBezTo>
                  <a:cubicBezTo>
                    <a:pt x="161" y="99"/>
                    <a:pt x="162" y="103"/>
                    <a:pt x="164" y="105"/>
                  </a:cubicBezTo>
                  <a:cubicBezTo>
                    <a:pt x="164" y="105"/>
                    <a:pt x="164" y="105"/>
                    <a:pt x="164" y="105"/>
                  </a:cubicBezTo>
                  <a:cubicBezTo>
                    <a:pt x="165" y="105"/>
                    <a:pt x="165" y="105"/>
                    <a:pt x="165" y="105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2"/>
                    <a:pt x="231" y="162"/>
                    <a:pt x="231" y="162"/>
                  </a:cubicBezTo>
                  <a:cubicBezTo>
                    <a:pt x="231" y="162"/>
                    <a:pt x="231" y="162"/>
                    <a:pt x="231" y="163"/>
                  </a:cubicBezTo>
                  <a:cubicBezTo>
                    <a:pt x="232" y="167"/>
                    <a:pt x="229" y="172"/>
                    <a:pt x="226" y="175"/>
                  </a:cubicBezTo>
                  <a:cubicBezTo>
                    <a:pt x="223" y="178"/>
                    <a:pt x="217" y="176"/>
                    <a:pt x="216" y="175"/>
                  </a:cubicBezTo>
                  <a:cubicBezTo>
                    <a:pt x="157" y="122"/>
                    <a:pt x="157" y="122"/>
                    <a:pt x="157" y="122"/>
                  </a:cubicBezTo>
                  <a:cubicBezTo>
                    <a:pt x="155" y="120"/>
                    <a:pt x="151" y="120"/>
                    <a:pt x="149" y="122"/>
                  </a:cubicBezTo>
                  <a:cubicBezTo>
                    <a:pt x="147" y="124"/>
                    <a:pt x="147" y="128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202" y="179"/>
                    <a:pt x="202" y="179"/>
                    <a:pt x="202" y="179"/>
                  </a:cubicBezTo>
                  <a:cubicBezTo>
                    <a:pt x="204" y="181"/>
                    <a:pt x="202" y="186"/>
                    <a:pt x="200" y="188"/>
                  </a:cubicBezTo>
                  <a:cubicBezTo>
                    <a:pt x="197" y="191"/>
                    <a:pt x="191" y="190"/>
                    <a:pt x="190" y="189"/>
                  </a:cubicBezTo>
                  <a:cubicBezTo>
                    <a:pt x="145" y="145"/>
                    <a:pt x="145" y="145"/>
                    <a:pt x="145" y="145"/>
                  </a:cubicBezTo>
                  <a:cubicBezTo>
                    <a:pt x="144" y="145"/>
                    <a:pt x="144" y="145"/>
                    <a:pt x="144" y="145"/>
                  </a:cubicBezTo>
                  <a:cubicBezTo>
                    <a:pt x="142" y="143"/>
                    <a:pt x="139" y="143"/>
                    <a:pt x="137" y="145"/>
                  </a:cubicBezTo>
                  <a:cubicBezTo>
                    <a:pt x="134" y="147"/>
                    <a:pt x="134" y="151"/>
                    <a:pt x="137" y="153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1" y="189"/>
                    <a:pt x="172" y="190"/>
                    <a:pt x="172" y="192"/>
                  </a:cubicBezTo>
                  <a:cubicBezTo>
                    <a:pt x="172" y="194"/>
                    <a:pt x="171" y="195"/>
                    <a:pt x="169" y="196"/>
                  </a:cubicBezTo>
                  <a:cubicBezTo>
                    <a:pt x="169" y="197"/>
                    <a:pt x="169" y="197"/>
                    <a:pt x="169" y="197"/>
                  </a:cubicBezTo>
                  <a:cubicBezTo>
                    <a:pt x="166" y="200"/>
                    <a:pt x="161" y="204"/>
                    <a:pt x="150" y="194"/>
                  </a:cubicBezTo>
                  <a:cubicBezTo>
                    <a:pt x="148" y="192"/>
                    <a:pt x="144" y="192"/>
                    <a:pt x="142" y="195"/>
                  </a:cubicBezTo>
                  <a:cubicBezTo>
                    <a:pt x="140" y="197"/>
                    <a:pt x="140" y="201"/>
                    <a:pt x="143" y="203"/>
                  </a:cubicBezTo>
                  <a:cubicBezTo>
                    <a:pt x="150" y="209"/>
                    <a:pt x="156" y="211"/>
                    <a:pt x="162" y="211"/>
                  </a:cubicBezTo>
                  <a:cubicBezTo>
                    <a:pt x="167" y="211"/>
                    <a:pt x="172" y="209"/>
                    <a:pt x="177" y="205"/>
                  </a:cubicBezTo>
                  <a:cubicBezTo>
                    <a:pt x="179" y="203"/>
                    <a:pt x="181" y="200"/>
                    <a:pt x="182" y="197"/>
                  </a:cubicBezTo>
                  <a:cubicBezTo>
                    <a:pt x="185" y="200"/>
                    <a:pt x="190" y="201"/>
                    <a:pt x="195" y="201"/>
                  </a:cubicBezTo>
                  <a:cubicBezTo>
                    <a:pt x="196" y="201"/>
                    <a:pt x="196" y="201"/>
                    <a:pt x="196" y="201"/>
                  </a:cubicBezTo>
                  <a:cubicBezTo>
                    <a:pt x="201" y="201"/>
                    <a:pt x="206" y="199"/>
                    <a:pt x="208" y="196"/>
                  </a:cubicBezTo>
                  <a:cubicBezTo>
                    <a:pt x="210" y="193"/>
                    <a:pt x="212" y="190"/>
                    <a:pt x="213" y="186"/>
                  </a:cubicBezTo>
                  <a:cubicBezTo>
                    <a:pt x="216" y="187"/>
                    <a:pt x="219" y="188"/>
                    <a:pt x="222" y="188"/>
                  </a:cubicBezTo>
                  <a:cubicBezTo>
                    <a:pt x="226" y="188"/>
                    <a:pt x="231" y="186"/>
                    <a:pt x="234" y="183"/>
                  </a:cubicBezTo>
                  <a:cubicBezTo>
                    <a:pt x="238" y="179"/>
                    <a:pt x="242" y="172"/>
                    <a:pt x="242" y="166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4" y="166"/>
                    <a:pt x="244" y="166"/>
                    <a:pt x="244" y="166"/>
                  </a:cubicBezTo>
                  <a:cubicBezTo>
                    <a:pt x="249" y="166"/>
                    <a:pt x="255" y="163"/>
                    <a:pt x="259" y="159"/>
                  </a:cubicBezTo>
                  <a:cubicBezTo>
                    <a:pt x="264" y="153"/>
                    <a:pt x="265" y="142"/>
                    <a:pt x="258" y="135"/>
                  </a:cubicBezTo>
                  <a:cubicBezTo>
                    <a:pt x="256" y="132"/>
                    <a:pt x="253" y="132"/>
                    <a:pt x="250" y="134"/>
                  </a:cubicBezTo>
                  <a:close/>
                  <a:moveTo>
                    <a:pt x="269" y="0"/>
                  </a:moveTo>
                  <a:cubicBezTo>
                    <a:pt x="263" y="3"/>
                    <a:pt x="249" y="11"/>
                    <a:pt x="249" y="11"/>
                  </a:cubicBezTo>
                  <a:cubicBezTo>
                    <a:pt x="271" y="14"/>
                    <a:pt x="299" y="37"/>
                    <a:pt x="302" y="75"/>
                  </a:cubicBezTo>
                  <a:cubicBezTo>
                    <a:pt x="308" y="70"/>
                    <a:pt x="317" y="62"/>
                    <a:pt x="320" y="59"/>
                  </a:cubicBezTo>
                  <a:cubicBezTo>
                    <a:pt x="317" y="27"/>
                    <a:pt x="288" y="4"/>
                    <a:pt x="269" y="0"/>
                  </a:cubicBezTo>
                  <a:close/>
                </a:path>
              </a:pathLst>
            </a:custGeom>
            <a:solidFill>
              <a:srgbClr val="205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9544D856-5AA2-63ED-A5F1-0FA0CE32693C}"/>
              </a:ext>
            </a:extLst>
          </p:cNvPr>
          <p:cNvSpPr/>
          <p:nvPr/>
        </p:nvSpPr>
        <p:spPr bwMode="auto">
          <a:xfrm>
            <a:off x="5647390" y="3640995"/>
            <a:ext cx="140836" cy="141288"/>
          </a:xfrm>
          <a:prstGeom prst="ellipse">
            <a:avLst/>
          </a:prstGeom>
          <a:solidFill>
            <a:srgbClr val="0459A8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00E4F86-2526-E05D-0A20-703BE2FF28EC}"/>
              </a:ext>
            </a:extLst>
          </p:cNvPr>
          <p:cNvSpPr txBox="1"/>
          <p:nvPr/>
        </p:nvSpPr>
        <p:spPr bwMode="auto">
          <a:xfrm>
            <a:off x="7812038" y="3371914"/>
            <a:ext cx="678862" cy="1936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 2018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3E6DE08-4F14-4120-0D59-F25665AEE86A}"/>
              </a:ext>
            </a:extLst>
          </p:cNvPr>
          <p:cNvCxnSpPr>
            <a:cxnSpLocks/>
          </p:cNvCxnSpPr>
          <p:nvPr/>
        </p:nvCxnSpPr>
        <p:spPr bwMode="auto">
          <a:xfrm flipV="1">
            <a:off x="7350994" y="3394139"/>
            <a:ext cx="0" cy="298450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</a:ln>
          <a:effectLst/>
        </p:spPr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108F764E-0A42-7B81-3D8A-A96A55D5E397}"/>
              </a:ext>
            </a:extLst>
          </p:cNvPr>
          <p:cNvSpPr/>
          <p:nvPr/>
        </p:nvSpPr>
        <p:spPr bwMode="auto">
          <a:xfrm>
            <a:off x="7281763" y="3640995"/>
            <a:ext cx="142419" cy="141288"/>
          </a:xfrm>
          <a:prstGeom prst="ellipse">
            <a:avLst/>
          </a:prstGeom>
          <a:solidFill>
            <a:srgbClr val="0459A8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187FAA8-8F5E-581E-A14D-E492BFF3CF3E}"/>
              </a:ext>
            </a:extLst>
          </p:cNvPr>
          <p:cNvSpPr txBox="1"/>
          <p:nvPr/>
        </p:nvSpPr>
        <p:spPr bwMode="auto">
          <a:xfrm>
            <a:off x="8734459" y="3829114"/>
            <a:ext cx="677280" cy="1936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Feb 2019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5923B13-ACAB-357C-5805-3819A2125A92}"/>
              </a:ext>
            </a:extLst>
          </p:cNvPr>
          <p:cNvSpPr txBox="1"/>
          <p:nvPr/>
        </p:nvSpPr>
        <p:spPr bwMode="auto">
          <a:xfrm>
            <a:off x="7007607" y="3829114"/>
            <a:ext cx="678862" cy="1936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2018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E4A0592-53F8-15D5-A19D-10FB310EF12F}"/>
              </a:ext>
            </a:extLst>
          </p:cNvPr>
          <p:cNvSpPr/>
          <p:nvPr/>
        </p:nvSpPr>
        <p:spPr bwMode="auto">
          <a:xfrm>
            <a:off x="8082832" y="3640996"/>
            <a:ext cx="142419" cy="141287"/>
          </a:xfrm>
          <a:prstGeom prst="ellipse">
            <a:avLst/>
          </a:prstGeom>
          <a:solidFill>
            <a:srgbClr val="0459A8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5BCF715-877F-E7AA-16F7-73D446A16761}"/>
              </a:ext>
            </a:extLst>
          </p:cNvPr>
          <p:cNvSpPr txBox="1"/>
          <p:nvPr/>
        </p:nvSpPr>
        <p:spPr bwMode="auto">
          <a:xfrm>
            <a:off x="2745593" y="3371914"/>
            <a:ext cx="677280" cy="1936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2005-2006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B8BCA54-06DF-C13C-46C0-E0C9B9AF9BD4}"/>
              </a:ext>
            </a:extLst>
          </p:cNvPr>
          <p:cNvGrpSpPr/>
          <p:nvPr/>
        </p:nvGrpSpPr>
        <p:grpSpPr>
          <a:xfrm>
            <a:off x="2846869" y="3957702"/>
            <a:ext cx="515872" cy="617537"/>
            <a:chOff x="1641476" y="4332114"/>
            <a:chExt cx="517525" cy="61753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EDDFD91-1678-50D1-3752-F406F23219B0}"/>
                </a:ext>
              </a:extLst>
            </p:cNvPr>
            <p:cNvGrpSpPr/>
            <p:nvPr/>
          </p:nvGrpSpPr>
          <p:grpSpPr>
            <a:xfrm>
              <a:off x="1641476" y="4332114"/>
              <a:ext cx="517525" cy="617537"/>
              <a:chOff x="1641476" y="4332114"/>
              <a:chExt cx="517525" cy="617537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6DE51D1-C653-00D1-574C-F8FF7338A0F0}"/>
                  </a:ext>
                </a:extLst>
              </p:cNvPr>
              <p:cNvSpPr/>
              <p:nvPr/>
            </p:nvSpPr>
            <p:spPr bwMode="auto">
              <a:xfrm rot="10800000">
                <a:off x="1641476" y="4430539"/>
                <a:ext cx="517525" cy="519112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A102C274-1006-369D-21E0-D136CD9E9F1E}"/>
                  </a:ext>
                </a:extLst>
              </p:cNvPr>
              <p:cNvSpPr/>
              <p:nvPr/>
            </p:nvSpPr>
            <p:spPr bwMode="auto">
              <a:xfrm>
                <a:off x="1849438" y="4332114"/>
                <a:ext cx="101600" cy="90487"/>
              </a:xfrm>
              <a:prstGeom prst="triangle">
                <a:avLst/>
              </a:prstGeom>
              <a:solidFill>
                <a:srgbClr val="8AC5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2" name="Freeform 100">
              <a:extLst>
                <a:ext uri="{FF2B5EF4-FFF2-40B4-BE49-F238E27FC236}">
                  <a16:creationId xmlns:a16="http://schemas.microsoft.com/office/drawing/2014/main" id="{8715FE1A-2A6D-B232-4B36-2BCC8A5A3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426" y="4595869"/>
              <a:ext cx="365625" cy="224232"/>
            </a:xfrm>
            <a:custGeom>
              <a:avLst/>
              <a:gdLst>
                <a:gd name="T0" fmla="*/ 2147483646 w 248"/>
                <a:gd name="T1" fmla="*/ 2147483646 h 152"/>
                <a:gd name="T2" fmla="*/ 2147483646 w 248"/>
                <a:gd name="T3" fmla="*/ 2147483646 h 152"/>
                <a:gd name="T4" fmla="*/ 2147483646 w 248"/>
                <a:gd name="T5" fmla="*/ 2147483646 h 152"/>
                <a:gd name="T6" fmla="*/ 2147483646 w 248"/>
                <a:gd name="T7" fmla="*/ 2147483646 h 152"/>
                <a:gd name="T8" fmla="*/ 2147483646 w 248"/>
                <a:gd name="T9" fmla="*/ 2147483646 h 152"/>
                <a:gd name="T10" fmla="*/ 2147483646 w 248"/>
                <a:gd name="T11" fmla="*/ 2147483646 h 152"/>
                <a:gd name="T12" fmla="*/ 2147483646 w 248"/>
                <a:gd name="T13" fmla="*/ 2147483646 h 152"/>
                <a:gd name="T14" fmla="*/ 2147483646 w 248"/>
                <a:gd name="T15" fmla="*/ 2147483646 h 152"/>
                <a:gd name="T16" fmla="*/ 2147483646 w 248"/>
                <a:gd name="T17" fmla="*/ 2147483646 h 152"/>
                <a:gd name="T18" fmla="*/ 2147483646 w 248"/>
                <a:gd name="T19" fmla="*/ 2147483646 h 152"/>
                <a:gd name="T20" fmla="*/ 2147483646 w 248"/>
                <a:gd name="T21" fmla="*/ 2147483646 h 152"/>
                <a:gd name="T22" fmla="*/ 2147483646 w 248"/>
                <a:gd name="T23" fmla="*/ 2147483646 h 152"/>
                <a:gd name="T24" fmla="*/ 2147483646 w 248"/>
                <a:gd name="T25" fmla="*/ 2147483646 h 152"/>
                <a:gd name="T26" fmla="*/ 2147483646 w 248"/>
                <a:gd name="T27" fmla="*/ 2147483646 h 152"/>
                <a:gd name="T28" fmla="*/ 2147483646 w 248"/>
                <a:gd name="T29" fmla="*/ 2147483646 h 152"/>
                <a:gd name="T30" fmla="*/ 2147483646 w 248"/>
                <a:gd name="T31" fmla="*/ 2147483646 h 152"/>
                <a:gd name="T32" fmla="*/ 2147483646 w 248"/>
                <a:gd name="T33" fmla="*/ 2147483646 h 152"/>
                <a:gd name="T34" fmla="*/ 2147483646 w 248"/>
                <a:gd name="T35" fmla="*/ 2147483646 h 152"/>
                <a:gd name="T36" fmla="*/ 2147483646 w 248"/>
                <a:gd name="T37" fmla="*/ 2147483646 h 152"/>
                <a:gd name="T38" fmla="*/ 2147483646 w 248"/>
                <a:gd name="T39" fmla="*/ 2147483646 h 152"/>
                <a:gd name="T40" fmla="*/ 2147483646 w 248"/>
                <a:gd name="T41" fmla="*/ 2147483646 h 152"/>
                <a:gd name="T42" fmla="*/ 2147483646 w 248"/>
                <a:gd name="T43" fmla="*/ 2147483646 h 152"/>
                <a:gd name="T44" fmla="*/ 2147483646 w 248"/>
                <a:gd name="T45" fmla="*/ 2147483646 h 152"/>
                <a:gd name="T46" fmla="*/ 2147483646 w 248"/>
                <a:gd name="T47" fmla="*/ 2147483646 h 152"/>
                <a:gd name="T48" fmla="*/ 2147483646 w 248"/>
                <a:gd name="T49" fmla="*/ 2147483646 h 152"/>
                <a:gd name="T50" fmla="*/ 2147483646 w 248"/>
                <a:gd name="T51" fmla="*/ 2147483646 h 152"/>
                <a:gd name="T52" fmla="*/ 2147483646 w 248"/>
                <a:gd name="T53" fmla="*/ 2147483646 h 152"/>
                <a:gd name="T54" fmla="*/ 2147483646 w 248"/>
                <a:gd name="T55" fmla="*/ 2147483646 h 152"/>
                <a:gd name="T56" fmla="*/ 2147483646 w 248"/>
                <a:gd name="T57" fmla="*/ 2147483646 h 152"/>
                <a:gd name="T58" fmla="*/ 2147483646 w 248"/>
                <a:gd name="T59" fmla="*/ 2147483646 h 152"/>
                <a:gd name="T60" fmla="*/ 2147483646 w 248"/>
                <a:gd name="T61" fmla="*/ 2147483646 h 152"/>
                <a:gd name="T62" fmla="*/ 2147483646 w 248"/>
                <a:gd name="T63" fmla="*/ 2147483646 h 152"/>
                <a:gd name="T64" fmla="*/ 2147483646 w 248"/>
                <a:gd name="T65" fmla="*/ 2147483646 h 152"/>
                <a:gd name="T66" fmla="*/ 2147483646 w 248"/>
                <a:gd name="T67" fmla="*/ 2147483646 h 152"/>
                <a:gd name="T68" fmla="*/ 2147483646 w 248"/>
                <a:gd name="T69" fmla="*/ 2147483646 h 152"/>
                <a:gd name="T70" fmla="*/ 2147483646 w 248"/>
                <a:gd name="T71" fmla="*/ 2147483646 h 152"/>
                <a:gd name="T72" fmla="*/ 2147483646 w 248"/>
                <a:gd name="T73" fmla="*/ 2147483646 h 152"/>
                <a:gd name="T74" fmla="*/ 2147483646 w 248"/>
                <a:gd name="T75" fmla="*/ 2147483646 h 152"/>
                <a:gd name="T76" fmla="*/ 2147483646 w 248"/>
                <a:gd name="T77" fmla="*/ 2147483646 h 152"/>
                <a:gd name="T78" fmla="*/ 2147483646 w 248"/>
                <a:gd name="T79" fmla="*/ 2147483646 h 152"/>
                <a:gd name="T80" fmla="*/ 2147483646 w 248"/>
                <a:gd name="T81" fmla="*/ 2147483646 h 152"/>
                <a:gd name="T82" fmla="*/ 2147483646 w 248"/>
                <a:gd name="T83" fmla="*/ 2147483646 h 152"/>
                <a:gd name="T84" fmla="*/ 2147483646 w 248"/>
                <a:gd name="T85" fmla="*/ 2147483646 h 152"/>
                <a:gd name="T86" fmla="*/ 2147483646 w 248"/>
                <a:gd name="T87" fmla="*/ 2147483646 h 152"/>
                <a:gd name="T88" fmla="*/ 2147483646 w 248"/>
                <a:gd name="T89" fmla="*/ 2147483646 h 152"/>
                <a:gd name="T90" fmla="*/ 2147483646 w 248"/>
                <a:gd name="T91" fmla="*/ 2147483646 h 152"/>
                <a:gd name="T92" fmla="*/ 2147483646 w 248"/>
                <a:gd name="T93" fmla="*/ 2147483646 h 152"/>
                <a:gd name="T94" fmla="*/ 2147483646 w 248"/>
                <a:gd name="T95" fmla="*/ 2147483646 h 152"/>
                <a:gd name="T96" fmla="*/ 2147483646 w 248"/>
                <a:gd name="T97" fmla="*/ 2147483646 h 152"/>
                <a:gd name="T98" fmla="*/ 2147483646 w 248"/>
                <a:gd name="T99" fmla="*/ 2147483646 h 152"/>
                <a:gd name="T100" fmla="*/ 2147483646 w 248"/>
                <a:gd name="T101" fmla="*/ 2147483646 h 152"/>
                <a:gd name="T102" fmla="*/ 2147483646 w 248"/>
                <a:gd name="T103" fmla="*/ 2147483646 h 152"/>
                <a:gd name="T104" fmla="*/ 2147483646 w 248"/>
                <a:gd name="T105" fmla="*/ 2147483646 h 152"/>
                <a:gd name="T106" fmla="*/ 2147483646 w 248"/>
                <a:gd name="T107" fmla="*/ 2147483646 h 152"/>
                <a:gd name="T108" fmla="*/ 2147483646 w 248"/>
                <a:gd name="T109" fmla="*/ 2147483646 h 152"/>
                <a:gd name="T110" fmla="*/ 2147483646 w 248"/>
                <a:gd name="T111" fmla="*/ 2147483646 h 152"/>
                <a:gd name="T112" fmla="*/ 2147483646 w 248"/>
                <a:gd name="T113" fmla="*/ 2147483646 h 152"/>
                <a:gd name="T114" fmla="*/ 2147483646 w 248"/>
                <a:gd name="T115" fmla="*/ 2147483646 h 152"/>
                <a:gd name="T116" fmla="*/ 2147483646 w 248"/>
                <a:gd name="T117" fmla="*/ 2147483646 h 152"/>
                <a:gd name="T118" fmla="*/ 2147483646 w 248"/>
                <a:gd name="T119" fmla="*/ 2147483646 h 152"/>
                <a:gd name="T120" fmla="*/ 2147483646 w 248"/>
                <a:gd name="T121" fmla="*/ 2147483646 h 152"/>
                <a:gd name="T122" fmla="*/ 2147483646 w 248"/>
                <a:gd name="T123" fmla="*/ 2147483646 h 152"/>
                <a:gd name="T124" fmla="*/ 2147483646 w 248"/>
                <a:gd name="T125" fmla="*/ 2147483646 h 1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8" h="152">
                  <a:moveTo>
                    <a:pt x="247" y="18"/>
                  </a:moveTo>
                  <a:lnTo>
                    <a:pt x="247" y="18"/>
                  </a:lnTo>
                  <a:lnTo>
                    <a:pt x="247" y="19"/>
                  </a:lnTo>
                  <a:lnTo>
                    <a:pt x="247" y="18"/>
                  </a:lnTo>
                  <a:lnTo>
                    <a:pt x="246" y="17"/>
                  </a:lnTo>
                  <a:lnTo>
                    <a:pt x="245" y="17"/>
                  </a:lnTo>
                  <a:lnTo>
                    <a:pt x="245" y="16"/>
                  </a:lnTo>
                  <a:lnTo>
                    <a:pt x="244" y="16"/>
                  </a:lnTo>
                  <a:lnTo>
                    <a:pt x="244" y="15"/>
                  </a:lnTo>
                  <a:lnTo>
                    <a:pt x="243" y="15"/>
                  </a:lnTo>
                  <a:lnTo>
                    <a:pt x="243" y="14"/>
                  </a:lnTo>
                  <a:lnTo>
                    <a:pt x="243" y="13"/>
                  </a:lnTo>
                  <a:lnTo>
                    <a:pt x="242" y="12"/>
                  </a:lnTo>
                  <a:lnTo>
                    <a:pt x="240" y="7"/>
                  </a:lnTo>
                  <a:lnTo>
                    <a:pt x="239" y="6"/>
                  </a:lnTo>
                  <a:lnTo>
                    <a:pt x="238" y="6"/>
                  </a:lnTo>
                  <a:lnTo>
                    <a:pt x="238" y="7"/>
                  </a:lnTo>
                  <a:lnTo>
                    <a:pt x="237" y="7"/>
                  </a:lnTo>
                  <a:lnTo>
                    <a:pt x="236" y="8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4" y="6"/>
                  </a:lnTo>
                  <a:lnTo>
                    <a:pt x="232" y="12"/>
                  </a:lnTo>
                  <a:lnTo>
                    <a:pt x="232" y="13"/>
                  </a:lnTo>
                  <a:lnTo>
                    <a:pt x="232" y="14"/>
                  </a:lnTo>
                  <a:lnTo>
                    <a:pt x="232" y="15"/>
                  </a:lnTo>
                  <a:lnTo>
                    <a:pt x="232" y="16"/>
                  </a:lnTo>
                  <a:lnTo>
                    <a:pt x="232" y="17"/>
                  </a:lnTo>
                  <a:lnTo>
                    <a:pt x="232" y="18"/>
                  </a:lnTo>
                  <a:lnTo>
                    <a:pt x="232" y="19"/>
                  </a:lnTo>
                  <a:lnTo>
                    <a:pt x="232" y="20"/>
                  </a:lnTo>
                  <a:lnTo>
                    <a:pt x="232" y="21"/>
                  </a:lnTo>
                  <a:lnTo>
                    <a:pt x="231" y="21"/>
                  </a:lnTo>
                  <a:lnTo>
                    <a:pt x="230" y="22"/>
                  </a:lnTo>
                  <a:lnTo>
                    <a:pt x="229" y="22"/>
                  </a:lnTo>
                  <a:lnTo>
                    <a:pt x="229" y="23"/>
                  </a:lnTo>
                  <a:lnTo>
                    <a:pt x="223" y="25"/>
                  </a:lnTo>
                  <a:lnTo>
                    <a:pt x="221" y="25"/>
                  </a:lnTo>
                  <a:lnTo>
                    <a:pt x="219" y="26"/>
                  </a:lnTo>
                  <a:lnTo>
                    <a:pt x="216" y="27"/>
                  </a:lnTo>
                  <a:lnTo>
                    <a:pt x="215" y="27"/>
                  </a:lnTo>
                  <a:lnTo>
                    <a:pt x="213" y="29"/>
                  </a:lnTo>
                  <a:lnTo>
                    <a:pt x="213" y="30"/>
                  </a:lnTo>
                  <a:lnTo>
                    <a:pt x="213" y="31"/>
                  </a:lnTo>
                  <a:lnTo>
                    <a:pt x="212" y="32"/>
                  </a:lnTo>
                  <a:lnTo>
                    <a:pt x="211" y="32"/>
                  </a:lnTo>
                  <a:lnTo>
                    <a:pt x="210" y="33"/>
                  </a:lnTo>
                  <a:lnTo>
                    <a:pt x="210" y="34"/>
                  </a:lnTo>
                  <a:lnTo>
                    <a:pt x="211" y="34"/>
                  </a:lnTo>
                  <a:lnTo>
                    <a:pt x="212" y="34"/>
                  </a:lnTo>
                  <a:lnTo>
                    <a:pt x="212" y="35"/>
                  </a:lnTo>
                  <a:lnTo>
                    <a:pt x="211" y="35"/>
                  </a:lnTo>
                  <a:lnTo>
                    <a:pt x="212" y="35"/>
                  </a:lnTo>
                  <a:lnTo>
                    <a:pt x="212" y="36"/>
                  </a:lnTo>
                  <a:lnTo>
                    <a:pt x="211" y="37"/>
                  </a:lnTo>
                  <a:lnTo>
                    <a:pt x="210" y="38"/>
                  </a:lnTo>
                  <a:lnTo>
                    <a:pt x="209" y="38"/>
                  </a:lnTo>
                  <a:lnTo>
                    <a:pt x="209" y="39"/>
                  </a:lnTo>
                  <a:lnTo>
                    <a:pt x="208" y="39"/>
                  </a:lnTo>
                  <a:lnTo>
                    <a:pt x="207" y="39"/>
                  </a:lnTo>
                  <a:lnTo>
                    <a:pt x="207" y="40"/>
                  </a:lnTo>
                  <a:lnTo>
                    <a:pt x="205" y="39"/>
                  </a:lnTo>
                  <a:lnTo>
                    <a:pt x="204" y="39"/>
                  </a:lnTo>
                  <a:lnTo>
                    <a:pt x="202" y="40"/>
                  </a:lnTo>
                  <a:lnTo>
                    <a:pt x="201" y="40"/>
                  </a:lnTo>
                  <a:lnTo>
                    <a:pt x="201" y="41"/>
                  </a:lnTo>
                  <a:lnTo>
                    <a:pt x="200" y="41"/>
                  </a:lnTo>
                  <a:lnTo>
                    <a:pt x="201" y="41"/>
                  </a:lnTo>
                  <a:lnTo>
                    <a:pt x="201" y="42"/>
                  </a:lnTo>
                  <a:lnTo>
                    <a:pt x="201" y="43"/>
                  </a:lnTo>
                  <a:lnTo>
                    <a:pt x="201" y="44"/>
                  </a:lnTo>
                  <a:lnTo>
                    <a:pt x="201" y="45"/>
                  </a:lnTo>
                  <a:lnTo>
                    <a:pt x="200" y="45"/>
                  </a:lnTo>
                  <a:lnTo>
                    <a:pt x="200" y="46"/>
                  </a:lnTo>
                  <a:lnTo>
                    <a:pt x="199" y="46"/>
                  </a:lnTo>
                  <a:lnTo>
                    <a:pt x="198" y="47"/>
                  </a:lnTo>
                  <a:lnTo>
                    <a:pt x="196" y="48"/>
                  </a:lnTo>
                  <a:lnTo>
                    <a:pt x="195" y="49"/>
                  </a:lnTo>
                  <a:lnTo>
                    <a:pt x="193" y="51"/>
                  </a:lnTo>
                  <a:lnTo>
                    <a:pt x="192" y="51"/>
                  </a:lnTo>
                  <a:lnTo>
                    <a:pt x="192" y="52"/>
                  </a:lnTo>
                  <a:lnTo>
                    <a:pt x="191" y="52"/>
                  </a:lnTo>
                  <a:lnTo>
                    <a:pt x="191" y="53"/>
                  </a:lnTo>
                  <a:lnTo>
                    <a:pt x="190" y="53"/>
                  </a:lnTo>
                  <a:lnTo>
                    <a:pt x="189" y="53"/>
                  </a:lnTo>
                  <a:lnTo>
                    <a:pt x="188" y="53"/>
                  </a:lnTo>
                  <a:lnTo>
                    <a:pt x="188" y="54"/>
                  </a:lnTo>
                  <a:lnTo>
                    <a:pt x="187" y="54"/>
                  </a:lnTo>
                  <a:lnTo>
                    <a:pt x="186" y="54"/>
                  </a:lnTo>
                  <a:lnTo>
                    <a:pt x="185" y="54"/>
                  </a:lnTo>
                  <a:lnTo>
                    <a:pt x="185" y="53"/>
                  </a:lnTo>
                  <a:lnTo>
                    <a:pt x="186" y="53"/>
                  </a:lnTo>
                  <a:lnTo>
                    <a:pt x="185" y="53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3" y="51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4" y="49"/>
                  </a:lnTo>
                  <a:lnTo>
                    <a:pt x="184" y="48"/>
                  </a:lnTo>
                  <a:lnTo>
                    <a:pt x="184" y="47"/>
                  </a:lnTo>
                  <a:lnTo>
                    <a:pt x="185" y="47"/>
                  </a:lnTo>
                  <a:lnTo>
                    <a:pt x="186" y="47"/>
                  </a:lnTo>
                  <a:lnTo>
                    <a:pt x="186" y="46"/>
                  </a:lnTo>
                  <a:lnTo>
                    <a:pt x="186" y="45"/>
                  </a:lnTo>
                  <a:lnTo>
                    <a:pt x="185" y="44"/>
                  </a:lnTo>
                  <a:lnTo>
                    <a:pt x="185" y="43"/>
                  </a:lnTo>
                  <a:lnTo>
                    <a:pt x="185" y="42"/>
                  </a:lnTo>
                  <a:lnTo>
                    <a:pt x="184" y="41"/>
                  </a:lnTo>
                  <a:lnTo>
                    <a:pt x="184" y="40"/>
                  </a:lnTo>
                  <a:lnTo>
                    <a:pt x="183" y="39"/>
                  </a:lnTo>
                  <a:lnTo>
                    <a:pt x="182" y="39"/>
                  </a:lnTo>
                  <a:lnTo>
                    <a:pt x="181" y="40"/>
                  </a:lnTo>
                  <a:lnTo>
                    <a:pt x="181" y="41"/>
                  </a:lnTo>
                  <a:lnTo>
                    <a:pt x="180" y="41"/>
                  </a:lnTo>
                  <a:lnTo>
                    <a:pt x="180" y="42"/>
                  </a:lnTo>
                  <a:lnTo>
                    <a:pt x="179" y="41"/>
                  </a:lnTo>
                  <a:lnTo>
                    <a:pt x="178" y="41"/>
                  </a:lnTo>
                  <a:lnTo>
                    <a:pt x="178" y="40"/>
                  </a:lnTo>
                  <a:lnTo>
                    <a:pt x="179" y="40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1" y="37"/>
                  </a:lnTo>
                  <a:lnTo>
                    <a:pt x="181" y="36"/>
                  </a:lnTo>
                  <a:lnTo>
                    <a:pt x="181" y="35"/>
                  </a:lnTo>
                  <a:lnTo>
                    <a:pt x="180" y="34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79" y="32"/>
                  </a:lnTo>
                  <a:lnTo>
                    <a:pt x="179" y="31"/>
                  </a:lnTo>
                  <a:lnTo>
                    <a:pt x="178" y="31"/>
                  </a:lnTo>
                  <a:lnTo>
                    <a:pt x="177" y="31"/>
                  </a:lnTo>
                  <a:lnTo>
                    <a:pt x="177" y="30"/>
                  </a:lnTo>
                  <a:lnTo>
                    <a:pt x="176" y="30"/>
                  </a:lnTo>
                  <a:lnTo>
                    <a:pt x="175" y="30"/>
                  </a:lnTo>
                  <a:lnTo>
                    <a:pt x="174" y="29"/>
                  </a:lnTo>
                  <a:lnTo>
                    <a:pt x="173" y="29"/>
                  </a:lnTo>
                  <a:lnTo>
                    <a:pt x="173" y="30"/>
                  </a:lnTo>
                  <a:lnTo>
                    <a:pt x="172" y="31"/>
                  </a:lnTo>
                  <a:lnTo>
                    <a:pt x="173" y="32"/>
                  </a:lnTo>
                  <a:lnTo>
                    <a:pt x="172" y="32"/>
                  </a:lnTo>
                  <a:lnTo>
                    <a:pt x="171" y="33"/>
                  </a:lnTo>
                  <a:lnTo>
                    <a:pt x="171" y="35"/>
                  </a:lnTo>
                  <a:lnTo>
                    <a:pt x="171" y="34"/>
                  </a:lnTo>
                  <a:lnTo>
                    <a:pt x="170" y="35"/>
                  </a:lnTo>
                  <a:lnTo>
                    <a:pt x="169" y="35"/>
                  </a:lnTo>
                  <a:lnTo>
                    <a:pt x="169" y="36"/>
                  </a:lnTo>
                  <a:lnTo>
                    <a:pt x="168" y="36"/>
                  </a:lnTo>
                  <a:lnTo>
                    <a:pt x="168" y="37"/>
                  </a:lnTo>
                  <a:lnTo>
                    <a:pt x="168" y="38"/>
                  </a:lnTo>
                  <a:lnTo>
                    <a:pt x="168" y="39"/>
                  </a:lnTo>
                  <a:lnTo>
                    <a:pt x="168" y="40"/>
                  </a:lnTo>
                  <a:lnTo>
                    <a:pt x="167" y="41"/>
                  </a:lnTo>
                  <a:lnTo>
                    <a:pt x="168" y="41"/>
                  </a:lnTo>
                  <a:lnTo>
                    <a:pt x="168" y="42"/>
                  </a:lnTo>
                  <a:lnTo>
                    <a:pt x="168" y="43"/>
                  </a:lnTo>
                  <a:lnTo>
                    <a:pt x="169" y="46"/>
                  </a:lnTo>
                  <a:lnTo>
                    <a:pt x="170" y="47"/>
                  </a:lnTo>
                  <a:lnTo>
                    <a:pt x="170" y="48"/>
                  </a:lnTo>
                  <a:lnTo>
                    <a:pt x="170" y="49"/>
                  </a:lnTo>
                  <a:lnTo>
                    <a:pt x="170" y="51"/>
                  </a:lnTo>
                  <a:lnTo>
                    <a:pt x="169" y="52"/>
                  </a:lnTo>
                  <a:lnTo>
                    <a:pt x="169" y="53"/>
                  </a:lnTo>
                  <a:lnTo>
                    <a:pt x="168" y="53"/>
                  </a:lnTo>
                  <a:lnTo>
                    <a:pt x="168" y="54"/>
                  </a:lnTo>
                  <a:lnTo>
                    <a:pt x="167" y="55"/>
                  </a:lnTo>
                  <a:lnTo>
                    <a:pt x="166" y="55"/>
                  </a:lnTo>
                  <a:lnTo>
                    <a:pt x="165" y="55"/>
                  </a:lnTo>
                  <a:lnTo>
                    <a:pt x="164" y="55"/>
                  </a:lnTo>
                  <a:lnTo>
                    <a:pt x="164" y="54"/>
                  </a:lnTo>
                  <a:lnTo>
                    <a:pt x="164" y="53"/>
                  </a:lnTo>
                  <a:lnTo>
                    <a:pt x="163" y="52"/>
                  </a:lnTo>
                  <a:lnTo>
                    <a:pt x="163" y="51"/>
                  </a:lnTo>
                  <a:lnTo>
                    <a:pt x="163" y="50"/>
                  </a:lnTo>
                  <a:lnTo>
                    <a:pt x="163" y="49"/>
                  </a:lnTo>
                  <a:lnTo>
                    <a:pt x="163" y="48"/>
                  </a:lnTo>
                  <a:lnTo>
                    <a:pt x="162" y="47"/>
                  </a:lnTo>
                  <a:lnTo>
                    <a:pt x="162" y="46"/>
                  </a:lnTo>
                  <a:lnTo>
                    <a:pt x="162" y="45"/>
                  </a:lnTo>
                  <a:lnTo>
                    <a:pt x="162" y="44"/>
                  </a:lnTo>
                  <a:lnTo>
                    <a:pt x="163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8"/>
                  </a:lnTo>
                  <a:lnTo>
                    <a:pt x="164" y="37"/>
                  </a:lnTo>
                  <a:lnTo>
                    <a:pt x="164" y="36"/>
                  </a:lnTo>
                  <a:lnTo>
                    <a:pt x="163" y="36"/>
                  </a:lnTo>
                  <a:lnTo>
                    <a:pt x="162" y="36"/>
                  </a:lnTo>
                  <a:lnTo>
                    <a:pt x="162" y="37"/>
                  </a:lnTo>
                  <a:lnTo>
                    <a:pt x="162" y="38"/>
                  </a:lnTo>
                  <a:lnTo>
                    <a:pt x="161" y="38"/>
                  </a:lnTo>
                  <a:lnTo>
                    <a:pt x="161" y="37"/>
                  </a:lnTo>
                  <a:lnTo>
                    <a:pt x="161" y="36"/>
                  </a:lnTo>
                  <a:lnTo>
                    <a:pt x="162" y="35"/>
                  </a:lnTo>
                  <a:lnTo>
                    <a:pt x="163" y="34"/>
                  </a:lnTo>
                  <a:lnTo>
                    <a:pt x="163" y="33"/>
                  </a:lnTo>
                  <a:lnTo>
                    <a:pt x="164" y="32"/>
                  </a:lnTo>
                  <a:lnTo>
                    <a:pt x="164" y="31"/>
                  </a:lnTo>
                  <a:lnTo>
                    <a:pt x="164" y="30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5" y="30"/>
                  </a:lnTo>
                  <a:lnTo>
                    <a:pt x="166" y="30"/>
                  </a:lnTo>
                  <a:lnTo>
                    <a:pt x="165" y="31"/>
                  </a:lnTo>
                  <a:lnTo>
                    <a:pt x="166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0" y="29"/>
                  </a:lnTo>
                  <a:lnTo>
                    <a:pt x="171" y="29"/>
                  </a:lnTo>
                  <a:lnTo>
                    <a:pt x="171" y="28"/>
                  </a:lnTo>
                  <a:lnTo>
                    <a:pt x="171" y="29"/>
                  </a:lnTo>
                  <a:lnTo>
                    <a:pt x="171" y="28"/>
                  </a:lnTo>
                  <a:lnTo>
                    <a:pt x="172" y="29"/>
                  </a:lnTo>
                  <a:lnTo>
                    <a:pt x="173" y="29"/>
                  </a:lnTo>
                  <a:lnTo>
                    <a:pt x="174" y="29"/>
                  </a:lnTo>
                  <a:lnTo>
                    <a:pt x="174" y="28"/>
                  </a:lnTo>
                  <a:lnTo>
                    <a:pt x="175" y="29"/>
                  </a:lnTo>
                  <a:lnTo>
                    <a:pt x="175" y="28"/>
                  </a:lnTo>
                  <a:lnTo>
                    <a:pt x="177" y="28"/>
                  </a:lnTo>
                  <a:lnTo>
                    <a:pt x="177" y="27"/>
                  </a:lnTo>
                  <a:lnTo>
                    <a:pt x="176" y="27"/>
                  </a:lnTo>
                  <a:lnTo>
                    <a:pt x="176" y="26"/>
                  </a:lnTo>
                  <a:lnTo>
                    <a:pt x="175" y="25"/>
                  </a:lnTo>
                  <a:lnTo>
                    <a:pt x="174" y="25"/>
                  </a:lnTo>
                  <a:lnTo>
                    <a:pt x="174" y="26"/>
                  </a:lnTo>
                  <a:lnTo>
                    <a:pt x="174" y="25"/>
                  </a:lnTo>
                  <a:lnTo>
                    <a:pt x="173" y="26"/>
                  </a:lnTo>
                  <a:lnTo>
                    <a:pt x="172" y="25"/>
                  </a:lnTo>
                  <a:lnTo>
                    <a:pt x="172" y="24"/>
                  </a:lnTo>
                  <a:lnTo>
                    <a:pt x="171" y="24"/>
                  </a:lnTo>
                  <a:lnTo>
                    <a:pt x="170" y="24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6" y="26"/>
                  </a:lnTo>
                  <a:lnTo>
                    <a:pt x="165" y="27"/>
                  </a:lnTo>
                  <a:lnTo>
                    <a:pt x="164" y="27"/>
                  </a:lnTo>
                  <a:lnTo>
                    <a:pt x="164" y="26"/>
                  </a:lnTo>
                  <a:lnTo>
                    <a:pt x="163" y="27"/>
                  </a:lnTo>
                  <a:lnTo>
                    <a:pt x="162" y="26"/>
                  </a:lnTo>
                  <a:lnTo>
                    <a:pt x="161" y="25"/>
                  </a:lnTo>
                  <a:lnTo>
                    <a:pt x="160" y="24"/>
                  </a:lnTo>
                  <a:lnTo>
                    <a:pt x="159" y="24"/>
                  </a:lnTo>
                  <a:lnTo>
                    <a:pt x="158" y="24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7" y="23"/>
                  </a:lnTo>
                  <a:lnTo>
                    <a:pt x="156" y="23"/>
                  </a:lnTo>
                  <a:lnTo>
                    <a:pt x="156" y="24"/>
                  </a:lnTo>
                  <a:lnTo>
                    <a:pt x="155" y="24"/>
                  </a:lnTo>
                  <a:lnTo>
                    <a:pt x="154" y="25"/>
                  </a:lnTo>
                  <a:lnTo>
                    <a:pt x="153" y="25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2" y="27"/>
                  </a:lnTo>
                  <a:lnTo>
                    <a:pt x="150" y="27"/>
                  </a:lnTo>
                  <a:lnTo>
                    <a:pt x="149" y="27"/>
                  </a:lnTo>
                  <a:lnTo>
                    <a:pt x="148" y="27"/>
                  </a:lnTo>
                  <a:lnTo>
                    <a:pt x="147" y="27"/>
                  </a:lnTo>
                  <a:lnTo>
                    <a:pt x="148" y="27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7" y="25"/>
                  </a:lnTo>
                  <a:lnTo>
                    <a:pt x="146" y="26"/>
                  </a:lnTo>
                  <a:lnTo>
                    <a:pt x="144" y="27"/>
                  </a:lnTo>
                  <a:lnTo>
                    <a:pt x="143" y="27"/>
                  </a:lnTo>
                  <a:lnTo>
                    <a:pt x="143" y="26"/>
                  </a:lnTo>
                  <a:lnTo>
                    <a:pt x="144" y="25"/>
                  </a:lnTo>
                  <a:lnTo>
                    <a:pt x="145" y="25"/>
                  </a:lnTo>
                  <a:lnTo>
                    <a:pt x="145" y="24"/>
                  </a:lnTo>
                  <a:lnTo>
                    <a:pt x="146" y="23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50" y="20"/>
                  </a:lnTo>
                  <a:lnTo>
                    <a:pt x="152" y="19"/>
                  </a:lnTo>
                  <a:lnTo>
                    <a:pt x="152" y="18"/>
                  </a:lnTo>
                  <a:lnTo>
                    <a:pt x="151" y="18"/>
                  </a:lnTo>
                  <a:lnTo>
                    <a:pt x="150" y="18"/>
                  </a:lnTo>
                  <a:lnTo>
                    <a:pt x="149" y="18"/>
                  </a:lnTo>
                  <a:lnTo>
                    <a:pt x="148" y="18"/>
                  </a:lnTo>
                  <a:lnTo>
                    <a:pt x="147" y="18"/>
                  </a:lnTo>
                  <a:lnTo>
                    <a:pt x="147" y="17"/>
                  </a:lnTo>
                  <a:lnTo>
                    <a:pt x="146" y="18"/>
                  </a:lnTo>
                  <a:lnTo>
                    <a:pt x="145" y="19"/>
                  </a:lnTo>
                  <a:lnTo>
                    <a:pt x="144" y="18"/>
                  </a:lnTo>
                  <a:lnTo>
                    <a:pt x="143" y="17"/>
                  </a:lnTo>
                  <a:lnTo>
                    <a:pt x="142" y="17"/>
                  </a:lnTo>
                  <a:lnTo>
                    <a:pt x="141" y="17"/>
                  </a:lnTo>
                  <a:lnTo>
                    <a:pt x="140" y="16"/>
                  </a:lnTo>
                  <a:lnTo>
                    <a:pt x="139" y="16"/>
                  </a:lnTo>
                  <a:lnTo>
                    <a:pt x="138" y="16"/>
                  </a:lnTo>
                  <a:lnTo>
                    <a:pt x="137" y="16"/>
                  </a:lnTo>
                  <a:lnTo>
                    <a:pt x="136" y="16"/>
                  </a:lnTo>
                  <a:lnTo>
                    <a:pt x="135" y="16"/>
                  </a:lnTo>
                  <a:lnTo>
                    <a:pt x="134" y="16"/>
                  </a:lnTo>
                  <a:lnTo>
                    <a:pt x="133" y="16"/>
                  </a:lnTo>
                  <a:lnTo>
                    <a:pt x="132" y="15"/>
                  </a:lnTo>
                  <a:lnTo>
                    <a:pt x="132" y="14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31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30" y="14"/>
                  </a:lnTo>
                  <a:lnTo>
                    <a:pt x="127" y="14"/>
                  </a:lnTo>
                  <a:lnTo>
                    <a:pt x="118" y="14"/>
                  </a:lnTo>
                  <a:lnTo>
                    <a:pt x="110" y="14"/>
                  </a:lnTo>
                  <a:lnTo>
                    <a:pt x="101" y="13"/>
                  </a:lnTo>
                  <a:lnTo>
                    <a:pt x="95" y="13"/>
                  </a:lnTo>
                  <a:lnTo>
                    <a:pt x="91" y="12"/>
                  </a:lnTo>
                  <a:lnTo>
                    <a:pt x="84" y="12"/>
                  </a:lnTo>
                  <a:lnTo>
                    <a:pt x="78" y="11"/>
                  </a:lnTo>
                  <a:lnTo>
                    <a:pt x="73" y="10"/>
                  </a:lnTo>
                  <a:lnTo>
                    <a:pt x="63" y="9"/>
                  </a:lnTo>
                  <a:lnTo>
                    <a:pt x="53" y="7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3" y="5"/>
                  </a:lnTo>
                  <a:lnTo>
                    <a:pt x="40" y="4"/>
                  </a:lnTo>
                  <a:lnTo>
                    <a:pt x="33" y="3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4"/>
                  </a:lnTo>
                  <a:lnTo>
                    <a:pt x="5" y="64"/>
                  </a:lnTo>
                  <a:lnTo>
                    <a:pt x="5" y="65"/>
                  </a:lnTo>
                  <a:lnTo>
                    <a:pt x="6" y="65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7" y="64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5" y="69"/>
                  </a:lnTo>
                  <a:lnTo>
                    <a:pt x="6" y="70"/>
                  </a:lnTo>
                  <a:lnTo>
                    <a:pt x="6" y="71"/>
                  </a:lnTo>
                  <a:lnTo>
                    <a:pt x="6" y="72"/>
                  </a:lnTo>
                  <a:lnTo>
                    <a:pt x="6" y="73"/>
                  </a:lnTo>
                  <a:lnTo>
                    <a:pt x="6" y="74"/>
                  </a:lnTo>
                  <a:lnTo>
                    <a:pt x="6" y="75"/>
                  </a:lnTo>
                  <a:lnTo>
                    <a:pt x="6" y="76"/>
                  </a:lnTo>
                  <a:lnTo>
                    <a:pt x="6" y="77"/>
                  </a:lnTo>
                  <a:lnTo>
                    <a:pt x="6" y="78"/>
                  </a:lnTo>
                  <a:lnTo>
                    <a:pt x="7" y="78"/>
                  </a:lnTo>
                  <a:lnTo>
                    <a:pt x="7" y="79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9" y="81"/>
                  </a:lnTo>
                  <a:lnTo>
                    <a:pt x="8" y="82"/>
                  </a:lnTo>
                  <a:lnTo>
                    <a:pt x="9" y="83"/>
                  </a:lnTo>
                  <a:lnTo>
                    <a:pt x="10" y="83"/>
                  </a:lnTo>
                  <a:lnTo>
                    <a:pt x="10" y="84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9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3" y="88"/>
                  </a:lnTo>
                  <a:lnTo>
                    <a:pt x="14" y="89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7" y="91"/>
                  </a:lnTo>
                  <a:lnTo>
                    <a:pt x="18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8" y="94"/>
                  </a:lnTo>
                  <a:lnTo>
                    <a:pt x="19" y="94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3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3" y="102"/>
                  </a:lnTo>
                  <a:lnTo>
                    <a:pt x="23" y="101"/>
                  </a:lnTo>
                  <a:lnTo>
                    <a:pt x="23" y="102"/>
                  </a:lnTo>
                  <a:lnTo>
                    <a:pt x="35" y="103"/>
                  </a:lnTo>
                  <a:lnTo>
                    <a:pt x="34" y="104"/>
                  </a:lnTo>
                  <a:lnTo>
                    <a:pt x="36" y="105"/>
                  </a:lnTo>
                  <a:lnTo>
                    <a:pt x="45" y="111"/>
                  </a:lnTo>
                  <a:lnTo>
                    <a:pt x="52" y="115"/>
                  </a:lnTo>
                  <a:lnTo>
                    <a:pt x="59" y="115"/>
                  </a:lnTo>
                  <a:lnTo>
                    <a:pt x="61" y="115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7" y="114"/>
                  </a:lnTo>
                  <a:lnTo>
                    <a:pt x="74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7"/>
                  </a:lnTo>
                  <a:lnTo>
                    <a:pt x="77" y="117"/>
                  </a:lnTo>
                  <a:lnTo>
                    <a:pt x="78" y="118"/>
                  </a:lnTo>
                  <a:lnTo>
                    <a:pt x="79" y="119"/>
                  </a:lnTo>
                  <a:lnTo>
                    <a:pt x="79" y="120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1" y="121"/>
                  </a:lnTo>
                  <a:lnTo>
                    <a:pt x="82" y="122"/>
                  </a:lnTo>
                  <a:lnTo>
                    <a:pt x="82" y="123"/>
                  </a:lnTo>
                  <a:lnTo>
                    <a:pt x="82" y="124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6"/>
                  </a:lnTo>
                  <a:lnTo>
                    <a:pt x="83" y="127"/>
                  </a:lnTo>
                  <a:lnTo>
                    <a:pt x="84" y="128"/>
                  </a:lnTo>
                  <a:lnTo>
                    <a:pt x="85" y="129"/>
                  </a:lnTo>
                  <a:lnTo>
                    <a:pt x="86" y="130"/>
                  </a:lnTo>
                  <a:lnTo>
                    <a:pt x="86" y="131"/>
                  </a:lnTo>
                  <a:lnTo>
                    <a:pt x="87" y="131"/>
                  </a:lnTo>
                  <a:lnTo>
                    <a:pt x="89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1" y="133"/>
                  </a:lnTo>
                  <a:lnTo>
                    <a:pt x="91" y="132"/>
                  </a:lnTo>
                  <a:lnTo>
                    <a:pt x="92" y="131"/>
                  </a:lnTo>
                  <a:lnTo>
                    <a:pt x="93" y="129"/>
                  </a:lnTo>
                  <a:lnTo>
                    <a:pt x="93" y="128"/>
                  </a:lnTo>
                  <a:lnTo>
                    <a:pt x="94" y="128"/>
                  </a:lnTo>
                  <a:lnTo>
                    <a:pt x="95" y="128"/>
                  </a:lnTo>
                  <a:lnTo>
                    <a:pt x="95" y="127"/>
                  </a:lnTo>
                  <a:lnTo>
                    <a:pt x="96" y="127"/>
                  </a:lnTo>
                  <a:lnTo>
                    <a:pt x="96" y="128"/>
                  </a:lnTo>
                  <a:lnTo>
                    <a:pt x="97" y="128"/>
                  </a:lnTo>
                  <a:lnTo>
                    <a:pt x="98" y="128"/>
                  </a:lnTo>
                  <a:lnTo>
                    <a:pt x="99" y="128"/>
                  </a:lnTo>
                  <a:lnTo>
                    <a:pt x="100" y="128"/>
                  </a:lnTo>
                  <a:lnTo>
                    <a:pt x="100" y="129"/>
                  </a:lnTo>
                  <a:lnTo>
                    <a:pt x="100" y="130"/>
                  </a:lnTo>
                  <a:lnTo>
                    <a:pt x="101" y="129"/>
                  </a:lnTo>
                  <a:lnTo>
                    <a:pt x="101" y="130"/>
                  </a:lnTo>
                  <a:lnTo>
                    <a:pt x="102" y="130"/>
                  </a:lnTo>
                  <a:lnTo>
                    <a:pt x="102" y="131"/>
                  </a:lnTo>
                  <a:lnTo>
                    <a:pt x="103" y="132"/>
                  </a:lnTo>
                  <a:lnTo>
                    <a:pt x="104" y="133"/>
                  </a:lnTo>
                  <a:lnTo>
                    <a:pt x="104" y="134"/>
                  </a:lnTo>
                  <a:lnTo>
                    <a:pt x="104" y="135"/>
                  </a:lnTo>
                  <a:lnTo>
                    <a:pt x="105" y="136"/>
                  </a:lnTo>
                  <a:lnTo>
                    <a:pt x="105" y="137"/>
                  </a:lnTo>
                  <a:lnTo>
                    <a:pt x="105" y="138"/>
                  </a:lnTo>
                  <a:lnTo>
                    <a:pt x="106" y="138"/>
                  </a:lnTo>
                  <a:lnTo>
                    <a:pt x="106" y="139"/>
                  </a:lnTo>
                  <a:lnTo>
                    <a:pt x="107" y="139"/>
                  </a:lnTo>
                  <a:lnTo>
                    <a:pt x="108" y="139"/>
                  </a:lnTo>
                  <a:lnTo>
                    <a:pt x="108" y="140"/>
                  </a:lnTo>
                  <a:lnTo>
                    <a:pt x="108" y="141"/>
                  </a:lnTo>
                  <a:lnTo>
                    <a:pt x="109" y="141"/>
                  </a:lnTo>
                  <a:lnTo>
                    <a:pt x="110" y="142"/>
                  </a:lnTo>
                  <a:lnTo>
                    <a:pt x="110" y="143"/>
                  </a:lnTo>
                  <a:lnTo>
                    <a:pt x="110" y="144"/>
                  </a:lnTo>
                  <a:lnTo>
                    <a:pt x="110" y="145"/>
                  </a:lnTo>
                  <a:lnTo>
                    <a:pt x="110" y="146"/>
                  </a:lnTo>
                  <a:lnTo>
                    <a:pt x="111" y="147"/>
                  </a:lnTo>
                  <a:lnTo>
                    <a:pt x="111" y="148"/>
                  </a:lnTo>
                  <a:lnTo>
                    <a:pt x="111" y="149"/>
                  </a:lnTo>
                  <a:lnTo>
                    <a:pt x="112" y="149"/>
                  </a:lnTo>
                  <a:lnTo>
                    <a:pt x="113" y="149"/>
                  </a:lnTo>
                  <a:lnTo>
                    <a:pt x="113" y="150"/>
                  </a:lnTo>
                  <a:lnTo>
                    <a:pt x="114" y="150"/>
                  </a:lnTo>
                  <a:lnTo>
                    <a:pt x="115" y="150"/>
                  </a:lnTo>
                  <a:lnTo>
                    <a:pt x="116" y="151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1" y="152"/>
                  </a:lnTo>
                  <a:lnTo>
                    <a:pt x="122" y="152"/>
                  </a:lnTo>
                  <a:lnTo>
                    <a:pt x="121" y="151"/>
                  </a:lnTo>
                  <a:lnTo>
                    <a:pt x="122" y="151"/>
                  </a:lnTo>
                  <a:lnTo>
                    <a:pt x="121" y="151"/>
                  </a:lnTo>
                  <a:lnTo>
                    <a:pt x="121" y="150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0" y="147"/>
                  </a:lnTo>
                  <a:lnTo>
                    <a:pt x="120" y="146"/>
                  </a:lnTo>
                  <a:lnTo>
                    <a:pt x="120" y="145"/>
                  </a:lnTo>
                  <a:lnTo>
                    <a:pt x="121" y="144"/>
                  </a:lnTo>
                  <a:lnTo>
                    <a:pt x="120" y="144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18" y="143"/>
                  </a:lnTo>
                  <a:lnTo>
                    <a:pt x="119" y="143"/>
                  </a:lnTo>
                  <a:lnTo>
                    <a:pt x="119" y="144"/>
                  </a:lnTo>
                  <a:lnTo>
                    <a:pt x="120" y="144"/>
                  </a:lnTo>
                  <a:lnTo>
                    <a:pt x="120" y="143"/>
                  </a:lnTo>
                  <a:lnTo>
                    <a:pt x="120" y="144"/>
                  </a:lnTo>
                  <a:lnTo>
                    <a:pt x="121" y="144"/>
                  </a:lnTo>
                  <a:lnTo>
                    <a:pt x="122" y="141"/>
                  </a:lnTo>
                  <a:lnTo>
                    <a:pt x="121" y="141"/>
                  </a:lnTo>
                  <a:lnTo>
                    <a:pt x="121" y="140"/>
                  </a:lnTo>
                  <a:lnTo>
                    <a:pt x="120" y="140"/>
                  </a:lnTo>
                  <a:lnTo>
                    <a:pt x="121" y="140"/>
                  </a:lnTo>
                  <a:lnTo>
                    <a:pt x="122" y="140"/>
                  </a:lnTo>
                  <a:lnTo>
                    <a:pt x="122" y="139"/>
                  </a:lnTo>
                  <a:lnTo>
                    <a:pt x="123" y="139"/>
                  </a:lnTo>
                  <a:lnTo>
                    <a:pt x="123" y="138"/>
                  </a:lnTo>
                  <a:lnTo>
                    <a:pt x="123" y="139"/>
                  </a:lnTo>
                  <a:lnTo>
                    <a:pt x="124" y="138"/>
                  </a:lnTo>
                  <a:lnTo>
                    <a:pt x="123" y="137"/>
                  </a:lnTo>
                  <a:lnTo>
                    <a:pt x="124" y="137"/>
                  </a:lnTo>
                  <a:lnTo>
                    <a:pt x="123" y="137"/>
                  </a:lnTo>
                  <a:lnTo>
                    <a:pt x="124" y="138"/>
                  </a:lnTo>
                  <a:lnTo>
                    <a:pt x="125" y="138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6"/>
                  </a:lnTo>
                  <a:lnTo>
                    <a:pt x="124" y="135"/>
                  </a:lnTo>
                  <a:lnTo>
                    <a:pt x="125" y="135"/>
                  </a:lnTo>
                  <a:lnTo>
                    <a:pt x="126" y="136"/>
                  </a:lnTo>
                  <a:lnTo>
                    <a:pt x="126" y="135"/>
                  </a:lnTo>
                  <a:lnTo>
                    <a:pt x="126" y="136"/>
                  </a:lnTo>
                  <a:lnTo>
                    <a:pt x="127" y="135"/>
                  </a:lnTo>
                  <a:lnTo>
                    <a:pt x="127" y="136"/>
                  </a:lnTo>
                  <a:lnTo>
                    <a:pt x="128" y="136"/>
                  </a:lnTo>
                  <a:lnTo>
                    <a:pt x="127" y="136"/>
                  </a:lnTo>
                  <a:lnTo>
                    <a:pt x="128" y="136"/>
                  </a:lnTo>
                  <a:lnTo>
                    <a:pt x="127" y="137"/>
                  </a:lnTo>
                  <a:lnTo>
                    <a:pt x="128" y="136"/>
                  </a:lnTo>
                  <a:lnTo>
                    <a:pt x="129" y="135"/>
                  </a:lnTo>
                  <a:lnTo>
                    <a:pt x="128" y="135"/>
                  </a:lnTo>
                  <a:lnTo>
                    <a:pt x="128" y="136"/>
                  </a:lnTo>
                  <a:lnTo>
                    <a:pt x="128" y="135"/>
                  </a:lnTo>
                  <a:lnTo>
                    <a:pt x="129" y="135"/>
                  </a:lnTo>
                  <a:lnTo>
                    <a:pt x="130" y="135"/>
                  </a:lnTo>
                  <a:lnTo>
                    <a:pt x="130" y="134"/>
                  </a:lnTo>
                  <a:lnTo>
                    <a:pt x="131" y="134"/>
                  </a:lnTo>
                  <a:lnTo>
                    <a:pt x="132" y="134"/>
                  </a:lnTo>
                  <a:lnTo>
                    <a:pt x="132" y="133"/>
                  </a:lnTo>
                  <a:lnTo>
                    <a:pt x="133" y="132"/>
                  </a:lnTo>
                  <a:lnTo>
                    <a:pt x="134" y="132"/>
                  </a:lnTo>
                  <a:lnTo>
                    <a:pt x="134" y="131"/>
                  </a:lnTo>
                  <a:lnTo>
                    <a:pt x="134" y="130"/>
                  </a:lnTo>
                  <a:lnTo>
                    <a:pt x="133" y="130"/>
                  </a:lnTo>
                  <a:lnTo>
                    <a:pt x="133" y="129"/>
                  </a:lnTo>
                  <a:lnTo>
                    <a:pt x="134" y="129"/>
                  </a:lnTo>
                  <a:lnTo>
                    <a:pt x="134" y="130"/>
                  </a:lnTo>
                  <a:lnTo>
                    <a:pt x="135" y="130"/>
                  </a:lnTo>
                  <a:lnTo>
                    <a:pt x="134" y="131"/>
                  </a:lnTo>
                  <a:lnTo>
                    <a:pt x="135" y="131"/>
                  </a:lnTo>
                  <a:lnTo>
                    <a:pt x="136" y="130"/>
                  </a:lnTo>
                  <a:lnTo>
                    <a:pt x="138" y="129"/>
                  </a:lnTo>
                  <a:lnTo>
                    <a:pt x="139" y="129"/>
                  </a:lnTo>
                  <a:lnTo>
                    <a:pt x="139" y="128"/>
                  </a:lnTo>
                  <a:lnTo>
                    <a:pt x="139" y="127"/>
                  </a:lnTo>
                  <a:lnTo>
                    <a:pt x="140" y="127"/>
                  </a:lnTo>
                  <a:lnTo>
                    <a:pt x="140" y="128"/>
                  </a:lnTo>
                  <a:lnTo>
                    <a:pt x="139" y="128"/>
                  </a:lnTo>
                  <a:lnTo>
                    <a:pt x="139" y="129"/>
                  </a:lnTo>
                  <a:lnTo>
                    <a:pt x="140" y="129"/>
                  </a:lnTo>
                  <a:lnTo>
                    <a:pt x="141" y="128"/>
                  </a:lnTo>
                  <a:lnTo>
                    <a:pt x="141" y="127"/>
                  </a:lnTo>
                  <a:lnTo>
                    <a:pt x="142" y="127"/>
                  </a:lnTo>
                  <a:lnTo>
                    <a:pt x="142" y="128"/>
                  </a:lnTo>
                  <a:lnTo>
                    <a:pt x="141" y="128"/>
                  </a:lnTo>
                  <a:lnTo>
                    <a:pt x="142" y="128"/>
                  </a:lnTo>
                  <a:lnTo>
                    <a:pt x="143" y="128"/>
                  </a:lnTo>
                  <a:lnTo>
                    <a:pt x="144" y="129"/>
                  </a:lnTo>
                  <a:lnTo>
                    <a:pt x="145" y="129"/>
                  </a:lnTo>
                  <a:lnTo>
                    <a:pt x="146" y="130"/>
                  </a:lnTo>
                  <a:lnTo>
                    <a:pt x="147" y="130"/>
                  </a:lnTo>
                  <a:lnTo>
                    <a:pt x="147" y="129"/>
                  </a:lnTo>
                  <a:lnTo>
                    <a:pt x="148" y="129"/>
                  </a:lnTo>
                  <a:lnTo>
                    <a:pt x="147" y="128"/>
                  </a:lnTo>
                  <a:lnTo>
                    <a:pt x="148" y="128"/>
                  </a:lnTo>
                  <a:lnTo>
                    <a:pt x="149" y="128"/>
                  </a:lnTo>
                  <a:lnTo>
                    <a:pt x="150" y="128"/>
                  </a:lnTo>
                  <a:lnTo>
                    <a:pt x="151" y="129"/>
                  </a:lnTo>
                  <a:lnTo>
                    <a:pt x="152" y="129"/>
                  </a:lnTo>
                  <a:lnTo>
                    <a:pt x="152" y="130"/>
                  </a:lnTo>
                  <a:lnTo>
                    <a:pt x="152" y="129"/>
                  </a:lnTo>
                  <a:lnTo>
                    <a:pt x="152" y="130"/>
                  </a:lnTo>
                  <a:lnTo>
                    <a:pt x="153" y="131"/>
                  </a:lnTo>
                  <a:lnTo>
                    <a:pt x="153" y="132"/>
                  </a:lnTo>
                  <a:lnTo>
                    <a:pt x="154" y="131"/>
                  </a:lnTo>
                  <a:lnTo>
                    <a:pt x="154" y="132"/>
                  </a:lnTo>
                  <a:lnTo>
                    <a:pt x="155" y="132"/>
                  </a:lnTo>
                  <a:lnTo>
                    <a:pt x="156" y="132"/>
                  </a:lnTo>
                  <a:lnTo>
                    <a:pt x="156" y="131"/>
                  </a:lnTo>
                  <a:lnTo>
                    <a:pt x="157" y="131"/>
                  </a:lnTo>
                  <a:lnTo>
                    <a:pt x="158" y="131"/>
                  </a:lnTo>
                  <a:lnTo>
                    <a:pt x="158" y="132"/>
                  </a:lnTo>
                  <a:lnTo>
                    <a:pt x="158" y="131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9" y="129"/>
                  </a:lnTo>
                  <a:lnTo>
                    <a:pt x="160" y="130"/>
                  </a:lnTo>
                  <a:lnTo>
                    <a:pt x="161" y="130"/>
                  </a:lnTo>
                  <a:lnTo>
                    <a:pt x="161" y="131"/>
                  </a:lnTo>
                  <a:lnTo>
                    <a:pt x="162" y="131"/>
                  </a:lnTo>
                  <a:lnTo>
                    <a:pt x="163" y="132"/>
                  </a:lnTo>
                  <a:lnTo>
                    <a:pt x="163" y="131"/>
                  </a:lnTo>
                  <a:lnTo>
                    <a:pt x="163" y="132"/>
                  </a:lnTo>
                  <a:lnTo>
                    <a:pt x="162" y="133"/>
                  </a:lnTo>
                  <a:lnTo>
                    <a:pt x="163" y="132"/>
                  </a:lnTo>
                  <a:lnTo>
                    <a:pt x="163" y="131"/>
                  </a:lnTo>
                  <a:lnTo>
                    <a:pt x="164" y="132"/>
                  </a:lnTo>
                  <a:lnTo>
                    <a:pt x="164" y="131"/>
                  </a:lnTo>
                  <a:lnTo>
                    <a:pt x="164" y="130"/>
                  </a:lnTo>
                  <a:lnTo>
                    <a:pt x="163" y="130"/>
                  </a:lnTo>
                  <a:lnTo>
                    <a:pt x="162" y="130"/>
                  </a:lnTo>
                  <a:lnTo>
                    <a:pt x="161" y="129"/>
                  </a:lnTo>
                  <a:lnTo>
                    <a:pt x="160" y="129"/>
                  </a:lnTo>
                  <a:lnTo>
                    <a:pt x="160" y="128"/>
                  </a:lnTo>
                  <a:lnTo>
                    <a:pt x="161" y="128"/>
                  </a:lnTo>
                  <a:lnTo>
                    <a:pt x="161" y="127"/>
                  </a:lnTo>
                  <a:lnTo>
                    <a:pt x="162" y="127"/>
                  </a:lnTo>
                  <a:lnTo>
                    <a:pt x="162" y="126"/>
                  </a:lnTo>
                  <a:lnTo>
                    <a:pt x="161" y="126"/>
                  </a:lnTo>
                  <a:lnTo>
                    <a:pt x="161" y="127"/>
                  </a:lnTo>
                  <a:lnTo>
                    <a:pt x="160" y="127"/>
                  </a:lnTo>
                  <a:lnTo>
                    <a:pt x="159" y="127"/>
                  </a:lnTo>
                  <a:lnTo>
                    <a:pt x="160" y="126"/>
                  </a:lnTo>
                  <a:lnTo>
                    <a:pt x="160" y="125"/>
                  </a:lnTo>
                  <a:lnTo>
                    <a:pt x="159" y="126"/>
                  </a:lnTo>
                  <a:lnTo>
                    <a:pt x="158" y="126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8" y="124"/>
                  </a:lnTo>
                  <a:lnTo>
                    <a:pt x="159" y="125"/>
                  </a:lnTo>
                  <a:lnTo>
                    <a:pt x="160" y="125"/>
                  </a:lnTo>
                  <a:lnTo>
                    <a:pt x="161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3" y="124"/>
                  </a:lnTo>
                  <a:lnTo>
                    <a:pt x="162" y="124"/>
                  </a:lnTo>
                  <a:lnTo>
                    <a:pt x="163" y="124"/>
                  </a:lnTo>
                  <a:lnTo>
                    <a:pt x="164" y="124"/>
                  </a:lnTo>
                  <a:lnTo>
                    <a:pt x="164" y="123"/>
                  </a:lnTo>
                  <a:lnTo>
                    <a:pt x="164" y="124"/>
                  </a:lnTo>
                  <a:lnTo>
                    <a:pt x="165" y="124"/>
                  </a:lnTo>
                  <a:lnTo>
                    <a:pt x="165" y="123"/>
                  </a:lnTo>
                  <a:lnTo>
                    <a:pt x="166" y="124"/>
                  </a:lnTo>
                  <a:lnTo>
                    <a:pt x="167" y="123"/>
                  </a:lnTo>
                  <a:lnTo>
                    <a:pt x="168" y="123"/>
                  </a:lnTo>
                  <a:lnTo>
                    <a:pt x="168" y="122"/>
                  </a:lnTo>
                  <a:lnTo>
                    <a:pt x="168" y="121"/>
                  </a:lnTo>
                  <a:lnTo>
                    <a:pt x="169" y="121"/>
                  </a:lnTo>
                  <a:lnTo>
                    <a:pt x="169" y="122"/>
                  </a:lnTo>
                  <a:lnTo>
                    <a:pt x="169" y="123"/>
                  </a:lnTo>
                  <a:lnTo>
                    <a:pt x="170" y="123"/>
                  </a:lnTo>
                  <a:lnTo>
                    <a:pt x="170" y="124"/>
                  </a:lnTo>
                  <a:lnTo>
                    <a:pt x="169" y="124"/>
                  </a:lnTo>
                  <a:lnTo>
                    <a:pt x="171" y="124"/>
                  </a:lnTo>
                  <a:lnTo>
                    <a:pt x="171" y="123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1" y="123"/>
                  </a:lnTo>
                  <a:lnTo>
                    <a:pt x="172" y="123"/>
                  </a:lnTo>
                  <a:lnTo>
                    <a:pt x="173" y="122"/>
                  </a:lnTo>
                  <a:lnTo>
                    <a:pt x="173" y="121"/>
                  </a:lnTo>
                  <a:lnTo>
                    <a:pt x="173" y="122"/>
                  </a:lnTo>
                  <a:lnTo>
                    <a:pt x="174" y="121"/>
                  </a:lnTo>
                  <a:lnTo>
                    <a:pt x="174" y="122"/>
                  </a:lnTo>
                  <a:lnTo>
                    <a:pt x="173" y="122"/>
                  </a:lnTo>
                  <a:lnTo>
                    <a:pt x="173" y="123"/>
                  </a:lnTo>
                  <a:lnTo>
                    <a:pt x="174" y="122"/>
                  </a:lnTo>
                  <a:lnTo>
                    <a:pt x="175" y="122"/>
                  </a:lnTo>
                  <a:lnTo>
                    <a:pt x="176" y="122"/>
                  </a:lnTo>
                  <a:lnTo>
                    <a:pt x="177" y="121"/>
                  </a:lnTo>
                  <a:lnTo>
                    <a:pt x="177" y="122"/>
                  </a:lnTo>
                  <a:lnTo>
                    <a:pt x="177" y="121"/>
                  </a:lnTo>
                  <a:lnTo>
                    <a:pt x="178" y="122"/>
                  </a:lnTo>
                  <a:lnTo>
                    <a:pt x="177" y="122"/>
                  </a:lnTo>
                  <a:lnTo>
                    <a:pt x="179" y="122"/>
                  </a:lnTo>
                  <a:lnTo>
                    <a:pt x="180" y="123"/>
                  </a:lnTo>
                  <a:lnTo>
                    <a:pt x="181" y="123"/>
                  </a:lnTo>
                  <a:lnTo>
                    <a:pt x="180" y="123"/>
                  </a:lnTo>
                  <a:lnTo>
                    <a:pt x="180" y="122"/>
                  </a:lnTo>
                  <a:lnTo>
                    <a:pt x="181" y="122"/>
                  </a:lnTo>
                  <a:lnTo>
                    <a:pt x="181" y="123"/>
                  </a:lnTo>
                  <a:lnTo>
                    <a:pt x="182" y="123"/>
                  </a:lnTo>
                  <a:lnTo>
                    <a:pt x="182" y="124"/>
                  </a:lnTo>
                  <a:lnTo>
                    <a:pt x="183" y="124"/>
                  </a:lnTo>
                  <a:lnTo>
                    <a:pt x="182" y="124"/>
                  </a:lnTo>
                  <a:lnTo>
                    <a:pt x="181" y="123"/>
                  </a:lnTo>
                  <a:lnTo>
                    <a:pt x="181" y="124"/>
                  </a:lnTo>
                  <a:lnTo>
                    <a:pt x="182" y="124"/>
                  </a:lnTo>
                  <a:lnTo>
                    <a:pt x="183" y="124"/>
                  </a:lnTo>
                  <a:lnTo>
                    <a:pt x="183" y="125"/>
                  </a:lnTo>
                  <a:lnTo>
                    <a:pt x="183" y="126"/>
                  </a:lnTo>
                  <a:lnTo>
                    <a:pt x="183" y="125"/>
                  </a:lnTo>
                  <a:lnTo>
                    <a:pt x="183" y="126"/>
                  </a:lnTo>
                  <a:lnTo>
                    <a:pt x="184" y="126"/>
                  </a:lnTo>
                  <a:lnTo>
                    <a:pt x="185" y="125"/>
                  </a:lnTo>
                  <a:lnTo>
                    <a:pt x="186" y="125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7" y="123"/>
                  </a:lnTo>
                  <a:lnTo>
                    <a:pt x="188" y="123"/>
                  </a:lnTo>
                  <a:lnTo>
                    <a:pt x="188" y="122"/>
                  </a:lnTo>
                  <a:lnTo>
                    <a:pt x="189" y="122"/>
                  </a:lnTo>
                  <a:lnTo>
                    <a:pt x="190" y="123"/>
                  </a:lnTo>
                  <a:lnTo>
                    <a:pt x="191" y="123"/>
                  </a:lnTo>
                  <a:lnTo>
                    <a:pt x="192" y="124"/>
                  </a:lnTo>
                  <a:lnTo>
                    <a:pt x="193" y="125"/>
                  </a:lnTo>
                  <a:lnTo>
                    <a:pt x="193" y="126"/>
                  </a:lnTo>
                  <a:lnTo>
                    <a:pt x="194" y="126"/>
                  </a:lnTo>
                  <a:lnTo>
                    <a:pt x="195" y="127"/>
                  </a:lnTo>
                  <a:lnTo>
                    <a:pt x="196" y="127"/>
                  </a:lnTo>
                  <a:lnTo>
                    <a:pt x="197" y="127"/>
                  </a:lnTo>
                  <a:lnTo>
                    <a:pt x="197" y="128"/>
                  </a:lnTo>
                  <a:lnTo>
                    <a:pt x="197" y="129"/>
                  </a:lnTo>
                  <a:lnTo>
                    <a:pt x="198" y="130"/>
                  </a:lnTo>
                  <a:lnTo>
                    <a:pt x="198" y="131"/>
                  </a:lnTo>
                  <a:lnTo>
                    <a:pt x="197" y="133"/>
                  </a:lnTo>
                  <a:lnTo>
                    <a:pt x="197" y="134"/>
                  </a:lnTo>
                  <a:lnTo>
                    <a:pt x="197" y="135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9" y="135"/>
                  </a:lnTo>
                  <a:lnTo>
                    <a:pt x="199" y="134"/>
                  </a:lnTo>
                  <a:lnTo>
                    <a:pt x="198" y="134"/>
                  </a:lnTo>
                  <a:lnTo>
                    <a:pt x="198" y="133"/>
                  </a:lnTo>
                  <a:lnTo>
                    <a:pt x="199" y="134"/>
                  </a:lnTo>
                  <a:lnTo>
                    <a:pt x="200" y="134"/>
                  </a:lnTo>
                  <a:lnTo>
                    <a:pt x="200" y="135"/>
                  </a:lnTo>
                  <a:lnTo>
                    <a:pt x="199" y="136"/>
                  </a:lnTo>
                  <a:lnTo>
                    <a:pt x="199" y="137"/>
                  </a:lnTo>
                  <a:lnTo>
                    <a:pt x="198" y="137"/>
                  </a:lnTo>
                  <a:lnTo>
                    <a:pt x="199" y="138"/>
                  </a:lnTo>
                  <a:lnTo>
                    <a:pt x="200" y="138"/>
                  </a:lnTo>
                  <a:lnTo>
                    <a:pt x="199" y="138"/>
                  </a:lnTo>
                  <a:lnTo>
                    <a:pt x="200" y="139"/>
                  </a:lnTo>
                  <a:lnTo>
                    <a:pt x="201" y="139"/>
                  </a:lnTo>
                  <a:lnTo>
                    <a:pt x="201" y="140"/>
                  </a:lnTo>
                  <a:lnTo>
                    <a:pt x="201" y="139"/>
                  </a:lnTo>
                  <a:lnTo>
                    <a:pt x="202" y="139"/>
                  </a:lnTo>
                  <a:lnTo>
                    <a:pt x="202" y="140"/>
                  </a:lnTo>
                  <a:lnTo>
                    <a:pt x="202" y="141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3" y="141"/>
                  </a:lnTo>
                  <a:lnTo>
                    <a:pt x="204" y="140"/>
                  </a:lnTo>
                  <a:lnTo>
                    <a:pt x="203" y="141"/>
                  </a:lnTo>
                  <a:lnTo>
                    <a:pt x="203" y="142"/>
                  </a:lnTo>
                  <a:lnTo>
                    <a:pt x="204" y="143"/>
                  </a:lnTo>
                  <a:lnTo>
                    <a:pt x="204" y="144"/>
                  </a:lnTo>
                  <a:lnTo>
                    <a:pt x="205" y="145"/>
                  </a:lnTo>
                  <a:lnTo>
                    <a:pt x="206" y="145"/>
                  </a:lnTo>
                  <a:lnTo>
                    <a:pt x="207" y="145"/>
                  </a:lnTo>
                  <a:lnTo>
                    <a:pt x="207" y="146"/>
                  </a:lnTo>
                  <a:lnTo>
                    <a:pt x="208" y="147"/>
                  </a:lnTo>
                  <a:lnTo>
                    <a:pt x="209" y="148"/>
                  </a:lnTo>
                  <a:lnTo>
                    <a:pt x="210" y="148"/>
                  </a:lnTo>
                  <a:lnTo>
                    <a:pt x="210" y="149"/>
                  </a:lnTo>
                  <a:lnTo>
                    <a:pt x="209" y="149"/>
                  </a:lnTo>
                  <a:lnTo>
                    <a:pt x="209" y="148"/>
                  </a:lnTo>
                  <a:lnTo>
                    <a:pt x="208" y="149"/>
                  </a:lnTo>
                  <a:lnTo>
                    <a:pt x="209" y="150"/>
                  </a:lnTo>
                  <a:lnTo>
                    <a:pt x="210" y="149"/>
                  </a:lnTo>
                  <a:lnTo>
                    <a:pt x="211" y="149"/>
                  </a:lnTo>
                  <a:lnTo>
                    <a:pt x="212" y="149"/>
                  </a:lnTo>
                  <a:lnTo>
                    <a:pt x="212" y="148"/>
                  </a:lnTo>
                  <a:lnTo>
                    <a:pt x="213" y="148"/>
                  </a:lnTo>
                  <a:lnTo>
                    <a:pt x="213" y="147"/>
                  </a:lnTo>
                  <a:lnTo>
                    <a:pt x="213" y="146"/>
                  </a:lnTo>
                  <a:lnTo>
                    <a:pt x="213" y="145"/>
                  </a:lnTo>
                  <a:lnTo>
                    <a:pt x="213" y="144"/>
                  </a:lnTo>
                  <a:lnTo>
                    <a:pt x="213" y="145"/>
                  </a:lnTo>
                  <a:lnTo>
                    <a:pt x="213" y="144"/>
                  </a:lnTo>
                  <a:lnTo>
                    <a:pt x="213" y="143"/>
                  </a:lnTo>
                  <a:lnTo>
                    <a:pt x="213" y="142"/>
                  </a:lnTo>
                  <a:lnTo>
                    <a:pt x="213" y="141"/>
                  </a:lnTo>
                  <a:lnTo>
                    <a:pt x="213" y="139"/>
                  </a:lnTo>
                  <a:lnTo>
                    <a:pt x="213" y="138"/>
                  </a:lnTo>
                  <a:lnTo>
                    <a:pt x="212" y="137"/>
                  </a:lnTo>
                  <a:lnTo>
                    <a:pt x="212" y="136"/>
                  </a:lnTo>
                  <a:lnTo>
                    <a:pt x="211" y="135"/>
                  </a:lnTo>
                  <a:lnTo>
                    <a:pt x="210" y="134"/>
                  </a:lnTo>
                  <a:lnTo>
                    <a:pt x="209" y="132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7" y="127"/>
                  </a:lnTo>
                  <a:lnTo>
                    <a:pt x="207" y="128"/>
                  </a:lnTo>
                  <a:lnTo>
                    <a:pt x="207" y="129"/>
                  </a:lnTo>
                  <a:lnTo>
                    <a:pt x="208" y="128"/>
                  </a:lnTo>
                  <a:lnTo>
                    <a:pt x="208" y="129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9" y="133"/>
                  </a:lnTo>
                  <a:lnTo>
                    <a:pt x="210" y="133"/>
                  </a:lnTo>
                  <a:lnTo>
                    <a:pt x="209" y="132"/>
                  </a:lnTo>
                  <a:lnTo>
                    <a:pt x="209" y="131"/>
                  </a:lnTo>
                  <a:lnTo>
                    <a:pt x="208" y="131"/>
                  </a:lnTo>
                  <a:lnTo>
                    <a:pt x="208" y="130"/>
                  </a:lnTo>
                  <a:lnTo>
                    <a:pt x="209" y="129"/>
                  </a:lnTo>
                  <a:lnTo>
                    <a:pt x="208" y="129"/>
                  </a:lnTo>
                  <a:lnTo>
                    <a:pt x="208" y="128"/>
                  </a:lnTo>
                  <a:lnTo>
                    <a:pt x="207" y="128"/>
                  </a:lnTo>
                  <a:lnTo>
                    <a:pt x="206" y="125"/>
                  </a:lnTo>
                  <a:lnTo>
                    <a:pt x="204" y="123"/>
                  </a:lnTo>
                  <a:lnTo>
                    <a:pt x="204" y="122"/>
                  </a:lnTo>
                  <a:lnTo>
                    <a:pt x="203" y="121"/>
                  </a:lnTo>
                  <a:lnTo>
                    <a:pt x="202" y="120"/>
                  </a:lnTo>
                  <a:lnTo>
                    <a:pt x="202" y="119"/>
                  </a:lnTo>
                  <a:lnTo>
                    <a:pt x="202" y="118"/>
                  </a:lnTo>
                  <a:lnTo>
                    <a:pt x="201" y="118"/>
                  </a:lnTo>
                  <a:lnTo>
                    <a:pt x="202" y="118"/>
                  </a:lnTo>
                  <a:lnTo>
                    <a:pt x="202" y="117"/>
                  </a:lnTo>
                  <a:lnTo>
                    <a:pt x="201" y="117"/>
                  </a:lnTo>
                  <a:lnTo>
                    <a:pt x="201" y="116"/>
                  </a:lnTo>
                  <a:lnTo>
                    <a:pt x="201" y="115"/>
                  </a:lnTo>
                  <a:lnTo>
                    <a:pt x="202" y="114"/>
                  </a:lnTo>
                  <a:lnTo>
                    <a:pt x="201" y="114"/>
                  </a:lnTo>
                  <a:lnTo>
                    <a:pt x="201" y="113"/>
                  </a:lnTo>
                  <a:lnTo>
                    <a:pt x="202" y="113"/>
                  </a:lnTo>
                  <a:lnTo>
                    <a:pt x="202" y="112"/>
                  </a:lnTo>
                  <a:lnTo>
                    <a:pt x="201" y="112"/>
                  </a:lnTo>
                  <a:lnTo>
                    <a:pt x="202" y="112"/>
                  </a:lnTo>
                  <a:lnTo>
                    <a:pt x="202" y="111"/>
                  </a:lnTo>
                  <a:lnTo>
                    <a:pt x="202" y="112"/>
                  </a:lnTo>
                  <a:lnTo>
                    <a:pt x="202" y="111"/>
                  </a:lnTo>
                  <a:lnTo>
                    <a:pt x="203" y="110"/>
                  </a:lnTo>
                  <a:lnTo>
                    <a:pt x="202" y="110"/>
                  </a:lnTo>
                  <a:lnTo>
                    <a:pt x="202" y="109"/>
                  </a:lnTo>
                  <a:lnTo>
                    <a:pt x="203" y="109"/>
                  </a:lnTo>
                  <a:lnTo>
                    <a:pt x="204" y="109"/>
                  </a:lnTo>
                  <a:lnTo>
                    <a:pt x="203" y="109"/>
                  </a:lnTo>
                  <a:lnTo>
                    <a:pt x="203" y="108"/>
                  </a:lnTo>
                  <a:lnTo>
                    <a:pt x="204" y="108"/>
                  </a:lnTo>
                  <a:lnTo>
                    <a:pt x="204" y="107"/>
                  </a:lnTo>
                  <a:lnTo>
                    <a:pt x="203" y="107"/>
                  </a:lnTo>
                  <a:lnTo>
                    <a:pt x="203" y="106"/>
                  </a:lnTo>
                  <a:lnTo>
                    <a:pt x="204" y="107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6"/>
                  </a:lnTo>
                  <a:lnTo>
                    <a:pt x="205" y="107"/>
                  </a:lnTo>
                  <a:lnTo>
                    <a:pt x="205" y="106"/>
                  </a:lnTo>
                  <a:lnTo>
                    <a:pt x="204" y="106"/>
                  </a:lnTo>
                  <a:lnTo>
                    <a:pt x="205" y="105"/>
                  </a:lnTo>
                  <a:lnTo>
                    <a:pt x="205" y="106"/>
                  </a:lnTo>
                  <a:lnTo>
                    <a:pt x="206" y="105"/>
                  </a:lnTo>
                  <a:lnTo>
                    <a:pt x="207" y="105"/>
                  </a:lnTo>
                  <a:lnTo>
                    <a:pt x="206" y="105"/>
                  </a:lnTo>
                  <a:lnTo>
                    <a:pt x="207" y="105"/>
                  </a:lnTo>
                  <a:lnTo>
                    <a:pt x="207" y="104"/>
                  </a:lnTo>
                  <a:lnTo>
                    <a:pt x="207" y="103"/>
                  </a:lnTo>
                  <a:lnTo>
                    <a:pt x="208" y="103"/>
                  </a:lnTo>
                  <a:lnTo>
                    <a:pt x="208" y="102"/>
                  </a:lnTo>
                  <a:lnTo>
                    <a:pt x="209" y="102"/>
                  </a:lnTo>
                  <a:lnTo>
                    <a:pt x="208" y="102"/>
                  </a:lnTo>
                  <a:lnTo>
                    <a:pt x="209" y="102"/>
                  </a:lnTo>
                  <a:lnTo>
                    <a:pt x="210" y="102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0" y="100"/>
                  </a:lnTo>
                  <a:lnTo>
                    <a:pt x="210" y="99"/>
                  </a:lnTo>
                  <a:lnTo>
                    <a:pt x="210" y="100"/>
                  </a:lnTo>
                  <a:lnTo>
                    <a:pt x="211" y="99"/>
                  </a:lnTo>
                  <a:lnTo>
                    <a:pt x="211" y="98"/>
                  </a:lnTo>
                  <a:lnTo>
                    <a:pt x="212" y="97"/>
                  </a:lnTo>
                  <a:lnTo>
                    <a:pt x="213" y="96"/>
                  </a:lnTo>
                  <a:lnTo>
                    <a:pt x="214" y="95"/>
                  </a:lnTo>
                  <a:lnTo>
                    <a:pt x="215" y="95"/>
                  </a:lnTo>
                  <a:lnTo>
                    <a:pt x="215" y="94"/>
                  </a:lnTo>
                  <a:lnTo>
                    <a:pt x="215" y="93"/>
                  </a:lnTo>
                  <a:lnTo>
                    <a:pt x="215" y="94"/>
                  </a:lnTo>
                  <a:lnTo>
                    <a:pt x="216" y="95"/>
                  </a:lnTo>
                  <a:lnTo>
                    <a:pt x="216" y="94"/>
                  </a:lnTo>
                  <a:lnTo>
                    <a:pt x="216" y="93"/>
                  </a:lnTo>
                  <a:lnTo>
                    <a:pt x="216" y="92"/>
                  </a:lnTo>
                  <a:lnTo>
                    <a:pt x="217" y="91"/>
                  </a:lnTo>
                  <a:lnTo>
                    <a:pt x="218" y="90"/>
                  </a:lnTo>
                  <a:lnTo>
                    <a:pt x="217" y="90"/>
                  </a:lnTo>
                  <a:lnTo>
                    <a:pt x="218" y="90"/>
                  </a:lnTo>
                  <a:lnTo>
                    <a:pt x="219" y="90"/>
                  </a:lnTo>
                  <a:lnTo>
                    <a:pt x="220" y="89"/>
                  </a:lnTo>
                  <a:lnTo>
                    <a:pt x="221" y="89"/>
                  </a:lnTo>
                  <a:lnTo>
                    <a:pt x="222" y="88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1" y="88"/>
                  </a:lnTo>
                  <a:lnTo>
                    <a:pt x="221" y="87"/>
                  </a:lnTo>
                  <a:lnTo>
                    <a:pt x="220" y="88"/>
                  </a:lnTo>
                  <a:lnTo>
                    <a:pt x="219" y="88"/>
                  </a:lnTo>
                  <a:lnTo>
                    <a:pt x="219" y="87"/>
                  </a:lnTo>
                  <a:lnTo>
                    <a:pt x="219" y="88"/>
                  </a:lnTo>
                  <a:lnTo>
                    <a:pt x="220" y="87"/>
                  </a:lnTo>
                  <a:lnTo>
                    <a:pt x="220" y="86"/>
                  </a:lnTo>
                  <a:lnTo>
                    <a:pt x="221" y="86"/>
                  </a:lnTo>
                  <a:lnTo>
                    <a:pt x="221" y="85"/>
                  </a:lnTo>
                  <a:lnTo>
                    <a:pt x="220" y="85"/>
                  </a:lnTo>
                  <a:lnTo>
                    <a:pt x="219" y="85"/>
                  </a:lnTo>
                  <a:lnTo>
                    <a:pt x="218" y="84"/>
                  </a:lnTo>
                  <a:lnTo>
                    <a:pt x="219" y="84"/>
                  </a:lnTo>
                  <a:lnTo>
                    <a:pt x="220" y="84"/>
                  </a:lnTo>
                  <a:lnTo>
                    <a:pt x="221" y="84"/>
                  </a:lnTo>
                  <a:lnTo>
                    <a:pt x="222" y="84"/>
                  </a:lnTo>
                  <a:lnTo>
                    <a:pt x="223" y="84"/>
                  </a:lnTo>
                  <a:lnTo>
                    <a:pt x="223" y="83"/>
                  </a:lnTo>
                  <a:lnTo>
                    <a:pt x="224" y="83"/>
                  </a:lnTo>
                  <a:lnTo>
                    <a:pt x="224" y="82"/>
                  </a:lnTo>
                  <a:lnTo>
                    <a:pt x="224" y="81"/>
                  </a:lnTo>
                  <a:lnTo>
                    <a:pt x="223" y="81"/>
                  </a:lnTo>
                  <a:lnTo>
                    <a:pt x="223" y="82"/>
                  </a:lnTo>
                  <a:lnTo>
                    <a:pt x="223" y="83"/>
                  </a:lnTo>
                  <a:lnTo>
                    <a:pt x="222" y="83"/>
                  </a:lnTo>
                  <a:lnTo>
                    <a:pt x="222" y="82"/>
                  </a:lnTo>
                  <a:lnTo>
                    <a:pt x="222" y="81"/>
                  </a:lnTo>
                  <a:lnTo>
                    <a:pt x="221" y="81"/>
                  </a:lnTo>
                  <a:lnTo>
                    <a:pt x="221" y="82"/>
                  </a:lnTo>
                  <a:lnTo>
                    <a:pt x="220" y="81"/>
                  </a:lnTo>
                  <a:lnTo>
                    <a:pt x="220" y="82"/>
                  </a:lnTo>
                  <a:lnTo>
                    <a:pt x="219" y="82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19" y="79"/>
                  </a:lnTo>
                  <a:lnTo>
                    <a:pt x="219" y="80"/>
                  </a:lnTo>
                  <a:lnTo>
                    <a:pt x="219" y="81"/>
                  </a:lnTo>
                  <a:lnTo>
                    <a:pt x="220" y="80"/>
                  </a:lnTo>
                  <a:lnTo>
                    <a:pt x="221" y="80"/>
                  </a:lnTo>
                  <a:lnTo>
                    <a:pt x="222" y="80"/>
                  </a:lnTo>
                  <a:lnTo>
                    <a:pt x="222" y="79"/>
                  </a:lnTo>
                  <a:lnTo>
                    <a:pt x="221" y="79"/>
                  </a:lnTo>
                  <a:lnTo>
                    <a:pt x="222" y="79"/>
                  </a:lnTo>
                  <a:lnTo>
                    <a:pt x="223" y="79"/>
                  </a:lnTo>
                  <a:lnTo>
                    <a:pt x="222" y="79"/>
                  </a:lnTo>
                  <a:lnTo>
                    <a:pt x="223" y="79"/>
                  </a:lnTo>
                  <a:lnTo>
                    <a:pt x="223" y="80"/>
                  </a:lnTo>
                  <a:lnTo>
                    <a:pt x="223" y="79"/>
                  </a:lnTo>
                  <a:lnTo>
                    <a:pt x="222" y="78"/>
                  </a:lnTo>
                  <a:lnTo>
                    <a:pt x="221" y="78"/>
                  </a:lnTo>
                  <a:lnTo>
                    <a:pt x="222" y="78"/>
                  </a:lnTo>
                  <a:lnTo>
                    <a:pt x="223" y="78"/>
                  </a:lnTo>
                  <a:lnTo>
                    <a:pt x="223" y="79"/>
                  </a:lnTo>
                  <a:lnTo>
                    <a:pt x="224" y="80"/>
                  </a:lnTo>
                  <a:lnTo>
                    <a:pt x="225" y="81"/>
                  </a:lnTo>
                  <a:lnTo>
                    <a:pt x="224" y="79"/>
                  </a:lnTo>
                  <a:lnTo>
                    <a:pt x="223" y="79"/>
                  </a:lnTo>
                  <a:lnTo>
                    <a:pt x="222" y="78"/>
                  </a:lnTo>
                  <a:lnTo>
                    <a:pt x="221" y="76"/>
                  </a:lnTo>
                  <a:lnTo>
                    <a:pt x="221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6"/>
                  </a:lnTo>
                  <a:lnTo>
                    <a:pt x="219" y="75"/>
                  </a:lnTo>
                  <a:lnTo>
                    <a:pt x="218" y="75"/>
                  </a:lnTo>
                  <a:lnTo>
                    <a:pt x="218" y="74"/>
                  </a:lnTo>
                  <a:lnTo>
                    <a:pt x="217" y="75"/>
                  </a:lnTo>
                  <a:lnTo>
                    <a:pt x="217" y="74"/>
                  </a:lnTo>
                  <a:lnTo>
                    <a:pt x="216" y="74"/>
                  </a:lnTo>
                  <a:lnTo>
                    <a:pt x="214" y="74"/>
                  </a:lnTo>
                  <a:lnTo>
                    <a:pt x="215" y="74"/>
                  </a:lnTo>
                  <a:lnTo>
                    <a:pt x="216" y="74"/>
                  </a:lnTo>
                  <a:lnTo>
                    <a:pt x="217" y="74"/>
                  </a:lnTo>
                  <a:lnTo>
                    <a:pt x="218" y="74"/>
                  </a:lnTo>
                  <a:lnTo>
                    <a:pt x="219" y="75"/>
                  </a:lnTo>
                  <a:lnTo>
                    <a:pt x="219" y="74"/>
                  </a:lnTo>
                  <a:lnTo>
                    <a:pt x="218" y="73"/>
                  </a:lnTo>
                  <a:lnTo>
                    <a:pt x="217" y="72"/>
                  </a:lnTo>
                  <a:lnTo>
                    <a:pt x="218" y="73"/>
                  </a:lnTo>
                  <a:lnTo>
                    <a:pt x="219" y="74"/>
                  </a:lnTo>
                  <a:lnTo>
                    <a:pt x="219" y="73"/>
                  </a:lnTo>
                  <a:lnTo>
                    <a:pt x="219" y="72"/>
                  </a:lnTo>
                  <a:lnTo>
                    <a:pt x="219" y="73"/>
                  </a:lnTo>
                  <a:lnTo>
                    <a:pt x="219" y="72"/>
                  </a:lnTo>
                  <a:lnTo>
                    <a:pt x="218" y="72"/>
                  </a:lnTo>
                  <a:lnTo>
                    <a:pt x="217" y="71"/>
                  </a:lnTo>
                  <a:lnTo>
                    <a:pt x="216" y="71"/>
                  </a:lnTo>
                  <a:lnTo>
                    <a:pt x="216" y="70"/>
                  </a:lnTo>
                  <a:lnTo>
                    <a:pt x="215" y="70"/>
                  </a:lnTo>
                  <a:lnTo>
                    <a:pt x="214" y="69"/>
                  </a:lnTo>
                  <a:lnTo>
                    <a:pt x="215" y="69"/>
                  </a:lnTo>
                  <a:lnTo>
                    <a:pt x="215" y="70"/>
                  </a:lnTo>
                  <a:lnTo>
                    <a:pt x="216" y="70"/>
                  </a:lnTo>
                  <a:lnTo>
                    <a:pt x="217" y="71"/>
                  </a:lnTo>
                  <a:lnTo>
                    <a:pt x="218" y="72"/>
                  </a:lnTo>
                  <a:lnTo>
                    <a:pt x="219" y="72"/>
                  </a:lnTo>
                  <a:lnTo>
                    <a:pt x="219" y="71"/>
                  </a:lnTo>
                  <a:lnTo>
                    <a:pt x="219" y="70"/>
                  </a:lnTo>
                  <a:lnTo>
                    <a:pt x="218" y="70"/>
                  </a:lnTo>
                  <a:lnTo>
                    <a:pt x="218" y="69"/>
                  </a:lnTo>
                  <a:lnTo>
                    <a:pt x="217" y="69"/>
                  </a:lnTo>
                  <a:lnTo>
                    <a:pt x="216" y="69"/>
                  </a:lnTo>
                  <a:lnTo>
                    <a:pt x="215" y="69"/>
                  </a:lnTo>
                  <a:lnTo>
                    <a:pt x="214" y="68"/>
                  </a:lnTo>
                  <a:lnTo>
                    <a:pt x="213" y="68"/>
                  </a:lnTo>
                  <a:lnTo>
                    <a:pt x="213" y="67"/>
                  </a:lnTo>
                  <a:lnTo>
                    <a:pt x="213" y="66"/>
                  </a:lnTo>
                  <a:lnTo>
                    <a:pt x="214" y="66"/>
                  </a:lnTo>
                  <a:lnTo>
                    <a:pt x="214" y="65"/>
                  </a:lnTo>
                  <a:lnTo>
                    <a:pt x="213" y="65"/>
                  </a:lnTo>
                  <a:lnTo>
                    <a:pt x="214" y="65"/>
                  </a:lnTo>
                  <a:lnTo>
                    <a:pt x="214" y="66"/>
                  </a:lnTo>
                  <a:lnTo>
                    <a:pt x="213" y="66"/>
                  </a:lnTo>
                  <a:lnTo>
                    <a:pt x="213" y="67"/>
                  </a:lnTo>
                  <a:lnTo>
                    <a:pt x="213" y="68"/>
                  </a:lnTo>
                  <a:lnTo>
                    <a:pt x="214" y="67"/>
                  </a:lnTo>
                  <a:lnTo>
                    <a:pt x="215" y="68"/>
                  </a:lnTo>
                  <a:lnTo>
                    <a:pt x="215" y="67"/>
                  </a:lnTo>
                  <a:lnTo>
                    <a:pt x="216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7" y="68"/>
                  </a:lnTo>
                  <a:lnTo>
                    <a:pt x="218" y="68"/>
                  </a:lnTo>
                  <a:lnTo>
                    <a:pt x="218" y="69"/>
                  </a:lnTo>
                  <a:lnTo>
                    <a:pt x="218" y="68"/>
                  </a:lnTo>
                  <a:lnTo>
                    <a:pt x="217" y="67"/>
                  </a:lnTo>
                  <a:lnTo>
                    <a:pt x="216" y="67"/>
                  </a:lnTo>
                  <a:lnTo>
                    <a:pt x="216" y="66"/>
                  </a:lnTo>
                  <a:lnTo>
                    <a:pt x="217" y="67"/>
                  </a:lnTo>
                  <a:lnTo>
                    <a:pt x="218" y="67"/>
                  </a:lnTo>
                  <a:lnTo>
                    <a:pt x="217" y="66"/>
                  </a:lnTo>
                  <a:lnTo>
                    <a:pt x="216" y="65"/>
                  </a:lnTo>
                  <a:lnTo>
                    <a:pt x="216" y="64"/>
                  </a:lnTo>
                  <a:lnTo>
                    <a:pt x="216" y="63"/>
                  </a:lnTo>
                  <a:lnTo>
                    <a:pt x="217" y="64"/>
                  </a:lnTo>
                  <a:lnTo>
                    <a:pt x="217" y="63"/>
                  </a:lnTo>
                  <a:lnTo>
                    <a:pt x="216" y="63"/>
                  </a:lnTo>
                  <a:lnTo>
                    <a:pt x="215" y="62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7" y="61"/>
                  </a:lnTo>
                  <a:lnTo>
                    <a:pt x="217" y="60"/>
                  </a:lnTo>
                  <a:lnTo>
                    <a:pt x="217" y="61"/>
                  </a:lnTo>
                  <a:lnTo>
                    <a:pt x="218" y="60"/>
                  </a:lnTo>
                  <a:lnTo>
                    <a:pt x="217" y="60"/>
                  </a:lnTo>
                  <a:lnTo>
                    <a:pt x="217" y="59"/>
                  </a:lnTo>
                  <a:lnTo>
                    <a:pt x="218" y="59"/>
                  </a:lnTo>
                  <a:lnTo>
                    <a:pt x="218" y="60"/>
                  </a:lnTo>
                  <a:lnTo>
                    <a:pt x="219" y="59"/>
                  </a:lnTo>
                  <a:lnTo>
                    <a:pt x="218" y="60"/>
                  </a:lnTo>
                  <a:lnTo>
                    <a:pt x="219" y="60"/>
                  </a:lnTo>
                  <a:lnTo>
                    <a:pt x="218" y="61"/>
                  </a:lnTo>
                  <a:lnTo>
                    <a:pt x="217" y="61"/>
                  </a:lnTo>
                  <a:lnTo>
                    <a:pt x="217" y="62"/>
                  </a:lnTo>
                  <a:lnTo>
                    <a:pt x="217" y="63"/>
                  </a:lnTo>
                  <a:lnTo>
                    <a:pt x="218" y="62"/>
                  </a:lnTo>
                  <a:lnTo>
                    <a:pt x="218" y="63"/>
                  </a:lnTo>
                  <a:lnTo>
                    <a:pt x="217" y="63"/>
                  </a:lnTo>
                  <a:lnTo>
                    <a:pt x="217" y="64"/>
                  </a:lnTo>
                  <a:lnTo>
                    <a:pt x="218" y="64"/>
                  </a:lnTo>
                  <a:lnTo>
                    <a:pt x="218" y="65"/>
                  </a:lnTo>
                  <a:lnTo>
                    <a:pt x="217" y="65"/>
                  </a:lnTo>
                  <a:lnTo>
                    <a:pt x="218" y="66"/>
                  </a:lnTo>
                  <a:lnTo>
                    <a:pt x="218" y="65"/>
                  </a:lnTo>
                  <a:lnTo>
                    <a:pt x="219" y="66"/>
                  </a:lnTo>
                  <a:lnTo>
                    <a:pt x="218" y="66"/>
                  </a:lnTo>
                  <a:lnTo>
                    <a:pt x="218" y="67"/>
                  </a:lnTo>
                  <a:lnTo>
                    <a:pt x="219" y="67"/>
                  </a:lnTo>
                  <a:lnTo>
                    <a:pt x="219" y="66"/>
                  </a:lnTo>
                  <a:lnTo>
                    <a:pt x="219" y="67"/>
                  </a:lnTo>
                  <a:lnTo>
                    <a:pt x="219" y="66"/>
                  </a:lnTo>
                  <a:lnTo>
                    <a:pt x="219" y="67"/>
                  </a:lnTo>
                  <a:lnTo>
                    <a:pt x="220" y="67"/>
                  </a:lnTo>
                  <a:lnTo>
                    <a:pt x="219" y="68"/>
                  </a:lnTo>
                  <a:lnTo>
                    <a:pt x="220" y="68"/>
                  </a:lnTo>
                  <a:lnTo>
                    <a:pt x="220" y="69"/>
                  </a:lnTo>
                  <a:lnTo>
                    <a:pt x="221" y="69"/>
                  </a:lnTo>
                  <a:lnTo>
                    <a:pt x="221" y="70"/>
                  </a:lnTo>
                  <a:lnTo>
                    <a:pt x="221" y="71"/>
                  </a:lnTo>
                  <a:lnTo>
                    <a:pt x="220" y="72"/>
                  </a:lnTo>
                  <a:lnTo>
                    <a:pt x="220" y="73"/>
                  </a:lnTo>
                  <a:lnTo>
                    <a:pt x="221" y="74"/>
                  </a:lnTo>
                  <a:lnTo>
                    <a:pt x="221" y="73"/>
                  </a:lnTo>
                  <a:lnTo>
                    <a:pt x="221" y="72"/>
                  </a:lnTo>
                  <a:lnTo>
                    <a:pt x="222" y="72"/>
                  </a:lnTo>
                  <a:lnTo>
                    <a:pt x="222" y="71"/>
                  </a:lnTo>
                  <a:lnTo>
                    <a:pt x="222" y="70"/>
                  </a:lnTo>
                  <a:lnTo>
                    <a:pt x="222" y="69"/>
                  </a:lnTo>
                  <a:lnTo>
                    <a:pt x="223" y="68"/>
                  </a:lnTo>
                  <a:lnTo>
                    <a:pt x="223" y="67"/>
                  </a:lnTo>
                  <a:lnTo>
                    <a:pt x="223" y="66"/>
                  </a:lnTo>
                  <a:lnTo>
                    <a:pt x="224" y="66"/>
                  </a:lnTo>
                  <a:lnTo>
                    <a:pt x="223" y="66"/>
                  </a:lnTo>
                  <a:lnTo>
                    <a:pt x="224" y="66"/>
                  </a:lnTo>
                  <a:lnTo>
                    <a:pt x="223" y="65"/>
                  </a:lnTo>
                  <a:lnTo>
                    <a:pt x="223" y="64"/>
                  </a:lnTo>
                  <a:lnTo>
                    <a:pt x="223" y="63"/>
                  </a:lnTo>
                  <a:lnTo>
                    <a:pt x="222" y="63"/>
                  </a:lnTo>
                  <a:lnTo>
                    <a:pt x="221" y="62"/>
                  </a:lnTo>
                  <a:lnTo>
                    <a:pt x="221" y="61"/>
                  </a:lnTo>
                  <a:lnTo>
                    <a:pt x="220" y="60"/>
                  </a:lnTo>
                  <a:lnTo>
                    <a:pt x="219" y="60"/>
                  </a:lnTo>
                  <a:lnTo>
                    <a:pt x="219" y="59"/>
                  </a:lnTo>
                  <a:lnTo>
                    <a:pt x="219" y="58"/>
                  </a:lnTo>
                  <a:lnTo>
                    <a:pt x="220" y="58"/>
                  </a:lnTo>
                  <a:lnTo>
                    <a:pt x="220" y="57"/>
                  </a:lnTo>
                  <a:lnTo>
                    <a:pt x="221" y="57"/>
                  </a:lnTo>
                  <a:lnTo>
                    <a:pt x="221" y="56"/>
                  </a:lnTo>
                  <a:lnTo>
                    <a:pt x="221" y="57"/>
                  </a:lnTo>
                  <a:lnTo>
                    <a:pt x="220" y="57"/>
                  </a:lnTo>
                  <a:lnTo>
                    <a:pt x="220" y="58"/>
                  </a:lnTo>
                  <a:lnTo>
                    <a:pt x="219" y="58"/>
                  </a:lnTo>
                  <a:lnTo>
                    <a:pt x="219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2" y="61"/>
                  </a:lnTo>
                  <a:lnTo>
                    <a:pt x="223" y="61"/>
                  </a:lnTo>
                  <a:lnTo>
                    <a:pt x="223" y="62"/>
                  </a:lnTo>
                  <a:lnTo>
                    <a:pt x="224" y="62"/>
                  </a:lnTo>
                  <a:lnTo>
                    <a:pt x="224" y="61"/>
                  </a:lnTo>
                  <a:lnTo>
                    <a:pt x="225" y="60"/>
                  </a:lnTo>
                  <a:lnTo>
                    <a:pt x="225" y="59"/>
                  </a:lnTo>
                  <a:lnTo>
                    <a:pt x="225" y="58"/>
                  </a:lnTo>
                  <a:lnTo>
                    <a:pt x="225" y="57"/>
                  </a:lnTo>
                  <a:lnTo>
                    <a:pt x="225" y="56"/>
                  </a:lnTo>
                  <a:lnTo>
                    <a:pt x="225" y="55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3"/>
                  </a:lnTo>
                  <a:lnTo>
                    <a:pt x="224" y="53"/>
                  </a:lnTo>
                  <a:lnTo>
                    <a:pt x="224" y="52"/>
                  </a:lnTo>
                  <a:lnTo>
                    <a:pt x="225" y="51"/>
                  </a:lnTo>
                  <a:lnTo>
                    <a:pt x="225" y="50"/>
                  </a:lnTo>
                  <a:lnTo>
                    <a:pt x="225" y="49"/>
                  </a:lnTo>
                  <a:lnTo>
                    <a:pt x="225" y="48"/>
                  </a:lnTo>
                  <a:lnTo>
                    <a:pt x="225" y="47"/>
                  </a:lnTo>
                  <a:lnTo>
                    <a:pt x="225" y="48"/>
                  </a:lnTo>
                  <a:lnTo>
                    <a:pt x="225" y="50"/>
                  </a:lnTo>
                  <a:lnTo>
                    <a:pt x="225" y="51"/>
                  </a:lnTo>
                  <a:lnTo>
                    <a:pt x="225" y="50"/>
                  </a:lnTo>
                  <a:lnTo>
                    <a:pt x="226" y="49"/>
                  </a:lnTo>
                  <a:lnTo>
                    <a:pt x="226" y="48"/>
                  </a:lnTo>
                  <a:lnTo>
                    <a:pt x="227" y="48"/>
                  </a:lnTo>
                  <a:lnTo>
                    <a:pt x="227" y="47"/>
                  </a:lnTo>
                  <a:lnTo>
                    <a:pt x="228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1" y="46"/>
                  </a:lnTo>
                  <a:lnTo>
                    <a:pt x="232" y="46"/>
                  </a:lnTo>
                  <a:lnTo>
                    <a:pt x="232" y="45"/>
                  </a:lnTo>
                  <a:lnTo>
                    <a:pt x="233" y="45"/>
                  </a:lnTo>
                  <a:lnTo>
                    <a:pt x="234" y="45"/>
                  </a:lnTo>
                  <a:lnTo>
                    <a:pt x="235" y="44"/>
                  </a:lnTo>
                  <a:lnTo>
                    <a:pt x="235" y="43"/>
                  </a:lnTo>
                  <a:lnTo>
                    <a:pt x="234" y="42"/>
                  </a:lnTo>
                  <a:lnTo>
                    <a:pt x="235" y="42"/>
                  </a:lnTo>
                  <a:lnTo>
                    <a:pt x="235" y="41"/>
                  </a:lnTo>
                  <a:lnTo>
                    <a:pt x="235" y="42"/>
                  </a:lnTo>
                  <a:lnTo>
                    <a:pt x="235" y="41"/>
                  </a:lnTo>
                  <a:lnTo>
                    <a:pt x="235" y="42"/>
                  </a:lnTo>
                  <a:lnTo>
                    <a:pt x="236" y="42"/>
                  </a:lnTo>
                  <a:lnTo>
                    <a:pt x="236" y="43"/>
                  </a:lnTo>
                  <a:lnTo>
                    <a:pt x="237" y="42"/>
                  </a:lnTo>
                  <a:lnTo>
                    <a:pt x="238" y="41"/>
                  </a:lnTo>
                  <a:lnTo>
                    <a:pt x="238" y="42"/>
                  </a:lnTo>
                  <a:lnTo>
                    <a:pt x="239" y="42"/>
                  </a:lnTo>
                  <a:lnTo>
                    <a:pt x="239" y="41"/>
                  </a:lnTo>
                  <a:lnTo>
                    <a:pt x="240" y="41"/>
                  </a:lnTo>
                  <a:lnTo>
                    <a:pt x="241" y="41"/>
                  </a:lnTo>
                  <a:lnTo>
                    <a:pt x="241" y="40"/>
                  </a:lnTo>
                  <a:lnTo>
                    <a:pt x="240" y="39"/>
                  </a:lnTo>
                  <a:lnTo>
                    <a:pt x="239" y="39"/>
                  </a:lnTo>
                  <a:lnTo>
                    <a:pt x="240" y="39"/>
                  </a:lnTo>
                  <a:lnTo>
                    <a:pt x="240" y="40"/>
                  </a:lnTo>
                  <a:lnTo>
                    <a:pt x="240" y="41"/>
                  </a:lnTo>
                  <a:lnTo>
                    <a:pt x="239" y="41"/>
                  </a:lnTo>
                  <a:lnTo>
                    <a:pt x="238" y="41"/>
                  </a:lnTo>
                  <a:lnTo>
                    <a:pt x="238" y="40"/>
                  </a:lnTo>
                  <a:lnTo>
                    <a:pt x="238" y="39"/>
                  </a:lnTo>
                  <a:lnTo>
                    <a:pt x="237" y="38"/>
                  </a:lnTo>
                  <a:lnTo>
                    <a:pt x="236" y="38"/>
                  </a:lnTo>
                  <a:lnTo>
                    <a:pt x="236" y="39"/>
                  </a:lnTo>
                  <a:lnTo>
                    <a:pt x="236" y="38"/>
                  </a:lnTo>
                  <a:lnTo>
                    <a:pt x="235" y="38"/>
                  </a:lnTo>
                  <a:lnTo>
                    <a:pt x="236" y="38"/>
                  </a:lnTo>
                  <a:lnTo>
                    <a:pt x="235" y="38"/>
                  </a:lnTo>
                  <a:lnTo>
                    <a:pt x="236" y="37"/>
                  </a:lnTo>
                  <a:lnTo>
                    <a:pt x="236" y="36"/>
                  </a:lnTo>
                  <a:lnTo>
                    <a:pt x="237" y="36"/>
                  </a:lnTo>
                  <a:lnTo>
                    <a:pt x="237" y="35"/>
                  </a:lnTo>
                  <a:lnTo>
                    <a:pt x="237" y="36"/>
                  </a:lnTo>
                  <a:lnTo>
                    <a:pt x="236" y="36"/>
                  </a:lnTo>
                  <a:lnTo>
                    <a:pt x="236" y="35"/>
                  </a:lnTo>
                  <a:lnTo>
                    <a:pt x="235" y="35"/>
                  </a:lnTo>
                  <a:lnTo>
                    <a:pt x="236" y="34"/>
                  </a:lnTo>
                  <a:lnTo>
                    <a:pt x="235" y="34"/>
                  </a:lnTo>
                  <a:lnTo>
                    <a:pt x="236" y="33"/>
                  </a:lnTo>
                  <a:lnTo>
                    <a:pt x="236" y="32"/>
                  </a:lnTo>
                  <a:lnTo>
                    <a:pt x="237" y="31"/>
                  </a:lnTo>
                  <a:lnTo>
                    <a:pt x="236" y="30"/>
                  </a:lnTo>
                  <a:lnTo>
                    <a:pt x="237" y="29"/>
                  </a:lnTo>
                  <a:lnTo>
                    <a:pt x="237" y="28"/>
                  </a:lnTo>
                  <a:lnTo>
                    <a:pt x="238" y="29"/>
                  </a:lnTo>
                  <a:lnTo>
                    <a:pt x="238" y="28"/>
                  </a:lnTo>
                  <a:lnTo>
                    <a:pt x="238" y="29"/>
                  </a:lnTo>
                  <a:lnTo>
                    <a:pt x="238" y="27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38" y="29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38" y="28"/>
                  </a:lnTo>
                  <a:lnTo>
                    <a:pt x="239" y="28"/>
                  </a:lnTo>
                  <a:lnTo>
                    <a:pt x="238" y="27"/>
                  </a:lnTo>
                  <a:lnTo>
                    <a:pt x="239" y="28"/>
                  </a:lnTo>
                  <a:lnTo>
                    <a:pt x="239" y="27"/>
                  </a:lnTo>
                  <a:lnTo>
                    <a:pt x="240" y="27"/>
                  </a:lnTo>
                  <a:lnTo>
                    <a:pt x="240" y="26"/>
                  </a:lnTo>
                  <a:lnTo>
                    <a:pt x="241" y="26"/>
                  </a:lnTo>
                  <a:lnTo>
                    <a:pt x="240" y="25"/>
                  </a:lnTo>
                  <a:lnTo>
                    <a:pt x="240" y="24"/>
                  </a:lnTo>
                  <a:lnTo>
                    <a:pt x="241" y="24"/>
                  </a:lnTo>
                  <a:lnTo>
                    <a:pt x="240" y="23"/>
                  </a:lnTo>
                  <a:lnTo>
                    <a:pt x="241" y="23"/>
                  </a:lnTo>
                  <a:lnTo>
                    <a:pt x="241" y="24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2" y="23"/>
                  </a:lnTo>
                  <a:lnTo>
                    <a:pt x="243" y="23"/>
                  </a:lnTo>
                  <a:lnTo>
                    <a:pt x="242" y="23"/>
                  </a:lnTo>
                  <a:lnTo>
                    <a:pt x="243" y="23"/>
                  </a:lnTo>
                  <a:lnTo>
                    <a:pt x="244" y="23"/>
                  </a:lnTo>
                  <a:lnTo>
                    <a:pt x="244" y="22"/>
                  </a:lnTo>
                  <a:lnTo>
                    <a:pt x="244" y="23"/>
                  </a:lnTo>
                  <a:lnTo>
                    <a:pt x="244" y="22"/>
                  </a:lnTo>
                  <a:lnTo>
                    <a:pt x="244" y="23"/>
                  </a:lnTo>
                  <a:lnTo>
                    <a:pt x="244" y="22"/>
                  </a:lnTo>
                  <a:lnTo>
                    <a:pt x="244" y="21"/>
                  </a:lnTo>
                  <a:lnTo>
                    <a:pt x="245" y="22"/>
                  </a:lnTo>
                  <a:lnTo>
                    <a:pt x="245" y="21"/>
                  </a:lnTo>
                  <a:lnTo>
                    <a:pt x="246" y="21"/>
                  </a:lnTo>
                  <a:lnTo>
                    <a:pt x="246" y="20"/>
                  </a:lnTo>
                  <a:lnTo>
                    <a:pt x="247" y="20"/>
                  </a:lnTo>
                  <a:lnTo>
                    <a:pt x="248" y="19"/>
                  </a:lnTo>
                  <a:lnTo>
                    <a:pt x="247" y="18"/>
                  </a:lnTo>
                  <a:close/>
                </a:path>
              </a:pathLst>
            </a:custGeom>
            <a:solidFill>
              <a:srgbClr val="205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85" name="Oval 84">
            <a:extLst>
              <a:ext uri="{FF2B5EF4-FFF2-40B4-BE49-F238E27FC236}">
                <a16:creationId xmlns:a16="http://schemas.microsoft.com/office/drawing/2014/main" id="{E24A2022-1571-DE7B-3AA5-543C4C52F998}"/>
              </a:ext>
            </a:extLst>
          </p:cNvPr>
          <p:cNvSpPr/>
          <p:nvPr/>
        </p:nvSpPr>
        <p:spPr bwMode="auto">
          <a:xfrm>
            <a:off x="3034981" y="3640202"/>
            <a:ext cx="142419" cy="142875"/>
          </a:xfrm>
          <a:prstGeom prst="ellipse">
            <a:avLst/>
          </a:prstGeom>
          <a:solidFill>
            <a:srgbClr val="0459A8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80CBFCE-824D-4524-4FC4-42F829283A0B}"/>
              </a:ext>
            </a:extLst>
          </p:cNvPr>
          <p:cNvSpPr txBox="1"/>
          <p:nvPr/>
        </p:nvSpPr>
        <p:spPr bwMode="auto">
          <a:xfrm>
            <a:off x="2107919" y="3829114"/>
            <a:ext cx="677280" cy="1936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1996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8110D7D-C7D4-38EE-1ED4-AC904DCA78DF}"/>
              </a:ext>
            </a:extLst>
          </p:cNvPr>
          <p:cNvCxnSpPr>
            <a:cxnSpLocks/>
          </p:cNvCxnSpPr>
          <p:nvPr/>
        </p:nvCxnSpPr>
        <p:spPr bwMode="auto">
          <a:xfrm flipV="1">
            <a:off x="2466735" y="3492564"/>
            <a:ext cx="791" cy="200026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</a:ln>
          <a:effectLst/>
        </p:spPr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EF310B36-F868-9B04-1A4C-5418743C8684}"/>
              </a:ext>
            </a:extLst>
          </p:cNvPr>
          <p:cNvSpPr/>
          <p:nvPr/>
        </p:nvSpPr>
        <p:spPr bwMode="auto">
          <a:xfrm>
            <a:off x="2400668" y="3640202"/>
            <a:ext cx="140837" cy="142875"/>
          </a:xfrm>
          <a:prstGeom prst="ellipse">
            <a:avLst/>
          </a:prstGeom>
          <a:solidFill>
            <a:srgbClr val="0459A8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20FAE7A-BE8B-9F23-37C6-2BD60E8985CB}"/>
              </a:ext>
            </a:extLst>
          </p:cNvPr>
          <p:cNvGrpSpPr/>
          <p:nvPr/>
        </p:nvGrpSpPr>
        <p:grpSpPr>
          <a:xfrm>
            <a:off x="2208404" y="2875027"/>
            <a:ext cx="517454" cy="617537"/>
            <a:chOff x="740570" y="3249439"/>
            <a:chExt cx="519112" cy="617537"/>
          </a:xfrm>
        </p:grpSpPr>
        <p:grpSp>
          <p:nvGrpSpPr>
            <p:cNvPr id="90" name="Group 125">
              <a:extLst>
                <a:ext uri="{FF2B5EF4-FFF2-40B4-BE49-F238E27FC236}">
                  <a16:creationId xmlns:a16="http://schemas.microsoft.com/office/drawing/2014/main" id="{3E071B02-0945-7CDA-A895-FE4D833DAC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0570" y="3249439"/>
              <a:ext cx="519112" cy="617537"/>
              <a:chOff x="2765019" y="2870573"/>
              <a:chExt cx="519291" cy="617014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BEA64A3-71E5-29CE-BB35-D7911A5058FE}"/>
                  </a:ext>
                </a:extLst>
              </p:cNvPr>
              <p:cNvSpPr/>
              <p:nvPr/>
            </p:nvSpPr>
            <p:spPr>
              <a:xfrm>
                <a:off x="2765019" y="2870573"/>
                <a:ext cx="519291" cy="518672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" name="Isosceles Triangle 96">
                <a:extLst>
                  <a:ext uri="{FF2B5EF4-FFF2-40B4-BE49-F238E27FC236}">
                    <a16:creationId xmlns:a16="http://schemas.microsoft.com/office/drawing/2014/main" id="{CFD98004-3AF0-4154-0D4A-8BC6C20B777A}"/>
                  </a:ext>
                </a:extLst>
              </p:cNvPr>
              <p:cNvSpPr/>
              <p:nvPr/>
            </p:nvSpPr>
            <p:spPr>
              <a:xfrm rot="10800000">
                <a:off x="2973053" y="3397177"/>
                <a:ext cx="103224" cy="90410"/>
              </a:xfrm>
              <a:prstGeom prst="triangle">
                <a:avLst/>
              </a:prstGeom>
              <a:solidFill>
                <a:srgbClr val="8AC543"/>
              </a:solidFill>
              <a:ln w="254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06D351D3-3DD2-8EE0-7C55-9DCAB5E42D40}"/>
                </a:ext>
              </a:extLst>
            </p:cNvPr>
            <p:cNvGrpSpPr/>
            <p:nvPr/>
          </p:nvGrpSpPr>
          <p:grpSpPr bwMode="auto">
            <a:xfrm>
              <a:off x="839730" y="3360201"/>
              <a:ext cx="320792" cy="284956"/>
              <a:chOff x="8402180" y="2941730"/>
              <a:chExt cx="362772" cy="359270"/>
            </a:xfrm>
            <a:noFill/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95DDDC19-A9A3-93D9-12AF-22DA9AF04FEE}"/>
                  </a:ext>
                </a:extLst>
              </p:cNvPr>
              <p:cNvGrpSpPr/>
              <p:nvPr/>
            </p:nvGrpSpPr>
            <p:grpSpPr>
              <a:xfrm>
                <a:off x="8402180" y="2941730"/>
                <a:ext cx="362772" cy="359270"/>
                <a:chOff x="1497079" y="3948497"/>
                <a:chExt cx="2954271" cy="2925765"/>
              </a:xfrm>
              <a:grpFill/>
            </p:grpSpPr>
            <p:sp>
              <p:nvSpPr>
                <p:cNvPr id="94" name="Freeform 201">
                  <a:extLst>
                    <a:ext uri="{FF2B5EF4-FFF2-40B4-BE49-F238E27FC236}">
                      <a16:creationId xmlns:a16="http://schemas.microsoft.com/office/drawing/2014/main" id="{636D9B6E-DF4C-A351-0EC4-DB78D7A89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8925" y="4749800"/>
                  <a:ext cx="352425" cy="344488"/>
                </a:xfrm>
                <a:custGeom>
                  <a:avLst/>
                  <a:gdLst>
                    <a:gd name="T0" fmla="*/ 52 w 268"/>
                    <a:gd name="T1" fmla="*/ 33 h 262"/>
                    <a:gd name="T2" fmla="*/ 43 w 268"/>
                    <a:gd name="T3" fmla="*/ 95 h 262"/>
                    <a:gd name="T4" fmla="*/ 0 w 268"/>
                    <a:gd name="T5" fmla="*/ 132 h 262"/>
                    <a:gd name="T6" fmla="*/ 28 w 268"/>
                    <a:gd name="T7" fmla="*/ 142 h 262"/>
                    <a:gd name="T8" fmla="*/ 155 w 268"/>
                    <a:gd name="T9" fmla="*/ 137 h 262"/>
                    <a:gd name="T10" fmla="*/ 169 w 268"/>
                    <a:gd name="T11" fmla="*/ 203 h 262"/>
                    <a:gd name="T12" fmla="*/ 236 w 268"/>
                    <a:gd name="T13" fmla="*/ 240 h 262"/>
                    <a:gd name="T14" fmla="*/ 268 w 268"/>
                    <a:gd name="T15" fmla="*/ 262 h 262"/>
                    <a:gd name="T16" fmla="*/ 248 w 268"/>
                    <a:gd name="T17" fmla="*/ 183 h 262"/>
                    <a:gd name="T18" fmla="*/ 118 w 268"/>
                    <a:gd name="T19" fmla="*/ 24 h 262"/>
                    <a:gd name="T20" fmla="*/ 52 w 268"/>
                    <a:gd name="T21" fmla="*/ 33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68" h="262">
                      <a:moveTo>
                        <a:pt x="52" y="33"/>
                      </a:moveTo>
                      <a:cubicBezTo>
                        <a:pt x="33" y="38"/>
                        <a:pt x="43" y="95"/>
                        <a:pt x="43" y="95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0" y="132"/>
                        <a:pt x="0" y="132"/>
                        <a:pt x="28" y="142"/>
                      </a:cubicBezTo>
                      <a:cubicBezTo>
                        <a:pt x="56" y="151"/>
                        <a:pt x="141" y="127"/>
                        <a:pt x="155" y="137"/>
                      </a:cubicBezTo>
                      <a:cubicBezTo>
                        <a:pt x="169" y="146"/>
                        <a:pt x="169" y="203"/>
                        <a:pt x="169" y="203"/>
                      </a:cubicBezTo>
                      <a:cubicBezTo>
                        <a:pt x="169" y="203"/>
                        <a:pt x="212" y="245"/>
                        <a:pt x="236" y="240"/>
                      </a:cubicBezTo>
                      <a:cubicBezTo>
                        <a:pt x="245" y="239"/>
                        <a:pt x="257" y="249"/>
                        <a:pt x="268" y="262"/>
                      </a:cubicBezTo>
                      <a:cubicBezTo>
                        <a:pt x="263" y="235"/>
                        <a:pt x="256" y="209"/>
                        <a:pt x="248" y="183"/>
                      </a:cubicBezTo>
                      <a:cubicBezTo>
                        <a:pt x="217" y="133"/>
                        <a:pt x="126" y="46"/>
                        <a:pt x="118" y="24"/>
                      </a:cubicBezTo>
                      <a:cubicBezTo>
                        <a:pt x="108" y="0"/>
                        <a:pt x="71" y="28"/>
                        <a:pt x="52" y="33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20558A"/>
                  </a:solidFill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" name="Freeform 202">
                  <a:extLst>
                    <a:ext uri="{FF2B5EF4-FFF2-40B4-BE49-F238E27FC236}">
                      <a16:creationId xmlns:a16="http://schemas.microsoft.com/office/drawing/2014/main" id="{E749D5E8-D4E7-3656-27AA-85444C3D733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497079" y="3948497"/>
                  <a:ext cx="2765425" cy="2925765"/>
                </a:xfrm>
                <a:custGeom>
                  <a:avLst/>
                  <a:gdLst>
                    <a:gd name="T0" fmla="*/ 2035 w 2105"/>
                    <a:gd name="T1" fmla="*/ 1252 h 2227"/>
                    <a:gd name="T2" fmla="*/ 1786 w 2105"/>
                    <a:gd name="T3" fmla="*/ 1134 h 2227"/>
                    <a:gd name="T4" fmla="*/ 1865 w 2105"/>
                    <a:gd name="T5" fmla="*/ 828 h 2227"/>
                    <a:gd name="T6" fmla="*/ 1860 w 2105"/>
                    <a:gd name="T7" fmla="*/ 610 h 2227"/>
                    <a:gd name="T8" fmla="*/ 1908 w 2105"/>
                    <a:gd name="T9" fmla="*/ 536 h 2227"/>
                    <a:gd name="T10" fmla="*/ 1637 w 2105"/>
                    <a:gd name="T11" fmla="*/ 129 h 2227"/>
                    <a:gd name="T12" fmla="*/ 1517 w 2105"/>
                    <a:gd name="T13" fmla="*/ 174 h 2227"/>
                    <a:gd name="T14" fmla="*/ 1470 w 2105"/>
                    <a:gd name="T15" fmla="*/ 258 h 2227"/>
                    <a:gd name="T16" fmla="*/ 1427 w 2105"/>
                    <a:gd name="T17" fmla="*/ 282 h 2227"/>
                    <a:gd name="T18" fmla="*/ 1258 w 2105"/>
                    <a:gd name="T19" fmla="*/ 131 h 2227"/>
                    <a:gd name="T20" fmla="*/ 1091 w 2105"/>
                    <a:gd name="T21" fmla="*/ 0 h 2227"/>
                    <a:gd name="T22" fmla="*/ 424 w 2105"/>
                    <a:gd name="T23" fmla="*/ 263 h 2227"/>
                    <a:gd name="T24" fmla="*/ 683 w 2105"/>
                    <a:gd name="T25" fmla="*/ 207 h 2227"/>
                    <a:gd name="T26" fmla="*/ 725 w 2105"/>
                    <a:gd name="T27" fmla="*/ 202 h 2227"/>
                    <a:gd name="T28" fmla="*/ 664 w 2105"/>
                    <a:gd name="T29" fmla="*/ 414 h 2227"/>
                    <a:gd name="T30" fmla="*/ 815 w 2105"/>
                    <a:gd name="T31" fmla="*/ 503 h 2227"/>
                    <a:gd name="T32" fmla="*/ 890 w 2105"/>
                    <a:gd name="T33" fmla="*/ 353 h 2227"/>
                    <a:gd name="T34" fmla="*/ 1036 w 2105"/>
                    <a:gd name="T35" fmla="*/ 357 h 2227"/>
                    <a:gd name="T36" fmla="*/ 1196 w 2105"/>
                    <a:gd name="T37" fmla="*/ 438 h 2227"/>
                    <a:gd name="T38" fmla="*/ 1262 w 2105"/>
                    <a:gd name="T39" fmla="*/ 565 h 2227"/>
                    <a:gd name="T40" fmla="*/ 1206 w 2105"/>
                    <a:gd name="T41" fmla="*/ 574 h 2227"/>
                    <a:gd name="T42" fmla="*/ 999 w 2105"/>
                    <a:gd name="T43" fmla="*/ 593 h 2227"/>
                    <a:gd name="T44" fmla="*/ 1126 w 2105"/>
                    <a:gd name="T45" fmla="*/ 635 h 2227"/>
                    <a:gd name="T46" fmla="*/ 914 w 2105"/>
                    <a:gd name="T47" fmla="*/ 753 h 2227"/>
                    <a:gd name="T48" fmla="*/ 819 w 2105"/>
                    <a:gd name="T49" fmla="*/ 1026 h 2227"/>
                    <a:gd name="T50" fmla="*/ 641 w 2105"/>
                    <a:gd name="T51" fmla="*/ 974 h 2227"/>
                    <a:gd name="T52" fmla="*/ 641 w 2105"/>
                    <a:gd name="T53" fmla="*/ 1149 h 2227"/>
                    <a:gd name="T54" fmla="*/ 758 w 2105"/>
                    <a:gd name="T55" fmla="*/ 1229 h 2227"/>
                    <a:gd name="T56" fmla="*/ 829 w 2105"/>
                    <a:gd name="T57" fmla="*/ 1351 h 2227"/>
                    <a:gd name="T58" fmla="*/ 697 w 2105"/>
                    <a:gd name="T59" fmla="*/ 1276 h 2227"/>
                    <a:gd name="T60" fmla="*/ 443 w 2105"/>
                    <a:gd name="T61" fmla="*/ 1177 h 2227"/>
                    <a:gd name="T62" fmla="*/ 273 w 2105"/>
                    <a:gd name="T63" fmla="*/ 932 h 2227"/>
                    <a:gd name="T64" fmla="*/ 184 w 2105"/>
                    <a:gd name="T65" fmla="*/ 550 h 2227"/>
                    <a:gd name="T66" fmla="*/ 896 w 2105"/>
                    <a:gd name="T67" fmla="*/ 2206 h 2227"/>
                    <a:gd name="T68" fmla="*/ 942 w 2105"/>
                    <a:gd name="T69" fmla="*/ 1879 h 2227"/>
                    <a:gd name="T70" fmla="*/ 772 w 2105"/>
                    <a:gd name="T71" fmla="*/ 1563 h 2227"/>
                    <a:gd name="T72" fmla="*/ 890 w 2105"/>
                    <a:gd name="T73" fmla="*/ 1427 h 2227"/>
                    <a:gd name="T74" fmla="*/ 1088 w 2105"/>
                    <a:gd name="T75" fmla="*/ 1431 h 2227"/>
                    <a:gd name="T76" fmla="*/ 1286 w 2105"/>
                    <a:gd name="T77" fmla="*/ 1558 h 2227"/>
                    <a:gd name="T78" fmla="*/ 1371 w 2105"/>
                    <a:gd name="T79" fmla="*/ 1634 h 2227"/>
                    <a:gd name="T80" fmla="*/ 1465 w 2105"/>
                    <a:gd name="T81" fmla="*/ 1780 h 2227"/>
                    <a:gd name="T82" fmla="*/ 1248 w 2105"/>
                    <a:gd name="T83" fmla="*/ 2015 h 2227"/>
                    <a:gd name="T84" fmla="*/ 1074 w 2105"/>
                    <a:gd name="T85" fmla="*/ 2124 h 2227"/>
                    <a:gd name="T86" fmla="*/ 1114 w 2105"/>
                    <a:gd name="T87" fmla="*/ 2227 h 2227"/>
                    <a:gd name="T88" fmla="*/ 2096 w 2105"/>
                    <a:gd name="T89" fmla="*/ 1384 h 2227"/>
                    <a:gd name="T90" fmla="*/ 1149 w 2105"/>
                    <a:gd name="T91" fmla="*/ 635 h 2227"/>
                    <a:gd name="T92" fmla="*/ 1102 w 2105"/>
                    <a:gd name="T93" fmla="*/ 711 h 2227"/>
                    <a:gd name="T94" fmla="*/ 1578 w 2105"/>
                    <a:gd name="T95" fmla="*/ 197 h 2227"/>
                    <a:gd name="T96" fmla="*/ 1710 w 2105"/>
                    <a:gd name="T97" fmla="*/ 244 h 2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105" h="2227">
                      <a:moveTo>
                        <a:pt x="2096" y="1384"/>
                      </a:moveTo>
                      <a:cubicBezTo>
                        <a:pt x="2087" y="1342"/>
                        <a:pt x="2091" y="1285"/>
                        <a:pt x="2091" y="1285"/>
                      </a:cubicBezTo>
                      <a:cubicBezTo>
                        <a:pt x="2091" y="1285"/>
                        <a:pt x="2044" y="1276"/>
                        <a:pt x="2035" y="1252"/>
                      </a:cubicBezTo>
                      <a:cubicBezTo>
                        <a:pt x="2026" y="1229"/>
                        <a:pt x="1983" y="1290"/>
                        <a:pt x="1969" y="1290"/>
                      </a:cubicBezTo>
                      <a:cubicBezTo>
                        <a:pt x="1955" y="1290"/>
                        <a:pt x="1912" y="1304"/>
                        <a:pt x="1894" y="1295"/>
                      </a:cubicBezTo>
                      <a:cubicBezTo>
                        <a:pt x="1875" y="1285"/>
                        <a:pt x="1786" y="1134"/>
                        <a:pt x="1786" y="1134"/>
                      </a:cubicBezTo>
                      <a:cubicBezTo>
                        <a:pt x="1786" y="1134"/>
                        <a:pt x="1781" y="1064"/>
                        <a:pt x="1776" y="1012"/>
                      </a:cubicBezTo>
                      <a:cubicBezTo>
                        <a:pt x="1771" y="960"/>
                        <a:pt x="1809" y="932"/>
                        <a:pt x="1809" y="932"/>
                      </a:cubicBezTo>
                      <a:cubicBezTo>
                        <a:pt x="1809" y="932"/>
                        <a:pt x="1851" y="876"/>
                        <a:pt x="1865" y="828"/>
                      </a:cubicBezTo>
                      <a:cubicBezTo>
                        <a:pt x="1880" y="781"/>
                        <a:pt x="1936" y="753"/>
                        <a:pt x="1936" y="753"/>
                      </a:cubicBezTo>
                      <a:cubicBezTo>
                        <a:pt x="1936" y="753"/>
                        <a:pt x="1908" y="720"/>
                        <a:pt x="1875" y="701"/>
                      </a:cubicBezTo>
                      <a:cubicBezTo>
                        <a:pt x="1850" y="687"/>
                        <a:pt x="1854" y="640"/>
                        <a:pt x="1860" y="610"/>
                      </a:cubicBezTo>
                      <a:cubicBezTo>
                        <a:pt x="1862" y="600"/>
                        <a:pt x="1863" y="586"/>
                        <a:pt x="1865" y="588"/>
                      </a:cubicBezTo>
                      <a:cubicBezTo>
                        <a:pt x="1912" y="631"/>
                        <a:pt x="1945" y="617"/>
                        <a:pt x="1945" y="612"/>
                      </a:cubicBezTo>
                      <a:cubicBezTo>
                        <a:pt x="1945" y="586"/>
                        <a:pt x="1908" y="536"/>
                        <a:pt x="1908" y="536"/>
                      </a:cubicBezTo>
                      <a:cubicBezTo>
                        <a:pt x="1908" y="536"/>
                        <a:pt x="1964" y="513"/>
                        <a:pt x="1992" y="503"/>
                      </a:cubicBezTo>
                      <a:cubicBezTo>
                        <a:pt x="2002" y="500"/>
                        <a:pt x="2021" y="498"/>
                        <a:pt x="2042" y="497"/>
                      </a:cubicBezTo>
                      <a:cubicBezTo>
                        <a:pt x="1940" y="343"/>
                        <a:pt x="1800" y="217"/>
                        <a:pt x="1637" y="129"/>
                      </a:cubicBezTo>
                      <a:cubicBezTo>
                        <a:pt x="1626" y="133"/>
                        <a:pt x="1616" y="136"/>
                        <a:pt x="1611" y="136"/>
                      </a:cubicBezTo>
                      <a:cubicBezTo>
                        <a:pt x="1597" y="136"/>
                        <a:pt x="1559" y="145"/>
                        <a:pt x="1559" y="145"/>
                      </a:cubicBezTo>
                      <a:cubicBezTo>
                        <a:pt x="1559" y="145"/>
                        <a:pt x="1545" y="169"/>
                        <a:pt x="1517" y="174"/>
                      </a:cubicBezTo>
                      <a:cubicBezTo>
                        <a:pt x="1488" y="179"/>
                        <a:pt x="1470" y="188"/>
                        <a:pt x="1470" y="188"/>
                      </a:cubicBezTo>
                      <a:cubicBezTo>
                        <a:pt x="1474" y="221"/>
                        <a:pt x="1474" y="221"/>
                        <a:pt x="1474" y="221"/>
                      </a:cubicBezTo>
                      <a:cubicBezTo>
                        <a:pt x="1470" y="258"/>
                        <a:pt x="1470" y="258"/>
                        <a:pt x="1470" y="258"/>
                      </a:cubicBezTo>
                      <a:cubicBezTo>
                        <a:pt x="1484" y="320"/>
                        <a:pt x="1484" y="320"/>
                        <a:pt x="1484" y="320"/>
                      </a:cubicBezTo>
                      <a:cubicBezTo>
                        <a:pt x="1460" y="329"/>
                        <a:pt x="1460" y="329"/>
                        <a:pt x="1460" y="329"/>
                      </a:cubicBezTo>
                      <a:cubicBezTo>
                        <a:pt x="1460" y="329"/>
                        <a:pt x="1446" y="310"/>
                        <a:pt x="1427" y="282"/>
                      </a:cubicBezTo>
                      <a:cubicBezTo>
                        <a:pt x="1408" y="254"/>
                        <a:pt x="1366" y="287"/>
                        <a:pt x="1338" y="268"/>
                      </a:cubicBezTo>
                      <a:cubicBezTo>
                        <a:pt x="1309" y="249"/>
                        <a:pt x="1239" y="179"/>
                        <a:pt x="1239" y="179"/>
                      </a:cubicBezTo>
                      <a:cubicBezTo>
                        <a:pt x="1239" y="179"/>
                        <a:pt x="1253" y="155"/>
                        <a:pt x="1258" y="131"/>
                      </a:cubicBezTo>
                      <a:cubicBezTo>
                        <a:pt x="1262" y="108"/>
                        <a:pt x="1206" y="70"/>
                        <a:pt x="1206" y="70"/>
                      </a:cubicBezTo>
                      <a:cubicBezTo>
                        <a:pt x="1206" y="18"/>
                        <a:pt x="1079" y="4"/>
                        <a:pt x="1079" y="4"/>
                      </a:cubicBezTo>
                      <a:cubicBezTo>
                        <a:pt x="1083" y="3"/>
                        <a:pt x="1087" y="1"/>
                        <a:pt x="1091" y="0"/>
                      </a:cubicBezTo>
                      <a:cubicBezTo>
                        <a:pt x="865" y="4"/>
                        <a:pt x="656" y="76"/>
                        <a:pt x="482" y="195"/>
                      </a:cubicBezTo>
                      <a:cubicBezTo>
                        <a:pt x="515" y="193"/>
                        <a:pt x="584" y="188"/>
                        <a:pt x="551" y="207"/>
                      </a:cubicBezTo>
                      <a:cubicBezTo>
                        <a:pt x="509" y="230"/>
                        <a:pt x="452" y="258"/>
                        <a:pt x="424" y="263"/>
                      </a:cubicBezTo>
                      <a:cubicBezTo>
                        <a:pt x="396" y="268"/>
                        <a:pt x="424" y="282"/>
                        <a:pt x="452" y="282"/>
                      </a:cubicBezTo>
                      <a:cubicBezTo>
                        <a:pt x="480" y="282"/>
                        <a:pt x="560" y="244"/>
                        <a:pt x="612" y="240"/>
                      </a:cubicBezTo>
                      <a:cubicBezTo>
                        <a:pt x="664" y="235"/>
                        <a:pt x="683" y="221"/>
                        <a:pt x="683" y="207"/>
                      </a:cubicBezTo>
                      <a:cubicBezTo>
                        <a:pt x="683" y="192"/>
                        <a:pt x="669" y="174"/>
                        <a:pt x="669" y="174"/>
                      </a:cubicBezTo>
                      <a:cubicBezTo>
                        <a:pt x="669" y="174"/>
                        <a:pt x="740" y="122"/>
                        <a:pt x="744" y="131"/>
                      </a:cubicBezTo>
                      <a:cubicBezTo>
                        <a:pt x="749" y="141"/>
                        <a:pt x="692" y="155"/>
                        <a:pt x="725" y="202"/>
                      </a:cubicBezTo>
                      <a:cubicBezTo>
                        <a:pt x="758" y="249"/>
                        <a:pt x="815" y="254"/>
                        <a:pt x="763" y="273"/>
                      </a:cubicBezTo>
                      <a:cubicBezTo>
                        <a:pt x="711" y="291"/>
                        <a:pt x="598" y="357"/>
                        <a:pt x="631" y="386"/>
                      </a:cubicBezTo>
                      <a:cubicBezTo>
                        <a:pt x="664" y="414"/>
                        <a:pt x="664" y="414"/>
                        <a:pt x="664" y="414"/>
                      </a:cubicBezTo>
                      <a:cubicBezTo>
                        <a:pt x="664" y="414"/>
                        <a:pt x="720" y="409"/>
                        <a:pt x="740" y="423"/>
                      </a:cubicBezTo>
                      <a:cubicBezTo>
                        <a:pt x="758" y="438"/>
                        <a:pt x="791" y="447"/>
                        <a:pt x="791" y="447"/>
                      </a:cubicBezTo>
                      <a:cubicBezTo>
                        <a:pt x="791" y="447"/>
                        <a:pt x="768" y="485"/>
                        <a:pt x="815" y="503"/>
                      </a:cubicBezTo>
                      <a:cubicBezTo>
                        <a:pt x="862" y="522"/>
                        <a:pt x="890" y="475"/>
                        <a:pt x="876" y="456"/>
                      </a:cubicBezTo>
                      <a:cubicBezTo>
                        <a:pt x="862" y="438"/>
                        <a:pt x="914" y="447"/>
                        <a:pt x="909" y="414"/>
                      </a:cubicBezTo>
                      <a:cubicBezTo>
                        <a:pt x="904" y="381"/>
                        <a:pt x="890" y="353"/>
                        <a:pt x="890" y="353"/>
                      </a:cubicBezTo>
                      <a:cubicBezTo>
                        <a:pt x="909" y="291"/>
                        <a:pt x="909" y="291"/>
                        <a:pt x="909" y="291"/>
                      </a:cubicBezTo>
                      <a:cubicBezTo>
                        <a:pt x="909" y="291"/>
                        <a:pt x="956" y="268"/>
                        <a:pt x="980" y="291"/>
                      </a:cubicBezTo>
                      <a:cubicBezTo>
                        <a:pt x="1003" y="315"/>
                        <a:pt x="999" y="343"/>
                        <a:pt x="1036" y="357"/>
                      </a:cubicBezTo>
                      <a:cubicBezTo>
                        <a:pt x="1074" y="372"/>
                        <a:pt x="1097" y="339"/>
                        <a:pt x="1097" y="339"/>
                      </a:cubicBezTo>
                      <a:cubicBezTo>
                        <a:pt x="1097" y="339"/>
                        <a:pt x="1149" y="334"/>
                        <a:pt x="1159" y="372"/>
                      </a:cubicBezTo>
                      <a:cubicBezTo>
                        <a:pt x="1168" y="409"/>
                        <a:pt x="1173" y="428"/>
                        <a:pt x="1196" y="438"/>
                      </a:cubicBezTo>
                      <a:cubicBezTo>
                        <a:pt x="1220" y="447"/>
                        <a:pt x="1201" y="471"/>
                        <a:pt x="1201" y="471"/>
                      </a:cubicBezTo>
                      <a:cubicBezTo>
                        <a:pt x="1201" y="471"/>
                        <a:pt x="1248" y="409"/>
                        <a:pt x="1253" y="475"/>
                      </a:cubicBezTo>
                      <a:cubicBezTo>
                        <a:pt x="1258" y="541"/>
                        <a:pt x="1220" y="560"/>
                        <a:pt x="1262" y="565"/>
                      </a:cubicBezTo>
                      <a:cubicBezTo>
                        <a:pt x="1305" y="570"/>
                        <a:pt x="1309" y="588"/>
                        <a:pt x="1309" y="602"/>
                      </a:cubicBezTo>
                      <a:cubicBezTo>
                        <a:pt x="1309" y="617"/>
                        <a:pt x="1262" y="598"/>
                        <a:pt x="1262" y="598"/>
                      </a:cubicBezTo>
                      <a:cubicBezTo>
                        <a:pt x="1206" y="574"/>
                        <a:pt x="1206" y="574"/>
                        <a:pt x="1206" y="574"/>
                      </a:cubicBezTo>
                      <a:cubicBezTo>
                        <a:pt x="1206" y="574"/>
                        <a:pt x="1239" y="532"/>
                        <a:pt x="1206" y="532"/>
                      </a:cubicBezTo>
                      <a:cubicBezTo>
                        <a:pt x="1173" y="532"/>
                        <a:pt x="1093" y="527"/>
                        <a:pt x="1093" y="527"/>
                      </a:cubicBezTo>
                      <a:cubicBezTo>
                        <a:pt x="1093" y="527"/>
                        <a:pt x="999" y="570"/>
                        <a:pt x="999" y="593"/>
                      </a:cubicBezTo>
                      <a:cubicBezTo>
                        <a:pt x="999" y="593"/>
                        <a:pt x="1107" y="555"/>
                        <a:pt x="1102" y="574"/>
                      </a:cubicBezTo>
                      <a:cubicBezTo>
                        <a:pt x="1097" y="593"/>
                        <a:pt x="1079" y="588"/>
                        <a:pt x="1097" y="593"/>
                      </a:cubicBezTo>
                      <a:cubicBezTo>
                        <a:pt x="1116" y="598"/>
                        <a:pt x="1126" y="635"/>
                        <a:pt x="1126" y="635"/>
                      </a:cubicBezTo>
                      <a:cubicBezTo>
                        <a:pt x="1126" y="635"/>
                        <a:pt x="1116" y="626"/>
                        <a:pt x="1079" y="640"/>
                      </a:cubicBezTo>
                      <a:cubicBezTo>
                        <a:pt x="1041" y="654"/>
                        <a:pt x="999" y="682"/>
                        <a:pt x="1003" y="701"/>
                      </a:cubicBezTo>
                      <a:cubicBezTo>
                        <a:pt x="1008" y="720"/>
                        <a:pt x="928" y="716"/>
                        <a:pt x="914" y="753"/>
                      </a:cubicBezTo>
                      <a:cubicBezTo>
                        <a:pt x="899" y="791"/>
                        <a:pt x="942" y="800"/>
                        <a:pt x="904" y="828"/>
                      </a:cubicBezTo>
                      <a:cubicBezTo>
                        <a:pt x="866" y="857"/>
                        <a:pt x="796" y="909"/>
                        <a:pt x="805" y="946"/>
                      </a:cubicBezTo>
                      <a:cubicBezTo>
                        <a:pt x="815" y="984"/>
                        <a:pt x="819" y="1026"/>
                        <a:pt x="819" y="1026"/>
                      </a:cubicBezTo>
                      <a:cubicBezTo>
                        <a:pt x="787" y="1026"/>
                        <a:pt x="787" y="1026"/>
                        <a:pt x="787" y="1026"/>
                      </a:cubicBezTo>
                      <a:cubicBezTo>
                        <a:pt x="787" y="1026"/>
                        <a:pt x="787" y="946"/>
                        <a:pt x="725" y="951"/>
                      </a:cubicBezTo>
                      <a:cubicBezTo>
                        <a:pt x="664" y="956"/>
                        <a:pt x="641" y="974"/>
                        <a:pt x="641" y="974"/>
                      </a:cubicBezTo>
                      <a:cubicBezTo>
                        <a:pt x="641" y="974"/>
                        <a:pt x="537" y="937"/>
                        <a:pt x="532" y="1021"/>
                      </a:cubicBezTo>
                      <a:cubicBezTo>
                        <a:pt x="532" y="1021"/>
                        <a:pt x="513" y="1177"/>
                        <a:pt x="575" y="1177"/>
                      </a:cubicBezTo>
                      <a:cubicBezTo>
                        <a:pt x="636" y="1177"/>
                        <a:pt x="641" y="1149"/>
                        <a:pt x="641" y="1149"/>
                      </a:cubicBezTo>
                      <a:cubicBezTo>
                        <a:pt x="641" y="1149"/>
                        <a:pt x="669" y="1111"/>
                        <a:pt x="688" y="1120"/>
                      </a:cubicBezTo>
                      <a:cubicBezTo>
                        <a:pt x="706" y="1130"/>
                        <a:pt x="669" y="1229"/>
                        <a:pt x="669" y="1229"/>
                      </a:cubicBezTo>
                      <a:cubicBezTo>
                        <a:pt x="702" y="1233"/>
                        <a:pt x="758" y="1229"/>
                        <a:pt x="758" y="1229"/>
                      </a:cubicBezTo>
                      <a:cubicBezTo>
                        <a:pt x="758" y="1229"/>
                        <a:pt x="763" y="1271"/>
                        <a:pt x="763" y="1295"/>
                      </a:cubicBezTo>
                      <a:cubicBezTo>
                        <a:pt x="763" y="1318"/>
                        <a:pt x="763" y="1351"/>
                        <a:pt x="796" y="1351"/>
                      </a:cubicBezTo>
                      <a:cubicBezTo>
                        <a:pt x="829" y="1351"/>
                        <a:pt x="829" y="1351"/>
                        <a:pt x="829" y="1351"/>
                      </a:cubicBezTo>
                      <a:cubicBezTo>
                        <a:pt x="829" y="1375"/>
                        <a:pt x="829" y="1375"/>
                        <a:pt x="829" y="1375"/>
                      </a:cubicBezTo>
                      <a:cubicBezTo>
                        <a:pt x="829" y="1375"/>
                        <a:pt x="782" y="1356"/>
                        <a:pt x="753" y="1337"/>
                      </a:cubicBezTo>
                      <a:cubicBezTo>
                        <a:pt x="725" y="1318"/>
                        <a:pt x="697" y="1276"/>
                        <a:pt x="697" y="1276"/>
                      </a:cubicBezTo>
                      <a:cubicBezTo>
                        <a:pt x="697" y="1276"/>
                        <a:pt x="636" y="1271"/>
                        <a:pt x="617" y="1252"/>
                      </a:cubicBezTo>
                      <a:cubicBezTo>
                        <a:pt x="598" y="1233"/>
                        <a:pt x="617" y="1210"/>
                        <a:pt x="575" y="1219"/>
                      </a:cubicBezTo>
                      <a:cubicBezTo>
                        <a:pt x="532" y="1229"/>
                        <a:pt x="466" y="1191"/>
                        <a:pt x="443" y="1177"/>
                      </a:cubicBezTo>
                      <a:cubicBezTo>
                        <a:pt x="419" y="1163"/>
                        <a:pt x="405" y="1106"/>
                        <a:pt x="405" y="1106"/>
                      </a:cubicBezTo>
                      <a:cubicBezTo>
                        <a:pt x="405" y="1106"/>
                        <a:pt x="349" y="1045"/>
                        <a:pt x="320" y="1003"/>
                      </a:cubicBezTo>
                      <a:cubicBezTo>
                        <a:pt x="292" y="960"/>
                        <a:pt x="306" y="941"/>
                        <a:pt x="273" y="932"/>
                      </a:cubicBezTo>
                      <a:cubicBezTo>
                        <a:pt x="240" y="923"/>
                        <a:pt x="221" y="909"/>
                        <a:pt x="207" y="847"/>
                      </a:cubicBezTo>
                      <a:cubicBezTo>
                        <a:pt x="193" y="786"/>
                        <a:pt x="245" y="687"/>
                        <a:pt x="226" y="654"/>
                      </a:cubicBezTo>
                      <a:cubicBezTo>
                        <a:pt x="207" y="621"/>
                        <a:pt x="217" y="560"/>
                        <a:pt x="184" y="550"/>
                      </a:cubicBezTo>
                      <a:cubicBezTo>
                        <a:pt x="174" y="548"/>
                        <a:pt x="166" y="544"/>
                        <a:pt x="159" y="540"/>
                      </a:cubicBezTo>
                      <a:cubicBezTo>
                        <a:pt x="58" y="707"/>
                        <a:pt x="0" y="903"/>
                        <a:pt x="0" y="1113"/>
                      </a:cubicBezTo>
                      <a:cubicBezTo>
                        <a:pt x="0" y="1654"/>
                        <a:pt x="385" y="2105"/>
                        <a:pt x="896" y="2206"/>
                      </a:cubicBezTo>
                      <a:cubicBezTo>
                        <a:pt x="902" y="2198"/>
                        <a:pt x="909" y="2180"/>
                        <a:pt x="909" y="2148"/>
                      </a:cubicBezTo>
                      <a:cubicBezTo>
                        <a:pt x="909" y="2096"/>
                        <a:pt x="909" y="2049"/>
                        <a:pt x="928" y="1973"/>
                      </a:cubicBezTo>
                      <a:cubicBezTo>
                        <a:pt x="947" y="1898"/>
                        <a:pt x="942" y="1879"/>
                        <a:pt x="942" y="1879"/>
                      </a:cubicBezTo>
                      <a:cubicBezTo>
                        <a:pt x="942" y="1879"/>
                        <a:pt x="852" y="1846"/>
                        <a:pt x="838" y="1818"/>
                      </a:cubicBezTo>
                      <a:cubicBezTo>
                        <a:pt x="824" y="1789"/>
                        <a:pt x="735" y="1681"/>
                        <a:pt x="735" y="1629"/>
                      </a:cubicBezTo>
                      <a:cubicBezTo>
                        <a:pt x="735" y="1577"/>
                        <a:pt x="772" y="1563"/>
                        <a:pt x="772" y="1563"/>
                      </a:cubicBezTo>
                      <a:cubicBezTo>
                        <a:pt x="772" y="1563"/>
                        <a:pt x="796" y="1521"/>
                        <a:pt x="796" y="1464"/>
                      </a:cubicBezTo>
                      <a:cubicBezTo>
                        <a:pt x="796" y="1408"/>
                        <a:pt x="848" y="1394"/>
                        <a:pt x="848" y="1394"/>
                      </a:cubicBezTo>
                      <a:cubicBezTo>
                        <a:pt x="890" y="1427"/>
                        <a:pt x="890" y="1427"/>
                        <a:pt x="890" y="1427"/>
                      </a:cubicBezTo>
                      <a:cubicBezTo>
                        <a:pt x="928" y="1389"/>
                        <a:pt x="928" y="1389"/>
                        <a:pt x="928" y="1389"/>
                      </a:cubicBezTo>
                      <a:cubicBezTo>
                        <a:pt x="928" y="1389"/>
                        <a:pt x="989" y="1394"/>
                        <a:pt x="1032" y="1403"/>
                      </a:cubicBezTo>
                      <a:cubicBezTo>
                        <a:pt x="1074" y="1413"/>
                        <a:pt x="1088" y="1431"/>
                        <a:pt x="1088" y="1431"/>
                      </a:cubicBezTo>
                      <a:cubicBezTo>
                        <a:pt x="1088" y="1431"/>
                        <a:pt x="1145" y="1469"/>
                        <a:pt x="1168" y="1483"/>
                      </a:cubicBezTo>
                      <a:cubicBezTo>
                        <a:pt x="1192" y="1497"/>
                        <a:pt x="1262" y="1512"/>
                        <a:pt x="1262" y="1512"/>
                      </a:cubicBezTo>
                      <a:cubicBezTo>
                        <a:pt x="1262" y="1512"/>
                        <a:pt x="1272" y="1544"/>
                        <a:pt x="1286" y="1558"/>
                      </a:cubicBezTo>
                      <a:cubicBezTo>
                        <a:pt x="1296" y="1569"/>
                        <a:pt x="1268" y="1590"/>
                        <a:pt x="1253" y="1600"/>
                      </a:cubicBezTo>
                      <a:cubicBezTo>
                        <a:pt x="1281" y="1582"/>
                        <a:pt x="1281" y="1582"/>
                        <a:pt x="1281" y="1582"/>
                      </a:cubicBezTo>
                      <a:cubicBezTo>
                        <a:pt x="1281" y="1582"/>
                        <a:pt x="1347" y="1615"/>
                        <a:pt x="1371" y="1634"/>
                      </a:cubicBezTo>
                      <a:cubicBezTo>
                        <a:pt x="1394" y="1653"/>
                        <a:pt x="1479" y="1639"/>
                        <a:pt x="1479" y="1639"/>
                      </a:cubicBezTo>
                      <a:cubicBezTo>
                        <a:pt x="1479" y="1639"/>
                        <a:pt x="1531" y="1662"/>
                        <a:pt x="1517" y="1695"/>
                      </a:cubicBezTo>
                      <a:cubicBezTo>
                        <a:pt x="1503" y="1728"/>
                        <a:pt x="1465" y="1780"/>
                        <a:pt x="1465" y="1780"/>
                      </a:cubicBezTo>
                      <a:cubicBezTo>
                        <a:pt x="1465" y="1780"/>
                        <a:pt x="1442" y="1879"/>
                        <a:pt x="1404" y="1912"/>
                      </a:cubicBezTo>
                      <a:cubicBezTo>
                        <a:pt x="1366" y="1945"/>
                        <a:pt x="1366" y="1921"/>
                        <a:pt x="1333" y="1935"/>
                      </a:cubicBezTo>
                      <a:cubicBezTo>
                        <a:pt x="1300" y="1949"/>
                        <a:pt x="1281" y="1968"/>
                        <a:pt x="1248" y="2015"/>
                      </a:cubicBezTo>
                      <a:cubicBezTo>
                        <a:pt x="1215" y="2063"/>
                        <a:pt x="1192" y="2072"/>
                        <a:pt x="1154" y="2077"/>
                      </a:cubicBezTo>
                      <a:cubicBezTo>
                        <a:pt x="1116" y="2081"/>
                        <a:pt x="1140" y="2110"/>
                        <a:pt x="1140" y="2110"/>
                      </a:cubicBezTo>
                      <a:cubicBezTo>
                        <a:pt x="1074" y="2124"/>
                        <a:pt x="1074" y="2124"/>
                        <a:pt x="1074" y="2124"/>
                      </a:cubicBezTo>
                      <a:cubicBezTo>
                        <a:pt x="1074" y="2124"/>
                        <a:pt x="1050" y="2143"/>
                        <a:pt x="1022" y="2180"/>
                      </a:cubicBezTo>
                      <a:cubicBezTo>
                        <a:pt x="1011" y="2195"/>
                        <a:pt x="1007" y="2209"/>
                        <a:pt x="1006" y="2222"/>
                      </a:cubicBezTo>
                      <a:cubicBezTo>
                        <a:pt x="1042" y="2226"/>
                        <a:pt x="1078" y="2227"/>
                        <a:pt x="1114" y="2227"/>
                      </a:cubicBezTo>
                      <a:cubicBezTo>
                        <a:pt x="1506" y="2227"/>
                        <a:pt x="1851" y="2025"/>
                        <a:pt x="2050" y="1718"/>
                      </a:cubicBezTo>
                      <a:cubicBezTo>
                        <a:pt x="2053" y="1695"/>
                        <a:pt x="2065" y="1598"/>
                        <a:pt x="2077" y="1549"/>
                      </a:cubicBezTo>
                      <a:cubicBezTo>
                        <a:pt x="2091" y="1493"/>
                        <a:pt x="2105" y="1427"/>
                        <a:pt x="2096" y="1384"/>
                      </a:cubicBezTo>
                      <a:close/>
                      <a:moveTo>
                        <a:pt x="1102" y="711"/>
                      </a:moveTo>
                      <a:cubicBezTo>
                        <a:pt x="1093" y="678"/>
                        <a:pt x="1093" y="678"/>
                        <a:pt x="1093" y="678"/>
                      </a:cubicBezTo>
                      <a:cubicBezTo>
                        <a:pt x="1093" y="678"/>
                        <a:pt x="1111" y="645"/>
                        <a:pt x="1149" y="635"/>
                      </a:cubicBezTo>
                      <a:cubicBezTo>
                        <a:pt x="1187" y="626"/>
                        <a:pt x="1192" y="607"/>
                        <a:pt x="1192" y="607"/>
                      </a:cubicBezTo>
                      <a:cubicBezTo>
                        <a:pt x="1196" y="649"/>
                        <a:pt x="1196" y="649"/>
                        <a:pt x="1196" y="649"/>
                      </a:cubicBezTo>
                      <a:cubicBezTo>
                        <a:pt x="1196" y="649"/>
                        <a:pt x="1111" y="659"/>
                        <a:pt x="1102" y="711"/>
                      </a:cubicBezTo>
                      <a:close/>
                      <a:moveTo>
                        <a:pt x="1649" y="258"/>
                      </a:moveTo>
                      <a:cubicBezTo>
                        <a:pt x="1622" y="251"/>
                        <a:pt x="1613" y="237"/>
                        <a:pt x="1594" y="214"/>
                      </a:cubicBezTo>
                      <a:cubicBezTo>
                        <a:pt x="1582" y="207"/>
                        <a:pt x="1578" y="197"/>
                        <a:pt x="1578" y="197"/>
                      </a:cubicBezTo>
                      <a:cubicBezTo>
                        <a:pt x="1584" y="203"/>
                        <a:pt x="1589" y="209"/>
                        <a:pt x="1594" y="214"/>
                      </a:cubicBezTo>
                      <a:cubicBezTo>
                        <a:pt x="1600" y="218"/>
                        <a:pt x="1609" y="221"/>
                        <a:pt x="1620" y="221"/>
                      </a:cubicBezTo>
                      <a:cubicBezTo>
                        <a:pt x="1653" y="221"/>
                        <a:pt x="1705" y="225"/>
                        <a:pt x="1710" y="244"/>
                      </a:cubicBezTo>
                      <a:cubicBezTo>
                        <a:pt x="1715" y="263"/>
                        <a:pt x="1682" y="268"/>
                        <a:pt x="1649" y="258"/>
                      </a:cubicBezTo>
                      <a:close/>
                    </a:path>
                  </a:pathLst>
                </a:custGeom>
                <a:solidFill>
                  <a:srgbClr val="20558A"/>
                </a:solidFill>
                <a:ln>
                  <a:solidFill>
                    <a:srgbClr val="20558A"/>
                  </a:solidFill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D22F058-9E4B-0242-7A05-A2217B59B941}"/>
                  </a:ext>
                </a:extLst>
              </p:cNvPr>
              <p:cNvSpPr/>
              <p:nvPr/>
            </p:nvSpPr>
            <p:spPr>
              <a:xfrm>
                <a:off x="8411079" y="2943473"/>
                <a:ext cx="352177" cy="352177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20558A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69AD6E28-DF09-B5D3-A25B-C10C17C0054B}"/>
              </a:ext>
            </a:extLst>
          </p:cNvPr>
          <p:cNvSpPr txBox="1"/>
          <p:nvPr/>
        </p:nvSpPr>
        <p:spPr bwMode="auto">
          <a:xfrm>
            <a:off x="5366507" y="3829114"/>
            <a:ext cx="677280" cy="1936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2011-2013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50A0F05-A233-6641-F81C-77ABBA2D6B90}"/>
              </a:ext>
            </a:extLst>
          </p:cNvPr>
          <p:cNvGrpSpPr/>
          <p:nvPr/>
        </p:nvGrpSpPr>
        <p:grpSpPr>
          <a:xfrm>
            <a:off x="8812789" y="2857564"/>
            <a:ext cx="517454" cy="619125"/>
            <a:chOff x="7922419" y="3231976"/>
            <a:chExt cx="519112" cy="619125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69668FB-80CD-FE0B-F41C-77889289915D}"/>
                </a:ext>
              </a:extLst>
            </p:cNvPr>
            <p:cNvGrpSpPr/>
            <p:nvPr/>
          </p:nvGrpSpPr>
          <p:grpSpPr>
            <a:xfrm>
              <a:off x="7922419" y="3231976"/>
              <a:ext cx="519112" cy="619125"/>
              <a:chOff x="7922419" y="3231976"/>
              <a:chExt cx="519112" cy="619125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3C77EB47-1C10-4CAB-F320-A3608DABCDAF}"/>
                  </a:ext>
                </a:extLst>
              </p:cNvPr>
              <p:cNvSpPr/>
              <p:nvPr/>
            </p:nvSpPr>
            <p:spPr bwMode="auto">
              <a:xfrm rot="10800000">
                <a:off x="7922419" y="3231976"/>
                <a:ext cx="519112" cy="519113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C8557A9B-F055-5E86-97C3-DF6AA3EC870E}"/>
                  </a:ext>
                </a:extLst>
              </p:cNvPr>
              <p:cNvSpPr/>
              <p:nvPr/>
            </p:nvSpPr>
            <p:spPr bwMode="auto">
              <a:xfrm rot="10800000">
                <a:off x="8130381" y="3760614"/>
                <a:ext cx="103188" cy="90487"/>
              </a:xfrm>
              <a:prstGeom prst="triangle">
                <a:avLst/>
              </a:prstGeom>
              <a:solidFill>
                <a:srgbClr val="8AC543"/>
              </a:solidFill>
              <a:ln w="254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1" name="Group 25">
              <a:extLst>
                <a:ext uri="{FF2B5EF4-FFF2-40B4-BE49-F238E27FC236}">
                  <a16:creationId xmlns:a16="http://schemas.microsoft.com/office/drawing/2014/main" id="{51D1E921-A124-7B02-3FE2-B09E304E5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7356" y="3372051"/>
              <a:ext cx="249238" cy="209550"/>
              <a:chOff x="3351119" y="2483959"/>
              <a:chExt cx="275460" cy="252741"/>
            </a:xfrm>
          </p:grpSpPr>
          <p:sp>
            <p:nvSpPr>
              <p:cNvPr id="102" name="Freeform 1774">
                <a:extLst>
                  <a:ext uri="{FF2B5EF4-FFF2-40B4-BE49-F238E27FC236}">
                    <a16:creationId xmlns:a16="http://schemas.microsoft.com/office/drawing/2014/main" id="{EFA74D94-B977-1E0F-5CA7-C637794B0E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1119" y="2483959"/>
                <a:ext cx="275460" cy="159027"/>
              </a:xfrm>
              <a:custGeom>
                <a:avLst/>
                <a:gdLst>
                  <a:gd name="T0" fmla="*/ 2147483646 w 97"/>
                  <a:gd name="T1" fmla="*/ 2147483646 h 56"/>
                  <a:gd name="T2" fmla="*/ 2147483646 w 97"/>
                  <a:gd name="T3" fmla="*/ 0 h 56"/>
                  <a:gd name="T4" fmla="*/ 2147483646 w 97"/>
                  <a:gd name="T5" fmla="*/ 2147483646 h 56"/>
                  <a:gd name="T6" fmla="*/ 0 w 97"/>
                  <a:gd name="T7" fmla="*/ 2147483646 h 56"/>
                  <a:gd name="T8" fmla="*/ 2147483646 w 97"/>
                  <a:gd name="T9" fmla="*/ 2147483646 h 56"/>
                  <a:gd name="T10" fmla="*/ 2147483646 w 97"/>
                  <a:gd name="T11" fmla="*/ 2147483646 h 56"/>
                  <a:gd name="T12" fmla="*/ 2147483646 w 97"/>
                  <a:gd name="T13" fmla="*/ 2147483646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56">
                    <a:moveTo>
                      <a:pt x="95" y="16"/>
                    </a:moveTo>
                    <a:lnTo>
                      <a:pt x="97" y="0"/>
                    </a:lnTo>
                    <a:lnTo>
                      <a:pt x="81" y="2"/>
                    </a:lnTo>
                    <a:moveTo>
                      <a:pt x="0" y="56"/>
                    </a:moveTo>
                    <a:lnTo>
                      <a:pt x="36" y="21"/>
                    </a:lnTo>
                    <a:lnTo>
                      <a:pt x="61" y="38"/>
                    </a:lnTo>
                    <a:lnTo>
                      <a:pt x="97" y="1"/>
                    </a:lnTo>
                  </a:path>
                </a:pathLst>
              </a:custGeom>
              <a:noFill/>
              <a:ln w="9525" cap="rnd">
                <a:solidFill>
                  <a:srgbClr val="2055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3" name="Freeform 1775">
                <a:extLst>
                  <a:ext uri="{FF2B5EF4-FFF2-40B4-BE49-F238E27FC236}">
                    <a16:creationId xmlns:a16="http://schemas.microsoft.com/office/drawing/2014/main" id="{17DEB70A-21D4-E982-BC5C-1ADCF908E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622" y="2560632"/>
                <a:ext cx="51116" cy="176066"/>
              </a:xfrm>
              <a:custGeom>
                <a:avLst/>
                <a:gdLst>
                  <a:gd name="T0" fmla="*/ 2147483646 w 25"/>
                  <a:gd name="T1" fmla="*/ 2147483646 h 88"/>
                  <a:gd name="T2" fmla="*/ 2147483646 w 25"/>
                  <a:gd name="T3" fmla="*/ 2147483646 h 88"/>
                  <a:gd name="T4" fmla="*/ 2147483646 w 25"/>
                  <a:gd name="T5" fmla="*/ 2147483646 h 88"/>
                  <a:gd name="T6" fmla="*/ 0 w 25"/>
                  <a:gd name="T7" fmla="*/ 2147483646 h 88"/>
                  <a:gd name="T8" fmla="*/ 0 w 25"/>
                  <a:gd name="T9" fmla="*/ 2147483646 h 88"/>
                  <a:gd name="T10" fmla="*/ 2147483646 w 25"/>
                  <a:gd name="T11" fmla="*/ 0 h 88"/>
                  <a:gd name="T12" fmla="*/ 2147483646 w 25"/>
                  <a:gd name="T13" fmla="*/ 0 h 88"/>
                  <a:gd name="T14" fmla="*/ 2147483646 w 25"/>
                  <a:gd name="T15" fmla="*/ 2147483646 h 88"/>
                  <a:gd name="T16" fmla="*/ 2147483646 w 25"/>
                  <a:gd name="T17" fmla="*/ 2147483646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88">
                    <a:moveTo>
                      <a:pt x="25" y="85"/>
                    </a:moveTo>
                    <a:cubicBezTo>
                      <a:pt x="25" y="86"/>
                      <a:pt x="24" y="88"/>
                      <a:pt x="22" y="88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1" y="88"/>
                      <a:pt x="0" y="86"/>
                      <a:pt x="0" y="8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5" y="1"/>
                      <a:pt x="25" y="3"/>
                    </a:cubicBezTo>
                    <a:lnTo>
                      <a:pt x="25" y="85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055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4" name="Freeform 1776">
                <a:extLst>
                  <a:ext uri="{FF2B5EF4-FFF2-40B4-BE49-F238E27FC236}">
                    <a16:creationId xmlns:a16="http://schemas.microsoft.com/office/drawing/2014/main" id="{53BE1ADD-946E-DAA2-1CA1-70E7AE521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794" y="2608909"/>
                <a:ext cx="51116" cy="127791"/>
              </a:xfrm>
              <a:custGeom>
                <a:avLst/>
                <a:gdLst>
                  <a:gd name="T0" fmla="*/ 0 w 25"/>
                  <a:gd name="T1" fmla="*/ 2147483646 h 64"/>
                  <a:gd name="T2" fmla="*/ 2147483646 w 25"/>
                  <a:gd name="T3" fmla="*/ 2147483646 h 64"/>
                  <a:gd name="T4" fmla="*/ 2147483646 w 25"/>
                  <a:gd name="T5" fmla="*/ 2147483646 h 64"/>
                  <a:gd name="T6" fmla="*/ 2147483646 w 25"/>
                  <a:gd name="T7" fmla="*/ 2147483646 h 64"/>
                  <a:gd name="T8" fmla="*/ 2147483646 w 25"/>
                  <a:gd name="T9" fmla="*/ 2147483646 h 64"/>
                  <a:gd name="T10" fmla="*/ 2147483646 w 25"/>
                  <a:gd name="T11" fmla="*/ 0 h 64"/>
                  <a:gd name="T12" fmla="*/ 2147483646 w 25"/>
                  <a:gd name="T13" fmla="*/ 0 h 64"/>
                  <a:gd name="T14" fmla="*/ 0 w 25"/>
                  <a:gd name="T15" fmla="*/ 2147483646 h 64"/>
                  <a:gd name="T16" fmla="*/ 0 w 25"/>
                  <a:gd name="T17" fmla="*/ 2147483646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64">
                    <a:moveTo>
                      <a:pt x="0" y="61"/>
                    </a:moveTo>
                    <a:cubicBezTo>
                      <a:pt x="0" y="62"/>
                      <a:pt x="1" y="64"/>
                      <a:pt x="2" y="64"/>
                    </a:cubicBezTo>
                    <a:cubicBezTo>
                      <a:pt x="22" y="64"/>
                      <a:pt x="22" y="64"/>
                      <a:pt x="22" y="64"/>
                    </a:cubicBezTo>
                    <a:cubicBezTo>
                      <a:pt x="24" y="64"/>
                      <a:pt x="25" y="62"/>
                      <a:pt x="25" y="61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lnTo>
                      <a:pt x="0" y="61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055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5" name="Freeform 1777">
                <a:extLst>
                  <a:ext uri="{FF2B5EF4-FFF2-40B4-BE49-F238E27FC236}">
                    <a16:creationId xmlns:a16="http://schemas.microsoft.com/office/drawing/2014/main" id="{FFE9A577-C56E-E4A7-AA76-790FF2FA6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629" y="2631628"/>
                <a:ext cx="51116" cy="105072"/>
              </a:xfrm>
              <a:custGeom>
                <a:avLst/>
                <a:gdLst>
                  <a:gd name="T0" fmla="*/ 2147483646 w 25"/>
                  <a:gd name="T1" fmla="*/ 2147483646 h 53"/>
                  <a:gd name="T2" fmla="*/ 2147483646 w 25"/>
                  <a:gd name="T3" fmla="*/ 2147483646 h 53"/>
                  <a:gd name="T4" fmla="*/ 2147483646 w 25"/>
                  <a:gd name="T5" fmla="*/ 2147483646 h 53"/>
                  <a:gd name="T6" fmla="*/ 0 w 25"/>
                  <a:gd name="T7" fmla="*/ 2147483646 h 53"/>
                  <a:gd name="T8" fmla="*/ 0 w 25"/>
                  <a:gd name="T9" fmla="*/ 2147483646 h 53"/>
                  <a:gd name="T10" fmla="*/ 2147483646 w 25"/>
                  <a:gd name="T11" fmla="*/ 0 h 53"/>
                  <a:gd name="T12" fmla="*/ 2147483646 w 25"/>
                  <a:gd name="T13" fmla="*/ 0 h 53"/>
                  <a:gd name="T14" fmla="*/ 2147483646 w 25"/>
                  <a:gd name="T15" fmla="*/ 2147483646 h 53"/>
                  <a:gd name="T16" fmla="*/ 2147483646 w 25"/>
                  <a:gd name="T17" fmla="*/ 2147483646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53">
                    <a:moveTo>
                      <a:pt x="25" y="49"/>
                    </a:moveTo>
                    <a:cubicBezTo>
                      <a:pt x="25" y="51"/>
                      <a:pt x="24" y="53"/>
                      <a:pt x="22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1" y="53"/>
                      <a:pt x="0" y="51"/>
                      <a:pt x="0" y="4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5" y="1"/>
                      <a:pt x="25" y="3"/>
                    </a:cubicBezTo>
                    <a:lnTo>
                      <a:pt x="25" y="49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055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6" name="Freeform 1778">
                <a:extLst>
                  <a:ext uri="{FF2B5EF4-FFF2-40B4-BE49-F238E27FC236}">
                    <a16:creationId xmlns:a16="http://schemas.microsoft.com/office/drawing/2014/main" id="{BF0DC11C-6394-D1A4-D440-D36734A3A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799" y="2677064"/>
                <a:ext cx="48277" cy="59636"/>
              </a:xfrm>
              <a:custGeom>
                <a:avLst/>
                <a:gdLst>
                  <a:gd name="T0" fmla="*/ 2147483646 w 25"/>
                  <a:gd name="T1" fmla="*/ 2147483646 h 30"/>
                  <a:gd name="T2" fmla="*/ 2147483646 w 25"/>
                  <a:gd name="T3" fmla="*/ 2147483646 h 30"/>
                  <a:gd name="T4" fmla="*/ 2147483646 w 25"/>
                  <a:gd name="T5" fmla="*/ 2147483646 h 30"/>
                  <a:gd name="T6" fmla="*/ 0 w 25"/>
                  <a:gd name="T7" fmla="*/ 2147483646 h 30"/>
                  <a:gd name="T8" fmla="*/ 0 w 25"/>
                  <a:gd name="T9" fmla="*/ 2147483646 h 30"/>
                  <a:gd name="T10" fmla="*/ 2147483646 w 25"/>
                  <a:gd name="T11" fmla="*/ 0 h 30"/>
                  <a:gd name="T12" fmla="*/ 2147483646 w 25"/>
                  <a:gd name="T13" fmla="*/ 0 h 30"/>
                  <a:gd name="T14" fmla="*/ 2147483646 w 25"/>
                  <a:gd name="T15" fmla="*/ 2147483646 h 30"/>
                  <a:gd name="T16" fmla="*/ 2147483646 w 25"/>
                  <a:gd name="T17" fmla="*/ 214748364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30">
                    <a:moveTo>
                      <a:pt x="25" y="27"/>
                    </a:moveTo>
                    <a:cubicBezTo>
                      <a:pt x="25" y="28"/>
                      <a:pt x="24" y="30"/>
                      <a:pt x="2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1" y="30"/>
                      <a:pt x="0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5" y="1"/>
                      <a:pt x="25" y="3"/>
                    </a:cubicBezTo>
                    <a:lnTo>
                      <a:pt x="25" y="27"/>
                    </a:lnTo>
                    <a:close/>
                  </a:path>
                </a:pathLst>
              </a:custGeom>
              <a:noFill/>
              <a:ln w="9525" cap="rnd">
                <a:solidFill>
                  <a:srgbClr val="20558A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sp>
        <p:nvSpPr>
          <p:cNvPr id="109" name="Oval 108">
            <a:extLst>
              <a:ext uri="{FF2B5EF4-FFF2-40B4-BE49-F238E27FC236}">
                <a16:creationId xmlns:a16="http://schemas.microsoft.com/office/drawing/2014/main" id="{5C646F00-B62E-02F1-2B54-CDE1330AC9FB}"/>
              </a:ext>
            </a:extLst>
          </p:cNvPr>
          <p:cNvSpPr/>
          <p:nvPr/>
        </p:nvSpPr>
        <p:spPr bwMode="auto">
          <a:xfrm>
            <a:off x="6387896" y="3640202"/>
            <a:ext cx="140836" cy="142875"/>
          </a:xfrm>
          <a:prstGeom prst="ellipse">
            <a:avLst/>
          </a:prstGeom>
          <a:solidFill>
            <a:srgbClr val="0459A8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0429998-8092-673A-0536-0313F5ED8ECC}"/>
              </a:ext>
            </a:extLst>
          </p:cNvPr>
          <p:cNvSpPr txBox="1"/>
          <p:nvPr/>
        </p:nvSpPr>
        <p:spPr bwMode="auto">
          <a:xfrm>
            <a:off x="4439780" y="3371914"/>
            <a:ext cx="677280" cy="1936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2010-2011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D2CD626-F5F8-28B5-DA3E-66BF93348BE3}"/>
              </a:ext>
            </a:extLst>
          </p:cNvPr>
          <p:cNvSpPr/>
          <p:nvPr/>
        </p:nvSpPr>
        <p:spPr bwMode="auto">
          <a:xfrm>
            <a:off x="4724026" y="3640202"/>
            <a:ext cx="140837" cy="142875"/>
          </a:xfrm>
          <a:prstGeom prst="ellipse">
            <a:avLst/>
          </a:prstGeom>
          <a:solidFill>
            <a:srgbClr val="0459A8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EA85320-5B8D-3B82-9786-2947CFCB630A}"/>
              </a:ext>
            </a:extLst>
          </p:cNvPr>
          <p:cNvCxnSpPr>
            <a:cxnSpLocks/>
          </p:cNvCxnSpPr>
          <p:nvPr/>
        </p:nvCxnSpPr>
        <p:spPr bwMode="auto">
          <a:xfrm flipV="1">
            <a:off x="9070376" y="3394139"/>
            <a:ext cx="0" cy="298450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</a:ln>
          <a:effectLst/>
        </p:spPr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94FD2E8F-D504-A0F0-A24F-D1B75C4F9574}"/>
              </a:ext>
            </a:extLst>
          </p:cNvPr>
          <p:cNvSpPr/>
          <p:nvPr/>
        </p:nvSpPr>
        <p:spPr bwMode="auto">
          <a:xfrm>
            <a:off x="9001889" y="3640995"/>
            <a:ext cx="142419" cy="141288"/>
          </a:xfrm>
          <a:prstGeom prst="ellipse">
            <a:avLst/>
          </a:prstGeom>
          <a:solidFill>
            <a:srgbClr val="0459A8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684084A-FC0F-5A7D-EC02-01B5718CCB0B}"/>
              </a:ext>
            </a:extLst>
          </p:cNvPr>
          <p:cNvGrpSpPr/>
          <p:nvPr/>
        </p:nvGrpSpPr>
        <p:grpSpPr>
          <a:xfrm>
            <a:off x="7092267" y="2860739"/>
            <a:ext cx="517454" cy="615950"/>
            <a:chOff x="6125369" y="3235151"/>
            <a:chExt cx="519112" cy="61595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9DF381B2-F63D-19E7-DD57-2E702A906E0C}"/>
                </a:ext>
              </a:extLst>
            </p:cNvPr>
            <p:cNvGrpSpPr/>
            <p:nvPr/>
          </p:nvGrpSpPr>
          <p:grpSpPr>
            <a:xfrm>
              <a:off x="6125369" y="3235151"/>
              <a:ext cx="519112" cy="615950"/>
              <a:chOff x="6125369" y="3235151"/>
              <a:chExt cx="519112" cy="615950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122" name="Isosceles Triangle 121">
                <a:extLst>
                  <a:ext uri="{FF2B5EF4-FFF2-40B4-BE49-F238E27FC236}">
                    <a16:creationId xmlns:a16="http://schemas.microsoft.com/office/drawing/2014/main" id="{4581CB10-3826-380E-18F9-965D4062759B}"/>
                  </a:ext>
                </a:extLst>
              </p:cNvPr>
              <p:cNvSpPr/>
              <p:nvPr/>
            </p:nvSpPr>
            <p:spPr bwMode="auto">
              <a:xfrm rot="10800000">
                <a:off x="6333331" y="3760614"/>
                <a:ext cx="103188" cy="90487"/>
              </a:xfrm>
              <a:prstGeom prst="triangle">
                <a:avLst/>
              </a:prstGeom>
              <a:solidFill>
                <a:srgbClr val="8AC543"/>
              </a:solidFill>
              <a:ln w="254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10AD1F9-BECD-49FB-FE91-00B149902BDD}"/>
                  </a:ext>
                </a:extLst>
              </p:cNvPr>
              <p:cNvSpPr/>
              <p:nvPr/>
            </p:nvSpPr>
            <p:spPr bwMode="auto">
              <a:xfrm>
                <a:off x="6125369" y="3235151"/>
                <a:ext cx="519112" cy="519113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5264B6A-5196-26BC-C5FF-95BB07CCB6AD}"/>
                </a:ext>
              </a:extLst>
            </p:cNvPr>
            <p:cNvGrpSpPr/>
            <p:nvPr/>
          </p:nvGrpSpPr>
          <p:grpSpPr bwMode="auto">
            <a:xfrm>
              <a:off x="6247567" y="3322080"/>
              <a:ext cx="274716" cy="327426"/>
              <a:chOff x="4964113" y="1901825"/>
              <a:chExt cx="401638" cy="479426"/>
            </a:xfrm>
            <a:solidFill>
              <a:srgbClr val="20558A"/>
            </a:solidFill>
          </p:grpSpPr>
          <p:sp>
            <p:nvSpPr>
              <p:cNvPr id="117" name="Freeform 56">
                <a:extLst>
                  <a:ext uri="{FF2B5EF4-FFF2-40B4-BE49-F238E27FC236}">
                    <a16:creationId xmlns:a16="http://schemas.microsoft.com/office/drawing/2014/main" id="{957BC196-F82E-70D1-2BE0-55BADA368C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6038" y="1901825"/>
                <a:ext cx="239713" cy="239713"/>
              </a:xfrm>
              <a:custGeom>
                <a:avLst/>
                <a:gdLst>
                  <a:gd name="T0" fmla="*/ 40 w 125"/>
                  <a:gd name="T1" fmla="*/ 32 h 126"/>
                  <a:gd name="T2" fmla="*/ 45 w 125"/>
                  <a:gd name="T3" fmla="*/ 44 h 126"/>
                  <a:gd name="T4" fmla="*/ 49 w 125"/>
                  <a:gd name="T5" fmla="*/ 48 h 126"/>
                  <a:gd name="T6" fmla="*/ 32 w 125"/>
                  <a:gd name="T7" fmla="*/ 72 h 126"/>
                  <a:gd name="T8" fmla="*/ 24 w 125"/>
                  <a:gd name="T9" fmla="*/ 33 h 126"/>
                  <a:gd name="T10" fmla="*/ 29 w 125"/>
                  <a:gd name="T11" fmla="*/ 28 h 126"/>
                  <a:gd name="T12" fmla="*/ 29 w 125"/>
                  <a:gd name="T13" fmla="*/ 5 h 126"/>
                  <a:gd name="T14" fmla="*/ 5 w 125"/>
                  <a:gd name="T15" fmla="*/ 5 h 126"/>
                  <a:gd name="T16" fmla="*/ 5 w 125"/>
                  <a:gd name="T17" fmla="*/ 28 h 126"/>
                  <a:gd name="T18" fmla="*/ 10 w 125"/>
                  <a:gd name="T19" fmla="*/ 32 h 126"/>
                  <a:gd name="T20" fmla="*/ 10 w 125"/>
                  <a:gd name="T21" fmla="*/ 51 h 126"/>
                  <a:gd name="T22" fmla="*/ 23 w 125"/>
                  <a:gd name="T23" fmla="*/ 83 h 126"/>
                  <a:gd name="T24" fmla="*/ 49 w 125"/>
                  <a:gd name="T25" fmla="*/ 120 h 126"/>
                  <a:gd name="T26" fmla="*/ 62 w 125"/>
                  <a:gd name="T27" fmla="*/ 126 h 126"/>
                  <a:gd name="T28" fmla="*/ 63 w 125"/>
                  <a:gd name="T29" fmla="*/ 121 h 126"/>
                  <a:gd name="T30" fmla="*/ 93 w 125"/>
                  <a:gd name="T31" fmla="*/ 117 h 126"/>
                  <a:gd name="T32" fmla="*/ 97 w 125"/>
                  <a:gd name="T33" fmla="*/ 122 h 126"/>
                  <a:gd name="T34" fmla="*/ 101 w 125"/>
                  <a:gd name="T35" fmla="*/ 126 h 126"/>
                  <a:gd name="T36" fmla="*/ 120 w 125"/>
                  <a:gd name="T37" fmla="*/ 123 h 126"/>
                  <a:gd name="T38" fmla="*/ 121 w 125"/>
                  <a:gd name="T39" fmla="*/ 122 h 126"/>
                  <a:gd name="T40" fmla="*/ 121 w 125"/>
                  <a:gd name="T41" fmla="*/ 98 h 126"/>
                  <a:gd name="T42" fmla="*/ 109 w 125"/>
                  <a:gd name="T43" fmla="*/ 94 h 126"/>
                  <a:gd name="T44" fmla="*/ 97 w 125"/>
                  <a:gd name="T45" fmla="*/ 98 h 126"/>
                  <a:gd name="T46" fmla="*/ 93 w 125"/>
                  <a:gd name="T47" fmla="*/ 103 h 126"/>
                  <a:gd name="T48" fmla="*/ 63 w 125"/>
                  <a:gd name="T49" fmla="*/ 48 h 126"/>
                  <a:gd name="T50" fmla="*/ 68 w 125"/>
                  <a:gd name="T51" fmla="*/ 44 h 126"/>
                  <a:gd name="T52" fmla="*/ 68 w 125"/>
                  <a:gd name="T53" fmla="*/ 20 h 126"/>
                  <a:gd name="T54" fmla="*/ 45 w 125"/>
                  <a:gd name="T55" fmla="*/ 20 h 126"/>
                  <a:gd name="T56" fmla="*/ 23 w 125"/>
                  <a:gd name="T57" fmla="*/ 10 h 126"/>
                  <a:gd name="T58" fmla="*/ 23 w 125"/>
                  <a:gd name="T59" fmla="*/ 23 h 126"/>
                  <a:gd name="T60" fmla="*/ 11 w 125"/>
                  <a:gd name="T61" fmla="*/ 23 h 126"/>
                  <a:gd name="T62" fmla="*/ 11 w 125"/>
                  <a:gd name="T63" fmla="*/ 10 h 126"/>
                  <a:gd name="T64" fmla="*/ 23 w 125"/>
                  <a:gd name="T65" fmla="*/ 10 h 126"/>
                  <a:gd name="T66" fmla="*/ 50 w 125"/>
                  <a:gd name="T67" fmla="*/ 26 h 126"/>
                  <a:gd name="T68" fmla="*/ 63 w 125"/>
                  <a:gd name="T69" fmla="*/ 26 h 126"/>
                  <a:gd name="T70" fmla="*/ 65 w 125"/>
                  <a:gd name="T71" fmla="*/ 32 h 126"/>
                  <a:gd name="T72" fmla="*/ 56 w 125"/>
                  <a:gd name="T73" fmla="*/ 41 h 126"/>
                  <a:gd name="T74" fmla="*/ 48 w 125"/>
                  <a:gd name="T75" fmla="*/ 32 h 126"/>
                  <a:gd name="T76" fmla="*/ 103 w 125"/>
                  <a:gd name="T77" fmla="*/ 104 h 126"/>
                  <a:gd name="T78" fmla="*/ 115 w 125"/>
                  <a:gd name="T79" fmla="*/ 104 h 126"/>
                  <a:gd name="T80" fmla="*/ 115 w 125"/>
                  <a:gd name="T81" fmla="*/ 104 h 126"/>
                  <a:gd name="T82" fmla="*/ 117 w 125"/>
                  <a:gd name="T83" fmla="*/ 110 h 126"/>
                  <a:gd name="T84" fmla="*/ 115 w 125"/>
                  <a:gd name="T85" fmla="*/ 117 h 126"/>
                  <a:gd name="T86" fmla="*/ 103 w 125"/>
                  <a:gd name="T87" fmla="*/ 117 h 126"/>
                  <a:gd name="T88" fmla="*/ 100 w 125"/>
                  <a:gd name="T89" fmla="*/ 11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5" h="126">
                    <a:moveTo>
                      <a:pt x="45" y="20"/>
                    </a:moveTo>
                    <a:cubicBezTo>
                      <a:pt x="41" y="24"/>
                      <a:pt x="40" y="28"/>
                      <a:pt x="40" y="32"/>
                    </a:cubicBezTo>
                    <a:cubicBezTo>
                      <a:pt x="40" y="37"/>
                      <a:pt x="41" y="41"/>
                      <a:pt x="44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6" y="46"/>
                      <a:pt x="47" y="47"/>
                      <a:pt x="49" y="48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2" y="77"/>
                      <a:pt x="36" y="76"/>
                      <a:pt x="32" y="72"/>
                    </a:cubicBezTo>
                    <a:cubicBezTo>
                      <a:pt x="27" y="68"/>
                      <a:pt x="24" y="60"/>
                      <a:pt x="24" y="50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6" y="31"/>
                      <a:pt x="27" y="30"/>
                      <a:pt x="29" y="28"/>
                    </a:cubicBezTo>
                    <a:cubicBezTo>
                      <a:pt x="32" y="25"/>
                      <a:pt x="34" y="21"/>
                      <a:pt x="34" y="17"/>
                    </a:cubicBezTo>
                    <a:cubicBezTo>
                      <a:pt x="34" y="12"/>
                      <a:pt x="32" y="8"/>
                      <a:pt x="29" y="5"/>
                    </a:cubicBezTo>
                    <a:cubicBezTo>
                      <a:pt x="25" y="1"/>
                      <a:pt x="21" y="0"/>
                      <a:pt x="17" y="0"/>
                    </a:cubicBezTo>
                    <a:cubicBezTo>
                      <a:pt x="12" y="0"/>
                      <a:pt x="8" y="1"/>
                      <a:pt x="5" y="5"/>
                    </a:cubicBezTo>
                    <a:cubicBezTo>
                      <a:pt x="2" y="8"/>
                      <a:pt x="0" y="12"/>
                      <a:pt x="0" y="17"/>
                    </a:cubicBezTo>
                    <a:cubicBezTo>
                      <a:pt x="0" y="21"/>
                      <a:pt x="2" y="25"/>
                      <a:pt x="5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30"/>
                      <a:pt x="8" y="31"/>
                      <a:pt x="10" y="32"/>
                    </a:cubicBezTo>
                    <a:cubicBezTo>
                      <a:pt x="10" y="32"/>
                      <a:pt x="10" y="32"/>
                      <a:pt x="10" y="33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66"/>
                      <a:pt x="15" y="76"/>
                      <a:pt x="23" y="83"/>
                    </a:cubicBezTo>
                    <a:cubicBezTo>
                      <a:pt x="29" y="89"/>
                      <a:pt x="38" y="92"/>
                      <a:pt x="49" y="92"/>
                    </a:cubicBezTo>
                    <a:cubicBezTo>
                      <a:pt x="49" y="120"/>
                      <a:pt x="49" y="120"/>
                      <a:pt x="49" y="120"/>
                    </a:cubicBezTo>
                    <a:cubicBezTo>
                      <a:pt x="49" y="122"/>
                      <a:pt x="48" y="124"/>
                      <a:pt x="48" y="126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3" y="124"/>
                      <a:pt x="63" y="123"/>
                      <a:pt x="63" y="121"/>
                    </a:cubicBezTo>
                    <a:cubicBezTo>
                      <a:pt x="63" y="121"/>
                      <a:pt x="63" y="121"/>
                      <a:pt x="63" y="121"/>
                    </a:cubicBezTo>
                    <a:cubicBezTo>
                      <a:pt x="63" y="117"/>
                      <a:pt x="63" y="117"/>
                      <a:pt x="63" y="117"/>
                    </a:cubicBezTo>
                    <a:cubicBezTo>
                      <a:pt x="93" y="117"/>
                      <a:pt x="93" y="117"/>
                      <a:pt x="93" y="117"/>
                    </a:cubicBezTo>
                    <a:cubicBezTo>
                      <a:pt x="93" y="117"/>
                      <a:pt x="93" y="117"/>
                      <a:pt x="93" y="117"/>
                    </a:cubicBezTo>
                    <a:cubicBezTo>
                      <a:pt x="94" y="119"/>
                      <a:pt x="95" y="121"/>
                      <a:pt x="97" y="122"/>
                    </a:cubicBezTo>
                    <a:cubicBezTo>
                      <a:pt x="97" y="122"/>
                      <a:pt x="97" y="122"/>
                      <a:pt x="97" y="122"/>
                    </a:cubicBezTo>
                    <a:cubicBezTo>
                      <a:pt x="98" y="124"/>
                      <a:pt x="100" y="125"/>
                      <a:pt x="101" y="126"/>
                    </a:cubicBezTo>
                    <a:cubicBezTo>
                      <a:pt x="116" y="126"/>
                      <a:pt x="116" y="126"/>
                      <a:pt x="116" y="126"/>
                    </a:cubicBezTo>
                    <a:cubicBezTo>
                      <a:pt x="117" y="125"/>
                      <a:pt x="119" y="124"/>
                      <a:pt x="120" y="123"/>
                    </a:cubicBezTo>
                    <a:cubicBezTo>
                      <a:pt x="120" y="122"/>
                      <a:pt x="120" y="122"/>
                      <a:pt x="120" y="122"/>
                    </a:cubicBezTo>
                    <a:cubicBezTo>
                      <a:pt x="121" y="122"/>
                      <a:pt x="121" y="122"/>
                      <a:pt x="121" y="122"/>
                    </a:cubicBezTo>
                    <a:cubicBezTo>
                      <a:pt x="124" y="119"/>
                      <a:pt x="125" y="115"/>
                      <a:pt x="125" y="110"/>
                    </a:cubicBezTo>
                    <a:cubicBezTo>
                      <a:pt x="125" y="106"/>
                      <a:pt x="124" y="102"/>
                      <a:pt x="121" y="98"/>
                    </a:cubicBezTo>
                    <a:cubicBezTo>
                      <a:pt x="120" y="98"/>
                      <a:pt x="120" y="98"/>
                      <a:pt x="120" y="98"/>
                    </a:cubicBezTo>
                    <a:cubicBezTo>
                      <a:pt x="117" y="95"/>
                      <a:pt x="113" y="94"/>
                      <a:pt x="109" y="94"/>
                    </a:cubicBezTo>
                    <a:cubicBezTo>
                      <a:pt x="107" y="94"/>
                      <a:pt x="105" y="94"/>
                      <a:pt x="103" y="95"/>
                    </a:cubicBezTo>
                    <a:cubicBezTo>
                      <a:pt x="101" y="95"/>
                      <a:pt x="99" y="97"/>
                      <a:pt x="97" y="98"/>
                    </a:cubicBezTo>
                    <a:cubicBezTo>
                      <a:pt x="95" y="100"/>
                      <a:pt x="94" y="102"/>
                      <a:pt x="93" y="103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63" y="103"/>
                      <a:pt x="63" y="103"/>
                      <a:pt x="63" y="103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5" y="47"/>
                      <a:pt x="67" y="46"/>
                      <a:pt x="68" y="44"/>
                    </a:cubicBezTo>
                    <a:cubicBezTo>
                      <a:pt x="71" y="41"/>
                      <a:pt x="73" y="37"/>
                      <a:pt x="73" y="32"/>
                    </a:cubicBezTo>
                    <a:cubicBezTo>
                      <a:pt x="73" y="28"/>
                      <a:pt x="71" y="24"/>
                      <a:pt x="68" y="20"/>
                    </a:cubicBezTo>
                    <a:cubicBezTo>
                      <a:pt x="65" y="17"/>
                      <a:pt x="61" y="16"/>
                      <a:pt x="56" y="16"/>
                    </a:cubicBezTo>
                    <a:cubicBezTo>
                      <a:pt x="52" y="16"/>
                      <a:pt x="48" y="17"/>
                      <a:pt x="45" y="20"/>
                    </a:cubicBezTo>
                    <a:close/>
                    <a:moveTo>
                      <a:pt x="23" y="10"/>
                    </a:moveTo>
                    <a:cubicBezTo>
                      <a:pt x="23" y="10"/>
                      <a:pt x="23" y="10"/>
                      <a:pt x="23" y="10"/>
                    </a:cubicBezTo>
                    <a:cubicBezTo>
                      <a:pt x="25" y="12"/>
                      <a:pt x="26" y="14"/>
                      <a:pt x="26" y="17"/>
                    </a:cubicBezTo>
                    <a:cubicBezTo>
                      <a:pt x="26" y="19"/>
                      <a:pt x="25" y="21"/>
                      <a:pt x="23" y="23"/>
                    </a:cubicBezTo>
                    <a:cubicBezTo>
                      <a:pt x="21" y="25"/>
                      <a:pt x="19" y="25"/>
                      <a:pt x="17" y="25"/>
                    </a:cubicBezTo>
                    <a:cubicBezTo>
                      <a:pt x="14" y="25"/>
                      <a:pt x="12" y="25"/>
                      <a:pt x="11" y="23"/>
                    </a:cubicBezTo>
                    <a:cubicBezTo>
                      <a:pt x="9" y="21"/>
                      <a:pt x="8" y="19"/>
                      <a:pt x="8" y="17"/>
                    </a:cubicBezTo>
                    <a:cubicBezTo>
                      <a:pt x="8" y="14"/>
                      <a:pt x="9" y="12"/>
                      <a:pt x="11" y="10"/>
                    </a:cubicBezTo>
                    <a:cubicBezTo>
                      <a:pt x="12" y="9"/>
                      <a:pt x="14" y="8"/>
                      <a:pt x="17" y="8"/>
                    </a:cubicBezTo>
                    <a:cubicBezTo>
                      <a:pt x="19" y="8"/>
                      <a:pt x="21" y="9"/>
                      <a:pt x="23" y="10"/>
                    </a:cubicBezTo>
                    <a:close/>
                    <a:moveTo>
                      <a:pt x="48" y="32"/>
                    </a:moveTo>
                    <a:cubicBezTo>
                      <a:pt x="48" y="30"/>
                      <a:pt x="48" y="28"/>
                      <a:pt x="50" y="26"/>
                    </a:cubicBezTo>
                    <a:cubicBezTo>
                      <a:pt x="52" y="24"/>
                      <a:pt x="54" y="24"/>
                      <a:pt x="56" y="24"/>
                    </a:cubicBezTo>
                    <a:cubicBezTo>
                      <a:pt x="59" y="24"/>
                      <a:pt x="61" y="24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4" y="28"/>
                      <a:pt x="65" y="30"/>
                      <a:pt x="65" y="32"/>
                    </a:cubicBezTo>
                    <a:cubicBezTo>
                      <a:pt x="65" y="35"/>
                      <a:pt x="64" y="37"/>
                      <a:pt x="63" y="39"/>
                    </a:cubicBezTo>
                    <a:cubicBezTo>
                      <a:pt x="61" y="40"/>
                      <a:pt x="59" y="41"/>
                      <a:pt x="56" y="41"/>
                    </a:cubicBezTo>
                    <a:cubicBezTo>
                      <a:pt x="54" y="41"/>
                      <a:pt x="52" y="40"/>
                      <a:pt x="50" y="39"/>
                    </a:cubicBezTo>
                    <a:cubicBezTo>
                      <a:pt x="48" y="37"/>
                      <a:pt x="48" y="35"/>
                      <a:pt x="48" y="32"/>
                    </a:cubicBezTo>
                    <a:close/>
                    <a:moveTo>
                      <a:pt x="102" y="104"/>
                    </a:moveTo>
                    <a:cubicBezTo>
                      <a:pt x="103" y="104"/>
                      <a:pt x="103" y="104"/>
                      <a:pt x="103" y="104"/>
                    </a:cubicBezTo>
                    <a:cubicBezTo>
                      <a:pt x="104" y="102"/>
                      <a:pt x="106" y="102"/>
                      <a:pt x="109" y="102"/>
                    </a:cubicBezTo>
                    <a:cubicBezTo>
                      <a:pt x="111" y="102"/>
                      <a:pt x="113" y="102"/>
                      <a:pt x="115" y="104"/>
                    </a:cubicBezTo>
                    <a:cubicBezTo>
                      <a:pt x="115" y="104"/>
                      <a:pt x="115" y="104"/>
                      <a:pt x="115" y="104"/>
                    </a:cubicBezTo>
                    <a:cubicBezTo>
                      <a:pt x="115" y="104"/>
                      <a:pt x="115" y="104"/>
                      <a:pt x="115" y="104"/>
                    </a:cubicBezTo>
                    <a:cubicBezTo>
                      <a:pt x="115" y="104"/>
                      <a:pt x="115" y="104"/>
                      <a:pt x="115" y="104"/>
                    </a:cubicBezTo>
                    <a:cubicBezTo>
                      <a:pt x="117" y="106"/>
                      <a:pt x="117" y="108"/>
                      <a:pt x="117" y="110"/>
                    </a:cubicBezTo>
                    <a:cubicBezTo>
                      <a:pt x="117" y="113"/>
                      <a:pt x="117" y="115"/>
                      <a:pt x="115" y="117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3" y="118"/>
                      <a:pt x="111" y="119"/>
                      <a:pt x="109" y="119"/>
                    </a:cubicBezTo>
                    <a:cubicBezTo>
                      <a:pt x="106" y="119"/>
                      <a:pt x="105" y="119"/>
                      <a:pt x="103" y="117"/>
                    </a:cubicBezTo>
                    <a:cubicBezTo>
                      <a:pt x="103" y="117"/>
                      <a:pt x="103" y="117"/>
                      <a:pt x="102" y="117"/>
                    </a:cubicBezTo>
                    <a:cubicBezTo>
                      <a:pt x="101" y="115"/>
                      <a:pt x="100" y="113"/>
                      <a:pt x="100" y="110"/>
                    </a:cubicBezTo>
                    <a:cubicBezTo>
                      <a:pt x="100" y="108"/>
                      <a:pt x="101" y="106"/>
                      <a:pt x="102" y="1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8" name="Freeform 57">
                <a:extLst>
                  <a:ext uri="{FF2B5EF4-FFF2-40B4-BE49-F238E27FC236}">
                    <a16:creationId xmlns:a16="http://schemas.microsoft.com/office/drawing/2014/main" id="{DE1FF3D1-C84B-BEE7-E2A9-2F9F9344C9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6038" y="2084388"/>
                <a:ext cx="65088" cy="57150"/>
              </a:xfrm>
              <a:custGeom>
                <a:avLst/>
                <a:gdLst>
                  <a:gd name="T0" fmla="*/ 29 w 34"/>
                  <a:gd name="T1" fmla="*/ 28 h 30"/>
                  <a:gd name="T2" fmla="*/ 34 w 34"/>
                  <a:gd name="T3" fmla="*/ 17 h 30"/>
                  <a:gd name="T4" fmla="*/ 29 w 34"/>
                  <a:gd name="T5" fmla="*/ 5 h 30"/>
                  <a:gd name="T6" fmla="*/ 17 w 34"/>
                  <a:gd name="T7" fmla="*/ 0 h 30"/>
                  <a:gd name="T8" fmla="*/ 5 w 34"/>
                  <a:gd name="T9" fmla="*/ 5 h 30"/>
                  <a:gd name="T10" fmla="*/ 0 w 34"/>
                  <a:gd name="T11" fmla="*/ 17 h 30"/>
                  <a:gd name="T12" fmla="*/ 5 w 34"/>
                  <a:gd name="T13" fmla="*/ 28 h 30"/>
                  <a:gd name="T14" fmla="*/ 5 w 34"/>
                  <a:gd name="T15" fmla="*/ 29 h 30"/>
                  <a:gd name="T16" fmla="*/ 7 w 34"/>
                  <a:gd name="T17" fmla="*/ 30 h 30"/>
                  <a:gd name="T18" fmla="*/ 28 w 34"/>
                  <a:gd name="T19" fmla="*/ 30 h 30"/>
                  <a:gd name="T20" fmla="*/ 29 w 34"/>
                  <a:gd name="T21" fmla="*/ 28 h 30"/>
                  <a:gd name="T22" fmla="*/ 23 w 34"/>
                  <a:gd name="T23" fmla="*/ 10 h 30"/>
                  <a:gd name="T24" fmla="*/ 24 w 34"/>
                  <a:gd name="T25" fmla="*/ 10 h 30"/>
                  <a:gd name="T26" fmla="*/ 26 w 34"/>
                  <a:gd name="T27" fmla="*/ 17 h 30"/>
                  <a:gd name="T28" fmla="*/ 24 w 34"/>
                  <a:gd name="T29" fmla="*/ 23 h 30"/>
                  <a:gd name="T30" fmla="*/ 17 w 34"/>
                  <a:gd name="T31" fmla="*/ 25 h 30"/>
                  <a:gd name="T32" fmla="*/ 11 w 34"/>
                  <a:gd name="T33" fmla="*/ 23 h 30"/>
                  <a:gd name="T34" fmla="*/ 8 w 34"/>
                  <a:gd name="T35" fmla="*/ 17 h 30"/>
                  <a:gd name="T36" fmla="*/ 11 w 34"/>
                  <a:gd name="T37" fmla="*/ 10 h 30"/>
                  <a:gd name="T38" fmla="*/ 17 w 34"/>
                  <a:gd name="T39" fmla="*/ 8 h 30"/>
                  <a:gd name="T40" fmla="*/ 23 w 34"/>
                  <a:gd name="T4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0">
                    <a:moveTo>
                      <a:pt x="29" y="28"/>
                    </a:moveTo>
                    <a:cubicBezTo>
                      <a:pt x="32" y="25"/>
                      <a:pt x="34" y="21"/>
                      <a:pt x="34" y="17"/>
                    </a:cubicBezTo>
                    <a:cubicBezTo>
                      <a:pt x="34" y="12"/>
                      <a:pt x="32" y="8"/>
                      <a:pt x="29" y="5"/>
                    </a:cubicBezTo>
                    <a:cubicBezTo>
                      <a:pt x="26" y="1"/>
                      <a:pt x="22" y="0"/>
                      <a:pt x="17" y="0"/>
                    </a:cubicBezTo>
                    <a:cubicBezTo>
                      <a:pt x="13" y="0"/>
                      <a:pt x="9" y="1"/>
                      <a:pt x="5" y="5"/>
                    </a:cubicBezTo>
                    <a:cubicBezTo>
                      <a:pt x="2" y="8"/>
                      <a:pt x="0" y="12"/>
                      <a:pt x="0" y="17"/>
                    </a:cubicBezTo>
                    <a:cubicBezTo>
                      <a:pt x="0" y="21"/>
                      <a:pt x="2" y="25"/>
                      <a:pt x="5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9"/>
                      <a:pt x="6" y="29"/>
                      <a:pt x="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29"/>
                      <a:pt x="29" y="29"/>
                      <a:pt x="29" y="28"/>
                    </a:cubicBezTo>
                    <a:close/>
                    <a:moveTo>
                      <a:pt x="23" y="10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2"/>
                      <a:pt x="26" y="14"/>
                      <a:pt x="26" y="17"/>
                    </a:cubicBezTo>
                    <a:cubicBezTo>
                      <a:pt x="26" y="19"/>
                      <a:pt x="25" y="21"/>
                      <a:pt x="24" y="23"/>
                    </a:cubicBezTo>
                    <a:cubicBezTo>
                      <a:pt x="22" y="25"/>
                      <a:pt x="20" y="25"/>
                      <a:pt x="17" y="25"/>
                    </a:cubicBezTo>
                    <a:cubicBezTo>
                      <a:pt x="15" y="25"/>
                      <a:pt x="13" y="25"/>
                      <a:pt x="11" y="23"/>
                    </a:cubicBezTo>
                    <a:cubicBezTo>
                      <a:pt x="9" y="21"/>
                      <a:pt x="8" y="19"/>
                      <a:pt x="8" y="17"/>
                    </a:cubicBezTo>
                    <a:cubicBezTo>
                      <a:pt x="8" y="14"/>
                      <a:pt x="9" y="12"/>
                      <a:pt x="11" y="10"/>
                    </a:cubicBezTo>
                    <a:cubicBezTo>
                      <a:pt x="13" y="9"/>
                      <a:pt x="15" y="8"/>
                      <a:pt x="17" y="8"/>
                    </a:cubicBezTo>
                    <a:cubicBezTo>
                      <a:pt x="20" y="8"/>
                      <a:pt x="22" y="9"/>
                      <a:pt x="2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9" name="Freeform 58">
                <a:extLst>
                  <a:ext uri="{FF2B5EF4-FFF2-40B4-BE49-F238E27FC236}">
                    <a16:creationId xmlns:a16="http://schemas.microsoft.com/office/drawing/2014/main" id="{37D0B80A-66FD-89E7-9704-63CB511D2D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4113" y="2014538"/>
                <a:ext cx="152400" cy="127000"/>
              </a:xfrm>
              <a:custGeom>
                <a:avLst/>
                <a:gdLst>
                  <a:gd name="T0" fmla="*/ 17 w 80"/>
                  <a:gd name="T1" fmla="*/ 60 h 67"/>
                  <a:gd name="T2" fmla="*/ 23 w 80"/>
                  <a:gd name="T3" fmla="*/ 63 h 67"/>
                  <a:gd name="T4" fmla="*/ 23 w 80"/>
                  <a:gd name="T5" fmla="*/ 63 h 67"/>
                  <a:gd name="T6" fmla="*/ 25 w 80"/>
                  <a:gd name="T7" fmla="*/ 67 h 67"/>
                  <a:gd name="T8" fmla="*/ 70 w 80"/>
                  <a:gd name="T9" fmla="*/ 67 h 67"/>
                  <a:gd name="T10" fmla="*/ 70 w 80"/>
                  <a:gd name="T11" fmla="*/ 32 h 67"/>
                  <a:gd name="T12" fmla="*/ 75 w 80"/>
                  <a:gd name="T13" fmla="*/ 29 h 67"/>
                  <a:gd name="T14" fmla="*/ 80 w 80"/>
                  <a:gd name="T15" fmla="*/ 17 h 67"/>
                  <a:gd name="T16" fmla="*/ 75 w 80"/>
                  <a:gd name="T17" fmla="*/ 5 h 67"/>
                  <a:gd name="T18" fmla="*/ 67 w 80"/>
                  <a:gd name="T19" fmla="*/ 0 h 67"/>
                  <a:gd name="T20" fmla="*/ 63 w 80"/>
                  <a:gd name="T21" fmla="*/ 0 h 67"/>
                  <a:gd name="T22" fmla="*/ 51 w 80"/>
                  <a:gd name="T23" fmla="*/ 5 h 67"/>
                  <a:gd name="T24" fmla="*/ 46 w 80"/>
                  <a:gd name="T25" fmla="*/ 17 h 67"/>
                  <a:gd name="T26" fmla="*/ 51 w 80"/>
                  <a:gd name="T27" fmla="*/ 29 h 67"/>
                  <a:gd name="T28" fmla="*/ 51 w 80"/>
                  <a:gd name="T29" fmla="*/ 29 h 67"/>
                  <a:gd name="T30" fmla="*/ 56 w 80"/>
                  <a:gd name="T31" fmla="*/ 32 h 67"/>
                  <a:gd name="T32" fmla="*/ 56 w 80"/>
                  <a:gd name="T33" fmla="*/ 33 h 67"/>
                  <a:gd name="T34" fmla="*/ 56 w 80"/>
                  <a:gd name="T35" fmla="*/ 62 h 67"/>
                  <a:gd name="T36" fmla="*/ 33 w 80"/>
                  <a:gd name="T37" fmla="*/ 62 h 67"/>
                  <a:gd name="T38" fmla="*/ 32 w 80"/>
                  <a:gd name="T39" fmla="*/ 62 h 67"/>
                  <a:gd name="T40" fmla="*/ 29 w 80"/>
                  <a:gd name="T41" fmla="*/ 57 h 67"/>
                  <a:gd name="T42" fmla="*/ 17 w 80"/>
                  <a:gd name="T43" fmla="*/ 52 h 67"/>
                  <a:gd name="T44" fmla="*/ 5 w 80"/>
                  <a:gd name="T45" fmla="*/ 57 h 67"/>
                  <a:gd name="T46" fmla="*/ 0 w 80"/>
                  <a:gd name="T47" fmla="*/ 67 h 67"/>
                  <a:gd name="T48" fmla="*/ 8 w 80"/>
                  <a:gd name="T49" fmla="*/ 67 h 67"/>
                  <a:gd name="T50" fmla="*/ 10 w 80"/>
                  <a:gd name="T51" fmla="*/ 63 h 67"/>
                  <a:gd name="T52" fmla="*/ 17 w 80"/>
                  <a:gd name="T53" fmla="*/ 60 h 67"/>
                  <a:gd name="T54" fmla="*/ 63 w 80"/>
                  <a:gd name="T55" fmla="*/ 8 h 67"/>
                  <a:gd name="T56" fmla="*/ 67 w 80"/>
                  <a:gd name="T57" fmla="*/ 9 h 67"/>
                  <a:gd name="T58" fmla="*/ 69 w 80"/>
                  <a:gd name="T59" fmla="*/ 10 h 67"/>
                  <a:gd name="T60" fmla="*/ 70 w 80"/>
                  <a:gd name="T61" fmla="*/ 11 h 67"/>
                  <a:gd name="T62" fmla="*/ 72 w 80"/>
                  <a:gd name="T63" fmla="*/ 17 h 67"/>
                  <a:gd name="T64" fmla="*/ 70 w 80"/>
                  <a:gd name="T65" fmla="*/ 23 h 67"/>
                  <a:gd name="T66" fmla="*/ 67 w 80"/>
                  <a:gd name="T67" fmla="*/ 25 h 67"/>
                  <a:gd name="T68" fmla="*/ 63 w 80"/>
                  <a:gd name="T69" fmla="*/ 26 h 67"/>
                  <a:gd name="T70" fmla="*/ 63 w 80"/>
                  <a:gd name="T71" fmla="*/ 26 h 67"/>
                  <a:gd name="T72" fmla="*/ 57 w 80"/>
                  <a:gd name="T73" fmla="*/ 23 h 67"/>
                  <a:gd name="T74" fmla="*/ 54 w 80"/>
                  <a:gd name="T75" fmla="*/ 17 h 67"/>
                  <a:gd name="T76" fmla="*/ 57 w 80"/>
                  <a:gd name="T77" fmla="*/ 10 h 67"/>
                  <a:gd name="T78" fmla="*/ 63 w 80"/>
                  <a:gd name="T79" fmla="*/ 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" h="67">
                    <a:moveTo>
                      <a:pt x="17" y="60"/>
                    </a:moveTo>
                    <a:cubicBezTo>
                      <a:pt x="19" y="60"/>
                      <a:pt x="21" y="61"/>
                      <a:pt x="2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4" y="64"/>
                      <a:pt x="25" y="65"/>
                      <a:pt x="25" y="67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2" y="31"/>
                      <a:pt x="74" y="30"/>
                      <a:pt x="75" y="29"/>
                    </a:cubicBezTo>
                    <a:cubicBezTo>
                      <a:pt x="78" y="25"/>
                      <a:pt x="80" y="21"/>
                      <a:pt x="80" y="17"/>
                    </a:cubicBezTo>
                    <a:cubicBezTo>
                      <a:pt x="80" y="12"/>
                      <a:pt x="78" y="8"/>
                      <a:pt x="75" y="5"/>
                    </a:cubicBezTo>
                    <a:cubicBezTo>
                      <a:pt x="73" y="2"/>
                      <a:pt x="70" y="1"/>
                      <a:pt x="67" y="0"/>
                    </a:cubicBezTo>
                    <a:cubicBezTo>
                      <a:pt x="66" y="0"/>
                      <a:pt x="64" y="0"/>
                      <a:pt x="63" y="0"/>
                    </a:cubicBezTo>
                    <a:cubicBezTo>
                      <a:pt x="59" y="0"/>
                      <a:pt x="55" y="2"/>
                      <a:pt x="51" y="5"/>
                    </a:cubicBezTo>
                    <a:cubicBezTo>
                      <a:pt x="48" y="8"/>
                      <a:pt x="46" y="12"/>
                      <a:pt x="46" y="17"/>
                    </a:cubicBezTo>
                    <a:cubicBezTo>
                      <a:pt x="46" y="21"/>
                      <a:pt x="48" y="25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30"/>
                      <a:pt x="54" y="31"/>
                      <a:pt x="56" y="32"/>
                    </a:cubicBezTo>
                    <a:cubicBezTo>
                      <a:pt x="56" y="32"/>
                      <a:pt x="56" y="32"/>
                      <a:pt x="56" y="33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33" y="62"/>
                      <a:pt x="33" y="62"/>
                      <a:pt x="33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1" y="60"/>
                      <a:pt x="30" y="58"/>
                      <a:pt x="29" y="57"/>
                    </a:cubicBezTo>
                    <a:cubicBezTo>
                      <a:pt x="25" y="54"/>
                      <a:pt x="21" y="52"/>
                      <a:pt x="17" y="52"/>
                    </a:cubicBezTo>
                    <a:cubicBezTo>
                      <a:pt x="12" y="52"/>
                      <a:pt x="8" y="54"/>
                      <a:pt x="5" y="57"/>
                    </a:cubicBezTo>
                    <a:cubicBezTo>
                      <a:pt x="2" y="60"/>
                      <a:pt x="0" y="63"/>
                      <a:pt x="0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5"/>
                      <a:pt x="9" y="64"/>
                      <a:pt x="10" y="63"/>
                    </a:cubicBezTo>
                    <a:cubicBezTo>
                      <a:pt x="12" y="61"/>
                      <a:pt x="14" y="60"/>
                      <a:pt x="17" y="60"/>
                    </a:cubicBezTo>
                    <a:close/>
                    <a:moveTo>
                      <a:pt x="63" y="8"/>
                    </a:moveTo>
                    <a:cubicBezTo>
                      <a:pt x="65" y="8"/>
                      <a:pt x="66" y="8"/>
                      <a:pt x="67" y="9"/>
                    </a:cubicBezTo>
                    <a:cubicBezTo>
                      <a:pt x="68" y="9"/>
                      <a:pt x="69" y="10"/>
                      <a:pt x="69" y="10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1" y="12"/>
                      <a:pt x="72" y="14"/>
                      <a:pt x="72" y="17"/>
                    </a:cubicBezTo>
                    <a:cubicBezTo>
                      <a:pt x="72" y="19"/>
                      <a:pt x="71" y="21"/>
                      <a:pt x="70" y="23"/>
                    </a:cubicBezTo>
                    <a:cubicBezTo>
                      <a:pt x="69" y="24"/>
                      <a:pt x="68" y="24"/>
                      <a:pt x="67" y="25"/>
                    </a:cubicBezTo>
                    <a:cubicBezTo>
                      <a:pt x="66" y="25"/>
                      <a:pt x="65" y="26"/>
                      <a:pt x="63" y="26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1" y="25"/>
                      <a:pt x="59" y="25"/>
                      <a:pt x="57" y="23"/>
                    </a:cubicBezTo>
                    <a:cubicBezTo>
                      <a:pt x="55" y="21"/>
                      <a:pt x="54" y="19"/>
                      <a:pt x="54" y="17"/>
                    </a:cubicBezTo>
                    <a:cubicBezTo>
                      <a:pt x="54" y="14"/>
                      <a:pt x="55" y="12"/>
                      <a:pt x="57" y="10"/>
                    </a:cubicBezTo>
                    <a:cubicBezTo>
                      <a:pt x="59" y="9"/>
                      <a:pt x="61" y="8"/>
                      <a:pt x="63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0" name="Freeform 59">
                <a:extLst>
                  <a:ext uri="{FF2B5EF4-FFF2-40B4-BE49-F238E27FC236}">
                    <a16:creationId xmlns:a16="http://schemas.microsoft.com/office/drawing/2014/main" id="{901CD1F4-433F-0A6F-860D-01A6DE333A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64113" y="2141538"/>
                <a:ext cx="280988" cy="239713"/>
              </a:xfrm>
              <a:custGeom>
                <a:avLst/>
                <a:gdLst>
                  <a:gd name="T0" fmla="*/ 95 w 147"/>
                  <a:gd name="T1" fmla="*/ 2 h 125"/>
                  <a:gd name="T2" fmla="*/ 95 w 147"/>
                  <a:gd name="T3" fmla="*/ 28 h 125"/>
                  <a:gd name="T4" fmla="*/ 95 w 147"/>
                  <a:gd name="T5" fmla="*/ 47 h 125"/>
                  <a:gd name="T6" fmla="*/ 75 w 147"/>
                  <a:gd name="T7" fmla="*/ 38 h 125"/>
                  <a:gd name="T8" fmla="*/ 70 w 147"/>
                  <a:gd name="T9" fmla="*/ 0 h 125"/>
                  <a:gd name="T10" fmla="*/ 25 w 147"/>
                  <a:gd name="T11" fmla="*/ 2 h 125"/>
                  <a:gd name="T12" fmla="*/ 17 w 147"/>
                  <a:gd name="T13" fmla="*/ 11 h 125"/>
                  <a:gd name="T14" fmla="*/ 8 w 147"/>
                  <a:gd name="T15" fmla="*/ 2 h 125"/>
                  <a:gd name="T16" fmla="*/ 0 w 147"/>
                  <a:gd name="T17" fmla="*/ 0 h 125"/>
                  <a:gd name="T18" fmla="*/ 5 w 147"/>
                  <a:gd name="T19" fmla="*/ 14 h 125"/>
                  <a:gd name="T20" fmla="*/ 17 w 147"/>
                  <a:gd name="T21" fmla="*/ 19 h 125"/>
                  <a:gd name="T22" fmla="*/ 32 w 147"/>
                  <a:gd name="T23" fmla="*/ 9 h 125"/>
                  <a:gd name="T24" fmla="*/ 56 w 147"/>
                  <a:gd name="T25" fmla="*/ 9 h 125"/>
                  <a:gd name="T26" fmla="*/ 56 w 147"/>
                  <a:gd name="T27" fmla="*/ 21 h 125"/>
                  <a:gd name="T28" fmla="*/ 75 w 147"/>
                  <a:gd name="T29" fmla="*/ 57 h 125"/>
                  <a:gd name="T30" fmla="*/ 95 w 147"/>
                  <a:gd name="T31" fmla="*/ 94 h 125"/>
                  <a:gd name="T32" fmla="*/ 85 w 147"/>
                  <a:gd name="T33" fmla="*/ 109 h 125"/>
                  <a:gd name="T34" fmla="*/ 90 w 147"/>
                  <a:gd name="T35" fmla="*/ 121 h 125"/>
                  <a:gd name="T36" fmla="*/ 114 w 147"/>
                  <a:gd name="T37" fmla="*/ 120 h 125"/>
                  <a:gd name="T38" fmla="*/ 114 w 147"/>
                  <a:gd name="T39" fmla="*/ 97 h 125"/>
                  <a:gd name="T40" fmla="*/ 109 w 147"/>
                  <a:gd name="T41" fmla="*/ 36 h 125"/>
                  <a:gd name="T42" fmla="*/ 134 w 147"/>
                  <a:gd name="T43" fmla="*/ 27 h 125"/>
                  <a:gd name="T44" fmla="*/ 147 w 147"/>
                  <a:gd name="T45" fmla="*/ 0 h 125"/>
                  <a:gd name="T46" fmla="*/ 125 w 147"/>
                  <a:gd name="T47" fmla="*/ 16 h 125"/>
                  <a:gd name="T48" fmla="*/ 109 w 147"/>
                  <a:gd name="T49" fmla="*/ 21 h 125"/>
                  <a:gd name="T50" fmla="*/ 109 w 147"/>
                  <a:gd name="T51" fmla="*/ 2 h 125"/>
                  <a:gd name="T52" fmla="*/ 92 w 147"/>
                  <a:gd name="T53" fmla="*/ 0 h 125"/>
                  <a:gd name="T54" fmla="*/ 102 w 147"/>
                  <a:gd name="T55" fmla="*/ 100 h 125"/>
                  <a:gd name="T56" fmla="*/ 109 w 147"/>
                  <a:gd name="T57" fmla="*/ 103 h 125"/>
                  <a:gd name="T58" fmla="*/ 109 w 147"/>
                  <a:gd name="T59" fmla="*/ 115 h 125"/>
                  <a:gd name="T60" fmla="*/ 96 w 147"/>
                  <a:gd name="T61" fmla="*/ 115 h 125"/>
                  <a:gd name="T62" fmla="*/ 96 w 147"/>
                  <a:gd name="T63" fmla="*/ 10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5">
                    <a:moveTo>
                      <a:pt x="92" y="0"/>
                    </a:moveTo>
                    <a:cubicBezTo>
                      <a:pt x="93" y="1"/>
                      <a:pt x="94" y="1"/>
                      <a:pt x="95" y="2"/>
                    </a:cubicBezTo>
                    <a:cubicBezTo>
                      <a:pt x="95" y="2"/>
                      <a:pt x="95" y="2"/>
                      <a:pt x="95" y="3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5" y="47"/>
                      <a:pt x="95" y="47"/>
                      <a:pt x="95" y="47"/>
                    </a:cubicBezTo>
                    <a:cubicBezTo>
                      <a:pt x="88" y="47"/>
                      <a:pt x="82" y="45"/>
                      <a:pt x="78" y="42"/>
                    </a:cubicBezTo>
                    <a:cubicBezTo>
                      <a:pt x="77" y="41"/>
                      <a:pt x="76" y="40"/>
                      <a:pt x="75" y="38"/>
                    </a:cubicBezTo>
                    <a:cubicBezTo>
                      <a:pt x="72" y="34"/>
                      <a:pt x="70" y="27"/>
                      <a:pt x="70" y="2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1"/>
                      <a:pt x="25" y="2"/>
                    </a:cubicBezTo>
                    <a:cubicBezTo>
                      <a:pt x="25" y="5"/>
                      <a:pt x="25" y="7"/>
                      <a:pt x="23" y="8"/>
                    </a:cubicBezTo>
                    <a:cubicBezTo>
                      <a:pt x="21" y="10"/>
                      <a:pt x="19" y="11"/>
                      <a:pt x="17" y="11"/>
                    </a:cubicBezTo>
                    <a:cubicBezTo>
                      <a:pt x="14" y="11"/>
                      <a:pt x="12" y="10"/>
                      <a:pt x="10" y="8"/>
                    </a:cubicBezTo>
                    <a:cubicBezTo>
                      <a:pt x="9" y="6"/>
                      <a:pt x="8" y="4"/>
                      <a:pt x="8" y="2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7"/>
                      <a:pt x="1" y="11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8" y="17"/>
                      <a:pt x="12" y="19"/>
                      <a:pt x="17" y="19"/>
                    </a:cubicBezTo>
                    <a:cubicBezTo>
                      <a:pt x="21" y="19"/>
                      <a:pt x="25" y="17"/>
                      <a:pt x="29" y="14"/>
                    </a:cubicBezTo>
                    <a:cubicBezTo>
                      <a:pt x="30" y="12"/>
                      <a:pt x="31" y="11"/>
                      <a:pt x="32" y="9"/>
                    </a:cubicBezTo>
                    <a:cubicBezTo>
                      <a:pt x="32" y="9"/>
                      <a:pt x="32" y="9"/>
                      <a:pt x="33" y="9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6" y="21"/>
                    </a:cubicBezTo>
                    <a:cubicBezTo>
                      <a:pt x="57" y="35"/>
                      <a:pt x="61" y="46"/>
                      <a:pt x="69" y="52"/>
                    </a:cubicBezTo>
                    <a:cubicBezTo>
                      <a:pt x="71" y="54"/>
                      <a:pt x="73" y="55"/>
                      <a:pt x="75" y="57"/>
                    </a:cubicBezTo>
                    <a:cubicBezTo>
                      <a:pt x="81" y="59"/>
                      <a:pt x="87" y="61"/>
                      <a:pt x="95" y="61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3" y="94"/>
                      <a:pt x="92" y="95"/>
                      <a:pt x="90" y="97"/>
                    </a:cubicBezTo>
                    <a:cubicBezTo>
                      <a:pt x="87" y="100"/>
                      <a:pt x="85" y="104"/>
                      <a:pt x="85" y="109"/>
                    </a:cubicBezTo>
                    <a:cubicBezTo>
                      <a:pt x="85" y="113"/>
                      <a:pt x="87" y="117"/>
                      <a:pt x="90" y="120"/>
                    </a:cubicBezTo>
                    <a:cubicBezTo>
                      <a:pt x="90" y="121"/>
                      <a:pt x="90" y="121"/>
                      <a:pt x="90" y="121"/>
                    </a:cubicBezTo>
                    <a:cubicBezTo>
                      <a:pt x="94" y="124"/>
                      <a:pt x="98" y="125"/>
                      <a:pt x="102" y="125"/>
                    </a:cubicBezTo>
                    <a:cubicBezTo>
                      <a:pt x="107" y="125"/>
                      <a:pt x="111" y="124"/>
                      <a:pt x="114" y="120"/>
                    </a:cubicBezTo>
                    <a:cubicBezTo>
                      <a:pt x="117" y="117"/>
                      <a:pt x="119" y="113"/>
                      <a:pt x="119" y="109"/>
                    </a:cubicBezTo>
                    <a:cubicBezTo>
                      <a:pt x="119" y="104"/>
                      <a:pt x="117" y="100"/>
                      <a:pt x="114" y="97"/>
                    </a:cubicBezTo>
                    <a:cubicBezTo>
                      <a:pt x="113" y="95"/>
                      <a:pt x="111" y="94"/>
                      <a:pt x="109" y="93"/>
                    </a:cubicBezTo>
                    <a:cubicBezTo>
                      <a:pt x="109" y="36"/>
                      <a:pt x="109" y="36"/>
                      <a:pt x="109" y="36"/>
                    </a:cubicBezTo>
                    <a:cubicBezTo>
                      <a:pt x="115" y="35"/>
                      <a:pt x="120" y="35"/>
                      <a:pt x="125" y="33"/>
                    </a:cubicBezTo>
                    <a:cubicBezTo>
                      <a:pt x="128" y="31"/>
                      <a:pt x="132" y="29"/>
                      <a:pt x="134" y="27"/>
                    </a:cubicBezTo>
                    <a:cubicBezTo>
                      <a:pt x="138" y="24"/>
                      <a:pt x="141" y="20"/>
                      <a:pt x="143" y="16"/>
                    </a:cubicBezTo>
                    <a:cubicBezTo>
                      <a:pt x="145" y="12"/>
                      <a:pt x="147" y="6"/>
                      <a:pt x="147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2" y="7"/>
                      <a:pt x="129" y="12"/>
                      <a:pt x="125" y="16"/>
                    </a:cubicBezTo>
                    <a:cubicBezTo>
                      <a:pt x="125" y="16"/>
                      <a:pt x="125" y="16"/>
                      <a:pt x="125" y="17"/>
                    </a:cubicBezTo>
                    <a:cubicBezTo>
                      <a:pt x="121" y="20"/>
                      <a:pt x="115" y="21"/>
                      <a:pt x="109" y="21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9" y="3"/>
                      <a:pt x="109" y="2"/>
                      <a:pt x="109" y="2"/>
                    </a:cubicBezTo>
                    <a:cubicBezTo>
                      <a:pt x="110" y="2"/>
                      <a:pt x="112" y="1"/>
                      <a:pt x="113" y="0"/>
                    </a:cubicBezTo>
                    <a:cubicBezTo>
                      <a:pt x="92" y="0"/>
                      <a:pt x="92" y="0"/>
                      <a:pt x="92" y="0"/>
                    </a:cubicBezTo>
                    <a:close/>
                    <a:moveTo>
                      <a:pt x="96" y="102"/>
                    </a:moveTo>
                    <a:cubicBezTo>
                      <a:pt x="98" y="101"/>
                      <a:pt x="100" y="100"/>
                      <a:pt x="102" y="100"/>
                    </a:cubicBezTo>
                    <a:cubicBezTo>
                      <a:pt x="105" y="100"/>
                      <a:pt x="107" y="101"/>
                      <a:pt x="108" y="102"/>
                    </a:cubicBezTo>
                    <a:cubicBezTo>
                      <a:pt x="109" y="103"/>
                      <a:pt x="109" y="103"/>
                      <a:pt x="109" y="103"/>
                    </a:cubicBezTo>
                    <a:cubicBezTo>
                      <a:pt x="110" y="104"/>
                      <a:pt x="111" y="106"/>
                      <a:pt x="111" y="109"/>
                    </a:cubicBezTo>
                    <a:cubicBezTo>
                      <a:pt x="111" y="111"/>
                      <a:pt x="110" y="113"/>
                      <a:pt x="109" y="115"/>
                    </a:cubicBezTo>
                    <a:cubicBezTo>
                      <a:pt x="107" y="117"/>
                      <a:pt x="105" y="117"/>
                      <a:pt x="102" y="117"/>
                    </a:cubicBezTo>
                    <a:cubicBezTo>
                      <a:pt x="100" y="117"/>
                      <a:pt x="98" y="117"/>
                      <a:pt x="96" y="115"/>
                    </a:cubicBezTo>
                    <a:cubicBezTo>
                      <a:pt x="94" y="113"/>
                      <a:pt x="93" y="111"/>
                      <a:pt x="93" y="109"/>
                    </a:cubicBezTo>
                    <a:cubicBezTo>
                      <a:pt x="93" y="106"/>
                      <a:pt x="94" y="104"/>
                      <a:pt x="9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1" name="Freeform 60">
                <a:extLst>
                  <a:ext uri="{FF2B5EF4-FFF2-40B4-BE49-F238E27FC236}">
                    <a16:creationId xmlns:a16="http://schemas.microsoft.com/office/drawing/2014/main" id="{44702912-B59C-7A7E-86D6-4DC17E26C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713" y="2141538"/>
                <a:ext cx="28575" cy="1588"/>
              </a:xfrm>
              <a:custGeom>
                <a:avLst/>
                <a:gdLst>
                  <a:gd name="T0" fmla="*/ 0 w 15"/>
                  <a:gd name="T1" fmla="*/ 0 h 1"/>
                  <a:gd name="T2" fmla="*/ 2 w 15"/>
                  <a:gd name="T3" fmla="*/ 0 h 1"/>
                  <a:gd name="T4" fmla="*/ 8 w 15"/>
                  <a:gd name="T5" fmla="*/ 1 h 1"/>
                  <a:gd name="T6" fmla="*/ 15 w 15"/>
                  <a:gd name="T7" fmla="*/ 0 h 1"/>
                  <a:gd name="T8" fmla="*/ 0 w 15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4" y="1"/>
                      <a:pt x="6" y="1"/>
                      <a:pt x="8" y="1"/>
                    </a:cubicBezTo>
                    <a:cubicBezTo>
                      <a:pt x="10" y="1"/>
                      <a:pt x="13" y="1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0579CC8-CD1B-DE39-E493-0FFA3834797C}"/>
              </a:ext>
            </a:extLst>
          </p:cNvPr>
          <p:cNvGrpSpPr/>
          <p:nvPr/>
        </p:nvGrpSpPr>
        <p:grpSpPr>
          <a:xfrm>
            <a:off x="5460662" y="2859152"/>
            <a:ext cx="517455" cy="617537"/>
            <a:chOff x="4334669" y="3233564"/>
            <a:chExt cx="519113" cy="617537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2C87FF5-3528-ABB6-340D-7CC8A4A08954}"/>
                </a:ext>
              </a:extLst>
            </p:cNvPr>
            <p:cNvGrpSpPr/>
            <p:nvPr/>
          </p:nvGrpSpPr>
          <p:grpSpPr>
            <a:xfrm>
              <a:off x="4334669" y="3233564"/>
              <a:ext cx="519113" cy="617537"/>
              <a:chOff x="4334669" y="3233564"/>
              <a:chExt cx="519113" cy="617537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874A4320-F7C0-EFAF-5A58-CB4B9CD01B2D}"/>
                  </a:ext>
                </a:extLst>
              </p:cNvPr>
              <p:cNvSpPr/>
              <p:nvPr/>
            </p:nvSpPr>
            <p:spPr bwMode="auto">
              <a:xfrm>
                <a:off x="4334669" y="3233564"/>
                <a:ext cx="519113" cy="519112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B59D73DA-704C-9C88-D95A-D6298D62100B}"/>
                  </a:ext>
                </a:extLst>
              </p:cNvPr>
              <p:cNvSpPr/>
              <p:nvPr/>
            </p:nvSpPr>
            <p:spPr bwMode="auto">
              <a:xfrm rot="10800000">
                <a:off x="4543425" y="3760614"/>
                <a:ext cx="101600" cy="90487"/>
              </a:xfrm>
              <a:prstGeom prst="triangle">
                <a:avLst/>
              </a:prstGeom>
              <a:solidFill>
                <a:srgbClr val="8AC543"/>
              </a:solidFill>
              <a:ln w="254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92F1BDB7-5D7E-ED6D-4B5E-322DE44DE2D3}"/>
                </a:ext>
              </a:extLst>
            </p:cNvPr>
            <p:cNvGrpSpPr/>
            <p:nvPr/>
          </p:nvGrpSpPr>
          <p:grpSpPr bwMode="auto">
            <a:xfrm>
              <a:off x="4450083" y="3351910"/>
              <a:ext cx="288284" cy="286980"/>
              <a:chOff x="1393826" y="2943225"/>
              <a:chExt cx="1087437" cy="1081088"/>
            </a:xfrm>
            <a:solidFill>
              <a:srgbClr val="20558A"/>
            </a:solidFill>
          </p:grpSpPr>
          <p:sp>
            <p:nvSpPr>
              <p:cNvPr id="127" name="Freeform 1541">
                <a:extLst>
                  <a:ext uri="{FF2B5EF4-FFF2-40B4-BE49-F238E27FC236}">
                    <a16:creationId xmlns:a16="http://schemas.microsoft.com/office/drawing/2014/main" id="{A5C7C71B-3701-5869-CE45-6E2BCB2A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776" y="3178175"/>
                <a:ext cx="379413" cy="352425"/>
              </a:xfrm>
              <a:custGeom>
                <a:avLst/>
                <a:gdLst>
                  <a:gd name="T0" fmla="*/ 128 w 267"/>
                  <a:gd name="T1" fmla="*/ 138 h 249"/>
                  <a:gd name="T2" fmla="*/ 5 w 267"/>
                  <a:gd name="T3" fmla="*/ 91 h 249"/>
                  <a:gd name="T4" fmla="*/ 0 w 267"/>
                  <a:gd name="T5" fmla="*/ 0 h 249"/>
                  <a:gd name="T6" fmla="*/ 12 w 267"/>
                  <a:gd name="T7" fmla="*/ 0 h 249"/>
                  <a:gd name="T8" fmla="*/ 108 w 267"/>
                  <a:gd name="T9" fmla="*/ 18 h 249"/>
                  <a:gd name="T10" fmla="*/ 192 w 267"/>
                  <a:gd name="T11" fmla="*/ 73 h 249"/>
                  <a:gd name="T12" fmla="*/ 248 w 267"/>
                  <a:gd name="T13" fmla="*/ 156 h 249"/>
                  <a:gd name="T14" fmla="*/ 267 w 267"/>
                  <a:gd name="T15" fmla="*/ 246 h 249"/>
                  <a:gd name="T16" fmla="*/ 176 w 267"/>
                  <a:gd name="T17" fmla="*/ 249 h 249"/>
                  <a:gd name="T18" fmla="*/ 128 w 267"/>
                  <a:gd name="T19" fmla="*/ 13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7" h="249">
                    <a:moveTo>
                      <a:pt x="128" y="138"/>
                    </a:moveTo>
                    <a:cubicBezTo>
                      <a:pt x="94" y="104"/>
                      <a:pt x="49" y="89"/>
                      <a:pt x="5" y="9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ubicBezTo>
                      <a:pt x="45" y="0"/>
                      <a:pt x="77" y="6"/>
                      <a:pt x="108" y="18"/>
                    </a:cubicBezTo>
                    <a:cubicBezTo>
                      <a:pt x="139" y="30"/>
                      <a:pt x="168" y="49"/>
                      <a:pt x="192" y="73"/>
                    </a:cubicBezTo>
                    <a:cubicBezTo>
                      <a:pt x="216" y="97"/>
                      <a:pt x="235" y="125"/>
                      <a:pt x="248" y="156"/>
                    </a:cubicBezTo>
                    <a:cubicBezTo>
                      <a:pt x="260" y="185"/>
                      <a:pt x="267" y="215"/>
                      <a:pt x="267" y="246"/>
                    </a:cubicBezTo>
                    <a:cubicBezTo>
                      <a:pt x="176" y="249"/>
                      <a:pt x="176" y="249"/>
                      <a:pt x="176" y="249"/>
                    </a:cubicBezTo>
                    <a:cubicBezTo>
                      <a:pt x="175" y="208"/>
                      <a:pt x="159" y="168"/>
                      <a:pt x="128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8" name="Freeform 1542">
                <a:extLst>
                  <a:ext uri="{FF2B5EF4-FFF2-40B4-BE49-F238E27FC236}">
                    <a16:creationId xmlns:a16="http://schemas.microsoft.com/office/drawing/2014/main" id="{F6218CB7-9CA7-2AB6-D156-672708858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413" y="2943225"/>
                <a:ext cx="577850" cy="561975"/>
              </a:xfrm>
              <a:custGeom>
                <a:avLst/>
                <a:gdLst>
                  <a:gd name="T0" fmla="*/ 232 w 408"/>
                  <a:gd name="T1" fmla="*/ 185 h 396"/>
                  <a:gd name="T2" fmla="*/ 3 w 408"/>
                  <a:gd name="T3" fmla="*/ 91 h 396"/>
                  <a:gd name="T4" fmla="*/ 0 w 408"/>
                  <a:gd name="T5" fmla="*/ 0 h 396"/>
                  <a:gd name="T6" fmla="*/ 19 w 408"/>
                  <a:gd name="T7" fmla="*/ 0 h 396"/>
                  <a:gd name="T8" fmla="*/ 168 w 408"/>
                  <a:gd name="T9" fmla="*/ 32 h 396"/>
                  <a:gd name="T10" fmla="*/ 297 w 408"/>
                  <a:gd name="T11" fmla="*/ 121 h 396"/>
                  <a:gd name="T12" fmla="*/ 382 w 408"/>
                  <a:gd name="T13" fmla="*/ 254 h 396"/>
                  <a:gd name="T14" fmla="*/ 408 w 408"/>
                  <a:gd name="T15" fmla="*/ 396 h 396"/>
                  <a:gd name="T16" fmla="*/ 317 w 408"/>
                  <a:gd name="T17" fmla="*/ 396 h 396"/>
                  <a:gd name="T18" fmla="*/ 232 w 408"/>
                  <a:gd name="T19" fmla="*/ 18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8" h="396">
                    <a:moveTo>
                      <a:pt x="232" y="185"/>
                    </a:moveTo>
                    <a:cubicBezTo>
                      <a:pt x="170" y="120"/>
                      <a:pt x="86" y="89"/>
                      <a:pt x="3" y="9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0"/>
                      <a:pt x="19" y="0"/>
                    </a:cubicBezTo>
                    <a:cubicBezTo>
                      <a:pt x="71" y="1"/>
                      <a:pt x="121" y="12"/>
                      <a:pt x="168" y="32"/>
                    </a:cubicBezTo>
                    <a:cubicBezTo>
                      <a:pt x="217" y="53"/>
                      <a:pt x="260" y="83"/>
                      <a:pt x="297" y="121"/>
                    </a:cubicBezTo>
                    <a:cubicBezTo>
                      <a:pt x="335" y="160"/>
                      <a:pt x="363" y="205"/>
                      <a:pt x="382" y="254"/>
                    </a:cubicBezTo>
                    <a:cubicBezTo>
                      <a:pt x="399" y="300"/>
                      <a:pt x="408" y="347"/>
                      <a:pt x="408" y="396"/>
                    </a:cubicBezTo>
                    <a:cubicBezTo>
                      <a:pt x="317" y="396"/>
                      <a:pt x="317" y="396"/>
                      <a:pt x="317" y="396"/>
                    </a:cubicBezTo>
                    <a:cubicBezTo>
                      <a:pt x="317" y="320"/>
                      <a:pt x="289" y="244"/>
                      <a:pt x="232" y="1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9" name="Freeform 1543">
                <a:extLst>
                  <a:ext uri="{FF2B5EF4-FFF2-40B4-BE49-F238E27FC236}">
                    <a16:creationId xmlns:a16="http://schemas.microsoft.com/office/drawing/2014/main" id="{CE3C9A87-CC67-45F4-7BD4-21A79353E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826" y="3084513"/>
                <a:ext cx="938213" cy="939800"/>
              </a:xfrm>
              <a:custGeom>
                <a:avLst/>
                <a:gdLst>
                  <a:gd name="T0" fmla="*/ 657 w 662"/>
                  <a:gd name="T1" fmla="*/ 537 h 663"/>
                  <a:gd name="T2" fmla="*/ 647 w 662"/>
                  <a:gd name="T3" fmla="*/ 502 h 663"/>
                  <a:gd name="T4" fmla="*/ 514 w 662"/>
                  <a:gd name="T5" fmla="*/ 417 h 663"/>
                  <a:gd name="T6" fmla="*/ 480 w 662"/>
                  <a:gd name="T7" fmla="*/ 420 h 663"/>
                  <a:gd name="T8" fmla="*/ 430 w 662"/>
                  <a:gd name="T9" fmla="*/ 496 h 663"/>
                  <a:gd name="T10" fmla="*/ 418 w 662"/>
                  <a:gd name="T11" fmla="*/ 499 h 663"/>
                  <a:gd name="T12" fmla="*/ 287 w 662"/>
                  <a:gd name="T13" fmla="*/ 378 h 663"/>
                  <a:gd name="T14" fmla="*/ 287 w 662"/>
                  <a:gd name="T15" fmla="*/ 378 h 663"/>
                  <a:gd name="T16" fmla="*/ 285 w 662"/>
                  <a:gd name="T17" fmla="*/ 377 h 663"/>
                  <a:gd name="T18" fmla="*/ 284 w 662"/>
                  <a:gd name="T19" fmla="*/ 375 h 663"/>
                  <a:gd name="T20" fmla="*/ 284 w 662"/>
                  <a:gd name="T21" fmla="*/ 376 h 663"/>
                  <a:gd name="T22" fmla="*/ 163 w 662"/>
                  <a:gd name="T23" fmla="*/ 244 h 663"/>
                  <a:gd name="T24" fmla="*/ 166 w 662"/>
                  <a:gd name="T25" fmla="*/ 232 h 663"/>
                  <a:gd name="T26" fmla="*/ 243 w 662"/>
                  <a:gd name="T27" fmla="*/ 182 h 663"/>
                  <a:gd name="T28" fmla="*/ 246 w 662"/>
                  <a:gd name="T29" fmla="*/ 148 h 663"/>
                  <a:gd name="T30" fmla="*/ 160 w 662"/>
                  <a:gd name="T31" fmla="*/ 15 h 663"/>
                  <a:gd name="T32" fmla="*/ 125 w 662"/>
                  <a:gd name="T33" fmla="*/ 5 h 663"/>
                  <a:gd name="T34" fmla="*/ 8 w 662"/>
                  <a:gd name="T35" fmla="*/ 106 h 663"/>
                  <a:gd name="T36" fmla="*/ 5 w 662"/>
                  <a:gd name="T37" fmla="*/ 149 h 663"/>
                  <a:gd name="T38" fmla="*/ 197 w 662"/>
                  <a:gd name="T39" fmla="*/ 465 h 663"/>
                  <a:gd name="T40" fmla="*/ 513 w 662"/>
                  <a:gd name="T41" fmla="*/ 658 h 663"/>
                  <a:gd name="T42" fmla="*/ 556 w 662"/>
                  <a:gd name="T43" fmla="*/ 654 h 663"/>
                  <a:gd name="T44" fmla="*/ 657 w 662"/>
                  <a:gd name="T45" fmla="*/ 537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2" h="663">
                    <a:moveTo>
                      <a:pt x="657" y="537"/>
                    </a:moveTo>
                    <a:cubicBezTo>
                      <a:pt x="662" y="525"/>
                      <a:pt x="658" y="510"/>
                      <a:pt x="647" y="502"/>
                    </a:cubicBezTo>
                    <a:cubicBezTo>
                      <a:pt x="615" y="479"/>
                      <a:pt x="546" y="435"/>
                      <a:pt x="514" y="417"/>
                    </a:cubicBezTo>
                    <a:cubicBezTo>
                      <a:pt x="503" y="410"/>
                      <a:pt x="490" y="411"/>
                      <a:pt x="480" y="420"/>
                    </a:cubicBezTo>
                    <a:cubicBezTo>
                      <a:pt x="466" y="432"/>
                      <a:pt x="448" y="456"/>
                      <a:pt x="430" y="496"/>
                    </a:cubicBezTo>
                    <a:cubicBezTo>
                      <a:pt x="428" y="501"/>
                      <a:pt x="422" y="502"/>
                      <a:pt x="418" y="499"/>
                    </a:cubicBezTo>
                    <a:cubicBezTo>
                      <a:pt x="363" y="455"/>
                      <a:pt x="320" y="415"/>
                      <a:pt x="287" y="378"/>
                    </a:cubicBezTo>
                    <a:cubicBezTo>
                      <a:pt x="287" y="378"/>
                      <a:pt x="287" y="378"/>
                      <a:pt x="287" y="378"/>
                    </a:cubicBezTo>
                    <a:cubicBezTo>
                      <a:pt x="286" y="378"/>
                      <a:pt x="286" y="377"/>
                      <a:pt x="285" y="377"/>
                    </a:cubicBezTo>
                    <a:cubicBezTo>
                      <a:pt x="285" y="376"/>
                      <a:pt x="284" y="376"/>
                      <a:pt x="284" y="375"/>
                    </a:cubicBezTo>
                    <a:cubicBezTo>
                      <a:pt x="284" y="376"/>
                      <a:pt x="284" y="376"/>
                      <a:pt x="284" y="376"/>
                    </a:cubicBezTo>
                    <a:cubicBezTo>
                      <a:pt x="247" y="342"/>
                      <a:pt x="207" y="300"/>
                      <a:pt x="163" y="244"/>
                    </a:cubicBezTo>
                    <a:cubicBezTo>
                      <a:pt x="160" y="240"/>
                      <a:pt x="162" y="234"/>
                      <a:pt x="166" y="232"/>
                    </a:cubicBezTo>
                    <a:cubicBezTo>
                      <a:pt x="206" y="214"/>
                      <a:pt x="230" y="196"/>
                      <a:pt x="243" y="182"/>
                    </a:cubicBezTo>
                    <a:cubicBezTo>
                      <a:pt x="251" y="173"/>
                      <a:pt x="252" y="159"/>
                      <a:pt x="246" y="148"/>
                    </a:cubicBezTo>
                    <a:cubicBezTo>
                      <a:pt x="227" y="117"/>
                      <a:pt x="183" y="47"/>
                      <a:pt x="160" y="15"/>
                    </a:cubicBezTo>
                    <a:cubicBezTo>
                      <a:pt x="152" y="5"/>
                      <a:pt x="138" y="0"/>
                      <a:pt x="125" y="5"/>
                    </a:cubicBezTo>
                    <a:cubicBezTo>
                      <a:pt x="97" y="15"/>
                      <a:pt x="45" y="41"/>
                      <a:pt x="8" y="106"/>
                    </a:cubicBezTo>
                    <a:cubicBezTo>
                      <a:pt x="1" y="119"/>
                      <a:pt x="0" y="135"/>
                      <a:pt x="5" y="149"/>
                    </a:cubicBezTo>
                    <a:cubicBezTo>
                      <a:pt x="31" y="223"/>
                      <a:pt x="81" y="357"/>
                      <a:pt x="197" y="465"/>
                    </a:cubicBezTo>
                    <a:cubicBezTo>
                      <a:pt x="305" y="581"/>
                      <a:pt x="439" y="631"/>
                      <a:pt x="513" y="658"/>
                    </a:cubicBezTo>
                    <a:cubicBezTo>
                      <a:pt x="527" y="663"/>
                      <a:pt x="543" y="661"/>
                      <a:pt x="556" y="654"/>
                    </a:cubicBezTo>
                    <a:cubicBezTo>
                      <a:pt x="621" y="617"/>
                      <a:pt x="647" y="565"/>
                      <a:pt x="657" y="537"/>
                    </a:cubicBezTo>
                    <a:close/>
                  </a:path>
                </a:pathLst>
              </a:custGeom>
              <a:solidFill>
                <a:srgbClr val="20558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2AA56BE-E15C-0DC3-8401-C852B1EC14BB}"/>
              </a:ext>
            </a:extLst>
          </p:cNvPr>
          <p:cNvGrpSpPr/>
          <p:nvPr/>
        </p:nvGrpSpPr>
        <p:grpSpPr>
          <a:xfrm>
            <a:off x="7891159" y="3916427"/>
            <a:ext cx="519037" cy="623887"/>
            <a:chOff x="7021513" y="4290839"/>
            <a:chExt cx="520700" cy="623887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5C70AFF-26B0-215B-9EFB-0EA9966C526F}"/>
                </a:ext>
              </a:extLst>
            </p:cNvPr>
            <p:cNvGrpSpPr/>
            <p:nvPr/>
          </p:nvGrpSpPr>
          <p:grpSpPr>
            <a:xfrm>
              <a:off x="7021513" y="4290839"/>
              <a:ext cx="520700" cy="623887"/>
              <a:chOff x="7021513" y="4290839"/>
              <a:chExt cx="520700" cy="623887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7591414A-3B72-F597-3D78-1AE26DC099E6}"/>
                  </a:ext>
                </a:extLst>
              </p:cNvPr>
              <p:cNvSpPr/>
              <p:nvPr/>
            </p:nvSpPr>
            <p:spPr bwMode="auto">
              <a:xfrm rot="10800000">
                <a:off x="7021513" y="4395614"/>
                <a:ext cx="520700" cy="519112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Isosceles Triangle 138">
                <a:extLst>
                  <a:ext uri="{FF2B5EF4-FFF2-40B4-BE49-F238E27FC236}">
                    <a16:creationId xmlns:a16="http://schemas.microsoft.com/office/drawing/2014/main" id="{7203CD0B-237C-B6A6-2F71-4E1E1E4C0584}"/>
                  </a:ext>
                </a:extLst>
              </p:cNvPr>
              <p:cNvSpPr/>
              <p:nvPr/>
            </p:nvSpPr>
            <p:spPr bwMode="auto">
              <a:xfrm>
                <a:off x="7231062" y="4290839"/>
                <a:ext cx="101600" cy="90487"/>
              </a:xfrm>
              <a:prstGeom prst="triangle">
                <a:avLst/>
              </a:prstGeom>
              <a:solidFill>
                <a:srgbClr val="8AC5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82899CA-6765-1A4C-6D3A-6F05684ED228}"/>
                </a:ext>
              </a:extLst>
            </p:cNvPr>
            <p:cNvGrpSpPr/>
            <p:nvPr/>
          </p:nvGrpSpPr>
          <p:grpSpPr bwMode="auto">
            <a:xfrm>
              <a:off x="7137720" y="4519880"/>
              <a:ext cx="288284" cy="286980"/>
              <a:chOff x="1393826" y="2943225"/>
              <a:chExt cx="1087437" cy="1081088"/>
            </a:xfrm>
            <a:solidFill>
              <a:srgbClr val="20558A"/>
            </a:solidFill>
          </p:grpSpPr>
          <p:sp>
            <p:nvSpPr>
              <p:cNvPr id="135" name="Freeform 1541">
                <a:extLst>
                  <a:ext uri="{FF2B5EF4-FFF2-40B4-BE49-F238E27FC236}">
                    <a16:creationId xmlns:a16="http://schemas.microsoft.com/office/drawing/2014/main" id="{3F5CB504-8C8C-78CE-F913-37B64EBD2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776" y="3178175"/>
                <a:ext cx="379413" cy="352425"/>
              </a:xfrm>
              <a:custGeom>
                <a:avLst/>
                <a:gdLst>
                  <a:gd name="T0" fmla="*/ 128 w 267"/>
                  <a:gd name="T1" fmla="*/ 138 h 249"/>
                  <a:gd name="T2" fmla="*/ 5 w 267"/>
                  <a:gd name="T3" fmla="*/ 91 h 249"/>
                  <a:gd name="T4" fmla="*/ 0 w 267"/>
                  <a:gd name="T5" fmla="*/ 0 h 249"/>
                  <a:gd name="T6" fmla="*/ 12 w 267"/>
                  <a:gd name="T7" fmla="*/ 0 h 249"/>
                  <a:gd name="T8" fmla="*/ 108 w 267"/>
                  <a:gd name="T9" fmla="*/ 18 h 249"/>
                  <a:gd name="T10" fmla="*/ 192 w 267"/>
                  <a:gd name="T11" fmla="*/ 73 h 249"/>
                  <a:gd name="T12" fmla="*/ 248 w 267"/>
                  <a:gd name="T13" fmla="*/ 156 h 249"/>
                  <a:gd name="T14" fmla="*/ 267 w 267"/>
                  <a:gd name="T15" fmla="*/ 246 h 249"/>
                  <a:gd name="T16" fmla="*/ 176 w 267"/>
                  <a:gd name="T17" fmla="*/ 249 h 249"/>
                  <a:gd name="T18" fmla="*/ 128 w 267"/>
                  <a:gd name="T19" fmla="*/ 13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7" h="249">
                    <a:moveTo>
                      <a:pt x="128" y="138"/>
                    </a:moveTo>
                    <a:cubicBezTo>
                      <a:pt x="94" y="104"/>
                      <a:pt x="49" y="89"/>
                      <a:pt x="5" y="9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8" y="0"/>
                      <a:pt x="12" y="0"/>
                    </a:cubicBezTo>
                    <a:cubicBezTo>
                      <a:pt x="45" y="0"/>
                      <a:pt x="77" y="6"/>
                      <a:pt x="108" y="18"/>
                    </a:cubicBezTo>
                    <a:cubicBezTo>
                      <a:pt x="139" y="30"/>
                      <a:pt x="168" y="49"/>
                      <a:pt x="192" y="73"/>
                    </a:cubicBezTo>
                    <a:cubicBezTo>
                      <a:pt x="216" y="97"/>
                      <a:pt x="235" y="125"/>
                      <a:pt x="248" y="156"/>
                    </a:cubicBezTo>
                    <a:cubicBezTo>
                      <a:pt x="260" y="185"/>
                      <a:pt x="267" y="215"/>
                      <a:pt x="267" y="246"/>
                    </a:cubicBezTo>
                    <a:cubicBezTo>
                      <a:pt x="176" y="249"/>
                      <a:pt x="176" y="249"/>
                      <a:pt x="176" y="249"/>
                    </a:cubicBezTo>
                    <a:cubicBezTo>
                      <a:pt x="175" y="208"/>
                      <a:pt x="159" y="168"/>
                      <a:pt x="128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6" name="Freeform 1542">
                <a:extLst>
                  <a:ext uri="{FF2B5EF4-FFF2-40B4-BE49-F238E27FC236}">
                    <a16:creationId xmlns:a16="http://schemas.microsoft.com/office/drawing/2014/main" id="{71F099F6-B669-D57D-39C8-7F50C4AC7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413" y="2943225"/>
                <a:ext cx="577850" cy="561975"/>
              </a:xfrm>
              <a:custGeom>
                <a:avLst/>
                <a:gdLst>
                  <a:gd name="T0" fmla="*/ 232 w 408"/>
                  <a:gd name="T1" fmla="*/ 185 h 396"/>
                  <a:gd name="T2" fmla="*/ 3 w 408"/>
                  <a:gd name="T3" fmla="*/ 91 h 396"/>
                  <a:gd name="T4" fmla="*/ 0 w 408"/>
                  <a:gd name="T5" fmla="*/ 0 h 396"/>
                  <a:gd name="T6" fmla="*/ 19 w 408"/>
                  <a:gd name="T7" fmla="*/ 0 h 396"/>
                  <a:gd name="T8" fmla="*/ 168 w 408"/>
                  <a:gd name="T9" fmla="*/ 32 h 396"/>
                  <a:gd name="T10" fmla="*/ 297 w 408"/>
                  <a:gd name="T11" fmla="*/ 121 h 396"/>
                  <a:gd name="T12" fmla="*/ 382 w 408"/>
                  <a:gd name="T13" fmla="*/ 254 h 396"/>
                  <a:gd name="T14" fmla="*/ 408 w 408"/>
                  <a:gd name="T15" fmla="*/ 396 h 396"/>
                  <a:gd name="T16" fmla="*/ 317 w 408"/>
                  <a:gd name="T17" fmla="*/ 396 h 396"/>
                  <a:gd name="T18" fmla="*/ 232 w 408"/>
                  <a:gd name="T19" fmla="*/ 18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8" h="396">
                    <a:moveTo>
                      <a:pt x="232" y="185"/>
                    </a:moveTo>
                    <a:cubicBezTo>
                      <a:pt x="170" y="120"/>
                      <a:pt x="86" y="89"/>
                      <a:pt x="3" y="9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0"/>
                      <a:pt x="13" y="0"/>
                      <a:pt x="19" y="0"/>
                    </a:cubicBezTo>
                    <a:cubicBezTo>
                      <a:pt x="71" y="1"/>
                      <a:pt x="121" y="12"/>
                      <a:pt x="168" y="32"/>
                    </a:cubicBezTo>
                    <a:cubicBezTo>
                      <a:pt x="217" y="53"/>
                      <a:pt x="260" y="83"/>
                      <a:pt x="297" y="121"/>
                    </a:cubicBezTo>
                    <a:cubicBezTo>
                      <a:pt x="335" y="160"/>
                      <a:pt x="363" y="205"/>
                      <a:pt x="382" y="254"/>
                    </a:cubicBezTo>
                    <a:cubicBezTo>
                      <a:pt x="399" y="300"/>
                      <a:pt x="408" y="347"/>
                      <a:pt x="408" y="396"/>
                    </a:cubicBezTo>
                    <a:cubicBezTo>
                      <a:pt x="317" y="396"/>
                      <a:pt x="317" y="396"/>
                      <a:pt x="317" y="396"/>
                    </a:cubicBezTo>
                    <a:cubicBezTo>
                      <a:pt x="317" y="320"/>
                      <a:pt x="289" y="244"/>
                      <a:pt x="232" y="1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7" name="Freeform 1543">
                <a:extLst>
                  <a:ext uri="{FF2B5EF4-FFF2-40B4-BE49-F238E27FC236}">
                    <a16:creationId xmlns:a16="http://schemas.microsoft.com/office/drawing/2014/main" id="{8CDFA10A-0143-6EA9-D1C2-471596DDA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3826" y="3084513"/>
                <a:ext cx="938213" cy="939800"/>
              </a:xfrm>
              <a:custGeom>
                <a:avLst/>
                <a:gdLst>
                  <a:gd name="T0" fmla="*/ 657 w 662"/>
                  <a:gd name="T1" fmla="*/ 537 h 663"/>
                  <a:gd name="T2" fmla="*/ 647 w 662"/>
                  <a:gd name="T3" fmla="*/ 502 h 663"/>
                  <a:gd name="T4" fmla="*/ 514 w 662"/>
                  <a:gd name="T5" fmla="*/ 417 h 663"/>
                  <a:gd name="T6" fmla="*/ 480 w 662"/>
                  <a:gd name="T7" fmla="*/ 420 h 663"/>
                  <a:gd name="T8" fmla="*/ 430 w 662"/>
                  <a:gd name="T9" fmla="*/ 496 h 663"/>
                  <a:gd name="T10" fmla="*/ 418 w 662"/>
                  <a:gd name="T11" fmla="*/ 499 h 663"/>
                  <a:gd name="T12" fmla="*/ 287 w 662"/>
                  <a:gd name="T13" fmla="*/ 378 h 663"/>
                  <a:gd name="T14" fmla="*/ 287 w 662"/>
                  <a:gd name="T15" fmla="*/ 378 h 663"/>
                  <a:gd name="T16" fmla="*/ 285 w 662"/>
                  <a:gd name="T17" fmla="*/ 377 h 663"/>
                  <a:gd name="T18" fmla="*/ 284 w 662"/>
                  <a:gd name="T19" fmla="*/ 375 h 663"/>
                  <a:gd name="T20" fmla="*/ 284 w 662"/>
                  <a:gd name="T21" fmla="*/ 376 h 663"/>
                  <a:gd name="T22" fmla="*/ 163 w 662"/>
                  <a:gd name="T23" fmla="*/ 244 h 663"/>
                  <a:gd name="T24" fmla="*/ 166 w 662"/>
                  <a:gd name="T25" fmla="*/ 232 h 663"/>
                  <a:gd name="T26" fmla="*/ 243 w 662"/>
                  <a:gd name="T27" fmla="*/ 182 h 663"/>
                  <a:gd name="T28" fmla="*/ 246 w 662"/>
                  <a:gd name="T29" fmla="*/ 148 h 663"/>
                  <a:gd name="T30" fmla="*/ 160 w 662"/>
                  <a:gd name="T31" fmla="*/ 15 h 663"/>
                  <a:gd name="T32" fmla="*/ 125 w 662"/>
                  <a:gd name="T33" fmla="*/ 5 h 663"/>
                  <a:gd name="T34" fmla="*/ 8 w 662"/>
                  <a:gd name="T35" fmla="*/ 106 h 663"/>
                  <a:gd name="T36" fmla="*/ 5 w 662"/>
                  <a:gd name="T37" fmla="*/ 149 h 663"/>
                  <a:gd name="T38" fmla="*/ 197 w 662"/>
                  <a:gd name="T39" fmla="*/ 465 h 663"/>
                  <a:gd name="T40" fmla="*/ 513 w 662"/>
                  <a:gd name="T41" fmla="*/ 658 h 663"/>
                  <a:gd name="T42" fmla="*/ 556 w 662"/>
                  <a:gd name="T43" fmla="*/ 654 h 663"/>
                  <a:gd name="T44" fmla="*/ 657 w 662"/>
                  <a:gd name="T45" fmla="*/ 537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2" h="663">
                    <a:moveTo>
                      <a:pt x="657" y="537"/>
                    </a:moveTo>
                    <a:cubicBezTo>
                      <a:pt x="662" y="525"/>
                      <a:pt x="658" y="510"/>
                      <a:pt x="647" y="502"/>
                    </a:cubicBezTo>
                    <a:cubicBezTo>
                      <a:pt x="615" y="479"/>
                      <a:pt x="546" y="435"/>
                      <a:pt x="514" y="417"/>
                    </a:cubicBezTo>
                    <a:cubicBezTo>
                      <a:pt x="503" y="410"/>
                      <a:pt x="490" y="411"/>
                      <a:pt x="480" y="420"/>
                    </a:cubicBezTo>
                    <a:cubicBezTo>
                      <a:pt x="466" y="432"/>
                      <a:pt x="448" y="456"/>
                      <a:pt x="430" y="496"/>
                    </a:cubicBezTo>
                    <a:cubicBezTo>
                      <a:pt x="428" y="501"/>
                      <a:pt x="422" y="502"/>
                      <a:pt x="418" y="499"/>
                    </a:cubicBezTo>
                    <a:cubicBezTo>
                      <a:pt x="363" y="455"/>
                      <a:pt x="320" y="415"/>
                      <a:pt x="287" y="378"/>
                    </a:cubicBezTo>
                    <a:cubicBezTo>
                      <a:pt x="287" y="378"/>
                      <a:pt x="287" y="378"/>
                      <a:pt x="287" y="378"/>
                    </a:cubicBezTo>
                    <a:cubicBezTo>
                      <a:pt x="286" y="378"/>
                      <a:pt x="286" y="377"/>
                      <a:pt x="285" y="377"/>
                    </a:cubicBezTo>
                    <a:cubicBezTo>
                      <a:pt x="285" y="376"/>
                      <a:pt x="284" y="376"/>
                      <a:pt x="284" y="375"/>
                    </a:cubicBezTo>
                    <a:cubicBezTo>
                      <a:pt x="284" y="376"/>
                      <a:pt x="284" y="376"/>
                      <a:pt x="284" y="376"/>
                    </a:cubicBezTo>
                    <a:cubicBezTo>
                      <a:pt x="247" y="342"/>
                      <a:pt x="207" y="300"/>
                      <a:pt x="163" y="244"/>
                    </a:cubicBezTo>
                    <a:cubicBezTo>
                      <a:pt x="160" y="240"/>
                      <a:pt x="162" y="234"/>
                      <a:pt x="166" y="232"/>
                    </a:cubicBezTo>
                    <a:cubicBezTo>
                      <a:pt x="206" y="214"/>
                      <a:pt x="230" y="196"/>
                      <a:pt x="243" y="182"/>
                    </a:cubicBezTo>
                    <a:cubicBezTo>
                      <a:pt x="251" y="173"/>
                      <a:pt x="252" y="159"/>
                      <a:pt x="246" y="148"/>
                    </a:cubicBezTo>
                    <a:cubicBezTo>
                      <a:pt x="227" y="117"/>
                      <a:pt x="183" y="47"/>
                      <a:pt x="160" y="15"/>
                    </a:cubicBezTo>
                    <a:cubicBezTo>
                      <a:pt x="152" y="5"/>
                      <a:pt x="138" y="0"/>
                      <a:pt x="125" y="5"/>
                    </a:cubicBezTo>
                    <a:cubicBezTo>
                      <a:pt x="97" y="15"/>
                      <a:pt x="45" y="41"/>
                      <a:pt x="8" y="106"/>
                    </a:cubicBezTo>
                    <a:cubicBezTo>
                      <a:pt x="1" y="119"/>
                      <a:pt x="0" y="135"/>
                      <a:pt x="5" y="149"/>
                    </a:cubicBezTo>
                    <a:cubicBezTo>
                      <a:pt x="31" y="223"/>
                      <a:pt x="81" y="357"/>
                      <a:pt x="197" y="465"/>
                    </a:cubicBezTo>
                    <a:cubicBezTo>
                      <a:pt x="305" y="581"/>
                      <a:pt x="439" y="631"/>
                      <a:pt x="513" y="658"/>
                    </a:cubicBezTo>
                    <a:cubicBezTo>
                      <a:pt x="527" y="663"/>
                      <a:pt x="543" y="661"/>
                      <a:pt x="556" y="654"/>
                    </a:cubicBezTo>
                    <a:cubicBezTo>
                      <a:pt x="621" y="617"/>
                      <a:pt x="647" y="565"/>
                      <a:pt x="657" y="537"/>
                    </a:cubicBezTo>
                    <a:close/>
                  </a:path>
                </a:pathLst>
              </a:custGeom>
              <a:solidFill>
                <a:srgbClr val="20558A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117510B-EBF8-3F69-D0D8-FAA9289FF685}"/>
              </a:ext>
            </a:extLst>
          </p:cNvPr>
          <p:cNvGrpSpPr/>
          <p:nvPr/>
        </p:nvGrpSpPr>
        <p:grpSpPr>
          <a:xfrm>
            <a:off x="8711327" y="4647061"/>
            <a:ext cx="1554481" cy="1125491"/>
            <a:chOff x="2878138" y="5073860"/>
            <a:chExt cx="1631950" cy="1125491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FFA9C75-F625-5176-9B40-6B9FAB5DB7EE}"/>
                </a:ext>
              </a:extLst>
            </p:cNvPr>
            <p:cNvSpPr txBox="1"/>
            <p:nvPr/>
          </p:nvSpPr>
          <p:spPr bwMode="auto">
            <a:xfrm>
              <a:off x="2878138" y="5073860"/>
              <a:ext cx="1600200" cy="112549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333333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6000" tIns="36000" rIns="36000" bIns="360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54BE8C6-A458-C015-37C4-AF6996152C00}"/>
                </a:ext>
              </a:extLst>
            </p:cNvPr>
            <p:cNvSpPr txBox="1"/>
            <p:nvPr/>
          </p:nvSpPr>
          <p:spPr bwMode="auto">
            <a:xfrm>
              <a:off x="2878138" y="5080166"/>
              <a:ext cx="1600200" cy="284163"/>
            </a:xfrm>
            <a:prstGeom prst="rect">
              <a:avLst/>
            </a:prstGeom>
            <a:solidFill>
              <a:srgbClr val="0459A8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BullsEye Acquisition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EF92CB1-70E8-D345-489E-EDB32D354AF1}"/>
                </a:ext>
              </a:extLst>
            </p:cNvPr>
            <p:cNvSpPr txBox="1"/>
            <p:nvPr/>
          </p:nvSpPr>
          <p:spPr bwMode="auto">
            <a:xfrm>
              <a:off x="2909888" y="5362741"/>
              <a:ext cx="1600200" cy="7937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36000" tIns="36000" rIns="36000" bIns="36000"/>
            <a:lstStyle/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Lingo acquires Bullseye Telecom in Aug 2022, adding substantial business customers and revenue to its robust platform.</a:t>
              </a:r>
            </a:p>
            <a:p>
              <a:pPr marL="114300" marR="0" lvl="0" indent="-1143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Becomes a B. Riley company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DF378019-EA5E-E8DB-7879-6A15C7E20C13}"/>
              </a:ext>
            </a:extLst>
          </p:cNvPr>
          <p:cNvCxnSpPr>
            <a:cxnSpLocks/>
          </p:cNvCxnSpPr>
          <p:nvPr/>
        </p:nvCxnSpPr>
        <p:spPr bwMode="auto">
          <a:xfrm flipV="1">
            <a:off x="9787045" y="3706877"/>
            <a:ext cx="0" cy="314325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</a:ln>
          <a:effectLst/>
        </p:spPr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300C6E8F-8F29-16EA-59EA-F85023DF2D21}"/>
              </a:ext>
            </a:extLst>
          </p:cNvPr>
          <p:cNvSpPr txBox="1"/>
          <p:nvPr/>
        </p:nvSpPr>
        <p:spPr bwMode="auto">
          <a:xfrm>
            <a:off x="9448406" y="3371914"/>
            <a:ext cx="678862" cy="1936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2022+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14FC273F-C159-6E97-E25E-83C7C7A8455D}"/>
              </a:ext>
            </a:extLst>
          </p:cNvPr>
          <p:cNvSpPr/>
          <p:nvPr/>
        </p:nvSpPr>
        <p:spPr bwMode="auto">
          <a:xfrm>
            <a:off x="9719200" y="3640996"/>
            <a:ext cx="142419" cy="141287"/>
          </a:xfrm>
          <a:prstGeom prst="ellipse">
            <a:avLst/>
          </a:prstGeom>
          <a:solidFill>
            <a:srgbClr val="0459A8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lIns="36000" tIns="36000" rIns="36000" bIns="36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F162A35-E689-434F-3D17-E173F6955048}"/>
              </a:ext>
            </a:extLst>
          </p:cNvPr>
          <p:cNvGrpSpPr/>
          <p:nvPr/>
        </p:nvGrpSpPr>
        <p:grpSpPr>
          <a:xfrm>
            <a:off x="9528318" y="3925952"/>
            <a:ext cx="517454" cy="617537"/>
            <a:chOff x="3436937" y="4300364"/>
            <a:chExt cx="519112" cy="61753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8ED5A8E-FCC2-F9A0-B655-F7DB304C4BF7}"/>
                </a:ext>
              </a:extLst>
            </p:cNvPr>
            <p:cNvGrpSpPr/>
            <p:nvPr/>
          </p:nvGrpSpPr>
          <p:grpSpPr>
            <a:xfrm>
              <a:off x="3436937" y="4300364"/>
              <a:ext cx="519112" cy="617537"/>
              <a:chOff x="3436937" y="4300364"/>
              <a:chExt cx="519112" cy="617537"/>
            </a:xfrm>
            <a:solidFill>
              <a:srgbClr val="FFFFFF"/>
            </a:solidFill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3B049FC8-6208-073C-C1AA-4113163AE869}"/>
                  </a:ext>
                </a:extLst>
              </p:cNvPr>
              <p:cNvSpPr/>
              <p:nvPr/>
            </p:nvSpPr>
            <p:spPr bwMode="auto">
              <a:xfrm rot="10800000">
                <a:off x="3436937" y="4398789"/>
                <a:ext cx="519112" cy="519112"/>
              </a:xfrm>
              <a:prstGeom prst="ellipse">
                <a:avLst/>
              </a:prstGeom>
              <a:grpFill/>
              <a:ln w="38100" cap="flat" cmpd="sng" algn="ctr">
                <a:solidFill>
                  <a:srgbClr val="8AC543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Isosceles Triangle 150">
                <a:extLst>
                  <a:ext uri="{FF2B5EF4-FFF2-40B4-BE49-F238E27FC236}">
                    <a16:creationId xmlns:a16="http://schemas.microsoft.com/office/drawing/2014/main" id="{51499378-254D-4645-B0A5-65B7F44B5C73}"/>
                  </a:ext>
                </a:extLst>
              </p:cNvPr>
              <p:cNvSpPr/>
              <p:nvPr/>
            </p:nvSpPr>
            <p:spPr bwMode="auto">
              <a:xfrm>
                <a:off x="3645692" y="4300364"/>
                <a:ext cx="101600" cy="90487"/>
              </a:xfrm>
              <a:prstGeom prst="triangle">
                <a:avLst/>
              </a:prstGeom>
              <a:solidFill>
                <a:srgbClr val="8AC54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49" name="Freeform 100">
              <a:extLst>
                <a:ext uri="{FF2B5EF4-FFF2-40B4-BE49-F238E27FC236}">
                  <a16:creationId xmlns:a16="http://schemas.microsoft.com/office/drawing/2014/main" id="{FDE388C1-CA04-12B9-8DEC-946F4F70C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680" y="4570007"/>
              <a:ext cx="365625" cy="224232"/>
            </a:xfrm>
            <a:custGeom>
              <a:avLst/>
              <a:gdLst>
                <a:gd name="T0" fmla="*/ 2147483646 w 248"/>
                <a:gd name="T1" fmla="*/ 2147483646 h 152"/>
                <a:gd name="T2" fmla="*/ 2147483646 w 248"/>
                <a:gd name="T3" fmla="*/ 2147483646 h 152"/>
                <a:gd name="T4" fmla="*/ 2147483646 w 248"/>
                <a:gd name="T5" fmla="*/ 2147483646 h 152"/>
                <a:gd name="T6" fmla="*/ 2147483646 w 248"/>
                <a:gd name="T7" fmla="*/ 2147483646 h 152"/>
                <a:gd name="T8" fmla="*/ 2147483646 w 248"/>
                <a:gd name="T9" fmla="*/ 2147483646 h 152"/>
                <a:gd name="T10" fmla="*/ 2147483646 w 248"/>
                <a:gd name="T11" fmla="*/ 2147483646 h 152"/>
                <a:gd name="T12" fmla="*/ 2147483646 w 248"/>
                <a:gd name="T13" fmla="*/ 2147483646 h 152"/>
                <a:gd name="T14" fmla="*/ 2147483646 w 248"/>
                <a:gd name="T15" fmla="*/ 2147483646 h 152"/>
                <a:gd name="T16" fmla="*/ 2147483646 w 248"/>
                <a:gd name="T17" fmla="*/ 2147483646 h 152"/>
                <a:gd name="T18" fmla="*/ 2147483646 w 248"/>
                <a:gd name="T19" fmla="*/ 2147483646 h 152"/>
                <a:gd name="T20" fmla="*/ 2147483646 w 248"/>
                <a:gd name="T21" fmla="*/ 2147483646 h 152"/>
                <a:gd name="T22" fmla="*/ 2147483646 w 248"/>
                <a:gd name="T23" fmla="*/ 2147483646 h 152"/>
                <a:gd name="T24" fmla="*/ 2147483646 w 248"/>
                <a:gd name="T25" fmla="*/ 2147483646 h 152"/>
                <a:gd name="T26" fmla="*/ 2147483646 w 248"/>
                <a:gd name="T27" fmla="*/ 2147483646 h 152"/>
                <a:gd name="T28" fmla="*/ 2147483646 w 248"/>
                <a:gd name="T29" fmla="*/ 2147483646 h 152"/>
                <a:gd name="T30" fmla="*/ 2147483646 w 248"/>
                <a:gd name="T31" fmla="*/ 2147483646 h 152"/>
                <a:gd name="T32" fmla="*/ 2147483646 w 248"/>
                <a:gd name="T33" fmla="*/ 2147483646 h 152"/>
                <a:gd name="T34" fmla="*/ 2147483646 w 248"/>
                <a:gd name="T35" fmla="*/ 2147483646 h 152"/>
                <a:gd name="T36" fmla="*/ 2147483646 w 248"/>
                <a:gd name="T37" fmla="*/ 2147483646 h 152"/>
                <a:gd name="T38" fmla="*/ 2147483646 w 248"/>
                <a:gd name="T39" fmla="*/ 2147483646 h 152"/>
                <a:gd name="T40" fmla="*/ 2147483646 w 248"/>
                <a:gd name="T41" fmla="*/ 2147483646 h 152"/>
                <a:gd name="T42" fmla="*/ 2147483646 w 248"/>
                <a:gd name="T43" fmla="*/ 2147483646 h 152"/>
                <a:gd name="T44" fmla="*/ 2147483646 w 248"/>
                <a:gd name="T45" fmla="*/ 2147483646 h 152"/>
                <a:gd name="T46" fmla="*/ 2147483646 w 248"/>
                <a:gd name="T47" fmla="*/ 2147483646 h 152"/>
                <a:gd name="T48" fmla="*/ 2147483646 w 248"/>
                <a:gd name="T49" fmla="*/ 2147483646 h 152"/>
                <a:gd name="T50" fmla="*/ 2147483646 w 248"/>
                <a:gd name="T51" fmla="*/ 2147483646 h 152"/>
                <a:gd name="T52" fmla="*/ 2147483646 w 248"/>
                <a:gd name="T53" fmla="*/ 2147483646 h 152"/>
                <a:gd name="T54" fmla="*/ 2147483646 w 248"/>
                <a:gd name="T55" fmla="*/ 2147483646 h 152"/>
                <a:gd name="T56" fmla="*/ 2147483646 w 248"/>
                <a:gd name="T57" fmla="*/ 2147483646 h 152"/>
                <a:gd name="T58" fmla="*/ 2147483646 w 248"/>
                <a:gd name="T59" fmla="*/ 2147483646 h 152"/>
                <a:gd name="T60" fmla="*/ 2147483646 w 248"/>
                <a:gd name="T61" fmla="*/ 2147483646 h 152"/>
                <a:gd name="T62" fmla="*/ 2147483646 w 248"/>
                <a:gd name="T63" fmla="*/ 2147483646 h 152"/>
                <a:gd name="T64" fmla="*/ 2147483646 w 248"/>
                <a:gd name="T65" fmla="*/ 2147483646 h 152"/>
                <a:gd name="T66" fmla="*/ 2147483646 w 248"/>
                <a:gd name="T67" fmla="*/ 2147483646 h 152"/>
                <a:gd name="T68" fmla="*/ 2147483646 w 248"/>
                <a:gd name="T69" fmla="*/ 2147483646 h 152"/>
                <a:gd name="T70" fmla="*/ 2147483646 w 248"/>
                <a:gd name="T71" fmla="*/ 2147483646 h 152"/>
                <a:gd name="T72" fmla="*/ 2147483646 w 248"/>
                <a:gd name="T73" fmla="*/ 2147483646 h 152"/>
                <a:gd name="T74" fmla="*/ 2147483646 w 248"/>
                <a:gd name="T75" fmla="*/ 2147483646 h 152"/>
                <a:gd name="T76" fmla="*/ 2147483646 w 248"/>
                <a:gd name="T77" fmla="*/ 2147483646 h 152"/>
                <a:gd name="T78" fmla="*/ 2147483646 w 248"/>
                <a:gd name="T79" fmla="*/ 2147483646 h 152"/>
                <a:gd name="T80" fmla="*/ 2147483646 w 248"/>
                <a:gd name="T81" fmla="*/ 2147483646 h 152"/>
                <a:gd name="T82" fmla="*/ 2147483646 w 248"/>
                <a:gd name="T83" fmla="*/ 2147483646 h 152"/>
                <a:gd name="T84" fmla="*/ 2147483646 w 248"/>
                <a:gd name="T85" fmla="*/ 2147483646 h 152"/>
                <a:gd name="T86" fmla="*/ 2147483646 w 248"/>
                <a:gd name="T87" fmla="*/ 2147483646 h 152"/>
                <a:gd name="T88" fmla="*/ 2147483646 w 248"/>
                <a:gd name="T89" fmla="*/ 2147483646 h 152"/>
                <a:gd name="T90" fmla="*/ 2147483646 w 248"/>
                <a:gd name="T91" fmla="*/ 2147483646 h 152"/>
                <a:gd name="T92" fmla="*/ 2147483646 w 248"/>
                <a:gd name="T93" fmla="*/ 2147483646 h 152"/>
                <a:gd name="T94" fmla="*/ 2147483646 w 248"/>
                <a:gd name="T95" fmla="*/ 2147483646 h 152"/>
                <a:gd name="T96" fmla="*/ 2147483646 w 248"/>
                <a:gd name="T97" fmla="*/ 2147483646 h 152"/>
                <a:gd name="T98" fmla="*/ 2147483646 w 248"/>
                <a:gd name="T99" fmla="*/ 2147483646 h 152"/>
                <a:gd name="T100" fmla="*/ 2147483646 w 248"/>
                <a:gd name="T101" fmla="*/ 2147483646 h 152"/>
                <a:gd name="T102" fmla="*/ 2147483646 w 248"/>
                <a:gd name="T103" fmla="*/ 2147483646 h 152"/>
                <a:gd name="T104" fmla="*/ 2147483646 w 248"/>
                <a:gd name="T105" fmla="*/ 2147483646 h 152"/>
                <a:gd name="T106" fmla="*/ 2147483646 w 248"/>
                <a:gd name="T107" fmla="*/ 2147483646 h 152"/>
                <a:gd name="T108" fmla="*/ 2147483646 w 248"/>
                <a:gd name="T109" fmla="*/ 2147483646 h 152"/>
                <a:gd name="T110" fmla="*/ 2147483646 w 248"/>
                <a:gd name="T111" fmla="*/ 2147483646 h 152"/>
                <a:gd name="T112" fmla="*/ 2147483646 w 248"/>
                <a:gd name="T113" fmla="*/ 2147483646 h 152"/>
                <a:gd name="T114" fmla="*/ 2147483646 w 248"/>
                <a:gd name="T115" fmla="*/ 2147483646 h 152"/>
                <a:gd name="T116" fmla="*/ 2147483646 w 248"/>
                <a:gd name="T117" fmla="*/ 2147483646 h 152"/>
                <a:gd name="T118" fmla="*/ 2147483646 w 248"/>
                <a:gd name="T119" fmla="*/ 2147483646 h 152"/>
                <a:gd name="T120" fmla="*/ 2147483646 w 248"/>
                <a:gd name="T121" fmla="*/ 2147483646 h 152"/>
                <a:gd name="T122" fmla="*/ 2147483646 w 248"/>
                <a:gd name="T123" fmla="*/ 2147483646 h 152"/>
                <a:gd name="T124" fmla="*/ 2147483646 w 248"/>
                <a:gd name="T125" fmla="*/ 2147483646 h 1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8" h="152">
                  <a:moveTo>
                    <a:pt x="247" y="18"/>
                  </a:moveTo>
                  <a:lnTo>
                    <a:pt x="247" y="18"/>
                  </a:lnTo>
                  <a:lnTo>
                    <a:pt x="247" y="19"/>
                  </a:lnTo>
                  <a:lnTo>
                    <a:pt x="247" y="18"/>
                  </a:lnTo>
                  <a:lnTo>
                    <a:pt x="246" y="17"/>
                  </a:lnTo>
                  <a:lnTo>
                    <a:pt x="245" y="17"/>
                  </a:lnTo>
                  <a:lnTo>
                    <a:pt x="245" y="16"/>
                  </a:lnTo>
                  <a:lnTo>
                    <a:pt x="244" y="16"/>
                  </a:lnTo>
                  <a:lnTo>
                    <a:pt x="244" y="15"/>
                  </a:lnTo>
                  <a:lnTo>
                    <a:pt x="243" y="15"/>
                  </a:lnTo>
                  <a:lnTo>
                    <a:pt x="243" y="14"/>
                  </a:lnTo>
                  <a:lnTo>
                    <a:pt x="243" y="13"/>
                  </a:lnTo>
                  <a:lnTo>
                    <a:pt x="242" y="12"/>
                  </a:lnTo>
                  <a:lnTo>
                    <a:pt x="240" y="7"/>
                  </a:lnTo>
                  <a:lnTo>
                    <a:pt x="239" y="6"/>
                  </a:lnTo>
                  <a:lnTo>
                    <a:pt x="238" y="6"/>
                  </a:lnTo>
                  <a:lnTo>
                    <a:pt x="238" y="7"/>
                  </a:lnTo>
                  <a:lnTo>
                    <a:pt x="237" y="7"/>
                  </a:lnTo>
                  <a:lnTo>
                    <a:pt x="236" y="8"/>
                  </a:lnTo>
                  <a:lnTo>
                    <a:pt x="235" y="7"/>
                  </a:lnTo>
                  <a:lnTo>
                    <a:pt x="235" y="6"/>
                  </a:lnTo>
                  <a:lnTo>
                    <a:pt x="234" y="6"/>
                  </a:lnTo>
                  <a:lnTo>
                    <a:pt x="232" y="12"/>
                  </a:lnTo>
                  <a:lnTo>
                    <a:pt x="232" y="13"/>
                  </a:lnTo>
                  <a:lnTo>
                    <a:pt x="232" y="14"/>
                  </a:lnTo>
                  <a:lnTo>
                    <a:pt x="232" y="15"/>
                  </a:lnTo>
                  <a:lnTo>
                    <a:pt x="232" y="16"/>
                  </a:lnTo>
                  <a:lnTo>
                    <a:pt x="232" y="17"/>
                  </a:lnTo>
                  <a:lnTo>
                    <a:pt x="232" y="18"/>
                  </a:lnTo>
                  <a:lnTo>
                    <a:pt x="232" y="19"/>
                  </a:lnTo>
                  <a:lnTo>
                    <a:pt x="232" y="20"/>
                  </a:lnTo>
                  <a:lnTo>
                    <a:pt x="232" y="21"/>
                  </a:lnTo>
                  <a:lnTo>
                    <a:pt x="231" y="21"/>
                  </a:lnTo>
                  <a:lnTo>
                    <a:pt x="230" y="22"/>
                  </a:lnTo>
                  <a:lnTo>
                    <a:pt x="229" y="22"/>
                  </a:lnTo>
                  <a:lnTo>
                    <a:pt x="229" y="23"/>
                  </a:lnTo>
                  <a:lnTo>
                    <a:pt x="223" y="25"/>
                  </a:lnTo>
                  <a:lnTo>
                    <a:pt x="221" y="25"/>
                  </a:lnTo>
                  <a:lnTo>
                    <a:pt x="219" y="26"/>
                  </a:lnTo>
                  <a:lnTo>
                    <a:pt x="216" y="27"/>
                  </a:lnTo>
                  <a:lnTo>
                    <a:pt x="215" y="27"/>
                  </a:lnTo>
                  <a:lnTo>
                    <a:pt x="213" y="29"/>
                  </a:lnTo>
                  <a:lnTo>
                    <a:pt x="213" y="30"/>
                  </a:lnTo>
                  <a:lnTo>
                    <a:pt x="213" y="31"/>
                  </a:lnTo>
                  <a:lnTo>
                    <a:pt x="212" y="32"/>
                  </a:lnTo>
                  <a:lnTo>
                    <a:pt x="211" y="32"/>
                  </a:lnTo>
                  <a:lnTo>
                    <a:pt x="210" y="33"/>
                  </a:lnTo>
                  <a:lnTo>
                    <a:pt x="210" y="34"/>
                  </a:lnTo>
                  <a:lnTo>
                    <a:pt x="211" y="34"/>
                  </a:lnTo>
                  <a:lnTo>
                    <a:pt x="212" y="34"/>
                  </a:lnTo>
                  <a:lnTo>
                    <a:pt x="212" y="35"/>
                  </a:lnTo>
                  <a:lnTo>
                    <a:pt x="211" y="35"/>
                  </a:lnTo>
                  <a:lnTo>
                    <a:pt x="212" y="35"/>
                  </a:lnTo>
                  <a:lnTo>
                    <a:pt x="212" y="36"/>
                  </a:lnTo>
                  <a:lnTo>
                    <a:pt x="211" y="37"/>
                  </a:lnTo>
                  <a:lnTo>
                    <a:pt x="210" y="38"/>
                  </a:lnTo>
                  <a:lnTo>
                    <a:pt x="209" y="38"/>
                  </a:lnTo>
                  <a:lnTo>
                    <a:pt x="209" y="39"/>
                  </a:lnTo>
                  <a:lnTo>
                    <a:pt x="208" y="39"/>
                  </a:lnTo>
                  <a:lnTo>
                    <a:pt x="207" y="39"/>
                  </a:lnTo>
                  <a:lnTo>
                    <a:pt x="207" y="40"/>
                  </a:lnTo>
                  <a:lnTo>
                    <a:pt x="205" y="39"/>
                  </a:lnTo>
                  <a:lnTo>
                    <a:pt x="204" y="39"/>
                  </a:lnTo>
                  <a:lnTo>
                    <a:pt x="202" y="40"/>
                  </a:lnTo>
                  <a:lnTo>
                    <a:pt x="201" y="40"/>
                  </a:lnTo>
                  <a:lnTo>
                    <a:pt x="201" y="41"/>
                  </a:lnTo>
                  <a:lnTo>
                    <a:pt x="200" y="41"/>
                  </a:lnTo>
                  <a:lnTo>
                    <a:pt x="201" y="41"/>
                  </a:lnTo>
                  <a:lnTo>
                    <a:pt x="201" y="42"/>
                  </a:lnTo>
                  <a:lnTo>
                    <a:pt x="201" y="43"/>
                  </a:lnTo>
                  <a:lnTo>
                    <a:pt x="201" y="44"/>
                  </a:lnTo>
                  <a:lnTo>
                    <a:pt x="201" y="45"/>
                  </a:lnTo>
                  <a:lnTo>
                    <a:pt x="200" y="45"/>
                  </a:lnTo>
                  <a:lnTo>
                    <a:pt x="200" y="46"/>
                  </a:lnTo>
                  <a:lnTo>
                    <a:pt x="199" y="46"/>
                  </a:lnTo>
                  <a:lnTo>
                    <a:pt x="198" y="47"/>
                  </a:lnTo>
                  <a:lnTo>
                    <a:pt x="196" y="48"/>
                  </a:lnTo>
                  <a:lnTo>
                    <a:pt x="195" y="49"/>
                  </a:lnTo>
                  <a:lnTo>
                    <a:pt x="193" y="51"/>
                  </a:lnTo>
                  <a:lnTo>
                    <a:pt x="192" y="51"/>
                  </a:lnTo>
                  <a:lnTo>
                    <a:pt x="192" y="52"/>
                  </a:lnTo>
                  <a:lnTo>
                    <a:pt x="191" y="52"/>
                  </a:lnTo>
                  <a:lnTo>
                    <a:pt x="191" y="53"/>
                  </a:lnTo>
                  <a:lnTo>
                    <a:pt x="190" y="53"/>
                  </a:lnTo>
                  <a:lnTo>
                    <a:pt x="189" y="53"/>
                  </a:lnTo>
                  <a:lnTo>
                    <a:pt x="188" y="53"/>
                  </a:lnTo>
                  <a:lnTo>
                    <a:pt x="188" y="54"/>
                  </a:lnTo>
                  <a:lnTo>
                    <a:pt x="187" y="54"/>
                  </a:lnTo>
                  <a:lnTo>
                    <a:pt x="186" y="54"/>
                  </a:lnTo>
                  <a:lnTo>
                    <a:pt x="185" y="54"/>
                  </a:lnTo>
                  <a:lnTo>
                    <a:pt x="185" y="53"/>
                  </a:lnTo>
                  <a:lnTo>
                    <a:pt x="186" y="53"/>
                  </a:lnTo>
                  <a:lnTo>
                    <a:pt x="185" y="53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3" y="51"/>
                  </a:lnTo>
                  <a:lnTo>
                    <a:pt x="183" y="50"/>
                  </a:lnTo>
                  <a:lnTo>
                    <a:pt x="183" y="49"/>
                  </a:lnTo>
                  <a:lnTo>
                    <a:pt x="184" y="49"/>
                  </a:lnTo>
                  <a:lnTo>
                    <a:pt x="184" y="48"/>
                  </a:lnTo>
                  <a:lnTo>
                    <a:pt x="184" y="47"/>
                  </a:lnTo>
                  <a:lnTo>
                    <a:pt x="185" y="47"/>
                  </a:lnTo>
                  <a:lnTo>
                    <a:pt x="186" y="47"/>
                  </a:lnTo>
                  <a:lnTo>
                    <a:pt x="186" y="46"/>
                  </a:lnTo>
                  <a:lnTo>
                    <a:pt x="186" y="45"/>
                  </a:lnTo>
                  <a:lnTo>
                    <a:pt x="185" y="44"/>
                  </a:lnTo>
                  <a:lnTo>
                    <a:pt x="185" y="43"/>
                  </a:lnTo>
                  <a:lnTo>
                    <a:pt x="185" y="42"/>
                  </a:lnTo>
                  <a:lnTo>
                    <a:pt x="184" y="41"/>
                  </a:lnTo>
                  <a:lnTo>
                    <a:pt x="184" y="40"/>
                  </a:lnTo>
                  <a:lnTo>
                    <a:pt x="183" y="39"/>
                  </a:lnTo>
                  <a:lnTo>
                    <a:pt x="182" y="39"/>
                  </a:lnTo>
                  <a:lnTo>
                    <a:pt x="181" y="40"/>
                  </a:lnTo>
                  <a:lnTo>
                    <a:pt x="181" y="41"/>
                  </a:lnTo>
                  <a:lnTo>
                    <a:pt x="180" y="41"/>
                  </a:lnTo>
                  <a:lnTo>
                    <a:pt x="180" y="42"/>
                  </a:lnTo>
                  <a:lnTo>
                    <a:pt x="179" y="41"/>
                  </a:lnTo>
                  <a:lnTo>
                    <a:pt x="178" y="41"/>
                  </a:lnTo>
                  <a:lnTo>
                    <a:pt x="178" y="40"/>
                  </a:lnTo>
                  <a:lnTo>
                    <a:pt x="179" y="40"/>
                  </a:lnTo>
                  <a:lnTo>
                    <a:pt x="180" y="39"/>
                  </a:lnTo>
                  <a:lnTo>
                    <a:pt x="180" y="38"/>
                  </a:lnTo>
                  <a:lnTo>
                    <a:pt x="181" y="37"/>
                  </a:lnTo>
                  <a:lnTo>
                    <a:pt x="181" y="36"/>
                  </a:lnTo>
                  <a:lnTo>
                    <a:pt x="181" y="35"/>
                  </a:lnTo>
                  <a:lnTo>
                    <a:pt x="180" y="34"/>
                  </a:lnTo>
                  <a:lnTo>
                    <a:pt x="180" y="33"/>
                  </a:lnTo>
                  <a:lnTo>
                    <a:pt x="180" y="32"/>
                  </a:lnTo>
                  <a:lnTo>
                    <a:pt x="179" y="32"/>
                  </a:lnTo>
                  <a:lnTo>
                    <a:pt x="179" y="31"/>
                  </a:lnTo>
                  <a:lnTo>
                    <a:pt x="178" y="31"/>
                  </a:lnTo>
                  <a:lnTo>
                    <a:pt x="177" y="31"/>
                  </a:lnTo>
                  <a:lnTo>
                    <a:pt x="177" y="30"/>
                  </a:lnTo>
                  <a:lnTo>
                    <a:pt x="176" y="30"/>
                  </a:lnTo>
                  <a:lnTo>
                    <a:pt x="175" y="30"/>
                  </a:lnTo>
                  <a:lnTo>
                    <a:pt x="174" y="29"/>
                  </a:lnTo>
                  <a:lnTo>
                    <a:pt x="173" y="29"/>
                  </a:lnTo>
                  <a:lnTo>
                    <a:pt x="173" y="30"/>
                  </a:lnTo>
                  <a:lnTo>
                    <a:pt x="172" y="31"/>
                  </a:lnTo>
                  <a:lnTo>
                    <a:pt x="173" y="32"/>
                  </a:lnTo>
                  <a:lnTo>
                    <a:pt x="172" y="32"/>
                  </a:lnTo>
                  <a:lnTo>
                    <a:pt x="171" y="33"/>
                  </a:lnTo>
                  <a:lnTo>
                    <a:pt x="171" y="35"/>
                  </a:lnTo>
                  <a:lnTo>
                    <a:pt x="171" y="34"/>
                  </a:lnTo>
                  <a:lnTo>
                    <a:pt x="170" y="35"/>
                  </a:lnTo>
                  <a:lnTo>
                    <a:pt x="169" y="35"/>
                  </a:lnTo>
                  <a:lnTo>
                    <a:pt x="169" y="36"/>
                  </a:lnTo>
                  <a:lnTo>
                    <a:pt x="168" y="36"/>
                  </a:lnTo>
                  <a:lnTo>
                    <a:pt x="168" y="37"/>
                  </a:lnTo>
                  <a:lnTo>
                    <a:pt x="168" y="38"/>
                  </a:lnTo>
                  <a:lnTo>
                    <a:pt x="168" y="39"/>
                  </a:lnTo>
                  <a:lnTo>
                    <a:pt x="168" y="40"/>
                  </a:lnTo>
                  <a:lnTo>
                    <a:pt x="167" y="41"/>
                  </a:lnTo>
                  <a:lnTo>
                    <a:pt x="168" y="41"/>
                  </a:lnTo>
                  <a:lnTo>
                    <a:pt x="168" y="42"/>
                  </a:lnTo>
                  <a:lnTo>
                    <a:pt x="168" y="43"/>
                  </a:lnTo>
                  <a:lnTo>
                    <a:pt x="169" y="46"/>
                  </a:lnTo>
                  <a:lnTo>
                    <a:pt x="170" y="47"/>
                  </a:lnTo>
                  <a:lnTo>
                    <a:pt x="170" y="48"/>
                  </a:lnTo>
                  <a:lnTo>
                    <a:pt x="170" y="49"/>
                  </a:lnTo>
                  <a:lnTo>
                    <a:pt x="170" y="51"/>
                  </a:lnTo>
                  <a:lnTo>
                    <a:pt x="169" y="52"/>
                  </a:lnTo>
                  <a:lnTo>
                    <a:pt x="169" y="53"/>
                  </a:lnTo>
                  <a:lnTo>
                    <a:pt x="168" y="53"/>
                  </a:lnTo>
                  <a:lnTo>
                    <a:pt x="168" y="54"/>
                  </a:lnTo>
                  <a:lnTo>
                    <a:pt x="167" y="55"/>
                  </a:lnTo>
                  <a:lnTo>
                    <a:pt x="166" y="55"/>
                  </a:lnTo>
                  <a:lnTo>
                    <a:pt x="165" y="55"/>
                  </a:lnTo>
                  <a:lnTo>
                    <a:pt x="164" y="55"/>
                  </a:lnTo>
                  <a:lnTo>
                    <a:pt x="164" y="54"/>
                  </a:lnTo>
                  <a:lnTo>
                    <a:pt x="164" y="53"/>
                  </a:lnTo>
                  <a:lnTo>
                    <a:pt x="163" y="52"/>
                  </a:lnTo>
                  <a:lnTo>
                    <a:pt x="163" y="51"/>
                  </a:lnTo>
                  <a:lnTo>
                    <a:pt x="163" y="50"/>
                  </a:lnTo>
                  <a:lnTo>
                    <a:pt x="163" y="49"/>
                  </a:lnTo>
                  <a:lnTo>
                    <a:pt x="163" y="48"/>
                  </a:lnTo>
                  <a:lnTo>
                    <a:pt x="162" y="47"/>
                  </a:lnTo>
                  <a:lnTo>
                    <a:pt x="162" y="46"/>
                  </a:lnTo>
                  <a:lnTo>
                    <a:pt x="162" y="45"/>
                  </a:lnTo>
                  <a:lnTo>
                    <a:pt x="162" y="44"/>
                  </a:lnTo>
                  <a:lnTo>
                    <a:pt x="163" y="43"/>
                  </a:lnTo>
                  <a:lnTo>
                    <a:pt x="163" y="42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3" y="39"/>
                  </a:lnTo>
                  <a:lnTo>
                    <a:pt x="163" y="38"/>
                  </a:lnTo>
                  <a:lnTo>
                    <a:pt x="164" y="37"/>
                  </a:lnTo>
                  <a:lnTo>
                    <a:pt x="164" y="36"/>
                  </a:lnTo>
                  <a:lnTo>
                    <a:pt x="163" y="36"/>
                  </a:lnTo>
                  <a:lnTo>
                    <a:pt x="162" y="36"/>
                  </a:lnTo>
                  <a:lnTo>
                    <a:pt x="162" y="37"/>
                  </a:lnTo>
                  <a:lnTo>
                    <a:pt x="162" y="38"/>
                  </a:lnTo>
                  <a:lnTo>
                    <a:pt x="161" y="38"/>
                  </a:lnTo>
                  <a:lnTo>
                    <a:pt x="161" y="37"/>
                  </a:lnTo>
                  <a:lnTo>
                    <a:pt x="161" y="36"/>
                  </a:lnTo>
                  <a:lnTo>
                    <a:pt x="162" y="35"/>
                  </a:lnTo>
                  <a:lnTo>
                    <a:pt x="163" y="34"/>
                  </a:lnTo>
                  <a:lnTo>
                    <a:pt x="163" y="33"/>
                  </a:lnTo>
                  <a:lnTo>
                    <a:pt x="164" y="32"/>
                  </a:lnTo>
                  <a:lnTo>
                    <a:pt x="164" y="31"/>
                  </a:lnTo>
                  <a:lnTo>
                    <a:pt x="164" y="30"/>
                  </a:lnTo>
                  <a:lnTo>
                    <a:pt x="164" y="31"/>
                  </a:lnTo>
                  <a:lnTo>
                    <a:pt x="165" y="31"/>
                  </a:lnTo>
                  <a:lnTo>
                    <a:pt x="165" y="30"/>
                  </a:lnTo>
                  <a:lnTo>
                    <a:pt x="166" y="30"/>
                  </a:lnTo>
                  <a:lnTo>
                    <a:pt x="165" y="31"/>
                  </a:lnTo>
                  <a:lnTo>
                    <a:pt x="166" y="31"/>
                  </a:lnTo>
                  <a:lnTo>
                    <a:pt x="166" y="30"/>
                  </a:lnTo>
                  <a:lnTo>
                    <a:pt x="167" y="30"/>
                  </a:lnTo>
                  <a:lnTo>
                    <a:pt x="167" y="29"/>
                  </a:lnTo>
                  <a:lnTo>
                    <a:pt x="168" y="29"/>
                  </a:lnTo>
                  <a:lnTo>
                    <a:pt x="169" y="29"/>
                  </a:lnTo>
                  <a:lnTo>
                    <a:pt x="170" y="29"/>
                  </a:lnTo>
                  <a:lnTo>
                    <a:pt x="171" y="29"/>
                  </a:lnTo>
                  <a:lnTo>
                    <a:pt x="171" y="28"/>
                  </a:lnTo>
                  <a:lnTo>
                    <a:pt x="171" y="29"/>
                  </a:lnTo>
                  <a:lnTo>
                    <a:pt x="171" y="28"/>
                  </a:lnTo>
                  <a:lnTo>
                    <a:pt x="172" y="29"/>
                  </a:lnTo>
                  <a:lnTo>
                    <a:pt x="173" y="29"/>
                  </a:lnTo>
                  <a:lnTo>
                    <a:pt x="174" y="29"/>
                  </a:lnTo>
                  <a:lnTo>
                    <a:pt x="174" y="28"/>
                  </a:lnTo>
                  <a:lnTo>
                    <a:pt x="175" y="29"/>
                  </a:lnTo>
                  <a:lnTo>
                    <a:pt x="175" y="28"/>
                  </a:lnTo>
                  <a:lnTo>
                    <a:pt x="177" y="28"/>
                  </a:lnTo>
                  <a:lnTo>
                    <a:pt x="177" y="27"/>
                  </a:lnTo>
                  <a:lnTo>
                    <a:pt x="176" y="27"/>
                  </a:lnTo>
                  <a:lnTo>
                    <a:pt x="176" y="26"/>
                  </a:lnTo>
                  <a:lnTo>
                    <a:pt x="175" y="25"/>
                  </a:lnTo>
                  <a:lnTo>
                    <a:pt x="174" y="25"/>
                  </a:lnTo>
                  <a:lnTo>
                    <a:pt x="174" y="26"/>
                  </a:lnTo>
                  <a:lnTo>
                    <a:pt x="174" y="25"/>
                  </a:lnTo>
                  <a:lnTo>
                    <a:pt x="173" y="26"/>
                  </a:lnTo>
                  <a:lnTo>
                    <a:pt x="172" y="25"/>
                  </a:lnTo>
                  <a:lnTo>
                    <a:pt x="172" y="24"/>
                  </a:lnTo>
                  <a:lnTo>
                    <a:pt x="171" y="24"/>
                  </a:lnTo>
                  <a:lnTo>
                    <a:pt x="170" y="24"/>
                  </a:lnTo>
                  <a:lnTo>
                    <a:pt x="168" y="25"/>
                  </a:lnTo>
                  <a:lnTo>
                    <a:pt x="167" y="25"/>
                  </a:lnTo>
                  <a:lnTo>
                    <a:pt x="166" y="26"/>
                  </a:lnTo>
                  <a:lnTo>
                    <a:pt x="165" y="27"/>
                  </a:lnTo>
                  <a:lnTo>
                    <a:pt x="164" y="27"/>
                  </a:lnTo>
                  <a:lnTo>
                    <a:pt x="164" y="26"/>
                  </a:lnTo>
                  <a:lnTo>
                    <a:pt x="163" y="27"/>
                  </a:lnTo>
                  <a:lnTo>
                    <a:pt x="162" y="26"/>
                  </a:lnTo>
                  <a:lnTo>
                    <a:pt x="161" y="25"/>
                  </a:lnTo>
                  <a:lnTo>
                    <a:pt x="160" y="24"/>
                  </a:lnTo>
                  <a:lnTo>
                    <a:pt x="159" y="24"/>
                  </a:lnTo>
                  <a:lnTo>
                    <a:pt x="158" y="24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7" y="23"/>
                  </a:lnTo>
                  <a:lnTo>
                    <a:pt x="156" y="23"/>
                  </a:lnTo>
                  <a:lnTo>
                    <a:pt x="156" y="24"/>
                  </a:lnTo>
                  <a:lnTo>
                    <a:pt x="155" y="24"/>
                  </a:lnTo>
                  <a:lnTo>
                    <a:pt x="154" y="25"/>
                  </a:lnTo>
                  <a:lnTo>
                    <a:pt x="153" y="25"/>
                  </a:lnTo>
                  <a:lnTo>
                    <a:pt x="152" y="25"/>
                  </a:lnTo>
                  <a:lnTo>
                    <a:pt x="152" y="26"/>
                  </a:lnTo>
                  <a:lnTo>
                    <a:pt x="152" y="27"/>
                  </a:lnTo>
                  <a:lnTo>
                    <a:pt x="150" y="27"/>
                  </a:lnTo>
                  <a:lnTo>
                    <a:pt x="149" y="27"/>
                  </a:lnTo>
                  <a:lnTo>
                    <a:pt x="148" y="27"/>
                  </a:lnTo>
                  <a:lnTo>
                    <a:pt x="147" y="27"/>
                  </a:lnTo>
                  <a:lnTo>
                    <a:pt x="148" y="27"/>
                  </a:lnTo>
                  <a:lnTo>
                    <a:pt x="148" y="26"/>
                  </a:lnTo>
                  <a:lnTo>
                    <a:pt x="148" y="25"/>
                  </a:lnTo>
                  <a:lnTo>
                    <a:pt x="147" y="25"/>
                  </a:lnTo>
                  <a:lnTo>
                    <a:pt x="146" y="26"/>
                  </a:lnTo>
                  <a:lnTo>
                    <a:pt x="144" y="27"/>
                  </a:lnTo>
                  <a:lnTo>
                    <a:pt x="143" y="27"/>
                  </a:lnTo>
                  <a:lnTo>
                    <a:pt x="143" y="26"/>
                  </a:lnTo>
                  <a:lnTo>
                    <a:pt x="144" y="25"/>
                  </a:lnTo>
                  <a:lnTo>
                    <a:pt x="145" y="25"/>
                  </a:lnTo>
                  <a:lnTo>
                    <a:pt x="145" y="24"/>
                  </a:lnTo>
                  <a:lnTo>
                    <a:pt x="146" y="23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50" y="20"/>
                  </a:lnTo>
                  <a:lnTo>
                    <a:pt x="152" y="19"/>
                  </a:lnTo>
                  <a:lnTo>
                    <a:pt x="152" y="18"/>
                  </a:lnTo>
                  <a:lnTo>
                    <a:pt x="151" y="18"/>
                  </a:lnTo>
                  <a:lnTo>
                    <a:pt x="150" y="18"/>
                  </a:lnTo>
                  <a:lnTo>
                    <a:pt x="149" y="18"/>
                  </a:lnTo>
                  <a:lnTo>
                    <a:pt x="148" y="18"/>
                  </a:lnTo>
                  <a:lnTo>
                    <a:pt x="147" y="18"/>
                  </a:lnTo>
                  <a:lnTo>
                    <a:pt x="147" y="17"/>
                  </a:lnTo>
                  <a:lnTo>
                    <a:pt x="146" y="18"/>
                  </a:lnTo>
                  <a:lnTo>
                    <a:pt x="145" y="19"/>
                  </a:lnTo>
                  <a:lnTo>
                    <a:pt x="144" y="18"/>
                  </a:lnTo>
                  <a:lnTo>
                    <a:pt x="143" y="17"/>
                  </a:lnTo>
                  <a:lnTo>
                    <a:pt x="142" y="17"/>
                  </a:lnTo>
                  <a:lnTo>
                    <a:pt x="141" y="17"/>
                  </a:lnTo>
                  <a:lnTo>
                    <a:pt x="140" y="16"/>
                  </a:lnTo>
                  <a:lnTo>
                    <a:pt x="139" y="16"/>
                  </a:lnTo>
                  <a:lnTo>
                    <a:pt x="138" y="16"/>
                  </a:lnTo>
                  <a:lnTo>
                    <a:pt x="137" y="16"/>
                  </a:lnTo>
                  <a:lnTo>
                    <a:pt x="136" y="16"/>
                  </a:lnTo>
                  <a:lnTo>
                    <a:pt x="135" y="16"/>
                  </a:lnTo>
                  <a:lnTo>
                    <a:pt x="134" y="16"/>
                  </a:lnTo>
                  <a:lnTo>
                    <a:pt x="133" y="16"/>
                  </a:lnTo>
                  <a:lnTo>
                    <a:pt x="132" y="15"/>
                  </a:lnTo>
                  <a:lnTo>
                    <a:pt x="132" y="14"/>
                  </a:lnTo>
                  <a:lnTo>
                    <a:pt x="132" y="13"/>
                  </a:lnTo>
                  <a:lnTo>
                    <a:pt x="131" y="12"/>
                  </a:lnTo>
                  <a:lnTo>
                    <a:pt x="131" y="11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30" y="14"/>
                  </a:lnTo>
                  <a:lnTo>
                    <a:pt x="127" y="14"/>
                  </a:lnTo>
                  <a:lnTo>
                    <a:pt x="118" y="14"/>
                  </a:lnTo>
                  <a:lnTo>
                    <a:pt x="110" y="14"/>
                  </a:lnTo>
                  <a:lnTo>
                    <a:pt x="101" y="13"/>
                  </a:lnTo>
                  <a:lnTo>
                    <a:pt x="95" y="13"/>
                  </a:lnTo>
                  <a:lnTo>
                    <a:pt x="91" y="12"/>
                  </a:lnTo>
                  <a:lnTo>
                    <a:pt x="84" y="12"/>
                  </a:lnTo>
                  <a:lnTo>
                    <a:pt x="78" y="11"/>
                  </a:lnTo>
                  <a:lnTo>
                    <a:pt x="73" y="10"/>
                  </a:lnTo>
                  <a:lnTo>
                    <a:pt x="63" y="9"/>
                  </a:lnTo>
                  <a:lnTo>
                    <a:pt x="53" y="7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3" y="5"/>
                  </a:lnTo>
                  <a:lnTo>
                    <a:pt x="40" y="4"/>
                  </a:lnTo>
                  <a:lnTo>
                    <a:pt x="33" y="3"/>
                  </a:lnTo>
                  <a:lnTo>
                    <a:pt x="27" y="2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6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6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6"/>
                  </a:lnTo>
                  <a:lnTo>
                    <a:pt x="7" y="28"/>
                  </a:lnTo>
                  <a:lnTo>
                    <a:pt x="7" y="29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3" y="44"/>
                  </a:lnTo>
                  <a:lnTo>
                    <a:pt x="3" y="45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1" y="47"/>
                  </a:lnTo>
                  <a:lnTo>
                    <a:pt x="1" y="48"/>
                  </a:lnTo>
                  <a:lnTo>
                    <a:pt x="0" y="48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1" y="54"/>
                  </a:lnTo>
                  <a:lnTo>
                    <a:pt x="1" y="56"/>
                  </a:lnTo>
                  <a:lnTo>
                    <a:pt x="1" y="57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4" y="63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4" y="64"/>
                  </a:lnTo>
                  <a:lnTo>
                    <a:pt x="5" y="64"/>
                  </a:lnTo>
                  <a:lnTo>
                    <a:pt x="5" y="65"/>
                  </a:lnTo>
                  <a:lnTo>
                    <a:pt x="6" y="65"/>
                  </a:lnTo>
                  <a:lnTo>
                    <a:pt x="6" y="64"/>
                  </a:lnTo>
                  <a:lnTo>
                    <a:pt x="6" y="63"/>
                  </a:lnTo>
                  <a:lnTo>
                    <a:pt x="6" y="64"/>
                  </a:lnTo>
                  <a:lnTo>
                    <a:pt x="7" y="64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9" y="64"/>
                  </a:lnTo>
                  <a:lnTo>
                    <a:pt x="9" y="65"/>
                  </a:lnTo>
                  <a:lnTo>
                    <a:pt x="10" y="65"/>
                  </a:lnTo>
                  <a:lnTo>
                    <a:pt x="9" y="65"/>
                  </a:lnTo>
                  <a:lnTo>
                    <a:pt x="7" y="64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5" y="69"/>
                  </a:lnTo>
                  <a:lnTo>
                    <a:pt x="6" y="70"/>
                  </a:lnTo>
                  <a:lnTo>
                    <a:pt x="6" y="71"/>
                  </a:lnTo>
                  <a:lnTo>
                    <a:pt x="6" y="72"/>
                  </a:lnTo>
                  <a:lnTo>
                    <a:pt x="6" y="73"/>
                  </a:lnTo>
                  <a:lnTo>
                    <a:pt x="6" y="74"/>
                  </a:lnTo>
                  <a:lnTo>
                    <a:pt x="6" y="75"/>
                  </a:lnTo>
                  <a:lnTo>
                    <a:pt x="6" y="76"/>
                  </a:lnTo>
                  <a:lnTo>
                    <a:pt x="6" y="77"/>
                  </a:lnTo>
                  <a:lnTo>
                    <a:pt x="6" y="78"/>
                  </a:lnTo>
                  <a:lnTo>
                    <a:pt x="7" y="78"/>
                  </a:lnTo>
                  <a:lnTo>
                    <a:pt x="7" y="79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9" y="81"/>
                  </a:lnTo>
                  <a:lnTo>
                    <a:pt x="8" y="82"/>
                  </a:lnTo>
                  <a:lnTo>
                    <a:pt x="9" y="83"/>
                  </a:lnTo>
                  <a:lnTo>
                    <a:pt x="10" y="83"/>
                  </a:lnTo>
                  <a:lnTo>
                    <a:pt x="10" y="84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9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1" y="87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3" y="88"/>
                  </a:lnTo>
                  <a:lnTo>
                    <a:pt x="14" y="89"/>
                  </a:lnTo>
                  <a:lnTo>
                    <a:pt x="15" y="90"/>
                  </a:lnTo>
                  <a:lnTo>
                    <a:pt x="16" y="90"/>
                  </a:lnTo>
                  <a:lnTo>
                    <a:pt x="17" y="91"/>
                  </a:lnTo>
                  <a:lnTo>
                    <a:pt x="18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8" y="94"/>
                  </a:lnTo>
                  <a:lnTo>
                    <a:pt x="19" y="94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3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3" y="102"/>
                  </a:lnTo>
                  <a:lnTo>
                    <a:pt x="23" y="101"/>
                  </a:lnTo>
                  <a:lnTo>
                    <a:pt x="23" y="102"/>
                  </a:lnTo>
                  <a:lnTo>
                    <a:pt x="35" y="103"/>
                  </a:lnTo>
                  <a:lnTo>
                    <a:pt x="34" y="104"/>
                  </a:lnTo>
                  <a:lnTo>
                    <a:pt x="36" y="105"/>
                  </a:lnTo>
                  <a:lnTo>
                    <a:pt x="45" y="111"/>
                  </a:lnTo>
                  <a:lnTo>
                    <a:pt x="52" y="115"/>
                  </a:lnTo>
                  <a:lnTo>
                    <a:pt x="59" y="115"/>
                  </a:lnTo>
                  <a:lnTo>
                    <a:pt x="61" y="115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7" y="114"/>
                  </a:lnTo>
                  <a:lnTo>
                    <a:pt x="74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7"/>
                  </a:lnTo>
                  <a:lnTo>
                    <a:pt x="77" y="117"/>
                  </a:lnTo>
                  <a:lnTo>
                    <a:pt x="78" y="118"/>
                  </a:lnTo>
                  <a:lnTo>
                    <a:pt x="79" y="119"/>
                  </a:lnTo>
                  <a:lnTo>
                    <a:pt x="79" y="120"/>
                  </a:lnTo>
                  <a:lnTo>
                    <a:pt x="79" y="121"/>
                  </a:lnTo>
                  <a:lnTo>
                    <a:pt x="80" y="121"/>
                  </a:lnTo>
                  <a:lnTo>
                    <a:pt x="81" y="121"/>
                  </a:lnTo>
                  <a:lnTo>
                    <a:pt x="82" y="122"/>
                  </a:lnTo>
                  <a:lnTo>
                    <a:pt x="82" y="123"/>
                  </a:lnTo>
                  <a:lnTo>
                    <a:pt x="82" y="124"/>
                  </a:lnTo>
                  <a:lnTo>
                    <a:pt x="83" y="124"/>
                  </a:lnTo>
                  <a:lnTo>
                    <a:pt x="83" y="125"/>
                  </a:lnTo>
                  <a:lnTo>
                    <a:pt x="83" y="126"/>
                  </a:lnTo>
                  <a:lnTo>
                    <a:pt x="83" y="127"/>
                  </a:lnTo>
                  <a:lnTo>
                    <a:pt x="84" y="128"/>
                  </a:lnTo>
                  <a:lnTo>
                    <a:pt x="85" y="129"/>
                  </a:lnTo>
                  <a:lnTo>
                    <a:pt x="86" y="130"/>
                  </a:lnTo>
                  <a:lnTo>
                    <a:pt x="86" y="131"/>
                  </a:lnTo>
                  <a:lnTo>
                    <a:pt x="87" y="131"/>
                  </a:lnTo>
                  <a:lnTo>
                    <a:pt x="89" y="132"/>
                  </a:lnTo>
                  <a:lnTo>
                    <a:pt x="89" y="133"/>
                  </a:lnTo>
                  <a:lnTo>
                    <a:pt x="90" y="133"/>
                  </a:lnTo>
                  <a:lnTo>
                    <a:pt x="91" y="133"/>
                  </a:lnTo>
                  <a:lnTo>
                    <a:pt x="91" y="132"/>
                  </a:lnTo>
                  <a:lnTo>
                    <a:pt x="92" y="131"/>
                  </a:lnTo>
                  <a:lnTo>
                    <a:pt x="93" y="129"/>
                  </a:lnTo>
                  <a:lnTo>
                    <a:pt x="93" y="128"/>
                  </a:lnTo>
                  <a:lnTo>
                    <a:pt x="94" y="128"/>
                  </a:lnTo>
                  <a:lnTo>
                    <a:pt x="95" y="128"/>
                  </a:lnTo>
                  <a:lnTo>
                    <a:pt x="95" y="127"/>
                  </a:lnTo>
                  <a:lnTo>
                    <a:pt x="96" y="127"/>
                  </a:lnTo>
                  <a:lnTo>
                    <a:pt x="96" y="128"/>
                  </a:lnTo>
                  <a:lnTo>
                    <a:pt x="97" y="128"/>
                  </a:lnTo>
                  <a:lnTo>
                    <a:pt x="98" y="128"/>
                  </a:lnTo>
                  <a:lnTo>
                    <a:pt x="99" y="128"/>
                  </a:lnTo>
                  <a:lnTo>
                    <a:pt x="100" y="128"/>
                  </a:lnTo>
                  <a:lnTo>
                    <a:pt x="100" y="129"/>
                  </a:lnTo>
                  <a:lnTo>
                    <a:pt x="100" y="130"/>
                  </a:lnTo>
                  <a:lnTo>
                    <a:pt x="101" y="129"/>
                  </a:lnTo>
                  <a:lnTo>
                    <a:pt x="101" y="130"/>
                  </a:lnTo>
                  <a:lnTo>
                    <a:pt x="102" y="130"/>
                  </a:lnTo>
                  <a:lnTo>
                    <a:pt x="102" y="131"/>
                  </a:lnTo>
                  <a:lnTo>
                    <a:pt x="103" y="132"/>
                  </a:lnTo>
                  <a:lnTo>
                    <a:pt x="104" y="133"/>
                  </a:lnTo>
                  <a:lnTo>
                    <a:pt x="104" y="134"/>
                  </a:lnTo>
                  <a:lnTo>
                    <a:pt x="104" y="135"/>
                  </a:lnTo>
                  <a:lnTo>
                    <a:pt x="105" y="136"/>
                  </a:lnTo>
                  <a:lnTo>
                    <a:pt x="105" y="137"/>
                  </a:lnTo>
                  <a:lnTo>
                    <a:pt x="105" y="138"/>
                  </a:lnTo>
                  <a:lnTo>
                    <a:pt x="106" y="138"/>
                  </a:lnTo>
                  <a:lnTo>
                    <a:pt x="106" y="139"/>
                  </a:lnTo>
                  <a:lnTo>
                    <a:pt x="107" y="139"/>
                  </a:lnTo>
                  <a:lnTo>
                    <a:pt x="108" y="139"/>
                  </a:lnTo>
                  <a:lnTo>
                    <a:pt x="108" y="140"/>
                  </a:lnTo>
                  <a:lnTo>
                    <a:pt x="108" y="141"/>
                  </a:lnTo>
                  <a:lnTo>
                    <a:pt x="109" y="141"/>
                  </a:lnTo>
                  <a:lnTo>
                    <a:pt x="110" y="142"/>
                  </a:lnTo>
                  <a:lnTo>
                    <a:pt x="110" y="143"/>
                  </a:lnTo>
                  <a:lnTo>
                    <a:pt x="110" y="144"/>
                  </a:lnTo>
                  <a:lnTo>
                    <a:pt x="110" y="145"/>
                  </a:lnTo>
                  <a:lnTo>
                    <a:pt x="110" y="146"/>
                  </a:lnTo>
                  <a:lnTo>
                    <a:pt x="111" y="147"/>
                  </a:lnTo>
                  <a:lnTo>
                    <a:pt x="111" y="148"/>
                  </a:lnTo>
                  <a:lnTo>
                    <a:pt x="111" y="149"/>
                  </a:lnTo>
                  <a:lnTo>
                    <a:pt x="112" y="149"/>
                  </a:lnTo>
                  <a:lnTo>
                    <a:pt x="113" y="149"/>
                  </a:lnTo>
                  <a:lnTo>
                    <a:pt x="113" y="150"/>
                  </a:lnTo>
                  <a:lnTo>
                    <a:pt x="114" y="150"/>
                  </a:lnTo>
                  <a:lnTo>
                    <a:pt x="115" y="150"/>
                  </a:lnTo>
                  <a:lnTo>
                    <a:pt x="116" y="151"/>
                  </a:lnTo>
                  <a:lnTo>
                    <a:pt x="117" y="151"/>
                  </a:lnTo>
                  <a:lnTo>
                    <a:pt x="118" y="151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1" y="152"/>
                  </a:lnTo>
                  <a:lnTo>
                    <a:pt x="122" y="152"/>
                  </a:lnTo>
                  <a:lnTo>
                    <a:pt x="121" y="151"/>
                  </a:lnTo>
                  <a:lnTo>
                    <a:pt x="122" y="151"/>
                  </a:lnTo>
                  <a:lnTo>
                    <a:pt x="121" y="151"/>
                  </a:lnTo>
                  <a:lnTo>
                    <a:pt x="121" y="150"/>
                  </a:lnTo>
                  <a:lnTo>
                    <a:pt x="121" y="149"/>
                  </a:lnTo>
                  <a:lnTo>
                    <a:pt x="121" y="148"/>
                  </a:lnTo>
                  <a:lnTo>
                    <a:pt x="120" y="147"/>
                  </a:lnTo>
                  <a:lnTo>
                    <a:pt x="120" y="146"/>
                  </a:lnTo>
                  <a:lnTo>
                    <a:pt x="120" y="145"/>
                  </a:lnTo>
                  <a:lnTo>
                    <a:pt x="121" y="144"/>
                  </a:lnTo>
                  <a:lnTo>
                    <a:pt x="120" y="144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18" y="143"/>
                  </a:lnTo>
                  <a:lnTo>
                    <a:pt x="119" y="143"/>
                  </a:lnTo>
                  <a:lnTo>
                    <a:pt x="119" y="144"/>
                  </a:lnTo>
                  <a:lnTo>
                    <a:pt x="120" y="144"/>
                  </a:lnTo>
                  <a:lnTo>
                    <a:pt x="120" y="143"/>
                  </a:lnTo>
                  <a:lnTo>
                    <a:pt x="120" y="144"/>
                  </a:lnTo>
                  <a:lnTo>
                    <a:pt x="121" y="144"/>
                  </a:lnTo>
                  <a:lnTo>
                    <a:pt x="122" y="141"/>
                  </a:lnTo>
                  <a:lnTo>
                    <a:pt x="121" y="141"/>
                  </a:lnTo>
                  <a:lnTo>
                    <a:pt x="121" y="140"/>
                  </a:lnTo>
                  <a:lnTo>
                    <a:pt x="120" y="140"/>
                  </a:lnTo>
                  <a:lnTo>
                    <a:pt x="121" y="140"/>
                  </a:lnTo>
                  <a:lnTo>
                    <a:pt x="122" y="140"/>
                  </a:lnTo>
                  <a:lnTo>
                    <a:pt x="122" y="139"/>
                  </a:lnTo>
                  <a:lnTo>
                    <a:pt x="123" y="139"/>
                  </a:lnTo>
                  <a:lnTo>
                    <a:pt x="123" y="138"/>
                  </a:lnTo>
                  <a:lnTo>
                    <a:pt x="123" y="139"/>
                  </a:lnTo>
                  <a:lnTo>
                    <a:pt x="124" y="138"/>
                  </a:lnTo>
                  <a:lnTo>
                    <a:pt x="123" y="137"/>
                  </a:lnTo>
                  <a:lnTo>
                    <a:pt x="124" y="137"/>
                  </a:lnTo>
                  <a:lnTo>
                    <a:pt x="123" y="137"/>
                  </a:lnTo>
                  <a:lnTo>
                    <a:pt x="124" y="138"/>
                  </a:lnTo>
                  <a:lnTo>
                    <a:pt x="125" y="138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6"/>
                  </a:lnTo>
                  <a:lnTo>
                    <a:pt x="124" y="135"/>
                  </a:lnTo>
                  <a:lnTo>
                    <a:pt x="125" y="135"/>
                  </a:lnTo>
                  <a:lnTo>
                    <a:pt x="126" y="136"/>
                  </a:lnTo>
                  <a:lnTo>
                    <a:pt x="126" y="135"/>
                  </a:lnTo>
                  <a:lnTo>
                    <a:pt x="126" y="136"/>
                  </a:lnTo>
                  <a:lnTo>
                    <a:pt x="127" y="135"/>
                  </a:lnTo>
                  <a:lnTo>
                    <a:pt x="127" y="136"/>
                  </a:lnTo>
                  <a:lnTo>
                    <a:pt x="128" y="136"/>
                  </a:lnTo>
                  <a:lnTo>
                    <a:pt x="127" y="136"/>
                  </a:lnTo>
                  <a:lnTo>
                    <a:pt x="128" y="136"/>
                  </a:lnTo>
                  <a:lnTo>
                    <a:pt x="127" y="137"/>
                  </a:lnTo>
                  <a:lnTo>
                    <a:pt x="128" y="136"/>
                  </a:lnTo>
                  <a:lnTo>
                    <a:pt x="129" y="135"/>
                  </a:lnTo>
                  <a:lnTo>
                    <a:pt x="128" y="135"/>
                  </a:lnTo>
                  <a:lnTo>
                    <a:pt x="128" y="136"/>
                  </a:lnTo>
                  <a:lnTo>
                    <a:pt x="128" y="135"/>
                  </a:lnTo>
                  <a:lnTo>
                    <a:pt x="129" y="135"/>
                  </a:lnTo>
                  <a:lnTo>
                    <a:pt x="130" y="135"/>
                  </a:lnTo>
                  <a:lnTo>
                    <a:pt x="130" y="134"/>
                  </a:lnTo>
                  <a:lnTo>
                    <a:pt x="131" y="134"/>
                  </a:lnTo>
                  <a:lnTo>
                    <a:pt x="132" y="134"/>
                  </a:lnTo>
                  <a:lnTo>
                    <a:pt x="132" y="133"/>
                  </a:lnTo>
                  <a:lnTo>
                    <a:pt x="133" y="132"/>
                  </a:lnTo>
                  <a:lnTo>
                    <a:pt x="134" y="132"/>
                  </a:lnTo>
                  <a:lnTo>
                    <a:pt x="134" y="131"/>
                  </a:lnTo>
                  <a:lnTo>
                    <a:pt x="134" y="130"/>
                  </a:lnTo>
                  <a:lnTo>
                    <a:pt x="133" y="130"/>
                  </a:lnTo>
                  <a:lnTo>
                    <a:pt x="133" y="129"/>
                  </a:lnTo>
                  <a:lnTo>
                    <a:pt x="134" y="129"/>
                  </a:lnTo>
                  <a:lnTo>
                    <a:pt x="134" y="130"/>
                  </a:lnTo>
                  <a:lnTo>
                    <a:pt x="135" y="130"/>
                  </a:lnTo>
                  <a:lnTo>
                    <a:pt x="134" y="131"/>
                  </a:lnTo>
                  <a:lnTo>
                    <a:pt x="135" y="131"/>
                  </a:lnTo>
                  <a:lnTo>
                    <a:pt x="136" y="130"/>
                  </a:lnTo>
                  <a:lnTo>
                    <a:pt x="138" y="129"/>
                  </a:lnTo>
                  <a:lnTo>
                    <a:pt x="139" y="129"/>
                  </a:lnTo>
                  <a:lnTo>
                    <a:pt x="139" y="128"/>
                  </a:lnTo>
                  <a:lnTo>
                    <a:pt x="139" y="127"/>
                  </a:lnTo>
                  <a:lnTo>
                    <a:pt x="140" y="127"/>
                  </a:lnTo>
                  <a:lnTo>
                    <a:pt x="140" y="128"/>
                  </a:lnTo>
                  <a:lnTo>
                    <a:pt x="139" y="128"/>
                  </a:lnTo>
                  <a:lnTo>
                    <a:pt x="139" y="129"/>
                  </a:lnTo>
                  <a:lnTo>
                    <a:pt x="140" y="129"/>
                  </a:lnTo>
                  <a:lnTo>
                    <a:pt x="141" y="128"/>
                  </a:lnTo>
                  <a:lnTo>
                    <a:pt x="141" y="127"/>
                  </a:lnTo>
                  <a:lnTo>
                    <a:pt x="142" y="127"/>
                  </a:lnTo>
                  <a:lnTo>
                    <a:pt x="142" y="128"/>
                  </a:lnTo>
                  <a:lnTo>
                    <a:pt x="141" y="128"/>
                  </a:lnTo>
                  <a:lnTo>
                    <a:pt x="142" y="128"/>
                  </a:lnTo>
                  <a:lnTo>
                    <a:pt x="143" y="128"/>
                  </a:lnTo>
                  <a:lnTo>
                    <a:pt x="144" y="129"/>
                  </a:lnTo>
                  <a:lnTo>
                    <a:pt x="145" y="129"/>
                  </a:lnTo>
                  <a:lnTo>
                    <a:pt x="146" y="130"/>
                  </a:lnTo>
                  <a:lnTo>
                    <a:pt x="147" y="130"/>
                  </a:lnTo>
                  <a:lnTo>
                    <a:pt x="147" y="129"/>
                  </a:lnTo>
                  <a:lnTo>
                    <a:pt x="148" y="129"/>
                  </a:lnTo>
                  <a:lnTo>
                    <a:pt x="147" y="128"/>
                  </a:lnTo>
                  <a:lnTo>
                    <a:pt x="148" y="128"/>
                  </a:lnTo>
                  <a:lnTo>
                    <a:pt x="149" y="128"/>
                  </a:lnTo>
                  <a:lnTo>
                    <a:pt x="150" y="128"/>
                  </a:lnTo>
                  <a:lnTo>
                    <a:pt x="151" y="129"/>
                  </a:lnTo>
                  <a:lnTo>
                    <a:pt x="152" y="129"/>
                  </a:lnTo>
                  <a:lnTo>
                    <a:pt x="152" y="130"/>
                  </a:lnTo>
                  <a:lnTo>
                    <a:pt x="152" y="129"/>
                  </a:lnTo>
                  <a:lnTo>
                    <a:pt x="152" y="130"/>
                  </a:lnTo>
                  <a:lnTo>
                    <a:pt x="153" y="131"/>
                  </a:lnTo>
                  <a:lnTo>
                    <a:pt x="153" y="132"/>
                  </a:lnTo>
                  <a:lnTo>
                    <a:pt x="154" y="131"/>
                  </a:lnTo>
                  <a:lnTo>
                    <a:pt x="154" y="132"/>
                  </a:lnTo>
                  <a:lnTo>
                    <a:pt x="155" y="132"/>
                  </a:lnTo>
                  <a:lnTo>
                    <a:pt x="156" y="132"/>
                  </a:lnTo>
                  <a:lnTo>
                    <a:pt x="156" y="131"/>
                  </a:lnTo>
                  <a:lnTo>
                    <a:pt x="157" y="131"/>
                  </a:lnTo>
                  <a:lnTo>
                    <a:pt x="158" y="131"/>
                  </a:lnTo>
                  <a:lnTo>
                    <a:pt x="158" y="132"/>
                  </a:lnTo>
                  <a:lnTo>
                    <a:pt x="158" y="131"/>
                  </a:lnTo>
                  <a:lnTo>
                    <a:pt x="158" y="130"/>
                  </a:lnTo>
                  <a:lnTo>
                    <a:pt x="158" y="129"/>
                  </a:lnTo>
                  <a:lnTo>
                    <a:pt x="159" y="129"/>
                  </a:lnTo>
                  <a:lnTo>
                    <a:pt x="160" y="130"/>
                  </a:lnTo>
                  <a:lnTo>
                    <a:pt x="161" y="130"/>
                  </a:lnTo>
                  <a:lnTo>
                    <a:pt x="161" y="131"/>
                  </a:lnTo>
                  <a:lnTo>
                    <a:pt x="162" y="131"/>
                  </a:lnTo>
                  <a:lnTo>
                    <a:pt x="163" y="132"/>
                  </a:lnTo>
                  <a:lnTo>
                    <a:pt x="163" y="131"/>
                  </a:lnTo>
                  <a:lnTo>
                    <a:pt x="163" y="132"/>
                  </a:lnTo>
                  <a:lnTo>
                    <a:pt x="162" y="133"/>
                  </a:lnTo>
                  <a:lnTo>
                    <a:pt x="163" y="132"/>
                  </a:lnTo>
                  <a:lnTo>
                    <a:pt x="163" y="131"/>
                  </a:lnTo>
                  <a:lnTo>
                    <a:pt x="164" y="132"/>
                  </a:lnTo>
                  <a:lnTo>
                    <a:pt x="164" y="131"/>
                  </a:lnTo>
                  <a:lnTo>
                    <a:pt x="164" y="130"/>
                  </a:lnTo>
                  <a:lnTo>
                    <a:pt x="163" y="130"/>
                  </a:lnTo>
                  <a:lnTo>
                    <a:pt x="162" y="130"/>
                  </a:lnTo>
                  <a:lnTo>
                    <a:pt x="161" y="129"/>
                  </a:lnTo>
                  <a:lnTo>
                    <a:pt x="160" y="129"/>
                  </a:lnTo>
                  <a:lnTo>
                    <a:pt x="160" y="128"/>
                  </a:lnTo>
                  <a:lnTo>
                    <a:pt x="161" y="128"/>
                  </a:lnTo>
                  <a:lnTo>
                    <a:pt x="161" y="127"/>
                  </a:lnTo>
                  <a:lnTo>
                    <a:pt x="162" y="127"/>
                  </a:lnTo>
                  <a:lnTo>
                    <a:pt x="162" y="126"/>
                  </a:lnTo>
                  <a:lnTo>
                    <a:pt x="161" y="126"/>
                  </a:lnTo>
                  <a:lnTo>
                    <a:pt x="161" y="127"/>
                  </a:lnTo>
                  <a:lnTo>
                    <a:pt x="160" y="127"/>
                  </a:lnTo>
                  <a:lnTo>
                    <a:pt x="159" y="127"/>
                  </a:lnTo>
                  <a:lnTo>
                    <a:pt x="160" y="126"/>
                  </a:lnTo>
                  <a:lnTo>
                    <a:pt x="160" y="125"/>
                  </a:lnTo>
                  <a:lnTo>
                    <a:pt x="159" y="126"/>
                  </a:lnTo>
                  <a:lnTo>
                    <a:pt x="158" y="126"/>
                  </a:lnTo>
                  <a:lnTo>
                    <a:pt x="157" y="126"/>
                  </a:lnTo>
                  <a:lnTo>
                    <a:pt x="157" y="125"/>
                  </a:lnTo>
                  <a:lnTo>
                    <a:pt x="158" y="124"/>
                  </a:lnTo>
                  <a:lnTo>
                    <a:pt x="159" y="125"/>
                  </a:lnTo>
                  <a:lnTo>
                    <a:pt x="160" y="125"/>
                  </a:lnTo>
                  <a:lnTo>
                    <a:pt x="161" y="125"/>
                  </a:lnTo>
                  <a:lnTo>
                    <a:pt x="162" y="125"/>
                  </a:lnTo>
                  <a:lnTo>
                    <a:pt x="162" y="124"/>
                  </a:lnTo>
                  <a:lnTo>
                    <a:pt x="163" y="124"/>
                  </a:lnTo>
                  <a:lnTo>
                    <a:pt x="162" y="124"/>
                  </a:lnTo>
                  <a:lnTo>
                    <a:pt x="163" y="124"/>
                  </a:lnTo>
                  <a:lnTo>
                    <a:pt x="164" y="124"/>
                  </a:lnTo>
                  <a:lnTo>
                    <a:pt x="164" y="123"/>
                  </a:lnTo>
                  <a:lnTo>
                    <a:pt x="164" y="124"/>
                  </a:lnTo>
                  <a:lnTo>
                    <a:pt x="165" y="124"/>
                  </a:lnTo>
                  <a:lnTo>
                    <a:pt x="165" y="123"/>
                  </a:lnTo>
                  <a:lnTo>
                    <a:pt x="166" y="124"/>
                  </a:lnTo>
                  <a:lnTo>
                    <a:pt x="167" y="123"/>
                  </a:lnTo>
                  <a:lnTo>
                    <a:pt x="168" y="123"/>
                  </a:lnTo>
                  <a:lnTo>
                    <a:pt x="168" y="122"/>
                  </a:lnTo>
                  <a:lnTo>
                    <a:pt x="168" y="121"/>
                  </a:lnTo>
                  <a:lnTo>
                    <a:pt x="169" y="121"/>
                  </a:lnTo>
                  <a:lnTo>
                    <a:pt x="169" y="122"/>
                  </a:lnTo>
                  <a:lnTo>
                    <a:pt x="169" y="123"/>
                  </a:lnTo>
                  <a:lnTo>
                    <a:pt x="170" y="123"/>
                  </a:lnTo>
                  <a:lnTo>
                    <a:pt x="170" y="124"/>
                  </a:lnTo>
                  <a:lnTo>
                    <a:pt x="169" y="124"/>
                  </a:lnTo>
                  <a:lnTo>
                    <a:pt x="171" y="124"/>
                  </a:lnTo>
                  <a:lnTo>
                    <a:pt x="171" y="123"/>
                  </a:lnTo>
                  <a:lnTo>
                    <a:pt x="171" y="122"/>
                  </a:lnTo>
                  <a:lnTo>
                    <a:pt x="172" y="122"/>
                  </a:lnTo>
                  <a:lnTo>
                    <a:pt x="171" y="123"/>
                  </a:lnTo>
                  <a:lnTo>
                    <a:pt x="172" y="123"/>
                  </a:lnTo>
                  <a:lnTo>
                    <a:pt x="173" y="122"/>
                  </a:lnTo>
                  <a:lnTo>
                    <a:pt x="173" y="121"/>
                  </a:lnTo>
                  <a:lnTo>
                    <a:pt x="173" y="122"/>
                  </a:lnTo>
                  <a:lnTo>
                    <a:pt x="174" y="121"/>
                  </a:lnTo>
                  <a:lnTo>
                    <a:pt x="174" y="122"/>
                  </a:lnTo>
                  <a:lnTo>
                    <a:pt x="173" y="122"/>
                  </a:lnTo>
                  <a:lnTo>
                    <a:pt x="173" y="123"/>
                  </a:lnTo>
                  <a:lnTo>
                    <a:pt x="174" y="122"/>
                  </a:lnTo>
                  <a:lnTo>
                    <a:pt x="175" y="122"/>
                  </a:lnTo>
                  <a:lnTo>
                    <a:pt x="176" y="122"/>
                  </a:lnTo>
                  <a:lnTo>
                    <a:pt x="177" y="121"/>
                  </a:lnTo>
                  <a:lnTo>
                    <a:pt x="177" y="122"/>
                  </a:lnTo>
                  <a:lnTo>
                    <a:pt x="177" y="121"/>
                  </a:lnTo>
                  <a:lnTo>
                    <a:pt x="178" y="122"/>
                  </a:lnTo>
                  <a:lnTo>
                    <a:pt x="177" y="122"/>
                  </a:lnTo>
                  <a:lnTo>
                    <a:pt x="179" y="122"/>
                  </a:lnTo>
                  <a:lnTo>
                    <a:pt x="180" y="123"/>
                  </a:lnTo>
                  <a:lnTo>
                    <a:pt x="181" y="123"/>
                  </a:lnTo>
                  <a:lnTo>
                    <a:pt x="180" y="123"/>
                  </a:lnTo>
                  <a:lnTo>
                    <a:pt x="180" y="122"/>
                  </a:lnTo>
                  <a:lnTo>
                    <a:pt x="181" y="122"/>
                  </a:lnTo>
                  <a:lnTo>
                    <a:pt x="181" y="123"/>
                  </a:lnTo>
                  <a:lnTo>
                    <a:pt x="182" y="123"/>
                  </a:lnTo>
                  <a:lnTo>
                    <a:pt x="182" y="124"/>
                  </a:lnTo>
                  <a:lnTo>
                    <a:pt x="183" y="124"/>
                  </a:lnTo>
                  <a:lnTo>
                    <a:pt x="182" y="124"/>
                  </a:lnTo>
                  <a:lnTo>
                    <a:pt x="181" y="123"/>
                  </a:lnTo>
                  <a:lnTo>
                    <a:pt x="181" y="124"/>
                  </a:lnTo>
                  <a:lnTo>
                    <a:pt x="182" y="124"/>
                  </a:lnTo>
                  <a:lnTo>
                    <a:pt x="183" y="124"/>
                  </a:lnTo>
                  <a:lnTo>
                    <a:pt x="183" y="125"/>
                  </a:lnTo>
                  <a:lnTo>
                    <a:pt x="183" y="126"/>
                  </a:lnTo>
                  <a:lnTo>
                    <a:pt x="183" y="125"/>
                  </a:lnTo>
                  <a:lnTo>
                    <a:pt x="183" y="126"/>
                  </a:lnTo>
                  <a:lnTo>
                    <a:pt x="184" y="126"/>
                  </a:lnTo>
                  <a:lnTo>
                    <a:pt x="185" y="125"/>
                  </a:lnTo>
                  <a:lnTo>
                    <a:pt x="186" y="125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7" y="123"/>
                  </a:lnTo>
                  <a:lnTo>
                    <a:pt x="188" y="123"/>
                  </a:lnTo>
                  <a:lnTo>
                    <a:pt x="188" y="122"/>
                  </a:lnTo>
                  <a:lnTo>
                    <a:pt x="189" y="122"/>
                  </a:lnTo>
                  <a:lnTo>
                    <a:pt x="190" y="123"/>
                  </a:lnTo>
                  <a:lnTo>
                    <a:pt x="191" y="123"/>
                  </a:lnTo>
                  <a:lnTo>
                    <a:pt x="192" y="124"/>
                  </a:lnTo>
                  <a:lnTo>
                    <a:pt x="193" y="125"/>
                  </a:lnTo>
                  <a:lnTo>
                    <a:pt x="193" y="126"/>
                  </a:lnTo>
                  <a:lnTo>
                    <a:pt x="194" y="126"/>
                  </a:lnTo>
                  <a:lnTo>
                    <a:pt x="195" y="127"/>
                  </a:lnTo>
                  <a:lnTo>
                    <a:pt x="196" y="127"/>
                  </a:lnTo>
                  <a:lnTo>
                    <a:pt x="197" y="127"/>
                  </a:lnTo>
                  <a:lnTo>
                    <a:pt x="197" y="128"/>
                  </a:lnTo>
                  <a:lnTo>
                    <a:pt x="197" y="129"/>
                  </a:lnTo>
                  <a:lnTo>
                    <a:pt x="198" y="130"/>
                  </a:lnTo>
                  <a:lnTo>
                    <a:pt x="198" y="131"/>
                  </a:lnTo>
                  <a:lnTo>
                    <a:pt x="197" y="133"/>
                  </a:lnTo>
                  <a:lnTo>
                    <a:pt x="197" y="134"/>
                  </a:lnTo>
                  <a:lnTo>
                    <a:pt x="197" y="135"/>
                  </a:lnTo>
                  <a:lnTo>
                    <a:pt x="198" y="136"/>
                  </a:lnTo>
                  <a:lnTo>
                    <a:pt x="197" y="135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9" y="135"/>
                  </a:lnTo>
                  <a:lnTo>
                    <a:pt x="199" y="134"/>
                  </a:lnTo>
                  <a:lnTo>
                    <a:pt x="198" y="134"/>
                  </a:lnTo>
                  <a:lnTo>
                    <a:pt x="198" y="133"/>
                  </a:lnTo>
                  <a:lnTo>
                    <a:pt x="199" y="134"/>
                  </a:lnTo>
                  <a:lnTo>
                    <a:pt x="200" y="134"/>
                  </a:lnTo>
                  <a:lnTo>
                    <a:pt x="200" y="135"/>
                  </a:lnTo>
                  <a:lnTo>
                    <a:pt x="199" y="136"/>
                  </a:lnTo>
                  <a:lnTo>
                    <a:pt x="199" y="137"/>
                  </a:lnTo>
                  <a:lnTo>
                    <a:pt x="198" y="137"/>
                  </a:lnTo>
                  <a:lnTo>
                    <a:pt x="199" y="138"/>
                  </a:lnTo>
                  <a:lnTo>
                    <a:pt x="200" y="138"/>
                  </a:lnTo>
                  <a:lnTo>
                    <a:pt x="199" y="138"/>
                  </a:lnTo>
                  <a:lnTo>
                    <a:pt x="200" y="139"/>
                  </a:lnTo>
                  <a:lnTo>
                    <a:pt x="201" y="139"/>
                  </a:lnTo>
                  <a:lnTo>
                    <a:pt x="201" y="140"/>
                  </a:lnTo>
                  <a:lnTo>
                    <a:pt x="201" y="139"/>
                  </a:lnTo>
                  <a:lnTo>
                    <a:pt x="202" y="139"/>
                  </a:lnTo>
                  <a:lnTo>
                    <a:pt x="202" y="140"/>
                  </a:lnTo>
                  <a:lnTo>
                    <a:pt x="202" y="141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3" y="141"/>
                  </a:lnTo>
                  <a:lnTo>
                    <a:pt x="204" y="140"/>
                  </a:lnTo>
                  <a:lnTo>
                    <a:pt x="203" y="141"/>
                  </a:lnTo>
                  <a:lnTo>
                    <a:pt x="203" y="142"/>
                  </a:lnTo>
                  <a:lnTo>
                    <a:pt x="204" y="143"/>
                  </a:lnTo>
                  <a:lnTo>
                    <a:pt x="204" y="144"/>
                  </a:lnTo>
                  <a:lnTo>
                    <a:pt x="205" y="145"/>
                  </a:lnTo>
                  <a:lnTo>
                    <a:pt x="206" y="145"/>
                  </a:lnTo>
                  <a:lnTo>
                    <a:pt x="207" y="145"/>
                  </a:lnTo>
                  <a:lnTo>
                    <a:pt x="207" y="146"/>
                  </a:lnTo>
                  <a:lnTo>
                    <a:pt x="208" y="147"/>
                  </a:lnTo>
                  <a:lnTo>
                    <a:pt x="209" y="148"/>
                  </a:lnTo>
                  <a:lnTo>
                    <a:pt x="210" y="148"/>
                  </a:lnTo>
                  <a:lnTo>
                    <a:pt x="210" y="149"/>
                  </a:lnTo>
                  <a:lnTo>
                    <a:pt x="209" y="149"/>
                  </a:lnTo>
                  <a:lnTo>
                    <a:pt x="209" y="148"/>
                  </a:lnTo>
                  <a:lnTo>
                    <a:pt x="208" y="149"/>
                  </a:lnTo>
                  <a:lnTo>
                    <a:pt x="209" y="150"/>
                  </a:lnTo>
                  <a:lnTo>
                    <a:pt x="210" y="149"/>
                  </a:lnTo>
                  <a:lnTo>
                    <a:pt x="211" y="149"/>
                  </a:lnTo>
                  <a:lnTo>
                    <a:pt x="212" y="149"/>
                  </a:lnTo>
                  <a:lnTo>
                    <a:pt x="212" y="148"/>
                  </a:lnTo>
                  <a:lnTo>
                    <a:pt x="213" y="148"/>
                  </a:lnTo>
                  <a:lnTo>
                    <a:pt x="213" y="147"/>
                  </a:lnTo>
                  <a:lnTo>
                    <a:pt x="213" y="146"/>
                  </a:lnTo>
                  <a:lnTo>
                    <a:pt x="213" y="145"/>
                  </a:lnTo>
                  <a:lnTo>
                    <a:pt x="213" y="144"/>
                  </a:lnTo>
                  <a:lnTo>
                    <a:pt x="213" y="145"/>
                  </a:lnTo>
                  <a:lnTo>
                    <a:pt x="213" y="144"/>
                  </a:lnTo>
                  <a:lnTo>
                    <a:pt x="213" y="143"/>
                  </a:lnTo>
                  <a:lnTo>
                    <a:pt x="213" y="142"/>
                  </a:lnTo>
                  <a:lnTo>
                    <a:pt x="213" y="141"/>
                  </a:lnTo>
                  <a:lnTo>
                    <a:pt x="213" y="139"/>
                  </a:lnTo>
                  <a:lnTo>
                    <a:pt x="213" y="138"/>
                  </a:lnTo>
                  <a:lnTo>
                    <a:pt x="212" y="137"/>
                  </a:lnTo>
                  <a:lnTo>
                    <a:pt x="212" y="136"/>
                  </a:lnTo>
                  <a:lnTo>
                    <a:pt x="211" y="135"/>
                  </a:lnTo>
                  <a:lnTo>
                    <a:pt x="210" y="134"/>
                  </a:lnTo>
                  <a:lnTo>
                    <a:pt x="209" y="132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7" y="127"/>
                  </a:lnTo>
                  <a:lnTo>
                    <a:pt x="207" y="128"/>
                  </a:lnTo>
                  <a:lnTo>
                    <a:pt x="207" y="129"/>
                  </a:lnTo>
                  <a:lnTo>
                    <a:pt x="208" y="128"/>
                  </a:lnTo>
                  <a:lnTo>
                    <a:pt x="208" y="129"/>
                  </a:lnTo>
                  <a:lnTo>
                    <a:pt x="208" y="130"/>
                  </a:lnTo>
                  <a:lnTo>
                    <a:pt x="208" y="131"/>
                  </a:lnTo>
                  <a:lnTo>
                    <a:pt x="209" y="133"/>
                  </a:lnTo>
                  <a:lnTo>
                    <a:pt x="210" y="133"/>
                  </a:lnTo>
                  <a:lnTo>
                    <a:pt x="209" y="132"/>
                  </a:lnTo>
                  <a:lnTo>
                    <a:pt x="209" y="131"/>
                  </a:lnTo>
                  <a:lnTo>
                    <a:pt x="208" y="131"/>
                  </a:lnTo>
                  <a:lnTo>
                    <a:pt x="208" y="130"/>
                  </a:lnTo>
                  <a:lnTo>
                    <a:pt x="209" y="129"/>
                  </a:lnTo>
                  <a:lnTo>
                    <a:pt x="208" y="129"/>
                  </a:lnTo>
                  <a:lnTo>
                    <a:pt x="208" y="128"/>
                  </a:lnTo>
                  <a:lnTo>
                    <a:pt x="207" y="128"/>
                  </a:lnTo>
                  <a:lnTo>
                    <a:pt x="206" y="125"/>
                  </a:lnTo>
                  <a:lnTo>
                    <a:pt x="204" y="123"/>
                  </a:lnTo>
                  <a:lnTo>
                    <a:pt x="204" y="122"/>
                  </a:lnTo>
                  <a:lnTo>
                    <a:pt x="203" y="121"/>
                  </a:lnTo>
                  <a:lnTo>
                    <a:pt x="202" y="120"/>
                  </a:lnTo>
                  <a:lnTo>
                    <a:pt x="202" y="119"/>
                  </a:lnTo>
                  <a:lnTo>
                    <a:pt x="202" y="118"/>
                  </a:lnTo>
                  <a:lnTo>
                    <a:pt x="201" y="118"/>
                  </a:lnTo>
                  <a:lnTo>
                    <a:pt x="202" y="118"/>
                  </a:lnTo>
                  <a:lnTo>
                    <a:pt x="202" y="117"/>
                  </a:lnTo>
                  <a:lnTo>
                    <a:pt x="201" y="117"/>
                  </a:lnTo>
                  <a:lnTo>
                    <a:pt x="201" y="116"/>
                  </a:lnTo>
                  <a:lnTo>
                    <a:pt x="201" y="115"/>
                  </a:lnTo>
                  <a:lnTo>
                    <a:pt x="202" y="114"/>
                  </a:lnTo>
                  <a:lnTo>
                    <a:pt x="201" y="114"/>
                  </a:lnTo>
                  <a:lnTo>
                    <a:pt x="201" y="113"/>
                  </a:lnTo>
                  <a:lnTo>
                    <a:pt x="202" y="113"/>
                  </a:lnTo>
                  <a:lnTo>
                    <a:pt x="202" y="112"/>
                  </a:lnTo>
                  <a:lnTo>
                    <a:pt x="201" y="112"/>
                  </a:lnTo>
                  <a:lnTo>
                    <a:pt x="202" y="112"/>
                  </a:lnTo>
                  <a:lnTo>
                    <a:pt x="202" y="111"/>
                  </a:lnTo>
                  <a:lnTo>
                    <a:pt x="202" y="112"/>
                  </a:lnTo>
                  <a:lnTo>
                    <a:pt x="202" y="111"/>
                  </a:lnTo>
                  <a:lnTo>
                    <a:pt x="203" y="110"/>
                  </a:lnTo>
                  <a:lnTo>
                    <a:pt x="202" y="110"/>
                  </a:lnTo>
                  <a:lnTo>
                    <a:pt x="202" y="109"/>
                  </a:lnTo>
                  <a:lnTo>
                    <a:pt x="203" y="109"/>
                  </a:lnTo>
                  <a:lnTo>
                    <a:pt x="204" y="109"/>
                  </a:lnTo>
                  <a:lnTo>
                    <a:pt x="203" y="109"/>
                  </a:lnTo>
                  <a:lnTo>
                    <a:pt x="203" y="108"/>
                  </a:lnTo>
                  <a:lnTo>
                    <a:pt x="204" y="108"/>
                  </a:lnTo>
                  <a:lnTo>
                    <a:pt x="204" y="107"/>
                  </a:lnTo>
                  <a:lnTo>
                    <a:pt x="203" y="107"/>
                  </a:lnTo>
                  <a:lnTo>
                    <a:pt x="203" y="106"/>
                  </a:lnTo>
                  <a:lnTo>
                    <a:pt x="204" y="107"/>
                  </a:lnTo>
                  <a:lnTo>
                    <a:pt x="204" y="106"/>
                  </a:lnTo>
                  <a:lnTo>
                    <a:pt x="204" y="107"/>
                  </a:lnTo>
                  <a:lnTo>
                    <a:pt x="205" y="107"/>
                  </a:lnTo>
                  <a:lnTo>
                    <a:pt x="205" y="106"/>
                  </a:lnTo>
                  <a:lnTo>
                    <a:pt x="205" y="107"/>
                  </a:lnTo>
                  <a:lnTo>
                    <a:pt x="205" y="106"/>
                  </a:lnTo>
                  <a:lnTo>
                    <a:pt x="204" y="106"/>
                  </a:lnTo>
                  <a:lnTo>
                    <a:pt x="205" y="105"/>
                  </a:lnTo>
                  <a:lnTo>
                    <a:pt x="205" y="106"/>
                  </a:lnTo>
                  <a:lnTo>
                    <a:pt x="206" y="105"/>
                  </a:lnTo>
                  <a:lnTo>
                    <a:pt x="207" y="105"/>
                  </a:lnTo>
                  <a:lnTo>
                    <a:pt x="206" y="105"/>
                  </a:lnTo>
                  <a:lnTo>
                    <a:pt x="207" y="105"/>
                  </a:lnTo>
                  <a:lnTo>
                    <a:pt x="207" y="104"/>
                  </a:lnTo>
                  <a:lnTo>
                    <a:pt x="207" y="103"/>
                  </a:lnTo>
                  <a:lnTo>
                    <a:pt x="208" y="103"/>
                  </a:lnTo>
                  <a:lnTo>
                    <a:pt x="208" y="102"/>
                  </a:lnTo>
                  <a:lnTo>
                    <a:pt x="209" y="102"/>
                  </a:lnTo>
                  <a:lnTo>
                    <a:pt x="208" y="102"/>
                  </a:lnTo>
                  <a:lnTo>
                    <a:pt x="209" y="102"/>
                  </a:lnTo>
                  <a:lnTo>
                    <a:pt x="210" y="102"/>
                  </a:lnTo>
                  <a:lnTo>
                    <a:pt x="210" y="101"/>
                  </a:lnTo>
                  <a:lnTo>
                    <a:pt x="211" y="101"/>
                  </a:lnTo>
                  <a:lnTo>
                    <a:pt x="210" y="100"/>
                  </a:lnTo>
                  <a:lnTo>
                    <a:pt x="210" y="99"/>
                  </a:lnTo>
                  <a:lnTo>
                    <a:pt x="210" y="100"/>
                  </a:lnTo>
                  <a:lnTo>
                    <a:pt x="211" y="99"/>
                  </a:lnTo>
                  <a:lnTo>
                    <a:pt x="211" y="98"/>
                  </a:lnTo>
                  <a:lnTo>
                    <a:pt x="212" y="97"/>
                  </a:lnTo>
                  <a:lnTo>
                    <a:pt x="213" y="96"/>
                  </a:lnTo>
                  <a:lnTo>
                    <a:pt x="214" y="95"/>
                  </a:lnTo>
                  <a:lnTo>
                    <a:pt x="215" y="95"/>
                  </a:lnTo>
                  <a:lnTo>
                    <a:pt x="215" y="94"/>
                  </a:lnTo>
                  <a:lnTo>
                    <a:pt x="215" y="93"/>
                  </a:lnTo>
                  <a:lnTo>
                    <a:pt x="215" y="94"/>
                  </a:lnTo>
                  <a:lnTo>
                    <a:pt x="216" y="95"/>
                  </a:lnTo>
                  <a:lnTo>
                    <a:pt x="216" y="94"/>
                  </a:lnTo>
                  <a:lnTo>
                    <a:pt x="216" y="93"/>
                  </a:lnTo>
                  <a:lnTo>
                    <a:pt x="216" y="92"/>
                  </a:lnTo>
                  <a:lnTo>
                    <a:pt x="217" y="91"/>
                  </a:lnTo>
                  <a:lnTo>
                    <a:pt x="218" y="90"/>
                  </a:lnTo>
                  <a:lnTo>
                    <a:pt x="217" y="90"/>
                  </a:lnTo>
                  <a:lnTo>
                    <a:pt x="218" y="90"/>
                  </a:lnTo>
                  <a:lnTo>
                    <a:pt x="219" y="90"/>
                  </a:lnTo>
                  <a:lnTo>
                    <a:pt x="220" y="89"/>
                  </a:lnTo>
                  <a:lnTo>
                    <a:pt x="221" y="89"/>
                  </a:lnTo>
                  <a:lnTo>
                    <a:pt x="222" y="88"/>
                  </a:lnTo>
                  <a:lnTo>
                    <a:pt x="222" y="87"/>
                  </a:lnTo>
                  <a:lnTo>
                    <a:pt x="221" y="87"/>
                  </a:lnTo>
                  <a:lnTo>
                    <a:pt x="221" y="88"/>
                  </a:lnTo>
                  <a:lnTo>
                    <a:pt x="221" y="87"/>
                  </a:lnTo>
                  <a:lnTo>
                    <a:pt x="220" y="88"/>
                  </a:lnTo>
                  <a:lnTo>
                    <a:pt x="219" y="88"/>
                  </a:lnTo>
                  <a:lnTo>
                    <a:pt x="219" y="87"/>
                  </a:lnTo>
                  <a:lnTo>
                    <a:pt x="219" y="88"/>
                  </a:lnTo>
                  <a:lnTo>
                    <a:pt x="220" y="87"/>
                  </a:lnTo>
                  <a:lnTo>
                    <a:pt x="220" y="86"/>
                  </a:lnTo>
                  <a:lnTo>
                    <a:pt x="221" y="86"/>
                  </a:lnTo>
                  <a:lnTo>
                    <a:pt x="221" y="85"/>
                  </a:lnTo>
                  <a:lnTo>
                    <a:pt x="220" y="85"/>
                  </a:lnTo>
                  <a:lnTo>
                    <a:pt x="219" y="85"/>
                  </a:lnTo>
                  <a:lnTo>
                    <a:pt x="218" y="84"/>
                  </a:lnTo>
                  <a:lnTo>
                    <a:pt x="219" y="84"/>
                  </a:lnTo>
                  <a:lnTo>
                    <a:pt x="220" y="84"/>
                  </a:lnTo>
                  <a:lnTo>
                    <a:pt x="221" y="84"/>
                  </a:lnTo>
                  <a:lnTo>
                    <a:pt x="222" y="84"/>
                  </a:lnTo>
                  <a:lnTo>
                    <a:pt x="223" y="84"/>
                  </a:lnTo>
                  <a:lnTo>
                    <a:pt x="223" y="83"/>
                  </a:lnTo>
                  <a:lnTo>
                    <a:pt x="224" y="83"/>
                  </a:lnTo>
                  <a:lnTo>
                    <a:pt x="224" y="82"/>
                  </a:lnTo>
                  <a:lnTo>
                    <a:pt x="224" y="81"/>
                  </a:lnTo>
                  <a:lnTo>
                    <a:pt x="223" y="81"/>
                  </a:lnTo>
                  <a:lnTo>
                    <a:pt x="223" y="82"/>
                  </a:lnTo>
                  <a:lnTo>
                    <a:pt x="223" y="83"/>
                  </a:lnTo>
                  <a:lnTo>
                    <a:pt x="222" y="83"/>
                  </a:lnTo>
                  <a:lnTo>
                    <a:pt x="222" y="82"/>
                  </a:lnTo>
                  <a:lnTo>
                    <a:pt x="222" y="81"/>
                  </a:lnTo>
                  <a:lnTo>
                    <a:pt x="221" y="81"/>
                  </a:lnTo>
                  <a:lnTo>
                    <a:pt x="221" y="82"/>
                  </a:lnTo>
                  <a:lnTo>
                    <a:pt x="220" y="81"/>
                  </a:lnTo>
                  <a:lnTo>
                    <a:pt x="220" y="82"/>
                  </a:lnTo>
                  <a:lnTo>
                    <a:pt x="219" y="82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19" y="79"/>
                  </a:lnTo>
                  <a:lnTo>
                    <a:pt x="219" y="80"/>
                  </a:lnTo>
                  <a:lnTo>
                    <a:pt x="219" y="81"/>
                  </a:lnTo>
                  <a:lnTo>
                    <a:pt x="220" y="80"/>
                  </a:lnTo>
                  <a:lnTo>
                    <a:pt x="221" y="80"/>
                  </a:lnTo>
                  <a:lnTo>
                    <a:pt x="222" y="80"/>
                  </a:lnTo>
                  <a:lnTo>
                    <a:pt x="222" y="79"/>
                  </a:lnTo>
                  <a:lnTo>
                    <a:pt x="221" y="79"/>
                  </a:lnTo>
                  <a:lnTo>
                    <a:pt x="222" y="79"/>
                  </a:lnTo>
                  <a:lnTo>
                    <a:pt x="223" y="79"/>
                  </a:lnTo>
                  <a:lnTo>
                    <a:pt x="222" y="79"/>
                  </a:lnTo>
                  <a:lnTo>
                    <a:pt x="223" y="79"/>
                  </a:lnTo>
                  <a:lnTo>
                    <a:pt x="223" y="80"/>
                  </a:lnTo>
                  <a:lnTo>
                    <a:pt x="223" y="79"/>
                  </a:lnTo>
                  <a:lnTo>
                    <a:pt x="222" y="78"/>
                  </a:lnTo>
                  <a:lnTo>
                    <a:pt x="221" y="78"/>
                  </a:lnTo>
                  <a:lnTo>
                    <a:pt x="222" y="78"/>
                  </a:lnTo>
                  <a:lnTo>
                    <a:pt x="223" y="78"/>
                  </a:lnTo>
                  <a:lnTo>
                    <a:pt x="223" y="79"/>
                  </a:lnTo>
                  <a:lnTo>
                    <a:pt x="224" y="80"/>
                  </a:lnTo>
                  <a:lnTo>
                    <a:pt x="225" y="81"/>
                  </a:lnTo>
                  <a:lnTo>
                    <a:pt x="224" y="79"/>
                  </a:lnTo>
                  <a:lnTo>
                    <a:pt x="223" y="79"/>
                  </a:lnTo>
                  <a:lnTo>
                    <a:pt x="222" y="78"/>
                  </a:lnTo>
                  <a:lnTo>
                    <a:pt x="221" y="76"/>
                  </a:lnTo>
                  <a:lnTo>
                    <a:pt x="221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6"/>
                  </a:lnTo>
                  <a:lnTo>
                    <a:pt x="219" y="75"/>
                  </a:lnTo>
                  <a:lnTo>
                    <a:pt x="218" y="75"/>
                  </a:lnTo>
                  <a:lnTo>
                    <a:pt x="218" y="74"/>
                  </a:lnTo>
                  <a:lnTo>
                    <a:pt x="217" y="75"/>
                  </a:lnTo>
                  <a:lnTo>
                    <a:pt x="217" y="74"/>
                  </a:lnTo>
                  <a:lnTo>
                    <a:pt x="216" y="74"/>
                  </a:lnTo>
                  <a:lnTo>
                    <a:pt x="214" y="74"/>
                  </a:lnTo>
                  <a:lnTo>
                    <a:pt x="215" y="74"/>
                  </a:lnTo>
                  <a:lnTo>
                    <a:pt x="216" y="74"/>
                  </a:lnTo>
                  <a:lnTo>
                    <a:pt x="217" y="74"/>
                  </a:lnTo>
                  <a:lnTo>
                    <a:pt x="218" y="74"/>
                  </a:lnTo>
                  <a:lnTo>
                    <a:pt x="219" y="75"/>
                  </a:lnTo>
                  <a:lnTo>
                    <a:pt x="219" y="74"/>
                  </a:lnTo>
                  <a:lnTo>
                    <a:pt x="218" y="73"/>
                  </a:lnTo>
                  <a:lnTo>
                    <a:pt x="217" y="72"/>
                  </a:lnTo>
                  <a:lnTo>
                    <a:pt x="218" y="73"/>
                  </a:lnTo>
                  <a:lnTo>
                    <a:pt x="219" y="74"/>
                  </a:lnTo>
                  <a:lnTo>
                    <a:pt x="219" y="73"/>
                  </a:lnTo>
                  <a:lnTo>
                    <a:pt x="219" y="72"/>
                  </a:lnTo>
                  <a:lnTo>
                    <a:pt x="219" y="73"/>
                  </a:lnTo>
                  <a:lnTo>
                    <a:pt x="219" y="72"/>
                  </a:lnTo>
                  <a:lnTo>
                    <a:pt x="218" y="72"/>
                  </a:lnTo>
                  <a:lnTo>
                    <a:pt x="217" y="71"/>
                  </a:lnTo>
                  <a:lnTo>
                    <a:pt x="216" y="71"/>
                  </a:lnTo>
                  <a:lnTo>
                    <a:pt x="216" y="70"/>
                  </a:lnTo>
                  <a:lnTo>
                    <a:pt x="215" y="70"/>
                  </a:lnTo>
                  <a:lnTo>
                    <a:pt x="214" y="69"/>
                  </a:lnTo>
                  <a:lnTo>
                    <a:pt x="215" y="69"/>
                  </a:lnTo>
                  <a:lnTo>
                    <a:pt x="215" y="70"/>
                  </a:lnTo>
                  <a:lnTo>
                    <a:pt x="216" y="70"/>
                  </a:lnTo>
                  <a:lnTo>
                    <a:pt x="217" y="71"/>
                  </a:lnTo>
                  <a:lnTo>
                    <a:pt x="218" y="72"/>
                  </a:lnTo>
                  <a:lnTo>
                    <a:pt x="219" y="72"/>
                  </a:lnTo>
                  <a:lnTo>
                    <a:pt x="219" y="71"/>
                  </a:lnTo>
                  <a:lnTo>
                    <a:pt x="219" y="70"/>
                  </a:lnTo>
                  <a:lnTo>
                    <a:pt x="218" y="70"/>
                  </a:lnTo>
                  <a:lnTo>
                    <a:pt x="218" y="69"/>
                  </a:lnTo>
                  <a:lnTo>
                    <a:pt x="217" y="69"/>
                  </a:lnTo>
                  <a:lnTo>
                    <a:pt x="216" y="69"/>
                  </a:lnTo>
                  <a:lnTo>
                    <a:pt x="215" y="69"/>
                  </a:lnTo>
                  <a:lnTo>
                    <a:pt x="214" y="68"/>
                  </a:lnTo>
                  <a:lnTo>
                    <a:pt x="213" y="68"/>
                  </a:lnTo>
                  <a:lnTo>
                    <a:pt x="213" y="67"/>
                  </a:lnTo>
                  <a:lnTo>
                    <a:pt x="213" y="66"/>
                  </a:lnTo>
                  <a:lnTo>
                    <a:pt x="214" y="66"/>
                  </a:lnTo>
                  <a:lnTo>
                    <a:pt x="214" y="65"/>
                  </a:lnTo>
                  <a:lnTo>
                    <a:pt x="213" y="65"/>
                  </a:lnTo>
                  <a:lnTo>
                    <a:pt x="214" y="65"/>
                  </a:lnTo>
                  <a:lnTo>
                    <a:pt x="214" y="66"/>
                  </a:lnTo>
                  <a:lnTo>
                    <a:pt x="213" y="66"/>
                  </a:lnTo>
                  <a:lnTo>
                    <a:pt x="213" y="67"/>
                  </a:lnTo>
                  <a:lnTo>
                    <a:pt x="213" y="68"/>
                  </a:lnTo>
                  <a:lnTo>
                    <a:pt x="214" y="67"/>
                  </a:lnTo>
                  <a:lnTo>
                    <a:pt x="215" y="68"/>
                  </a:lnTo>
                  <a:lnTo>
                    <a:pt x="215" y="67"/>
                  </a:lnTo>
                  <a:lnTo>
                    <a:pt x="216" y="68"/>
                  </a:lnTo>
                  <a:lnTo>
                    <a:pt x="217" y="68"/>
                  </a:lnTo>
                  <a:lnTo>
                    <a:pt x="217" y="69"/>
                  </a:lnTo>
                  <a:lnTo>
                    <a:pt x="217" y="68"/>
                  </a:lnTo>
                  <a:lnTo>
                    <a:pt x="218" y="68"/>
                  </a:lnTo>
                  <a:lnTo>
                    <a:pt x="218" y="69"/>
                  </a:lnTo>
                  <a:lnTo>
                    <a:pt x="218" y="68"/>
                  </a:lnTo>
                  <a:lnTo>
                    <a:pt x="217" y="67"/>
                  </a:lnTo>
                  <a:lnTo>
                    <a:pt x="216" y="67"/>
                  </a:lnTo>
                  <a:lnTo>
                    <a:pt x="216" y="66"/>
                  </a:lnTo>
                  <a:lnTo>
                    <a:pt x="217" y="67"/>
                  </a:lnTo>
                  <a:lnTo>
                    <a:pt x="218" y="67"/>
                  </a:lnTo>
                  <a:lnTo>
                    <a:pt x="217" y="66"/>
                  </a:lnTo>
                  <a:lnTo>
                    <a:pt x="216" y="65"/>
                  </a:lnTo>
                  <a:lnTo>
                    <a:pt x="216" y="64"/>
                  </a:lnTo>
                  <a:lnTo>
                    <a:pt x="216" y="63"/>
                  </a:lnTo>
                  <a:lnTo>
                    <a:pt x="217" y="64"/>
                  </a:lnTo>
                  <a:lnTo>
                    <a:pt x="217" y="63"/>
                  </a:lnTo>
                  <a:lnTo>
                    <a:pt x="216" y="63"/>
                  </a:lnTo>
                  <a:lnTo>
                    <a:pt x="215" y="62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7" y="61"/>
                  </a:lnTo>
                  <a:lnTo>
                    <a:pt x="217" y="60"/>
                  </a:lnTo>
                  <a:lnTo>
                    <a:pt x="217" y="61"/>
                  </a:lnTo>
                  <a:lnTo>
                    <a:pt x="218" y="60"/>
                  </a:lnTo>
                  <a:lnTo>
                    <a:pt x="217" y="60"/>
                  </a:lnTo>
                  <a:lnTo>
                    <a:pt x="217" y="59"/>
                  </a:lnTo>
                  <a:lnTo>
                    <a:pt x="218" y="59"/>
                  </a:lnTo>
                  <a:lnTo>
                    <a:pt x="218" y="60"/>
                  </a:lnTo>
                  <a:lnTo>
                    <a:pt x="219" y="59"/>
                  </a:lnTo>
                  <a:lnTo>
                    <a:pt x="218" y="60"/>
                  </a:lnTo>
                  <a:lnTo>
                    <a:pt x="219" y="60"/>
                  </a:lnTo>
                  <a:lnTo>
                    <a:pt x="218" y="61"/>
                  </a:lnTo>
                  <a:lnTo>
                    <a:pt x="217" y="61"/>
                  </a:lnTo>
                  <a:lnTo>
                    <a:pt x="217" y="62"/>
                  </a:lnTo>
                  <a:lnTo>
                    <a:pt x="217" y="63"/>
                  </a:lnTo>
                  <a:lnTo>
                    <a:pt x="218" y="62"/>
                  </a:lnTo>
                  <a:lnTo>
                    <a:pt x="218" y="63"/>
                  </a:lnTo>
                  <a:lnTo>
                    <a:pt x="217" y="63"/>
                  </a:lnTo>
                  <a:lnTo>
                    <a:pt x="217" y="64"/>
                  </a:lnTo>
                  <a:lnTo>
                    <a:pt x="218" y="64"/>
                  </a:lnTo>
                  <a:lnTo>
                    <a:pt x="218" y="65"/>
                  </a:lnTo>
                  <a:lnTo>
                    <a:pt x="217" y="65"/>
                  </a:lnTo>
                  <a:lnTo>
                    <a:pt x="218" y="66"/>
                  </a:lnTo>
                  <a:lnTo>
                    <a:pt x="218" y="65"/>
                  </a:lnTo>
                  <a:lnTo>
                    <a:pt x="219" y="66"/>
                  </a:lnTo>
                  <a:lnTo>
                    <a:pt x="218" y="66"/>
                  </a:lnTo>
                  <a:lnTo>
                    <a:pt x="218" y="67"/>
                  </a:lnTo>
                  <a:lnTo>
                    <a:pt x="219" y="67"/>
                  </a:lnTo>
                  <a:lnTo>
                    <a:pt x="219" y="66"/>
                  </a:lnTo>
                  <a:lnTo>
                    <a:pt x="219" y="67"/>
                  </a:lnTo>
                  <a:lnTo>
                    <a:pt x="219" y="66"/>
                  </a:lnTo>
                  <a:lnTo>
                    <a:pt x="219" y="67"/>
                  </a:lnTo>
                  <a:lnTo>
                    <a:pt x="220" y="67"/>
                  </a:lnTo>
                  <a:lnTo>
                    <a:pt x="219" y="68"/>
                  </a:lnTo>
                  <a:lnTo>
                    <a:pt x="220" y="68"/>
                  </a:lnTo>
                  <a:lnTo>
                    <a:pt x="220" y="69"/>
                  </a:lnTo>
                  <a:lnTo>
                    <a:pt x="221" y="69"/>
                  </a:lnTo>
                  <a:lnTo>
                    <a:pt x="221" y="70"/>
                  </a:lnTo>
                  <a:lnTo>
                    <a:pt x="221" y="71"/>
                  </a:lnTo>
                  <a:lnTo>
                    <a:pt x="220" y="72"/>
                  </a:lnTo>
                  <a:lnTo>
                    <a:pt x="220" y="73"/>
                  </a:lnTo>
                  <a:lnTo>
                    <a:pt x="221" y="74"/>
                  </a:lnTo>
                  <a:lnTo>
                    <a:pt x="221" y="73"/>
                  </a:lnTo>
                  <a:lnTo>
                    <a:pt x="221" y="72"/>
                  </a:lnTo>
                  <a:lnTo>
                    <a:pt x="222" y="72"/>
                  </a:lnTo>
                  <a:lnTo>
                    <a:pt x="222" y="71"/>
                  </a:lnTo>
                  <a:lnTo>
                    <a:pt x="222" y="70"/>
                  </a:lnTo>
                  <a:lnTo>
                    <a:pt x="222" y="69"/>
                  </a:lnTo>
                  <a:lnTo>
                    <a:pt x="223" y="68"/>
                  </a:lnTo>
                  <a:lnTo>
                    <a:pt x="223" y="67"/>
                  </a:lnTo>
                  <a:lnTo>
                    <a:pt x="223" y="66"/>
                  </a:lnTo>
                  <a:lnTo>
                    <a:pt x="224" y="66"/>
                  </a:lnTo>
                  <a:lnTo>
                    <a:pt x="223" y="66"/>
                  </a:lnTo>
                  <a:lnTo>
                    <a:pt x="224" y="66"/>
                  </a:lnTo>
                  <a:lnTo>
                    <a:pt x="223" y="65"/>
                  </a:lnTo>
                  <a:lnTo>
                    <a:pt x="223" y="64"/>
                  </a:lnTo>
                  <a:lnTo>
                    <a:pt x="223" y="63"/>
                  </a:lnTo>
                  <a:lnTo>
                    <a:pt x="222" y="63"/>
                  </a:lnTo>
                  <a:lnTo>
                    <a:pt x="221" y="62"/>
                  </a:lnTo>
                  <a:lnTo>
                    <a:pt x="221" y="61"/>
                  </a:lnTo>
                  <a:lnTo>
                    <a:pt x="220" y="60"/>
                  </a:lnTo>
                  <a:lnTo>
                    <a:pt x="219" y="60"/>
                  </a:lnTo>
                  <a:lnTo>
                    <a:pt x="219" y="59"/>
                  </a:lnTo>
                  <a:lnTo>
                    <a:pt x="219" y="58"/>
                  </a:lnTo>
                  <a:lnTo>
                    <a:pt x="220" y="58"/>
                  </a:lnTo>
                  <a:lnTo>
                    <a:pt x="220" y="57"/>
                  </a:lnTo>
                  <a:lnTo>
                    <a:pt x="221" y="57"/>
                  </a:lnTo>
                  <a:lnTo>
                    <a:pt x="221" y="56"/>
                  </a:lnTo>
                  <a:lnTo>
                    <a:pt x="221" y="57"/>
                  </a:lnTo>
                  <a:lnTo>
                    <a:pt x="220" y="57"/>
                  </a:lnTo>
                  <a:lnTo>
                    <a:pt x="220" y="58"/>
                  </a:lnTo>
                  <a:lnTo>
                    <a:pt x="219" y="58"/>
                  </a:lnTo>
                  <a:lnTo>
                    <a:pt x="219" y="59"/>
                  </a:lnTo>
                  <a:lnTo>
                    <a:pt x="220" y="60"/>
                  </a:lnTo>
                  <a:lnTo>
                    <a:pt x="221" y="60"/>
                  </a:lnTo>
                  <a:lnTo>
                    <a:pt x="222" y="61"/>
                  </a:lnTo>
                  <a:lnTo>
                    <a:pt x="223" y="61"/>
                  </a:lnTo>
                  <a:lnTo>
                    <a:pt x="223" y="62"/>
                  </a:lnTo>
                  <a:lnTo>
                    <a:pt x="224" y="62"/>
                  </a:lnTo>
                  <a:lnTo>
                    <a:pt x="224" y="61"/>
                  </a:lnTo>
                  <a:lnTo>
                    <a:pt x="225" y="60"/>
                  </a:lnTo>
                  <a:lnTo>
                    <a:pt x="225" y="59"/>
                  </a:lnTo>
                  <a:lnTo>
                    <a:pt x="225" y="58"/>
                  </a:lnTo>
                  <a:lnTo>
                    <a:pt x="225" y="57"/>
                  </a:lnTo>
                  <a:lnTo>
                    <a:pt x="225" y="56"/>
                  </a:lnTo>
                  <a:lnTo>
                    <a:pt x="225" y="55"/>
                  </a:lnTo>
                  <a:lnTo>
                    <a:pt x="225" y="56"/>
                  </a:lnTo>
                  <a:lnTo>
                    <a:pt x="225" y="54"/>
                  </a:lnTo>
                  <a:lnTo>
                    <a:pt x="225" y="53"/>
                  </a:lnTo>
                  <a:lnTo>
                    <a:pt x="224" y="53"/>
                  </a:lnTo>
                  <a:lnTo>
                    <a:pt x="224" y="52"/>
                  </a:lnTo>
                  <a:lnTo>
                    <a:pt x="225" y="51"/>
                  </a:lnTo>
                  <a:lnTo>
                    <a:pt x="225" y="50"/>
                  </a:lnTo>
                  <a:lnTo>
                    <a:pt x="225" y="49"/>
                  </a:lnTo>
                  <a:lnTo>
                    <a:pt x="225" y="48"/>
                  </a:lnTo>
                  <a:lnTo>
                    <a:pt x="225" y="47"/>
                  </a:lnTo>
                  <a:lnTo>
                    <a:pt x="225" y="48"/>
                  </a:lnTo>
                  <a:lnTo>
                    <a:pt x="225" y="50"/>
                  </a:lnTo>
                  <a:lnTo>
                    <a:pt x="225" y="51"/>
                  </a:lnTo>
                  <a:lnTo>
                    <a:pt x="225" y="50"/>
                  </a:lnTo>
                  <a:lnTo>
                    <a:pt x="226" y="49"/>
                  </a:lnTo>
                  <a:lnTo>
                    <a:pt x="226" y="48"/>
                  </a:lnTo>
                  <a:lnTo>
                    <a:pt x="227" y="48"/>
                  </a:lnTo>
                  <a:lnTo>
                    <a:pt x="227" y="47"/>
                  </a:lnTo>
                  <a:lnTo>
                    <a:pt x="228" y="47"/>
                  </a:lnTo>
                  <a:lnTo>
                    <a:pt x="229" y="47"/>
                  </a:lnTo>
                  <a:lnTo>
                    <a:pt x="230" y="47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1" y="46"/>
                  </a:lnTo>
                  <a:lnTo>
                    <a:pt x="232" y="46"/>
                  </a:lnTo>
                  <a:lnTo>
                    <a:pt x="232" y="45"/>
                  </a:lnTo>
                  <a:lnTo>
                    <a:pt x="233" y="45"/>
                  </a:lnTo>
                  <a:lnTo>
                    <a:pt x="234" y="45"/>
                  </a:lnTo>
                  <a:lnTo>
                    <a:pt x="235" y="44"/>
                  </a:lnTo>
                  <a:lnTo>
                    <a:pt x="235" y="43"/>
                  </a:lnTo>
                  <a:lnTo>
                    <a:pt x="234" y="42"/>
                  </a:lnTo>
                  <a:lnTo>
                    <a:pt x="235" y="42"/>
                  </a:lnTo>
                  <a:lnTo>
                    <a:pt x="235" y="41"/>
                  </a:lnTo>
                  <a:lnTo>
                    <a:pt x="235" y="42"/>
                  </a:lnTo>
                  <a:lnTo>
                    <a:pt x="235" y="41"/>
                  </a:lnTo>
                  <a:lnTo>
                    <a:pt x="235" y="42"/>
                  </a:lnTo>
                  <a:lnTo>
                    <a:pt x="236" y="42"/>
                  </a:lnTo>
                  <a:lnTo>
                    <a:pt x="236" y="43"/>
                  </a:lnTo>
                  <a:lnTo>
                    <a:pt x="237" y="42"/>
                  </a:lnTo>
                  <a:lnTo>
                    <a:pt x="238" y="41"/>
                  </a:lnTo>
                  <a:lnTo>
                    <a:pt x="238" y="42"/>
                  </a:lnTo>
                  <a:lnTo>
                    <a:pt x="239" y="42"/>
                  </a:lnTo>
                  <a:lnTo>
                    <a:pt x="239" y="41"/>
                  </a:lnTo>
                  <a:lnTo>
                    <a:pt x="240" y="41"/>
                  </a:lnTo>
                  <a:lnTo>
                    <a:pt x="241" y="41"/>
                  </a:lnTo>
                  <a:lnTo>
                    <a:pt x="241" y="40"/>
                  </a:lnTo>
                  <a:lnTo>
                    <a:pt x="240" y="39"/>
                  </a:lnTo>
                  <a:lnTo>
                    <a:pt x="239" y="39"/>
                  </a:lnTo>
                  <a:lnTo>
                    <a:pt x="240" y="39"/>
                  </a:lnTo>
                  <a:lnTo>
                    <a:pt x="240" y="40"/>
                  </a:lnTo>
                  <a:lnTo>
                    <a:pt x="240" y="41"/>
                  </a:lnTo>
                  <a:lnTo>
                    <a:pt x="239" y="41"/>
                  </a:lnTo>
                  <a:lnTo>
                    <a:pt x="238" y="41"/>
                  </a:lnTo>
                  <a:lnTo>
                    <a:pt x="238" y="40"/>
                  </a:lnTo>
                  <a:lnTo>
                    <a:pt x="238" y="39"/>
                  </a:lnTo>
                  <a:lnTo>
                    <a:pt x="237" y="38"/>
                  </a:lnTo>
                  <a:lnTo>
                    <a:pt x="236" y="38"/>
                  </a:lnTo>
                  <a:lnTo>
                    <a:pt x="236" y="39"/>
                  </a:lnTo>
                  <a:lnTo>
                    <a:pt x="236" y="38"/>
                  </a:lnTo>
                  <a:lnTo>
                    <a:pt x="235" y="38"/>
                  </a:lnTo>
                  <a:lnTo>
                    <a:pt x="236" y="38"/>
                  </a:lnTo>
                  <a:lnTo>
                    <a:pt x="235" y="38"/>
                  </a:lnTo>
                  <a:lnTo>
                    <a:pt x="236" y="37"/>
                  </a:lnTo>
                  <a:lnTo>
                    <a:pt x="236" y="36"/>
                  </a:lnTo>
                  <a:lnTo>
                    <a:pt x="237" y="36"/>
                  </a:lnTo>
                  <a:lnTo>
                    <a:pt x="237" y="35"/>
                  </a:lnTo>
                  <a:lnTo>
                    <a:pt x="237" y="36"/>
                  </a:lnTo>
                  <a:lnTo>
                    <a:pt x="236" y="36"/>
                  </a:lnTo>
                  <a:lnTo>
                    <a:pt x="236" y="35"/>
                  </a:lnTo>
                  <a:lnTo>
                    <a:pt x="235" y="35"/>
                  </a:lnTo>
                  <a:lnTo>
                    <a:pt x="236" y="34"/>
                  </a:lnTo>
                  <a:lnTo>
                    <a:pt x="235" y="34"/>
                  </a:lnTo>
                  <a:lnTo>
                    <a:pt x="236" y="33"/>
                  </a:lnTo>
                  <a:lnTo>
                    <a:pt x="236" y="32"/>
                  </a:lnTo>
                  <a:lnTo>
                    <a:pt x="237" y="31"/>
                  </a:lnTo>
                  <a:lnTo>
                    <a:pt x="236" y="30"/>
                  </a:lnTo>
                  <a:lnTo>
                    <a:pt x="237" y="29"/>
                  </a:lnTo>
                  <a:lnTo>
                    <a:pt x="237" y="28"/>
                  </a:lnTo>
                  <a:lnTo>
                    <a:pt x="238" y="29"/>
                  </a:lnTo>
                  <a:lnTo>
                    <a:pt x="238" y="28"/>
                  </a:lnTo>
                  <a:lnTo>
                    <a:pt x="238" y="29"/>
                  </a:lnTo>
                  <a:lnTo>
                    <a:pt x="238" y="27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38" y="29"/>
                  </a:lnTo>
                  <a:lnTo>
                    <a:pt x="238" y="28"/>
                  </a:lnTo>
                  <a:lnTo>
                    <a:pt x="238" y="27"/>
                  </a:lnTo>
                  <a:lnTo>
                    <a:pt x="238" y="28"/>
                  </a:lnTo>
                  <a:lnTo>
                    <a:pt x="239" y="28"/>
                  </a:lnTo>
                  <a:lnTo>
                    <a:pt x="238" y="27"/>
                  </a:lnTo>
                  <a:lnTo>
                    <a:pt x="239" y="28"/>
                  </a:lnTo>
                  <a:lnTo>
                    <a:pt x="239" y="27"/>
                  </a:lnTo>
                  <a:lnTo>
                    <a:pt x="240" y="27"/>
                  </a:lnTo>
                  <a:lnTo>
                    <a:pt x="240" y="26"/>
                  </a:lnTo>
                  <a:lnTo>
                    <a:pt x="241" y="26"/>
                  </a:lnTo>
                  <a:lnTo>
                    <a:pt x="240" y="25"/>
                  </a:lnTo>
                  <a:lnTo>
                    <a:pt x="240" y="24"/>
                  </a:lnTo>
                  <a:lnTo>
                    <a:pt x="241" y="24"/>
                  </a:lnTo>
                  <a:lnTo>
                    <a:pt x="240" y="23"/>
                  </a:lnTo>
                  <a:lnTo>
                    <a:pt x="241" y="23"/>
                  </a:lnTo>
                  <a:lnTo>
                    <a:pt x="241" y="24"/>
                  </a:lnTo>
                  <a:lnTo>
                    <a:pt x="242" y="24"/>
                  </a:lnTo>
                  <a:lnTo>
                    <a:pt x="243" y="24"/>
                  </a:lnTo>
                  <a:lnTo>
                    <a:pt x="242" y="23"/>
                  </a:lnTo>
                  <a:lnTo>
                    <a:pt x="243" y="23"/>
                  </a:lnTo>
                  <a:lnTo>
                    <a:pt x="242" y="23"/>
                  </a:lnTo>
                  <a:lnTo>
                    <a:pt x="243" y="23"/>
                  </a:lnTo>
                  <a:lnTo>
                    <a:pt x="244" y="23"/>
                  </a:lnTo>
                  <a:lnTo>
                    <a:pt x="244" y="22"/>
                  </a:lnTo>
                  <a:lnTo>
                    <a:pt x="244" y="23"/>
                  </a:lnTo>
                  <a:lnTo>
                    <a:pt x="244" y="22"/>
                  </a:lnTo>
                  <a:lnTo>
                    <a:pt x="244" y="23"/>
                  </a:lnTo>
                  <a:lnTo>
                    <a:pt x="244" y="22"/>
                  </a:lnTo>
                  <a:lnTo>
                    <a:pt x="244" y="21"/>
                  </a:lnTo>
                  <a:lnTo>
                    <a:pt x="245" y="22"/>
                  </a:lnTo>
                  <a:lnTo>
                    <a:pt x="245" y="21"/>
                  </a:lnTo>
                  <a:lnTo>
                    <a:pt x="246" y="21"/>
                  </a:lnTo>
                  <a:lnTo>
                    <a:pt x="246" y="20"/>
                  </a:lnTo>
                  <a:lnTo>
                    <a:pt x="247" y="20"/>
                  </a:lnTo>
                  <a:lnTo>
                    <a:pt x="248" y="19"/>
                  </a:lnTo>
                  <a:lnTo>
                    <a:pt x="247" y="18"/>
                  </a:lnTo>
                  <a:close/>
                </a:path>
              </a:pathLst>
            </a:custGeom>
            <a:solidFill>
              <a:srgbClr val="205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45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Lingo Overview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6D69E75A-43C3-4BAC-B59E-6C1593C6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29307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3</a:t>
            </a:fld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9B4B10F-116F-1D28-F984-AF87B4177394}"/>
              </a:ext>
            </a:extLst>
          </p:cNvPr>
          <p:cNvSpPr txBox="1">
            <a:spLocks/>
          </p:cNvSpPr>
          <p:nvPr/>
        </p:nvSpPr>
        <p:spPr>
          <a:xfrm>
            <a:off x="429490" y="992826"/>
            <a:ext cx="8391600" cy="484906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Cloud/UC and Managed Service Provider serving 114K+ globally diversified customers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6FAD24E-3E6D-3A16-8476-CD6DCB1E28D3}"/>
              </a:ext>
            </a:extLst>
          </p:cNvPr>
          <p:cNvSpPr txBox="1">
            <a:spLocks/>
          </p:cNvSpPr>
          <p:nvPr/>
        </p:nvSpPr>
        <p:spPr>
          <a:xfrm>
            <a:off x="7353779" y="1592804"/>
            <a:ext cx="4014215" cy="360363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Revenue by Business Segment</a:t>
            </a:r>
            <a:endParaRPr lang="en-US" sz="1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0EF11BE-28E8-FA5A-01F2-54504B9AF9BF}"/>
              </a:ext>
            </a:extLst>
          </p:cNvPr>
          <p:cNvSpPr txBox="1">
            <a:spLocks/>
          </p:cNvSpPr>
          <p:nvPr/>
        </p:nvSpPr>
        <p:spPr>
          <a:xfrm>
            <a:off x="7354470" y="4314948"/>
            <a:ext cx="4017600" cy="360000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/>
              <a:t>Revenue Stratification by Geographic Region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C4FDD7B-30AA-8413-1CFE-AEEA905EC3F7}"/>
              </a:ext>
            </a:extLst>
          </p:cNvPr>
          <p:cNvSpPr txBox="1">
            <a:spLocks/>
          </p:cNvSpPr>
          <p:nvPr/>
        </p:nvSpPr>
        <p:spPr>
          <a:xfrm>
            <a:off x="562162" y="1564601"/>
            <a:ext cx="4017600" cy="360363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Business Overview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0EAF7E1-497A-C3C2-CCFC-091467BBEF73}"/>
              </a:ext>
            </a:extLst>
          </p:cNvPr>
          <p:cNvCxnSpPr/>
          <p:nvPr/>
        </p:nvCxnSpPr>
        <p:spPr>
          <a:xfrm>
            <a:off x="7354470" y="4663473"/>
            <a:ext cx="4014216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44">
            <a:extLst>
              <a:ext uri="{FF2B5EF4-FFF2-40B4-BE49-F238E27FC236}">
                <a16:creationId xmlns:a16="http://schemas.microsoft.com/office/drawing/2014/main" id="{BDC72A9F-182B-5EAA-30BC-53FB98CC87E2}"/>
              </a:ext>
            </a:extLst>
          </p:cNvPr>
          <p:cNvSpPr txBox="1"/>
          <p:nvPr/>
        </p:nvSpPr>
        <p:spPr>
          <a:xfrm>
            <a:off x="8889424" y="2908166"/>
            <a:ext cx="577660" cy="4007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 algn="ctr">
              <a:lnSpc>
                <a:spcPct val="113999"/>
              </a:lnSpc>
              <a:spcBef>
                <a:spcPts val="100"/>
              </a:spcBef>
            </a:pPr>
            <a:r>
              <a:rPr lang="en-US" sz="1100" b="1" dirty="0">
                <a:solidFill>
                  <a:srgbClr val="313131"/>
                </a:solidFill>
                <a:latin typeface="Arial"/>
                <a:cs typeface="Arial"/>
              </a:rPr>
              <a:t>2021E</a:t>
            </a:r>
            <a:endParaRPr sz="1100" dirty="0">
              <a:latin typeface="Arial"/>
              <a:cs typeface="Arial"/>
            </a:endParaRPr>
          </a:p>
          <a:p>
            <a:pPr marL="15240" algn="ctr">
              <a:lnSpc>
                <a:spcPct val="100000"/>
              </a:lnSpc>
              <a:spcBef>
                <a:spcPts val="165"/>
              </a:spcBef>
            </a:pPr>
            <a:r>
              <a:rPr lang="en-US" sz="1100" b="1" spc="-10" dirty="0">
                <a:solidFill>
                  <a:srgbClr val="313131"/>
                </a:solidFill>
                <a:latin typeface="Arial"/>
                <a:cs typeface="Arial"/>
              </a:rPr>
              <a:t>~</a:t>
            </a:r>
            <a:r>
              <a:rPr sz="1100" b="1" spc="-10" dirty="0">
                <a:solidFill>
                  <a:srgbClr val="313131"/>
                </a:solidFill>
                <a:latin typeface="Arial"/>
                <a:cs typeface="Arial"/>
              </a:rPr>
              <a:t>$1</a:t>
            </a:r>
            <a:r>
              <a:rPr lang="en-US" sz="1100" b="1" spc="-10" dirty="0">
                <a:solidFill>
                  <a:srgbClr val="313131"/>
                </a:solidFill>
                <a:latin typeface="Arial"/>
                <a:cs typeface="Arial"/>
              </a:rPr>
              <a:t>30</a:t>
            </a:r>
            <a:r>
              <a:rPr sz="1100" b="1" spc="-10" dirty="0">
                <a:solidFill>
                  <a:srgbClr val="313131"/>
                </a:solidFill>
                <a:latin typeface="Arial"/>
                <a:cs typeface="Arial"/>
              </a:rPr>
              <a:t>M</a:t>
            </a:r>
            <a:endParaRPr sz="1100" dirty="0">
              <a:latin typeface="Arial"/>
              <a:cs typeface="Arial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0652F1-980E-6EE7-ECCE-423DB5072006}"/>
              </a:ext>
            </a:extLst>
          </p:cNvPr>
          <p:cNvCxnSpPr>
            <a:cxnSpLocks/>
          </p:cNvCxnSpPr>
          <p:nvPr/>
        </p:nvCxnSpPr>
        <p:spPr>
          <a:xfrm>
            <a:off x="562162" y="1929405"/>
            <a:ext cx="4014216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6883FEB-EBC1-B5E1-457C-1A58BFDD86D7}"/>
              </a:ext>
            </a:extLst>
          </p:cNvPr>
          <p:cNvCxnSpPr/>
          <p:nvPr/>
        </p:nvCxnSpPr>
        <p:spPr>
          <a:xfrm>
            <a:off x="7353779" y="1979218"/>
            <a:ext cx="4014216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0B205278-D1F9-FD84-D886-131BA588497D}"/>
              </a:ext>
            </a:extLst>
          </p:cNvPr>
          <p:cNvSpPr txBox="1">
            <a:spLocks/>
          </p:cNvSpPr>
          <p:nvPr/>
        </p:nvSpPr>
        <p:spPr>
          <a:xfrm>
            <a:off x="458524" y="2009884"/>
            <a:ext cx="6555714" cy="42033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/>
              <a:t>Headquartered in Southfield, MI</a:t>
            </a:r>
          </a:p>
          <a:p>
            <a:pPr lvl="1">
              <a:spcAft>
                <a:spcPts val="400"/>
              </a:spcAft>
              <a:buSzPct val="135000"/>
              <a:buFont typeface="Wingdings" panose="05000000000000000000" pitchFamily="2" charset="2"/>
              <a:buChar char="§"/>
            </a:pPr>
            <a:r>
              <a:rPr lang="en-US" sz="1400" dirty="0"/>
              <a:t>Operations in Dallas, TX; Atmore, AL; Macon, GA</a:t>
            </a:r>
          </a:p>
          <a:p>
            <a:pPr>
              <a:spcAft>
                <a:spcPts val="40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/>
              <a:t>Cloud/UC and Managed Services Provider</a:t>
            </a:r>
          </a:p>
          <a:p>
            <a:pPr>
              <a:spcAft>
                <a:spcPts val="40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/>
              <a:t>114k customers across three market segments</a:t>
            </a:r>
          </a:p>
          <a:p>
            <a:pPr>
              <a:spcAft>
                <a:spcPts val="40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/>
              <a:t>SME customers are diversified across industry (business services, technology, transport, etc.)</a:t>
            </a:r>
          </a:p>
          <a:p>
            <a:pPr>
              <a:spcAft>
                <a:spcPts val="40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/>
              <a:t>Carrier segment includes top ILECs, CLECs, Cable, and Mobile Carriers.</a:t>
            </a:r>
          </a:p>
          <a:p>
            <a:pPr>
              <a:spcAft>
                <a:spcPts val="40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b="1" dirty="0"/>
              <a:t>Cloud UC &amp; Managed Network Infrastructure</a:t>
            </a:r>
            <a:r>
              <a:rPr lang="en-US" sz="1400" dirty="0"/>
              <a:t>: Cloud UC and Feature Group D (“FG-D”) networks in the U.S. and Canada which process over 12 billion minutes of traffic annually. </a:t>
            </a:r>
          </a:p>
          <a:p>
            <a:pPr>
              <a:spcAft>
                <a:spcPts val="40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b="1" dirty="0"/>
              <a:t>Revenue Stability and Diversification: </a:t>
            </a:r>
            <a:r>
              <a:rPr lang="en-US" sz="1400" dirty="0"/>
              <a:t>Combined revenue segments (Business, Carrier and Consumer) are diversified across all industries including medical, business services, legal, technology, transportation, and more.</a:t>
            </a:r>
          </a:p>
          <a:p>
            <a:pPr>
              <a:spcAft>
                <a:spcPts val="400"/>
              </a:spcAft>
              <a:buClr>
                <a:schemeClr val="tx1"/>
              </a:buClr>
              <a:buSzPct val="135000"/>
              <a:buFont typeface="Wingdings" panose="05000000000000000000" pitchFamily="2" charset="2"/>
              <a:buChar char="§"/>
            </a:pPr>
            <a:r>
              <a:rPr lang="en-US" sz="1400" dirty="0"/>
              <a:t>~330 Full-Time employees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583672-DAAC-87AC-24B0-D8982BCA27F7}"/>
              </a:ext>
            </a:extLst>
          </p:cNvPr>
          <p:cNvSpPr txBox="1"/>
          <p:nvPr/>
        </p:nvSpPr>
        <p:spPr>
          <a:xfrm>
            <a:off x="8928108" y="2882883"/>
            <a:ext cx="653696" cy="45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2023E</a:t>
            </a:r>
          </a:p>
          <a:p>
            <a:pPr algn="ctr"/>
            <a:endParaRPr lang="en-US" sz="4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~$252M</a:t>
            </a:r>
          </a:p>
        </p:txBody>
      </p:sp>
      <p:sp>
        <p:nvSpPr>
          <p:cNvPr id="26" name="Content Placeholder 11">
            <a:extLst>
              <a:ext uri="{FF2B5EF4-FFF2-40B4-BE49-F238E27FC236}">
                <a16:creationId xmlns:a16="http://schemas.microsoft.com/office/drawing/2014/main" id="{EB4D5304-A16B-1399-7BAF-36A25E53A745}"/>
              </a:ext>
            </a:extLst>
          </p:cNvPr>
          <p:cNvSpPr txBox="1">
            <a:spLocks/>
          </p:cNvSpPr>
          <p:nvPr/>
        </p:nvSpPr>
        <p:spPr>
          <a:xfrm>
            <a:off x="7676181" y="4856766"/>
            <a:ext cx="4017600" cy="1505621"/>
          </a:xfrm>
          <a:prstGeom prst="rect">
            <a:avLst/>
          </a:prstGeo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spcAft>
                <a:spcPts val="400"/>
              </a:spcAft>
              <a:buClr>
                <a:schemeClr val="tx1"/>
              </a:buClr>
              <a:buSzPct val="135000"/>
              <a:buFont typeface="Wingdings" pitchFamily="2" charset="2"/>
              <a:buChar char="§"/>
            </a:pPr>
            <a:r>
              <a:rPr lang="en-US" sz="1400" dirty="0"/>
              <a:t>88.0% of revenues comes from the 50 U.S. states</a:t>
            </a:r>
          </a:p>
          <a:p>
            <a:pPr lvl="1">
              <a:lnSpc>
                <a:spcPct val="150000"/>
              </a:lnSpc>
              <a:spcAft>
                <a:spcPts val="400"/>
              </a:spcAft>
              <a:buClr>
                <a:schemeClr val="tx1"/>
              </a:buClr>
              <a:buSzPct val="135000"/>
              <a:buFont typeface="Wingdings" pitchFamily="2" charset="2"/>
              <a:buChar char="§"/>
            </a:pPr>
            <a:r>
              <a:rPr lang="en-US" sz="1400" dirty="0"/>
              <a:t>1.0% of  revenues come from Canada</a:t>
            </a:r>
          </a:p>
          <a:p>
            <a:pPr lvl="1">
              <a:lnSpc>
                <a:spcPct val="150000"/>
              </a:lnSpc>
              <a:spcAft>
                <a:spcPts val="400"/>
              </a:spcAft>
              <a:buClr>
                <a:schemeClr val="tx1"/>
              </a:buClr>
              <a:buSzPct val="135000"/>
              <a:buFont typeface="Wingdings" pitchFamily="2" charset="2"/>
              <a:buChar char="§"/>
            </a:pPr>
            <a:r>
              <a:rPr lang="en-US" sz="1400" dirty="0"/>
              <a:t>The remaining 11.0% of revenues come from International Carriers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4664FF3-9D9F-5CD6-1C96-24BEE1608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444730"/>
              </p:ext>
            </p:extLst>
          </p:nvPr>
        </p:nvGraphicFramePr>
        <p:xfrm>
          <a:off x="7066842" y="1918600"/>
          <a:ext cx="4376227" cy="262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057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Robust Nationwide Infrastructure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8C6909-7FEC-4BC0-9E9C-1A27EB1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78826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802101E-5385-5FCB-93CB-4B9A538ADA39}"/>
              </a:ext>
            </a:extLst>
          </p:cNvPr>
          <p:cNvSpPr txBox="1">
            <a:spLocks/>
          </p:cNvSpPr>
          <p:nvPr/>
        </p:nvSpPr>
        <p:spPr>
          <a:xfrm>
            <a:off x="429490" y="1068043"/>
            <a:ext cx="8519522" cy="357424"/>
          </a:xfrm>
          <a:prstGeom prst="rect">
            <a:avLst/>
          </a:prstGeom>
          <a:ln w="3175">
            <a:noFill/>
          </a:ln>
        </p:spPr>
        <p:txBody>
          <a:bodyPr vert="horz" lIns="0" tIns="45720" rIns="36000" bIns="3600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lang="en-US" sz="1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283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Lingo’s Cloud/UC and Fiber Networks Provides Services for SME and Consumer Customers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2838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747EAB5-6D9D-2FDC-535C-A08D6588F445}"/>
              </a:ext>
            </a:extLst>
          </p:cNvPr>
          <p:cNvSpPr txBox="1">
            <a:spLocks/>
          </p:cNvSpPr>
          <p:nvPr/>
        </p:nvSpPr>
        <p:spPr>
          <a:xfrm>
            <a:off x="1248799" y="6071327"/>
            <a:ext cx="8391600" cy="288925"/>
          </a:xfrm>
          <a:prstGeom prst="rect">
            <a:avLst/>
          </a:prstGeom>
          <a:ln w="3175">
            <a:noFill/>
          </a:ln>
        </p:spPr>
        <p:txBody>
          <a:bodyPr vert="horz" lIns="0" tIns="36000" rIns="36000" bIns="3600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Company materials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1130E058-8C0F-B332-22DA-38353A056010}"/>
              </a:ext>
            </a:extLst>
          </p:cNvPr>
          <p:cNvSpPr txBox="1">
            <a:spLocks/>
          </p:cNvSpPr>
          <p:nvPr/>
        </p:nvSpPr>
        <p:spPr>
          <a:xfrm>
            <a:off x="662363" y="1842128"/>
            <a:ext cx="4792269" cy="4201853"/>
          </a:xfrm>
          <a:prstGeom prst="rect">
            <a:avLst/>
          </a:prstGeo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13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Cloud/UC Network:</a:t>
            </a:r>
          </a:p>
          <a:p>
            <a:pPr marL="361950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Netsapiens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Broadsoft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Cloud/UC platform and Cisco redundant router and network backbone</a:t>
            </a:r>
          </a:p>
          <a:p>
            <a:pPr marL="361950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 backbone shared with Feature Group-D Network to increase efficiency</a:t>
            </a:r>
          </a:p>
          <a:p>
            <a:pPr marL="361950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Serves all 50 United States and Canada</a:t>
            </a:r>
          </a:p>
          <a:p>
            <a:pPr marL="361950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50% current utilization of Cloud/UC network will enable Lingo to add new volume with minimal capex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13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NNI Connectivity with many other network partners provides national broadband/fiber access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13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Velo Cloud SD-WAN network services assures reliability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5AA72E4-A2BE-4B93-7F38-D42C0F4E61F1}"/>
              </a:ext>
            </a:extLst>
          </p:cNvPr>
          <p:cNvSpPr txBox="1">
            <a:spLocks/>
          </p:cNvSpPr>
          <p:nvPr/>
        </p:nvSpPr>
        <p:spPr>
          <a:xfrm>
            <a:off x="6356644" y="1420348"/>
            <a:ext cx="4303616" cy="262856"/>
          </a:xfrm>
          <a:prstGeom prst="rect">
            <a:avLst/>
          </a:prstGeom>
          <a:ln w="3175">
            <a:noFill/>
          </a:ln>
        </p:spPr>
        <p:txBody>
          <a:bodyPr vert="horz" lIns="0" tIns="36000" rIns="36000" bIns="3600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Cloud/UC Network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FBBF816-FDB5-E66A-EC9A-7634F6B32FD9}"/>
              </a:ext>
            </a:extLst>
          </p:cNvPr>
          <p:cNvSpPr txBox="1">
            <a:spLocks/>
          </p:cNvSpPr>
          <p:nvPr/>
        </p:nvSpPr>
        <p:spPr>
          <a:xfrm>
            <a:off x="662364" y="1437753"/>
            <a:ext cx="3974590" cy="248389"/>
          </a:xfrm>
          <a:prstGeom prst="rect">
            <a:avLst/>
          </a:prstGeom>
          <a:ln w="3175">
            <a:noFill/>
          </a:ln>
        </p:spPr>
        <p:txBody>
          <a:bodyPr vert="horz" lIns="0" tIns="36000" rIns="36000" bIns="3600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Cloud/UC Network Key Highlights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5C07AC-25CF-24E6-0439-846F7E5715B1}"/>
              </a:ext>
            </a:extLst>
          </p:cNvPr>
          <p:cNvCxnSpPr>
            <a:cxnSpLocks/>
          </p:cNvCxnSpPr>
          <p:nvPr/>
        </p:nvCxnSpPr>
        <p:spPr>
          <a:xfrm>
            <a:off x="6360030" y="4254807"/>
            <a:ext cx="4299991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FDA0FA6-B291-6C57-4EBA-126C2CE566D0}"/>
              </a:ext>
            </a:extLst>
          </p:cNvPr>
          <p:cNvCxnSpPr>
            <a:cxnSpLocks/>
          </p:cNvCxnSpPr>
          <p:nvPr/>
        </p:nvCxnSpPr>
        <p:spPr>
          <a:xfrm>
            <a:off x="662363" y="1686142"/>
            <a:ext cx="3971242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8A0E4-8F69-DA86-1E06-DB5E957AFF75}"/>
              </a:ext>
            </a:extLst>
          </p:cNvPr>
          <p:cNvCxnSpPr>
            <a:cxnSpLocks/>
          </p:cNvCxnSpPr>
          <p:nvPr/>
        </p:nvCxnSpPr>
        <p:spPr>
          <a:xfrm>
            <a:off x="6358336" y="1668737"/>
            <a:ext cx="4299991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sp>
        <p:nvSpPr>
          <p:cNvPr id="15" name="object 24">
            <a:extLst>
              <a:ext uri="{FF2B5EF4-FFF2-40B4-BE49-F238E27FC236}">
                <a16:creationId xmlns:a16="http://schemas.microsoft.com/office/drawing/2014/main" id="{3F64532E-FBAC-2AED-B1CE-70272314D9F7}"/>
              </a:ext>
            </a:extLst>
          </p:cNvPr>
          <p:cNvSpPr/>
          <p:nvPr/>
        </p:nvSpPr>
        <p:spPr>
          <a:xfrm>
            <a:off x="6968266" y="1733535"/>
            <a:ext cx="2978471" cy="1977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dirty="0">
              <a:solidFill>
                <a:srgbClr val="323232"/>
              </a:solidFill>
              <a:latin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C7C2D8-9F7B-A5D1-EB06-887A32A57242}"/>
              </a:ext>
            </a:extLst>
          </p:cNvPr>
          <p:cNvGrpSpPr/>
          <p:nvPr/>
        </p:nvGrpSpPr>
        <p:grpSpPr>
          <a:xfrm>
            <a:off x="6361906" y="3578737"/>
            <a:ext cx="4299991" cy="235677"/>
            <a:chOff x="4730750" y="3880724"/>
            <a:chExt cx="4014216" cy="22270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66BC43-7D92-5C69-D9C5-F4628BF086BB}"/>
                </a:ext>
              </a:extLst>
            </p:cNvPr>
            <p:cNvSpPr/>
            <p:nvPr/>
          </p:nvSpPr>
          <p:spPr>
            <a:xfrm>
              <a:off x="4730750" y="3880724"/>
              <a:ext cx="4014216" cy="22270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0057A8"/>
              </a:solidFill>
              <a:prstDash val="solid"/>
            </a:ln>
            <a:effectLst/>
          </p:spPr>
          <p:txBody>
            <a:bodyPr wrap="square" lIns="36000" tIns="36000" rIns="36000" bIns="3600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11A073-BEDB-691A-8BD5-7A44F01FB8E2}"/>
                </a:ext>
              </a:extLst>
            </p:cNvPr>
            <p:cNvGrpSpPr/>
            <p:nvPr/>
          </p:nvGrpSpPr>
          <p:grpSpPr>
            <a:xfrm>
              <a:off x="4984194" y="3881339"/>
              <a:ext cx="3357424" cy="215444"/>
              <a:chOff x="4988448" y="3881339"/>
              <a:chExt cx="3357424" cy="21544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D15814F-507B-169A-31A8-E24CF41C2449}"/>
                  </a:ext>
                </a:extLst>
              </p:cNvPr>
              <p:cNvGrpSpPr/>
              <p:nvPr/>
            </p:nvGrpSpPr>
            <p:grpSpPr>
              <a:xfrm>
                <a:off x="4988448" y="3919503"/>
                <a:ext cx="1117987" cy="135293"/>
                <a:chOff x="3309549" y="4063942"/>
                <a:chExt cx="1117987" cy="135293"/>
              </a:xfrm>
            </p:grpSpPr>
            <p:sp>
              <p:nvSpPr>
                <p:cNvPr id="26" name="object 23">
                  <a:extLst>
                    <a:ext uri="{FF2B5EF4-FFF2-40B4-BE49-F238E27FC236}">
                      <a16:creationId xmlns:a16="http://schemas.microsoft.com/office/drawing/2014/main" id="{732E637C-11B5-23D6-B930-63F1BE70AA8E}"/>
                    </a:ext>
                  </a:extLst>
                </p:cNvPr>
                <p:cNvSpPr txBox="1"/>
                <p:nvPr/>
              </p:nvSpPr>
              <p:spPr>
                <a:xfrm>
                  <a:off x="3309549" y="4063942"/>
                  <a:ext cx="1117987" cy="135293"/>
                </a:xfrm>
                <a:prstGeom prst="rect">
                  <a:avLst/>
                </a:prstGeom>
              </p:spPr>
              <p:txBody>
                <a:bodyPr vert="horz" wrap="square" lIns="0" tIns="12065" rIns="0" bIns="0" rtlCol="0">
                  <a:spAutoFit/>
                </a:bodyPr>
                <a:lstStyle/>
                <a:p>
                  <a:pPr marL="1270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Los Angeles switch</a:t>
                  </a:r>
                  <a:r>
                    <a:rPr kumimoji="0" sz="800" b="0" i="0" u="none" strike="noStrike" kern="0" cap="none" spc="20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 </a:t>
                  </a:r>
                  <a:r>
                    <a:rPr kumimoji="0" sz="8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site</a:t>
                  </a:r>
                  <a:endParaRPr kumimoji="0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952F003F-4D59-22C0-4D71-4475A2DA16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5886" y="4199235"/>
                  <a:ext cx="13265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BB337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FD60956-C1A3-5CC3-7D03-C82C912DCEB9}"/>
                  </a:ext>
                </a:extLst>
              </p:cNvPr>
              <p:cNvGrpSpPr/>
              <p:nvPr/>
            </p:nvGrpSpPr>
            <p:grpSpPr>
              <a:xfrm>
                <a:off x="7313610" y="3910777"/>
                <a:ext cx="1032262" cy="144019"/>
                <a:chOff x="7008575" y="3530107"/>
                <a:chExt cx="1032262" cy="144019"/>
              </a:xfrm>
            </p:grpSpPr>
            <p:sp>
              <p:nvSpPr>
                <p:cNvPr id="24" name="object 22">
                  <a:extLst>
                    <a:ext uri="{FF2B5EF4-FFF2-40B4-BE49-F238E27FC236}">
                      <a16:creationId xmlns:a16="http://schemas.microsoft.com/office/drawing/2014/main" id="{FE34A56C-1261-447F-8716-840DD3671EF1}"/>
                    </a:ext>
                  </a:extLst>
                </p:cNvPr>
                <p:cNvSpPr txBox="1"/>
                <p:nvPr/>
              </p:nvSpPr>
              <p:spPr>
                <a:xfrm>
                  <a:off x="7008575" y="3530107"/>
                  <a:ext cx="1032262" cy="135293"/>
                </a:xfrm>
                <a:prstGeom prst="rect">
                  <a:avLst/>
                </a:prstGeom>
              </p:spPr>
              <p:txBody>
                <a:bodyPr vert="horz" wrap="square" lIns="0" tIns="12065" rIns="0" bIns="0" rtlCol="0">
                  <a:spAutoFit/>
                </a:bodyPr>
                <a:lstStyle/>
                <a:p>
                  <a:pPr marL="1270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New York switch</a:t>
                  </a:r>
                  <a:r>
                    <a:rPr kumimoji="0" sz="800" b="0" i="0" u="none" strike="noStrike" kern="0" cap="none" spc="-1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 </a:t>
                  </a:r>
                  <a:r>
                    <a:rPr kumimoji="0" sz="8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site</a:t>
                  </a:r>
                  <a:endParaRPr kumimoji="0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1F00F82-2BC9-F09D-73D6-F4DACD84C9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88856" y="3674126"/>
                  <a:ext cx="13265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4539A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E16CA1A-8841-A408-43A3-1F378D0C13DF}"/>
                  </a:ext>
                </a:extLst>
              </p:cNvPr>
              <p:cNvGrpSpPr/>
              <p:nvPr/>
            </p:nvGrpSpPr>
            <p:grpSpPr>
              <a:xfrm>
                <a:off x="6359879" y="3881339"/>
                <a:ext cx="846524" cy="215444"/>
                <a:chOff x="3221392" y="3767403"/>
                <a:chExt cx="846524" cy="215444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6A7C4087-46D7-EF01-A60D-A1A15D6593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1406" y="3940860"/>
                  <a:ext cx="13265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89A31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3E1C99B6-8737-F110-793C-70C41B78A215}"/>
                    </a:ext>
                  </a:extLst>
                </p:cNvPr>
                <p:cNvSpPr/>
                <p:nvPr/>
              </p:nvSpPr>
              <p:spPr>
                <a:xfrm>
                  <a:off x="3221392" y="3767403"/>
                  <a:ext cx="846524" cy="215444"/>
                </a:xfrm>
                <a:prstGeom prst="rect">
                  <a:avLst/>
                </a:prstGeom>
              </p:spPr>
              <p:txBody>
                <a:bodyPr wrap="square" lIns="0" rIns="0">
                  <a:spAutoFit/>
                </a:bodyPr>
                <a:lstStyle/>
                <a:p>
                  <a:pPr marL="1270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61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Dallas switch</a:t>
                  </a:r>
                  <a:r>
                    <a:rPr kumimoji="0" lang="en-US" sz="800" b="0" i="0" u="none" strike="noStrike" kern="0" cap="none" spc="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 </a:t>
                  </a:r>
                  <a:r>
                    <a:rPr kumimoji="0" lang="en-US" sz="8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site</a:t>
                  </a: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DB762626-F196-951B-8F8C-19787AED46B1}"/>
              </a:ext>
            </a:extLst>
          </p:cNvPr>
          <p:cNvSpPr txBox="1">
            <a:spLocks/>
          </p:cNvSpPr>
          <p:nvPr/>
        </p:nvSpPr>
        <p:spPr>
          <a:xfrm>
            <a:off x="6360728" y="3863737"/>
            <a:ext cx="4303616" cy="380968"/>
          </a:xfrm>
          <a:prstGeom prst="rect">
            <a:avLst/>
          </a:prstGeom>
          <a:ln w="3175">
            <a:noFill/>
          </a:ln>
        </p:spPr>
        <p:txBody>
          <a:bodyPr vert="horz" lIns="0" tIns="36000" rIns="36000" bIns="3600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Core Backbone Network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3" name="Content Placeholder 66">
            <a:extLst>
              <a:ext uri="{FF2B5EF4-FFF2-40B4-BE49-F238E27FC236}">
                <a16:creationId xmlns:a16="http://schemas.microsoft.com/office/drawing/2014/main" id="{566D6772-0D04-E57A-5253-B2AF7C4D77F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0761" y="4331769"/>
            <a:ext cx="2654505" cy="1868881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200192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Nationwide Footprint &amp; Relationships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8C6909-7FEC-4BC0-9E9C-1A27EB1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78826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A1041-28C0-4530-226D-870F1B4E7C95}"/>
              </a:ext>
            </a:extLst>
          </p:cNvPr>
          <p:cNvSpPr txBox="1"/>
          <p:nvPr/>
        </p:nvSpPr>
        <p:spPr>
          <a:xfrm>
            <a:off x="6267809" y="962232"/>
            <a:ext cx="5336592" cy="54384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05740" lvl="1" indent="-205740">
              <a:lnSpc>
                <a:spcPct val="150000"/>
              </a:lnSpc>
              <a:spcBef>
                <a:spcPts val="225"/>
              </a:spcBef>
              <a:spcAft>
                <a:spcPts val="375"/>
              </a:spcAft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Extensive, nationwide network footprint via the Company’s established incumbent carrier relationships</a:t>
            </a:r>
          </a:p>
          <a:p>
            <a:pPr marL="548640" lvl="1" indent="-205740">
              <a:lnSpc>
                <a:spcPct val="150000"/>
              </a:lnSpc>
              <a:spcBef>
                <a:spcPts val="225"/>
              </a:spcBef>
              <a:spcAft>
                <a:spcPts val="375"/>
              </a:spcAft>
              <a:buClr>
                <a:srgbClr val="333333"/>
              </a:buClr>
              <a:buFont typeface="Arial" panose="020B0604020202020204" pitchFamily="34" charset="0"/>
              <a:buChar char="̶"/>
            </a:pPr>
            <a:r>
              <a:rPr lang="en-US" sz="14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Fully interconnected in all 48 states and the District of Columbia</a:t>
            </a:r>
          </a:p>
          <a:p>
            <a:pPr marL="548640" lvl="1" indent="-205740">
              <a:lnSpc>
                <a:spcPct val="150000"/>
              </a:lnSpc>
              <a:spcBef>
                <a:spcPts val="225"/>
              </a:spcBef>
              <a:spcAft>
                <a:spcPts val="375"/>
              </a:spcAft>
              <a:buClr>
                <a:srgbClr val="333333"/>
              </a:buClr>
              <a:buFont typeface="Arial" panose="020B0604020202020204" pitchFamily="34" charset="0"/>
              <a:buChar char="̶"/>
            </a:pPr>
            <a:r>
              <a:rPr lang="en-US" sz="14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Supplemented by Lingo’s emerging carrier / provider relationships</a:t>
            </a:r>
          </a:p>
          <a:p>
            <a:pPr marL="205740" lvl="1" indent="-205740">
              <a:lnSpc>
                <a:spcPct val="150000"/>
              </a:lnSpc>
              <a:spcBef>
                <a:spcPts val="225"/>
              </a:spcBef>
              <a:spcAft>
                <a:spcPts val="375"/>
              </a:spcAft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Enables nationwide coverage for the delivery of traditional TDM based voice services as well as IP-based Cloud/UC and Managed Services</a:t>
            </a:r>
          </a:p>
          <a:p>
            <a:pPr marL="205740" lvl="1" indent="-205740">
              <a:lnSpc>
                <a:spcPct val="150000"/>
              </a:lnSpc>
              <a:spcBef>
                <a:spcPts val="225"/>
              </a:spcBef>
              <a:spcAft>
                <a:spcPts val="375"/>
              </a:spcAft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Unique, fully interconnected network presence</a:t>
            </a:r>
          </a:p>
          <a:p>
            <a:pPr marL="548640" lvl="1" indent="-205740">
              <a:lnSpc>
                <a:spcPct val="150000"/>
              </a:lnSpc>
              <a:spcBef>
                <a:spcPts val="225"/>
              </a:spcBef>
              <a:spcAft>
                <a:spcPts val="375"/>
              </a:spcAft>
              <a:buClr>
                <a:srgbClr val="333333"/>
              </a:buClr>
              <a:buFont typeface="Arial" panose="020B0604020202020204" pitchFamily="34" charset="0"/>
              <a:buChar char="̶"/>
            </a:pPr>
            <a:r>
              <a:rPr lang="en-US" sz="14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Results in multiple connectivity options and cost optimization for Lingo and the end customer</a:t>
            </a:r>
          </a:p>
          <a:p>
            <a:pPr marL="205740" lvl="1" indent="-205740">
              <a:lnSpc>
                <a:spcPct val="150000"/>
              </a:lnSpc>
              <a:spcBef>
                <a:spcPts val="225"/>
              </a:spcBef>
              <a:spcAft>
                <a:spcPts val="375"/>
              </a:spcAft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Comprehensive electric bonding for data exchange </a:t>
            </a:r>
          </a:p>
          <a:p>
            <a:pPr marL="548640" lvl="1" indent="-205740">
              <a:lnSpc>
                <a:spcPct val="150000"/>
              </a:lnSpc>
              <a:spcBef>
                <a:spcPts val="225"/>
              </a:spcBef>
              <a:spcAft>
                <a:spcPts val="375"/>
              </a:spcAft>
              <a:buClr>
                <a:srgbClr val="333333"/>
              </a:buClr>
              <a:buFont typeface="Arial" panose="020B0604020202020204" pitchFamily="34" charset="0"/>
              <a:buChar char="̶"/>
            </a:pPr>
            <a:r>
              <a:rPr lang="en-US" sz="1400" dirty="0">
                <a:solidFill>
                  <a:srgbClr val="333333"/>
                </a:solidFill>
                <a:latin typeface="Arial"/>
                <a:cs typeface="Calibri" panose="020F0502020204030204" pitchFamily="34" charset="0"/>
              </a:rPr>
              <a:t>Facilitates all aspects of seamless order processing, rating, billing, settlement and validation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B8A87D-D169-E953-3A8D-B23D5158963A}"/>
              </a:ext>
            </a:extLst>
          </p:cNvPr>
          <p:cNvGrpSpPr/>
          <p:nvPr/>
        </p:nvGrpSpPr>
        <p:grpSpPr>
          <a:xfrm>
            <a:off x="1014804" y="1283145"/>
            <a:ext cx="3801181" cy="2301128"/>
            <a:chOff x="304800" y="990600"/>
            <a:chExt cx="4114800" cy="2590800"/>
          </a:xfrm>
        </p:grpSpPr>
        <p:grpSp>
          <p:nvGrpSpPr>
            <p:cNvPr id="5" name="_United_States_USA.Country">
              <a:extLst>
                <a:ext uri="{FF2B5EF4-FFF2-40B4-BE49-F238E27FC236}">
                  <a16:creationId xmlns:a16="http://schemas.microsoft.com/office/drawing/2014/main" id="{BADE1458-A381-4526-C7F0-404BED8F1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1021080"/>
              <a:ext cx="4114800" cy="2560320"/>
              <a:chOff x="1079" y="1100"/>
              <a:chExt cx="3726" cy="2422"/>
            </a:xfrm>
          </p:grpSpPr>
          <p:sp>
            <p:nvSpPr>
              <p:cNvPr id="11" name="Freeform 91">
                <a:extLst>
                  <a:ext uri="{FF2B5EF4-FFF2-40B4-BE49-F238E27FC236}">
                    <a16:creationId xmlns:a16="http://schemas.microsoft.com/office/drawing/2014/main" id="{0349F369-4CE5-F901-F9BE-8ECF257F4C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79" y="1770"/>
                <a:ext cx="586" cy="104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3" y="44"/>
                  </a:cxn>
                  <a:cxn ang="0">
                    <a:pos x="153" y="210"/>
                  </a:cxn>
                  <a:cxn ang="0">
                    <a:pos x="336" y="472"/>
                  </a:cxn>
                  <a:cxn ang="0">
                    <a:pos x="333" y="499"/>
                  </a:cxn>
                  <a:cxn ang="0">
                    <a:pos x="339" y="522"/>
                  </a:cxn>
                  <a:cxn ang="0">
                    <a:pos x="329" y="532"/>
                  </a:cxn>
                  <a:cxn ang="0">
                    <a:pos x="323" y="555"/>
                  </a:cxn>
                  <a:cxn ang="0">
                    <a:pos x="309" y="575"/>
                  </a:cxn>
                  <a:cxn ang="0">
                    <a:pos x="323" y="588"/>
                  </a:cxn>
                  <a:cxn ang="0">
                    <a:pos x="309" y="605"/>
                  </a:cxn>
                  <a:cxn ang="0">
                    <a:pos x="206" y="598"/>
                  </a:cxn>
                  <a:cxn ang="0">
                    <a:pos x="200" y="572"/>
                  </a:cxn>
                  <a:cxn ang="0">
                    <a:pos x="190" y="539"/>
                  </a:cxn>
                  <a:cxn ang="0">
                    <a:pos x="173" y="522"/>
                  </a:cxn>
                  <a:cxn ang="0">
                    <a:pos x="160" y="515"/>
                  </a:cxn>
                  <a:cxn ang="0">
                    <a:pos x="157" y="509"/>
                  </a:cxn>
                  <a:cxn ang="0">
                    <a:pos x="143" y="499"/>
                  </a:cxn>
                  <a:cxn ang="0">
                    <a:pos x="123" y="489"/>
                  </a:cxn>
                  <a:cxn ang="0">
                    <a:pos x="113" y="472"/>
                  </a:cxn>
                  <a:cxn ang="0">
                    <a:pos x="97" y="472"/>
                  </a:cxn>
                  <a:cxn ang="0">
                    <a:pos x="73" y="449"/>
                  </a:cxn>
                  <a:cxn ang="0">
                    <a:pos x="83" y="422"/>
                  </a:cxn>
                  <a:cxn ang="0">
                    <a:pos x="50" y="326"/>
                  </a:cxn>
                  <a:cxn ang="0">
                    <a:pos x="57" y="326"/>
                  </a:cxn>
                  <a:cxn ang="0">
                    <a:pos x="57" y="316"/>
                  </a:cxn>
                  <a:cxn ang="0">
                    <a:pos x="47" y="309"/>
                  </a:cxn>
                  <a:cxn ang="0">
                    <a:pos x="34" y="259"/>
                  </a:cxn>
                  <a:cxn ang="0">
                    <a:pos x="40" y="259"/>
                  </a:cxn>
                  <a:cxn ang="0">
                    <a:pos x="50" y="266"/>
                  </a:cxn>
                  <a:cxn ang="0">
                    <a:pos x="44" y="250"/>
                  </a:cxn>
                  <a:cxn ang="0">
                    <a:pos x="70" y="243"/>
                  </a:cxn>
                  <a:cxn ang="0">
                    <a:pos x="63" y="233"/>
                  </a:cxn>
                  <a:cxn ang="0">
                    <a:pos x="47" y="240"/>
                  </a:cxn>
                  <a:cxn ang="0">
                    <a:pos x="40" y="250"/>
                  </a:cxn>
                  <a:cxn ang="0">
                    <a:pos x="17" y="216"/>
                  </a:cxn>
                  <a:cxn ang="0">
                    <a:pos x="10" y="200"/>
                  </a:cxn>
                  <a:cxn ang="0">
                    <a:pos x="7" y="176"/>
                  </a:cxn>
                  <a:cxn ang="0">
                    <a:pos x="7" y="133"/>
                  </a:cxn>
                  <a:cxn ang="0">
                    <a:pos x="0" y="123"/>
                  </a:cxn>
                  <a:cxn ang="0">
                    <a:pos x="0" y="83"/>
                  </a:cxn>
                  <a:cxn ang="0">
                    <a:pos x="7" y="67"/>
                  </a:cxn>
                  <a:cxn ang="0">
                    <a:pos x="17" y="53"/>
                  </a:cxn>
                  <a:cxn ang="0">
                    <a:pos x="14" y="40"/>
                  </a:cxn>
                  <a:cxn ang="0">
                    <a:pos x="27" y="34"/>
                  </a:cxn>
                  <a:cxn ang="0">
                    <a:pos x="30" y="0"/>
                  </a:cxn>
                </a:cxnLst>
                <a:rect l="0" t="0" r="r" b="b"/>
                <a:pathLst>
                  <a:path w="339" h="605">
                    <a:moveTo>
                      <a:pt x="30" y="0"/>
                    </a:moveTo>
                    <a:lnTo>
                      <a:pt x="183" y="44"/>
                    </a:lnTo>
                    <a:lnTo>
                      <a:pt x="153" y="210"/>
                    </a:lnTo>
                    <a:lnTo>
                      <a:pt x="336" y="472"/>
                    </a:lnTo>
                    <a:lnTo>
                      <a:pt x="333" y="499"/>
                    </a:lnTo>
                    <a:lnTo>
                      <a:pt x="339" y="522"/>
                    </a:lnTo>
                    <a:lnTo>
                      <a:pt x="329" y="532"/>
                    </a:lnTo>
                    <a:lnTo>
                      <a:pt x="323" y="555"/>
                    </a:lnTo>
                    <a:lnTo>
                      <a:pt x="309" y="575"/>
                    </a:lnTo>
                    <a:lnTo>
                      <a:pt x="323" y="588"/>
                    </a:lnTo>
                    <a:lnTo>
                      <a:pt x="309" y="605"/>
                    </a:lnTo>
                    <a:lnTo>
                      <a:pt x="206" y="598"/>
                    </a:lnTo>
                    <a:lnTo>
                      <a:pt x="200" y="572"/>
                    </a:lnTo>
                    <a:lnTo>
                      <a:pt x="190" y="539"/>
                    </a:lnTo>
                    <a:lnTo>
                      <a:pt x="173" y="522"/>
                    </a:lnTo>
                    <a:lnTo>
                      <a:pt x="160" y="515"/>
                    </a:lnTo>
                    <a:lnTo>
                      <a:pt x="157" y="509"/>
                    </a:lnTo>
                    <a:lnTo>
                      <a:pt x="143" y="499"/>
                    </a:lnTo>
                    <a:lnTo>
                      <a:pt x="123" y="489"/>
                    </a:lnTo>
                    <a:lnTo>
                      <a:pt x="113" y="472"/>
                    </a:lnTo>
                    <a:lnTo>
                      <a:pt x="97" y="472"/>
                    </a:lnTo>
                    <a:lnTo>
                      <a:pt x="73" y="449"/>
                    </a:lnTo>
                    <a:lnTo>
                      <a:pt x="83" y="422"/>
                    </a:lnTo>
                    <a:lnTo>
                      <a:pt x="50" y="326"/>
                    </a:lnTo>
                    <a:lnTo>
                      <a:pt x="57" y="326"/>
                    </a:lnTo>
                    <a:lnTo>
                      <a:pt x="57" y="316"/>
                    </a:lnTo>
                    <a:lnTo>
                      <a:pt x="47" y="309"/>
                    </a:lnTo>
                    <a:lnTo>
                      <a:pt x="34" y="259"/>
                    </a:lnTo>
                    <a:lnTo>
                      <a:pt x="40" y="259"/>
                    </a:lnTo>
                    <a:lnTo>
                      <a:pt x="50" y="266"/>
                    </a:lnTo>
                    <a:lnTo>
                      <a:pt x="44" y="250"/>
                    </a:lnTo>
                    <a:lnTo>
                      <a:pt x="70" y="243"/>
                    </a:lnTo>
                    <a:lnTo>
                      <a:pt x="63" y="233"/>
                    </a:lnTo>
                    <a:lnTo>
                      <a:pt x="47" y="240"/>
                    </a:lnTo>
                    <a:lnTo>
                      <a:pt x="40" y="250"/>
                    </a:lnTo>
                    <a:lnTo>
                      <a:pt x="17" y="216"/>
                    </a:lnTo>
                    <a:lnTo>
                      <a:pt x="10" y="200"/>
                    </a:lnTo>
                    <a:lnTo>
                      <a:pt x="7" y="176"/>
                    </a:lnTo>
                    <a:lnTo>
                      <a:pt x="7" y="133"/>
                    </a:lnTo>
                    <a:lnTo>
                      <a:pt x="0" y="123"/>
                    </a:lnTo>
                    <a:lnTo>
                      <a:pt x="0" y="83"/>
                    </a:lnTo>
                    <a:lnTo>
                      <a:pt x="7" y="67"/>
                    </a:lnTo>
                    <a:lnTo>
                      <a:pt x="17" y="53"/>
                    </a:lnTo>
                    <a:lnTo>
                      <a:pt x="14" y="40"/>
                    </a:lnTo>
                    <a:lnTo>
                      <a:pt x="27" y="3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2" name="Freeform 92">
                <a:extLst>
                  <a:ext uri="{FF2B5EF4-FFF2-40B4-BE49-F238E27FC236}">
                    <a16:creationId xmlns:a16="http://schemas.microsoft.com/office/drawing/2014/main" id="{DFDC2178-E772-1A62-F9C7-CC5279A658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43" y="1846"/>
                <a:ext cx="455" cy="74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66"/>
                  </a:cxn>
                  <a:cxn ang="0">
                    <a:pos x="183" y="428"/>
                  </a:cxn>
                  <a:cxn ang="0">
                    <a:pos x="183" y="378"/>
                  </a:cxn>
                  <a:cxn ang="0">
                    <a:pos x="190" y="365"/>
                  </a:cxn>
                  <a:cxn ang="0">
                    <a:pos x="196" y="365"/>
                  </a:cxn>
                  <a:cxn ang="0">
                    <a:pos x="203" y="378"/>
                  </a:cxn>
                  <a:cxn ang="0">
                    <a:pos x="213" y="372"/>
                  </a:cxn>
                  <a:cxn ang="0">
                    <a:pos x="220" y="328"/>
                  </a:cxn>
                  <a:cxn ang="0">
                    <a:pos x="263" y="49"/>
                  </a:cxn>
                  <a:cxn ang="0">
                    <a:pos x="146" y="26"/>
                  </a:cxn>
                  <a:cxn ang="0">
                    <a:pos x="30" y="0"/>
                  </a:cxn>
                </a:cxnLst>
                <a:rect l="0" t="0" r="r" b="b"/>
                <a:pathLst>
                  <a:path w="263" h="428">
                    <a:moveTo>
                      <a:pt x="30" y="0"/>
                    </a:moveTo>
                    <a:lnTo>
                      <a:pt x="0" y="166"/>
                    </a:lnTo>
                    <a:lnTo>
                      <a:pt x="183" y="428"/>
                    </a:lnTo>
                    <a:lnTo>
                      <a:pt x="183" y="378"/>
                    </a:lnTo>
                    <a:lnTo>
                      <a:pt x="190" y="365"/>
                    </a:lnTo>
                    <a:lnTo>
                      <a:pt x="196" y="365"/>
                    </a:lnTo>
                    <a:lnTo>
                      <a:pt x="203" y="378"/>
                    </a:lnTo>
                    <a:lnTo>
                      <a:pt x="213" y="372"/>
                    </a:lnTo>
                    <a:lnTo>
                      <a:pt x="220" y="328"/>
                    </a:lnTo>
                    <a:lnTo>
                      <a:pt x="263" y="49"/>
                    </a:lnTo>
                    <a:lnTo>
                      <a:pt x="146" y="2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3" name="Freeform 93">
                <a:extLst>
                  <a:ext uri="{FF2B5EF4-FFF2-40B4-BE49-F238E27FC236}">
                    <a16:creationId xmlns:a16="http://schemas.microsoft.com/office/drawing/2014/main" id="{CF7530E3-6286-2387-C2AA-432A11A5DC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23" y="1931"/>
                <a:ext cx="396" cy="529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279"/>
                  </a:cxn>
                  <a:cxn ang="0">
                    <a:pos x="212" y="306"/>
                  </a:cxn>
                  <a:cxn ang="0">
                    <a:pos x="229" y="77"/>
                  </a:cxn>
                  <a:cxn ang="0">
                    <a:pos x="152" y="73"/>
                  </a:cxn>
                  <a:cxn ang="0">
                    <a:pos x="159" y="24"/>
                  </a:cxn>
                  <a:cxn ang="0">
                    <a:pos x="43" y="0"/>
                  </a:cxn>
                </a:cxnLst>
                <a:rect l="0" t="0" r="r" b="b"/>
                <a:pathLst>
                  <a:path w="229" h="306">
                    <a:moveTo>
                      <a:pt x="43" y="0"/>
                    </a:moveTo>
                    <a:lnTo>
                      <a:pt x="0" y="279"/>
                    </a:lnTo>
                    <a:lnTo>
                      <a:pt x="212" y="306"/>
                    </a:lnTo>
                    <a:lnTo>
                      <a:pt x="229" y="77"/>
                    </a:lnTo>
                    <a:lnTo>
                      <a:pt x="152" y="73"/>
                    </a:lnTo>
                    <a:lnTo>
                      <a:pt x="159" y="2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4" name="Freeform 94">
                <a:extLst>
                  <a:ext uri="{FF2B5EF4-FFF2-40B4-BE49-F238E27FC236}">
                    <a16:creationId xmlns:a16="http://schemas.microsoft.com/office/drawing/2014/main" id="{3680EDE2-D0B8-A665-39E7-A0A7A6E22B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90" y="2064"/>
                <a:ext cx="506" cy="413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253" y="239"/>
                  </a:cxn>
                  <a:cxn ang="0">
                    <a:pos x="293" y="239"/>
                  </a:cxn>
                  <a:cxn ang="0">
                    <a:pos x="293" y="16"/>
                  </a:cxn>
                  <a:cxn ang="0">
                    <a:pos x="223" y="13"/>
                  </a:cxn>
                  <a:cxn ang="0">
                    <a:pos x="17" y="0"/>
                  </a:cxn>
                  <a:cxn ang="0">
                    <a:pos x="0" y="229"/>
                  </a:cxn>
                </a:cxnLst>
                <a:rect l="0" t="0" r="r" b="b"/>
                <a:pathLst>
                  <a:path w="293" h="239">
                    <a:moveTo>
                      <a:pt x="0" y="229"/>
                    </a:moveTo>
                    <a:lnTo>
                      <a:pt x="253" y="239"/>
                    </a:lnTo>
                    <a:lnTo>
                      <a:pt x="293" y="239"/>
                    </a:lnTo>
                    <a:lnTo>
                      <a:pt x="293" y="16"/>
                    </a:lnTo>
                    <a:lnTo>
                      <a:pt x="223" y="13"/>
                    </a:lnTo>
                    <a:lnTo>
                      <a:pt x="17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5" name="Freeform 95">
                <a:extLst>
                  <a:ext uri="{FF2B5EF4-FFF2-40B4-BE49-F238E27FC236}">
                    <a16:creationId xmlns:a16="http://schemas.microsoft.com/office/drawing/2014/main" id="{2A5A011A-B0EA-6009-5CAB-9C95F1573C6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27" y="2460"/>
                <a:ext cx="630" cy="316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0" y="10"/>
                  </a:cxn>
                  <a:cxn ang="0">
                    <a:pos x="0" y="33"/>
                  </a:cxn>
                  <a:cxn ang="0">
                    <a:pos x="129" y="40"/>
                  </a:cxn>
                  <a:cxn ang="0">
                    <a:pos x="129" y="150"/>
                  </a:cxn>
                  <a:cxn ang="0">
                    <a:pos x="139" y="156"/>
                  </a:cxn>
                  <a:cxn ang="0">
                    <a:pos x="149" y="150"/>
                  </a:cxn>
                  <a:cxn ang="0">
                    <a:pos x="163" y="160"/>
                  </a:cxn>
                  <a:cxn ang="0">
                    <a:pos x="202" y="166"/>
                  </a:cxn>
                  <a:cxn ang="0">
                    <a:pos x="216" y="166"/>
                  </a:cxn>
                  <a:cxn ang="0">
                    <a:pos x="236" y="176"/>
                  </a:cxn>
                  <a:cxn ang="0">
                    <a:pos x="256" y="173"/>
                  </a:cxn>
                  <a:cxn ang="0">
                    <a:pos x="266" y="176"/>
                  </a:cxn>
                  <a:cxn ang="0">
                    <a:pos x="282" y="173"/>
                  </a:cxn>
                  <a:cxn ang="0">
                    <a:pos x="292" y="183"/>
                  </a:cxn>
                  <a:cxn ang="0">
                    <a:pos x="305" y="173"/>
                  </a:cxn>
                  <a:cxn ang="0">
                    <a:pos x="345" y="173"/>
                  </a:cxn>
                  <a:cxn ang="0">
                    <a:pos x="352" y="176"/>
                  </a:cxn>
                  <a:cxn ang="0">
                    <a:pos x="365" y="183"/>
                  </a:cxn>
                  <a:cxn ang="0">
                    <a:pos x="365" y="83"/>
                  </a:cxn>
                  <a:cxn ang="0">
                    <a:pos x="355" y="23"/>
                  </a:cxn>
                  <a:cxn ang="0">
                    <a:pos x="352" y="0"/>
                  </a:cxn>
                  <a:cxn ang="0">
                    <a:pos x="249" y="7"/>
                  </a:cxn>
                  <a:cxn ang="0">
                    <a:pos x="40" y="10"/>
                  </a:cxn>
                </a:cxnLst>
                <a:rect l="0" t="0" r="r" b="b"/>
                <a:pathLst>
                  <a:path w="365" h="183">
                    <a:moveTo>
                      <a:pt x="40" y="10"/>
                    </a:moveTo>
                    <a:lnTo>
                      <a:pt x="0" y="10"/>
                    </a:lnTo>
                    <a:lnTo>
                      <a:pt x="0" y="33"/>
                    </a:lnTo>
                    <a:lnTo>
                      <a:pt x="129" y="40"/>
                    </a:lnTo>
                    <a:lnTo>
                      <a:pt x="129" y="150"/>
                    </a:lnTo>
                    <a:lnTo>
                      <a:pt x="139" y="156"/>
                    </a:lnTo>
                    <a:lnTo>
                      <a:pt x="149" y="150"/>
                    </a:lnTo>
                    <a:lnTo>
                      <a:pt x="163" y="160"/>
                    </a:lnTo>
                    <a:lnTo>
                      <a:pt x="202" y="166"/>
                    </a:lnTo>
                    <a:lnTo>
                      <a:pt x="216" y="166"/>
                    </a:lnTo>
                    <a:lnTo>
                      <a:pt x="236" y="176"/>
                    </a:lnTo>
                    <a:lnTo>
                      <a:pt x="256" y="173"/>
                    </a:lnTo>
                    <a:lnTo>
                      <a:pt x="266" y="176"/>
                    </a:lnTo>
                    <a:lnTo>
                      <a:pt x="282" y="173"/>
                    </a:lnTo>
                    <a:lnTo>
                      <a:pt x="292" y="183"/>
                    </a:lnTo>
                    <a:lnTo>
                      <a:pt x="305" y="173"/>
                    </a:lnTo>
                    <a:lnTo>
                      <a:pt x="345" y="173"/>
                    </a:lnTo>
                    <a:lnTo>
                      <a:pt x="352" y="176"/>
                    </a:lnTo>
                    <a:lnTo>
                      <a:pt x="365" y="183"/>
                    </a:lnTo>
                    <a:lnTo>
                      <a:pt x="365" y="83"/>
                    </a:lnTo>
                    <a:lnTo>
                      <a:pt x="355" y="23"/>
                    </a:lnTo>
                    <a:lnTo>
                      <a:pt x="352" y="0"/>
                    </a:lnTo>
                    <a:lnTo>
                      <a:pt x="249" y="7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6" name="Freeform 96">
                <a:extLst>
                  <a:ext uri="{FF2B5EF4-FFF2-40B4-BE49-F238E27FC236}">
                    <a16:creationId xmlns:a16="http://schemas.microsoft.com/office/drawing/2014/main" id="{73DD173D-D2F0-A01B-37C6-4F93E2694C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64" y="1145"/>
                <a:ext cx="475" cy="37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79" y="30"/>
                  </a:cxn>
                  <a:cxn ang="0">
                    <a:pos x="275" y="53"/>
                  </a:cxn>
                  <a:cxn ang="0">
                    <a:pos x="242" y="190"/>
                  </a:cxn>
                  <a:cxn ang="0">
                    <a:pos x="249" y="203"/>
                  </a:cxn>
                  <a:cxn ang="0">
                    <a:pos x="242" y="219"/>
                  </a:cxn>
                  <a:cxn ang="0">
                    <a:pos x="182" y="203"/>
                  </a:cxn>
                  <a:cxn ang="0">
                    <a:pos x="176" y="203"/>
                  </a:cxn>
                  <a:cxn ang="0">
                    <a:pos x="86" y="196"/>
                  </a:cxn>
                  <a:cxn ang="0">
                    <a:pos x="76" y="186"/>
                  </a:cxn>
                  <a:cxn ang="0">
                    <a:pos x="43" y="186"/>
                  </a:cxn>
                  <a:cxn ang="0">
                    <a:pos x="33" y="170"/>
                  </a:cxn>
                  <a:cxn ang="0">
                    <a:pos x="30" y="153"/>
                  </a:cxn>
                  <a:cxn ang="0">
                    <a:pos x="10" y="143"/>
                  </a:cxn>
                  <a:cxn ang="0">
                    <a:pos x="0" y="133"/>
                  </a:cxn>
                  <a:cxn ang="0">
                    <a:pos x="0" y="113"/>
                  </a:cxn>
                  <a:cxn ang="0">
                    <a:pos x="6" y="106"/>
                  </a:cxn>
                  <a:cxn ang="0">
                    <a:pos x="3" y="93"/>
                  </a:cxn>
                  <a:cxn ang="0">
                    <a:pos x="10" y="97"/>
                  </a:cxn>
                  <a:cxn ang="0">
                    <a:pos x="6" y="83"/>
                  </a:cxn>
                  <a:cxn ang="0">
                    <a:pos x="3" y="37"/>
                  </a:cxn>
                  <a:cxn ang="0">
                    <a:pos x="10" y="17"/>
                  </a:cxn>
                  <a:cxn ang="0">
                    <a:pos x="40" y="37"/>
                  </a:cxn>
                  <a:cxn ang="0">
                    <a:pos x="60" y="47"/>
                  </a:cxn>
                  <a:cxn ang="0">
                    <a:pos x="69" y="57"/>
                  </a:cxn>
                  <a:cxn ang="0">
                    <a:pos x="63" y="67"/>
                  </a:cxn>
                  <a:cxn ang="0">
                    <a:pos x="53" y="77"/>
                  </a:cxn>
                  <a:cxn ang="0">
                    <a:pos x="69" y="77"/>
                  </a:cxn>
                  <a:cxn ang="0">
                    <a:pos x="63" y="90"/>
                  </a:cxn>
                  <a:cxn ang="0">
                    <a:pos x="46" y="93"/>
                  </a:cxn>
                  <a:cxn ang="0">
                    <a:pos x="46" y="100"/>
                  </a:cxn>
                  <a:cxn ang="0">
                    <a:pos x="69" y="93"/>
                  </a:cxn>
                  <a:cxn ang="0">
                    <a:pos x="76" y="77"/>
                  </a:cxn>
                  <a:cxn ang="0">
                    <a:pos x="86" y="53"/>
                  </a:cxn>
                  <a:cxn ang="0">
                    <a:pos x="93" y="27"/>
                  </a:cxn>
                  <a:cxn ang="0">
                    <a:pos x="83" y="0"/>
                  </a:cxn>
                </a:cxnLst>
                <a:rect l="0" t="0" r="r" b="b"/>
                <a:pathLst>
                  <a:path w="275" h="219">
                    <a:moveTo>
                      <a:pt x="83" y="0"/>
                    </a:moveTo>
                    <a:lnTo>
                      <a:pt x="179" y="30"/>
                    </a:lnTo>
                    <a:lnTo>
                      <a:pt x="275" y="53"/>
                    </a:lnTo>
                    <a:lnTo>
                      <a:pt x="242" y="190"/>
                    </a:lnTo>
                    <a:lnTo>
                      <a:pt x="249" y="203"/>
                    </a:lnTo>
                    <a:lnTo>
                      <a:pt x="242" y="219"/>
                    </a:lnTo>
                    <a:lnTo>
                      <a:pt x="182" y="203"/>
                    </a:lnTo>
                    <a:lnTo>
                      <a:pt x="176" y="203"/>
                    </a:lnTo>
                    <a:lnTo>
                      <a:pt x="86" y="196"/>
                    </a:lnTo>
                    <a:lnTo>
                      <a:pt x="76" y="186"/>
                    </a:lnTo>
                    <a:lnTo>
                      <a:pt x="43" y="186"/>
                    </a:lnTo>
                    <a:lnTo>
                      <a:pt x="33" y="170"/>
                    </a:lnTo>
                    <a:lnTo>
                      <a:pt x="30" y="153"/>
                    </a:lnTo>
                    <a:lnTo>
                      <a:pt x="10" y="143"/>
                    </a:lnTo>
                    <a:lnTo>
                      <a:pt x="0" y="133"/>
                    </a:lnTo>
                    <a:lnTo>
                      <a:pt x="0" y="113"/>
                    </a:lnTo>
                    <a:lnTo>
                      <a:pt x="6" y="106"/>
                    </a:lnTo>
                    <a:lnTo>
                      <a:pt x="3" y="93"/>
                    </a:lnTo>
                    <a:lnTo>
                      <a:pt x="10" y="97"/>
                    </a:lnTo>
                    <a:lnTo>
                      <a:pt x="6" y="83"/>
                    </a:lnTo>
                    <a:lnTo>
                      <a:pt x="3" y="37"/>
                    </a:lnTo>
                    <a:lnTo>
                      <a:pt x="10" y="17"/>
                    </a:lnTo>
                    <a:lnTo>
                      <a:pt x="40" y="37"/>
                    </a:lnTo>
                    <a:lnTo>
                      <a:pt x="60" y="47"/>
                    </a:lnTo>
                    <a:lnTo>
                      <a:pt x="69" y="57"/>
                    </a:lnTo>
                    <a:lnTo>
                      <a:pt x="63" y="67"/>
                    </a:lnTo>
                    <a:lnTo>
                      <a:pt x="53" y="77"/>
                    </a:lnTo>
                    <a:lnTo>
                      <a:pt x="69" y="77"/>
                    </a:lnTo>
                    <a:lnTo>
                      <a:pt x="63" y="90"/>
                    </a:lnTo>
                    <a:lnTo>
                      <a:pt x="46" y="93"/>
                    </a:lnTo>
                    <a:lnTo>
                      <a:pt x="46" y="100"/>
                    </a:lnTo>
                    <a:lnTo>
                      <a:pt x="69" y="93"/>
                    </a:lnTo>
                    <a:lnTo>
                      <a:pt x="76" y="77"/>
                    </a:lnTo>
                    <a:lnTo>
                      <a:pt x="86" y="53"/>
                    </a:lnTo>
                    <a:lnTo>
                      <a:pt x="93" y="2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7" name="Freeform 97">
                <a:extLst>
                  <a:ext uri="{FF2B5EF4-FFF2-40B4-BE49-F238E27FC236}">
                    <a16:creationId xmlns:a16="http://schemas.microsoft.com/office/drawing/2014/main" id="{690276B7-F58D-7A17-6F80-8331D9405E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31" y="1392"/>
                <a:ext cx="558" cy="499"/>
              </a:xfrm>
              <a:custGeom>
                <a:avLst/>
                <a:gdLst/>
                <a:ahLst/>
                <a:cxnLst>
                  <a:cxn ang="0">
                    <a:pos x="319" y="76"/>
                  </a:cxn>
                  <a:cxn ang="0">
                    <a:pos x="323" y="93"/>
                  </a:cxn>
                  <a:cxn ang="0">
                    <a:pos x="319" y="106"/>
                  </a:cxn>
                  <a:cxn ang="0">
                    <a:pos x="306" y="130"/>
                  </a:cxn>
                  <a:cxn ang="0">
                    <a:pos x="293" y="153"/>
                  </a:cxn>
                  <a:cxn ang="0">
                    <a:pos x="293" y="169"/>
                  </a:cxn>
                  <a:cxn ang="0">
                    <a:pos x="299" y="176"/>
                  </a:cxn>
                  <a:cxn ang="0">
                    <a:pos x="279" y="219"/>
                  </a:cxn>
                  <a:cxn ang="0">
                    <a:pos x="269" y="289"/>
                  </a:cxn>
                  <a:cxn ang="0">
                    <a:pos x="153" y="263"/>
                  </a:cxn>
                  <a:cxn ang="0">
                    <a:pos x="0" y="219"/>
                  </a:cxn>
                  <a:cxn ang="0">
                    <a:pos x="0" y="169"/>
                  </a:cxn>
                  <a:cxn ang="0">
                    <a:pos x="14" y="143"/>
                  </a:cxn>
                  <a:cxn ang="0">
                    <a:pos x="33" y="116"/>
                  </a:cxn>
                  <a:cxn ang="0">
                    <a:pos x="33" y="100"/>
                  </a:cxn>
                  <a:cxn ang="0">
                    <a:pos x="77" y="0"/>
                  </a:cxn>
                  <a:cxn ang="0">
                    <a:pos x="87" y="0"/>
                  </a:cxn>
                  <a:cxn ang="0">
                    <a:pos x="107" y="10"/>
                  </a:cxn>
                  <a:cxn ang="0">
                    <a:pos x="110" y="27"/>
                  </a:cxn>
                  <a:cxn ang="0">
                    <a:pos x="120" y="43"/>
                  </a:cxn>
                  <a:cxn ang="0">
                    <a:pos x="153" y="43"/>
                  </a:cxn>
                  <a:cxn ang="0">
                    <a:pos x="163" y="53"/>
                  </a:cxn>
                  <a:cxn ang="0">
                    <a:pos x="253" y="60"/>
                  </a:cxn>
                  <a:cxn ang="0">
                    <a:pos x="259" y="60"/>
                  </a:cxn>
                  <a:cxn ang="0">
                    <a:pos x="319" y="76"/>
                  </a:cxn>
                </a:cxnLst>
                <a:rect l="0" t="0" r="r" b="b"/>
                <a:pathLst>
                  <a:path w="323" h="289">
                    <a:moveTo>
                      <a:pt x="319" y="76"/>
                    </a:moveTo>
                    <a:lnTo>
                      <a:pt x="323" y="93"/>
                    </a:lnTo>
                    <a:lnTo>
                      <a:pt x="319" y="106"/>
                    </a:lnTo>
                    <a:lnTo>
                      <a:pt x="306" y="130"/>
                    </a:lnTo>
                    <a:lnTo>
                      <a:pt x="293" y="153"/>
                    </a:lnTo>
                    <a:lnTo>
                      <a:pt x="293" y="169"/>
                    </a:lnTo>
                    <a:lnTo>
                      <a:pt x="299" y="176"/>
                    </a:lnTo>
                    <a:lnTo>
                      <a:pt x="279" y="219"/>
                    </a:lnTo>
                    <a:lnTo>
                      <a:pt x="269" y="289"/>
                    </a:lnTo>
                    <a:lnTo>
                      <a:pt x="153" y="263"/>
                    </a:lnTo>
                    <a:lnTo>
                      <a:pt x="0" y="219"/>
                    </a:lnTo>
                    <a:lnTo>
                      <a:pt x="0" y="169"/>
                    </a:lnTo>
                    <a:lnTo>
                      <a:pt x="14" y="143"/>
                    </a:lnTo>
                    <a:lnTo>
                      <a:pt x="33" y="116"/>
                    </a:lnTo>
                    <a:lnTo>
                      <a:pt x="33" y="100"/>
                    </a:lnTo>
                    <a:lnTo>
                      <a:pt x="77" y="0"/>
                    </a:lnTo>
                    <a:lnTo>
                      <a:pt x="87" y="0"/>
                    </a:lnTo>
                    <a:lnTo>
                      <a:pt x="107" y="10"/>
                    </a:lnTo>
                    <a:lnTo>
                      <a:pt x="110" y="27"/>
                    </a:lnTo>
                    <a:lnTo>
                      <a:pt x="120" y="43"/>
                    </a:lnTo>
                    <a:lnTo>
                      <a:pt x="153" y="43"/>
                    </a:lnTo>
                    <a:lnTo>
                      <a:pt x="163" y="53"/>
                    </a:lnTo>
                    <a:lnTo>
                      <a:pt x="253" y="60"/>
                    </a:lnTo>
                    <a:lnTo>
                      <a:pt x="259" y="60"/>
                    </a:lnTo>
                    <a:lnTo>
                      <a:pt x="319" y="76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8" name="Freeform 98">
                <a:extLst>
                  <a:ext uri="{FF2B5EF4-FFF2-40B4-BE49-F238E27FC236}">
                    <a16:creationId xmlns:a16="http://schemas.microsoft.com/office/drawing/2014/main" id="{09647058-5AEC-EA2E-C066-F88C026150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95" y="1236"/>
                <a:ext cx="432" cy="736"/>
              </a:xfrm>
              <a:custGeom>
                <a:avLst/>
                <a:gdLst/>
                <a:ahLst/>
                <a:cxnLst>
                  <a:cxn ang="0">
                    <a:pos x="0" y="379"/>
                  </a:cxn>
                  <a:cxn ang="0">
                    <a:pos x="117" y="402"/>
                  </a:cxn>
                  <a:cxn ang="0">
                    <a:pos x="233" y="426"/>
                  </a:cxn>
                  <a:cxn ang="0">
                    <a:pos x="250" y="279"/>
                  </a:cxn>
                  <a:cxn ang="0">
                    <a:pos x="236" y="266"/>
                  </a:cxn>
                  <a:cxn ang="0">
                    <a:pos x="220" y="276"/>
                  </a:cxn>
                  <a:cxn ang="0">
                    <a:pos x="187" y="259"/>
                  </a:cxn>
                  <a:cxn ang="0">
                    <a:pos x="170" y="259"/>
                  </a:cxn>
                  <a:cxn ang="0">
                    <a:pos x="167" y="246"/>
                  </a:cxn>
                  <a:cxn ang="0">
                    <a:pos x="153" y="210"/>
                  </a:cxn>
                  <a:cxn ang="0">
                    <a:pos x="137" y="206"/>
                  </a:cxn>
                  <a:cxn ang="0">
                    <a:pos x="137" y="193"/>
                  </a:cxn>
                  <a:cxn ang="0">
                    <a:pos x="143" y="180"/>
                  </a:cxn>
                  <a:cxn ang="0">
                    <a:pos x="140" y="163"/>
                  </a:cxn>
                  <a:cxn ang="0">
                    <a:pos x="133" y="147"/>
                  </a:cxn>
                  <a:cxn ang="0">
                    <a:pos x="127" y="156"/>
                  </a:cxn>
                  <a:cxn ang="0">
                    <a:pos x="127" y="143"/>
                  </a:cxn>
                  <a:cxn ang="0">
                    <a:pos x="110" y="90"/>
                  </a:cxn>
                  <a:cxn ang="0">
                    <a:pos x="110" y="73"/>
                  </a:cxn>
                  <a:cxn ang="0">
                    <a:pos x="103" y="70"/>
                  </a:cxn>
                  <a:cxn ang="0">
                    <a:pos x="120" y="7"/>
                  </a:cxn>
                  <a:cxn ang="0">
                    <a:pos x="83" y="0"/>
                  </a:cxn>
                  <a:cxn ang="0">
                    <a:pos x="50" y="137"/>
                  </a:cxn>
                  <a:cxn ang="0">
                    <a:pos x="57" y="150"/>
                  </a:cxn>
                  <a:cxn ang="0">
                    <a:pos x="50" y="166"/>
                  </a:cxn>
                  <a:cxn ang="0">
                    <a:pos x="54" y="183"/>
                  </a:cxn>
                  <a:cxn ang="0">
                    <a:pos x="50" y="196"/>
                  </a:cxn>
                  <a:cxn ang="0">
                    <a:pos x="37" y="220"/>
                  </a:cxn>
                  <a:cxn ang="0">
                    <a:pos x="24" y="243"/>
                  </a:cxn>
                  <a:cxn ang="0">
                    <a:pos x="24" y="259"/>
                  </a:cxn>
                  <a:cxn ang="0">
                    <a:pos x="30" y="266"/>
                  </a:cxn>
                  <a:cxn ang="0">
                    <a:pos x="10" y="309"/>
                  </a:cxn>
                  <a:cxn ang="0">
                    <a:pos x="0" y="379"/>
                  </a:cxn>
                </a:cxnLst>
                <a:rect l="0" t="0" r="r" b="b"/>
                <a:pathLst>
                  <a:path w="250" h="426">
                    <a:moveTo>
                      <a:pt x="0" y="379"/>
                    </a:moveTo>
                    <a:lnTo>
                      <a:pt x="117" y="402"/>
                    </a:lnTo>
                    <a:lnTo>
                      <a:pt x="233" y="426"/>
                    </a:lnTo>
                    <a:lnTo>
                      <a:pt x="250" y="279"/>
                    </a:lnTo>
                    <a:lnTo>
                      <a:pt x="236" y="266"/>
                    </a:lnTo>
                    <a:lnTo>
                      <a:pt x="220" y="276"/>
                    </a:lnTo>
                    <a:lnTo>
                      <a:pt x="187" y="259"/>
                    </a:lnTo>
                    <a:lnTo>
                      <a:pt x="170" y="259"/>
                    </a:lnTo>
                    <a:lnTo>
                      <a:pt x="167" y="246"/>
                    </a:lnTo>
                    <a:lnTo>
                      <a:pt x="153" y="210"/>
                    </a:lnTo>
                    <a:lnTo>
                      <a:pt x="137" y="206"/>
                    </a:lnTo>
                    <a:lnTo>
                      <a:pt x="137" y="193"/>
                    </a:lnTo>
                    <a:lnTo>
                      <a:pt x="143" y="180"/>
                    </a:lnTo>
                    <a:lnTo>
                      <a:pt x="140" y="163"/>
                    </a:lnTo>
                    <a:lnTo>
                      <a:pt x="133" y="147"/>
                    </a:lnTo>
                    <a:lnTo>
                      <a:pt x="127" y="156"/>
                    </a:lnTo>
                    <a:lnTo>
                      <a:pt x="127" y="143"/>
                    </a:lnTo>
                    <a:lnTo>
                      <a:pt x="110" y="90"/>
                    </a:lnTo>
                    <a:lnTo>
                      <a:pt x="110" y="73"/>
                    </a:lnTo>
                    <a:lnTo>
                      <a:pt x="103" y="70"/>
                    </a:lnTo>
                    <a:lnTo>
                      <a:pt x="120" y="7"/>
                    </a:lnTo>
                    <a:lnTo>
                      <a:pt x="83" y="0"/>
                    </a:lnTo>
                    <a:lnTo>
                      <a:pt x="50" y="137"/>
                    </a:lnTo>
                    <a:lnTo>
                      <a:pt x="57" y="150"/>
                    </a:lnTo>
                    <a:lnTo>
                      <a:pt x="50" y="166"/>
                    </a:lnTo>
                    <a:lnTo>
                      <a:pt x="54" y="183"/>
                    </a:lnTo>
                    <a:lnTo>
                      <a:pt x="50" y="196"/>
                    </a:lnTo>
                    <a:lnTo>
                      <a:pt x="37" y="220"/>
                    </a:lnTo>
                    <a:lnTo>
                      <a:pt x="24" y="243"/>
                    </a:lnTo>
                    <a:lnTo>
                      <a:pt x="24" y="259"/>
                    </a:lnTo>
                    <a:lnTo>
                      <a:pt x="30" y="266"/>
                    </a:lnTo>
                    <a:lnTo>
                      <a:pt x="10" y="309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9" name="Freeform 99">
                <a:extLst>
                  <a:ext uri="{FF2B5EF4-FFF2-40B4-BE49-F238E27FC236}">
                    <a16:creationId xmlns:a16="http://schemas.microsoft.com/office/drawing/2014/main" id="{F92CD955-1E27-132C-37FC-A709FC2B512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3" y="1249"/>
                <a:ext cx="729" cy="476"/>
              </a:xfrm>
              <a:custGeom>
                <a:avLst/>
                <a:gdLst/>
                <a:ahLst/>
                <a:cxnLst>
                  <a:cxn ang="0">
                    <a:pos x="147" y="276"/>
                  </a:cxn>
                  <a:cxn ang="0">
                    <a:pos x="150" y="252"/>
                  </a:cxn>
                  <a:cxn ang="0">
                    <a:pos x="412" y="269"/>
                  </a:cxn>
                  <a:cxn ang="0">
                    <a:pos x="416" y="223"/>
                  </a:cxn>
                  <a:cxn ang="0">
                    <a:pos x="422" y="43"/>
                  </a:cxn>
                  <a:cxn ang="0">
                    <a:pos x="286" y="40"/>
                  </a:cxn>
                  <a:cxn ang="0">
                    <a:pos x="196" y="27"/>
                  </a:cxn>
                  <a:cxn ang="0">
                    <a:pos x="40" y="7"/>
                  </a:cxn>
                  <a:cxn ang="0">
                    <a:pos x="17" y="0"/>
                  </a:cxn>
                  <a:cxn ang="0">
                    <a:pos x="0" y="63"/>
                  </a:cxn>
                  <a:cxn ang="0">
                    <a:pos x="7" y="66"/>
                  </a:cxn>
                  <a:cxn ang="0">
                    <a:pos x="7" y="83"/>
                  </a:cxn>
                  <a:cxn ang="0">
                    <a:pos x="24" y="136"/>
                  </a:cxn>
                  <a:cxn ang="0">
                    <a:pos x="24" y="149"/>
                  </a:cxn>
                  <a:cxn ang="0">
                    <a:pos x="30" y="140"/>
                  </a:cxn>
                  <a:cxn ang="0">
                    <a:pos x="37" y="156"/>
                  </a:cxn>
                  <a:cxn ang="0">
                    <a:pos x="40" y="173"/>
                  </a:cxn>
                  <a:cxn ang="0">
                    <a:pos x="34" y="186"/>
                  </a:cxn>
                  <a:cxn ang="0">
                    <a:pos x="34" y="199"/>
                  </a:cxn>
                  <a:cxn ang="0">
                    <a:pos x="50" y="203"/>
                  </a:cxn>
                  <a:cxn ang="0">
                    <a:pos x="64" y="239"/>
                  </a:cxn>
                  <a:cxn ang="0">
                    <a:pos x="67" y="252"/>
                  </a:cxn>
                  <a:cxn ang="0">
                    <a:pos x="84" y="252"/>
                  </a:cxn>
                  <a:cxn ang="0">
                    <a:pos x="117" y="269"/>
                  </a:cxn>
                  <a:cxn ang="0">
                    <a:pos x="133" y="259"/>
                  </a:cxn>
                  <a:cxn ang="0">
                    <a:pos x="147" y="276"/>
                  </a:cxn>
                </a:cxnLst>
                <a:rect l="0" t="0" r="r" b="b"/>
                <a:pathLst>
                  <a:path w="422" h="276">
                    <a:moveTo>
                      <a:pt x="147" y="276"/>
                    </a:moveTo>
                    <a:lnTo>
                      <a:pt x="150" y="252"/>
                    </a:lnTo>
                    <a:lnTo>
                      <a:pt x="412" y="269"/>
                    </a:lnTo>
                    <a:lnTo>
                      <a:pt x="416" y="223"/>
                    </a:lnTo>
                    <a:lnTo>
                      <a:pt x="422" y="43"/>
                    </a:lnTo>
                    <a:lnTo>
                      <a:pt x="286" y="40"/>
                    </a:lnTo>
                    <a:lnTo>
                      <a:pt x="196" y="27"/>
                    </a:lnTo>
                    <a:lnTo>
                      <a:pt x="40" y="7"/>
                    </a:lnTo>
                    <a:lnTo>
                      <a:pt x="17" y="0"/>
                    </a:lnTo>
                    <a:lnTo>
                      <a:pt x="0" y="63"/>
                    </a:lnTo>
                    <a:lnTo>
                      <a:pt x="7" y="66"/>
                    </a:lnTo>
                    <a:lnTo>
                      <a:pt x="7" y="83"/>
                    </a:lnTo>
                    <a:lnTo>
                      <a:pt x="24" y="136"/>
                    </a:lnTo>
                    <a:lnTo>
                      <a:pt x="24" y="149"/>
                    </a:lnTo>
                    <a:lnTo>
                      <a:pt x="30" y="140"/>
                    </a:lnTo>
                    <a:lnTo>
                      <a:pt x="37" y="156"/>
                    </a:lnTo>
                    <a:lnTo>
                      <a:pt x="40" y="173"/>
                    </a:lnTo>
                    <a:lnTo>
                      <a:pt x="34" y="186"/>
                    </a:lnTo>
                    <a:lnTo>
                      <a:pt x="34" y="199"/>
                    </a:lnTo>
                    <a:lnTo>
                      <a:pt x="50" y="203"/>
                    </a:lnTo>
                    <a:lnTo>
                      <a:pt x="64" y="239"/>
                    </a:lnTo>
                    <a:lnTo>
                      <a:pt x="67" y="252"/>
                    </a:lnTo>
                    <a:lnTo>
                      <a:pt x="84" y="252"/>
                    </a:lnTo>
                    <a:lnTo>
                      <a:pt x="117" y="269"/>
                    </a:lnTo>
                    <a:lnTo>
                      <a:pt x="133" y="259"/>
                    </a:lnTo>
                    <a:lnTo>
                      <a:pt x="147" y="276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0" name="Freeform 100">
                <a:extLst>
                  <a:ext uri="{FF2B5EF4-FFF2-40B4-BE49-F238E27FC236}">
                    <a16:creationId xmlns:a16="http://schemas.microsoft.com/office/drawing/2014/main" id="{F6C95C7F-01EC-052B-E911-C6FB1B5F99B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6" y="1684"/>
                <a:ext cx="499" cy="402"/>
              </a:xfrm>
              <a:custGeom>
                <a:avLst/>
                <a:gdLst/>
                <a:ahLst/>
                <a:cxnLst>
                  <a:cxn ang="0">
                    <a:pos x="289" y="17"/>
                  </a:cxn>
                  <a:cxn ang="0">
                    <a:pos x="27" y="0"/>
                  </a:cxn>
                  <a:cxn ang="0">
                    <a:pos x="24" y="24"/>
                  </a:cxn>
                  <a:cxn ang="0">
                    <a:pos x="7" y="167"/>
                  </a:cxn>
                  <a:cxn ang="0">
                    <a:pos x="0" y="216"/>
                  </a:cxn>
                  <a:cxn ang="0">
                    <a:pos x="77" y="220"/>
                  </a:cxn>
                  <a:cxn ang="0">
                    <a:pos x="283" y="233"/>
                  </a:cxn>
                  <a:cxn ang="0">
                    <a:pos x="286" y="123"/>
                  </a:cxn>
                  <a:cxn ang="0">
                    <a:pos x="289" y="17"/>
                  </a:cxn>
                </a:cxnLst>
                <a:rect l="0" t="0" r="r" b="b"/>
                <a:pathLst>
                  <a:path w="289" h="233">
                    <a:moveTo>
                      <a:pt x="289" y="17"/>
                    </a:moveTo>
                    <a:lnTo>
                      <a:pt x="27" y="0"/>
                    </a:lnTo>
                    <a:lnTo>
                      <a:pt x="24" y="24"/>
                    </a:lnTo>
                    <a:lnTo>
                      <a:pt x="7" y="167"/>
                    </a:lnTo>
                    <a:lnTo>
                      <a:pt x="0" y="216"/>
                    </a:lnTo>
                    <a:lnTo>
                      <a:pt x="77" y="220"/>
                    </a:lnTo>
                    <a:lnTo>
                      <a:pt x="283" y="233"/>
                    </a:lnTo>
                    <a:lnTo>
                      <a:pt x="286" y="123"/>
                    </a:lnTo>
                    <a:lnTo>
                      <a:pt x="289" y="17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1" name="Freeform 101">
                <a:extLst>
                  <a:ext uri="{FF2B5EF4-FFF2-40B4-BE49-F238E27FC236}">
                    <a16:creationId xmlns:a16="http://schemas.microsoft.com/office/drawing/2014/main" id="{9CE38610-2644-2868-DBC5-73B82F929F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3" y="1427"/>
                <a:ext cx="517" cy="412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199" y="60"/>
                  </a:cxn>
                  <a:cxn ang="0">
                    <a:pos x="213" y="80"/>
                  </a:cxn>
                  <a:cxn ang="0">
                    <a:pos x="226" y="123"/>
                  </a:cxn>
                  <a:cxn ang="0">
                    <a:pos x="233" y="166"/>
                  </a:cxn>
                  <a:cxn ang="0">
                    <a:pos x="239" y="216"/>
                  </a:cxn>
                  <a:cxn ang="0">
                    <a:pos x="239" y="226"/>
                  </a:cxn>
                  <a:cxn ang="0">
                    <a:pos x="272" y="216"/>
                  </a:cxn>
                  <a:cxn ang="0">
                    <a:pos x="292" y="199"/>
                  </a:cxn>
                  <a:cxn ang="0">
                    <a:pos x="296" y="199"/>
                  </a:cxn>
                  <a:cxn ang="0">
                    <a:pos x="299" y="203"/>
                  </a:cxn>
                  <a:cxn ang="0">
                    <a:pos x="266" y="226"/>
                  </a:cxn>
                  <a:cxn ang="0">
                    <a:pos x="239" y="226"/>
                  </a:cxn>
                  <a:cxn ang="0">
                    <a:pos x="233" y="239"/>
                  </a:cxn>
                  <a:cxn ang="0">
                    <a:pos x="239" y="226"/>
                  </a:cxn>
                  <a:cxn ang="0">
                    <a:pos x="199" y="219"/>
                  </a:cxn>
                  <a:cxn ang="0">
                    <a:pos x="179" y="206"/>
                  </a:cxn>
                  <a:cxn ang="0">
                    <a:pos x="166" y="186"/>
                  </a:cxn>
                  <a:cxn ang="0">
                    <a:pos x="0" y="233"/>
                  </a:cxn>
                  <a:cxn ang="0">
                    <a:pos x="0" y="223"/>
                  </a:cxn>
                  <a:cxn ang="0">
                    <a:pos x="10" y="203"/>
                  </a:cxn>
                  <a:cxn ang="0">
                    <a:pos x="13" y="186"/>
                  </a:cxn>
                  <a:cxn ang="0">
                    <a:pos x="10" y="173"/>
                  </a:cxn>
                  <a:cxn ang="0">
                    <a:pos x="7" y="173"/>
                  </a:cxn>
                  <a:cxn ang="0">
                    <a:pos x="10" y="153"/>
                  </a:cxn>
                  <a:cxn ang="0">
                    <a:pos x="66" y="140"/>
                  </a:cxn>
                  <a:cxn ang="0">
                    <a:pos x="90" y="133"/>
                  </a:cxn>
                  <a:cxn ang="0">
                    <a:pos x="96" y="113"/>
                  </a:cxn>
                  <a:cxn ang="0">
                    <a:pos x="96" y="90"/>
                  </a:cxn>
                  <a:cxn ang="0">
                    <a:pos x="110" y="56"/>
                  </a:cxn>
                  <a:cxn ang="0">
                    <a:pos x="126" y="56"/>
                  </a:cxn>
                  <a:cxn ang="0">
                    <a:pos x="143" y="10"/>
                  </a:cxn>
                  <a:cxn ang="0">
                    <a:pos x="189" y="0"/>
                  </a:cxn>
                </a:cxnLst>
                <a:rect l="0" t="0" r="r" b="b"/>
                <a:pathLst>
                  <a:path w="299" h="239">
                    <a:moveTo>
                      <a:pt x="189" y="0"/>
                    </a:moveTo>
                    <a:lnTo>
                      <a:pt x="199" y="60"/>
                    </a:lnTo>
                    <a:lnTo>
                      <a:pt x="213" y="80"/>
                    </a:lnTo>
                    <a:lnTo>
                      <a:pt x="226" y="123"/>
                    </a:lnTo>
                    <a:lnTo>
                      <a:pt x="233" y="166"/>
                    </a:lnTo>
                    <a:lnTo>
                      <a:pt x="239" y="216"/>
                    </a:lnTo>
                    <a:lnTo>
                      <a:pt x="239" y="226"/>
                    </a:lnTo>
                    <a:lnTo>
                      <a:pt x="272" y="216"/>
                    </a:lnTo>
                    <a:lnTo>
                      <a:pt x="292" y="199"/>
                    </a:lnTo>
                    <a:lnTo>
                      <a:pt x="296" y="199"/>
                    </a:lnTo>
                    <a:lnTo>
                      <a:pt x="299" y="203"/>
                    </a:lnTo>
                    <a:lnTo>
                      <a:pt x="266" y="226"/>
                    </a:lnTo>
                    <a:lnTo>
                      <a:pt x="239" y="226"/>
                    </a:lnTo>
                    <a:lnTo>
                      <a:pt x="233" y="239"/>
                    </a:lnTo>
                    <a:lnTo>
                      <a:pt x="239" y="226"/>
                    </a:lnTo>
                    <a:lnTo>
                      <a:pt x="199" y="219"/>
                    </a:lnTo>
                    <a:lnTo>
                      <a:pt x="179" y="206"/>
                    </a:lnTo>
                    <a:lnTo>
                      <a:pt x="166" y="186"/>
                    </a:lnTo>
                    <a:lnTo>
                      <a:pt x="0" y="233"/>
                    </a:lnTo>
                    <a:lnTo>
                      <a:pt x="0" y="223"/>
                    </a:lnTo>
                    <a:lnTo>
                      <a:pt x="10" y="203"/>
                    </a:lnTo>
                    <a:lnTo>
                      <a:pt x="13" y="186"/>
                    </a:lnTo>
                    <a:lnTo>
                      <a:pt x="10" y="173"/>
                    </a:lnTo>
                    <a:lnTo>
                      <a:pt x="7" y="173"/>
                    </a:lnTo>
                    <a:lnTo>
                      <a:pt x="10" y="153"/>
                    </a:lnTo>
                    <a:lnTo>
                      <a:pt x="66" y="140"/>
                    </a:lnTo>
                    <a:lnTo>
                      <a:pt x="90" y="133"/>
                    </a:lnTo>
                    <a:lnTo>
                      <a:pt x="96" y="113"/>
                    </a:lnTo>
                    <a:lnTo>
                      <a:pt x="96" y="90"/>
                    </a:lnTo>
                    <a:lnTo>
                      <a:pt x="110" y="56"/>
                    </a:lnTo>
                    <a:lnTo>
                      <a:pt x="126" y="56"/>
                    </a:lnTo>
                    <a:lnTo>
                      <a:pt x="143" y="1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2" name="Freeform 102">
                <a:extLst>
                  <a:ext uri="{FF2B5EF4-FFF2-40B4-BE49-F238E27FC236}">
                    <a16:creationId xmlns:a16="http://schemas.microsoft.com/office/drawing/2014/main" id="{CFF513ED-16A5-E90F-5D2F-87100516E7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0" y="1392"/>
                <a:ext cx="116" cy="24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4" y="0"/>
                  </a:cxn>
                  <a:cxn ang="0">
                    <a:pos x="67" y="23"/>
                  </a:cxn>
                  <a:cxn ang="0">
                    <a:pos x="67" y="37"/>
                  </a:cxn>
                  <a:cxn ang="0">
                    <a:pos x="54" y="53"/>
                  </a:cxn>
                  <a:cxn ang="0">
                    <a:pos x="57" y="66"/>
                  </a:cxn>
                  <a:cxn ang="0">
                    <a:pos x="50" y="86"/>
                  </a:cxn>
                  <a:cxn ang="0">
                    <a:pos x="67" y="133"/>
                  </a:cxn>
                  <a:cxn ang="0">
                    <a:pos x="37" y="143"/>
                  </a:cxn>
                  <a:cxn ang="0">
                    <a:pos x="24" y="100"/>
                  </a:cxn>
                  <a:cxn ang="0">
                    <a:pos x="10" y="80"/>
                  </a:cxn>
                  <a:cxn ang="0">
                    <a:pos x="0" y="20"/>
                  </a:cxn>
                </a:cxnLst>
                <a:rect l="0" t="0" r="r" b="b"/>
                <a:pathLst>
                  <a:path w="67" h="143">
                    <a:moveTo>
                      <a:pt x="0" y="20"/>
                    </a:moveTo>
                    <a:lnTo>
                      <a:pt x="54" y="0"/>
                    </a:lnTo>
                    <a:lnTo>
                      <a:pt x="67" y="23"/>
                    </a:lnTo>
                    <a:lnTo>
                      <a:pt x="67" y="37"/>
                    </a:lnTo>
                    <a:lnTo>
                      <a:pt x="54" y="53"/>
                    </a:lnTo>
                    <a:lnTo>
                      <a:pt x="57" y="66"/>
                    </a:lnTo>
                    <a:lnTo>
                      <a:pt x="50" y="86"/>
                    </a:lnTo>
                    <a:lnTo>
                      <a:pt x="67" y="133"/>
                    </a:lnTo>
                    <a:lnTo>
                      <a:pt x="37" y="143"/>
                    </a:lnTo>
                    <a:lnTo>
                      <a:pt x="24" y="100"/>
                    </a:lnTo>
                    <a:lnTo>
                      <a:pt x="10" y="8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3" name="Freeform 103">
                <a:extLst>
                  <a:ext uri="{FF2B5EF4-FFF2-40B4-BE49-F238E27FC236}">
                    <a16:creationId xmlns:a16="http://schemas.microsoft.com/office/drawing/2014/main" id="{421068E9-6B85-082D-A15A-97049C29AE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06" y="1375"/>
                <a:ext cx="126" cy="2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" y="10"/>
                  </a:cxn>
                  <a:cxn ang="0">
                    <a:pos x="17" y="33"/>
                  </a:cxn>
                  <a:cxn ang="0">
                    <a:pos x="17" y="47"/>
                  </a:cxn>
                  <a:cxn ang="0">
                    <a:pos x="4" y="63"/>
                  </a:cxn>
                  <a:cxn ang="0">
                    <a:pos x="7" y="76"/>
                  </a:cxn>
                  <a:cxn ang="0">
                    <a:pos x="0" y="96"/>
                  </a:cxn>
                  <a:cxn ang="0">
                    <a:pos x="17" y="143"/>
                  </a:cxn>
                  <a:cxn ang="0">
                    <a:pos x="50" y="130"/>
                  </a:cxn>
                  <a:cxn ang="0">
                    <a:pos x="60" y="120"/>
                  </a:cxn>
                  <a:cxn ang="0">
                    <a:pos x="73" y="116"/>
                  </a:cxn>
                  <a:cxn ang="0">
                    <a:pos x="73" y="103"/>
                  </a:cxn>
                  <a:cxn ang="0">
                    <a:pos x="23" y="0"/>
                  </a:cxn>
                </a:cxnLst>
                <a:rect l="0" t="0" r="r" b="b"/>
                <a:pathLst>
                  <a:path w="73" h="143">
                    <a:moveTo>
                      <a:pt x="23" y="0"/>
                    </a:moveTo>
                    <a:lnTo>
                      <a:pt x="4" y="10"/>
                    </a:lnTo>
                    <a:lnTo>
                      <a:pt x="17" y="33"/>
                    </a:lnTo>
                    <a:lnTo>
                      <a:pt x="17" y="47"/>
                    </a:lnTo>
                    <a:lnTo>
                      <a:pt x="4" y="63"/>
                    </a:lnTo>
                    <a:lnTo>
                      <a:pt x="7" y="76"/>
                    </a:lnTo>
                    <a:lnTo>
                      <a:pt x="0" y="96"/>
                    </a:lnTo>
                    <a:lnTo>
                      <a:pt x="17" y="143"/>
                    </a:lnTo>
                    <a:lnTo>
                      <a:pt x="50" y="130"/>
                    </a:lnTo>
                    <a:lnTo>
                      <a:pt x="60" y="120"/>
                    </a:lnTo>
                    <a:lnTo>
                      <a:pt x="73" y="116"/>
                    </a:lnTo>
                    <a:lnTo>
                      <a:pt x="73" y="1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4" name="Freeform 104">
                <a:extLst>
                  <a:ext uri="{FF2B5EF4-FFF2-40B4-BE49-F238E27FC236}">
                    <a16:creationId xmlns:a16="http://schemas.microsoft.com/office/drawing/2014/main" id="{A59CFC3B-1F10-B0A6-20C0-62B9286FEA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46" y="1100"/>
                <a:ext cx="259" cy="453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50" y="262"/>
                  </a:cxn>
                  <a:cxn ang="0">
                    <a:pos x="54" y="226"/>
                  </a:cxn>
                  <a:cxn ang="0">
                    <a:pos x="50" y="222"/>
                  </a:cxn>
                  <a:cxn ang="0">
                    <a:pos x="67" y="192"/>
                  </a:cxn>
                  <a:cxn ang="0">
                    <a:pos x="67" y="202"/>
                  </a:cxn>
                  <a:cxn ang="0">
                    <a:pos x="77" y="192"/>
                  </a:cxn>
                  <a:cxn ang="0">
                    <a:pos x="84" y="169"/>
                  </a:cxn>
                  <a:cxn ang="0">
                    <a:pos x="117" y="152"/>
                  </a:cxn>
                  <a:cxn ang="0">
                    <a:pos x="137" y="109"/>
                  </a:cxn>
                  <a:cxn ang="0">
                    <a:pos x="150" y="103"/>
                  </a:cxn>
                  <a:cxn ang="0">
                    <a:pos x="137" y="93"/>
                  </a:cxn>
                  <a:cxn ang="0">
                    <a:pos x="133" y="73"/>
                  </a:cxn>
                  <a:cxn ang="0">
                    <a:pos x="127" y="66"/>
                  </a:cxn>
                  <a:cxn ang="0">
                    <a:pos x="100" y="20"/>
                  </a:cxn>
                  <a:cxn ang="0">
                    <a:pos x="60" y="0"/>
                  </a:cxn>
                  <a:cxn ang="0">
                    <a:pos x="34" y="26"/>
                  </a:cxn>
                  <a:cxn ang="0">
                    <a:pos x="27" y="119"/>
                  </a:cxn>
                  <a:cxn ang="0">
                    <a:pos x="0" y="159"/>
                  </a:cxn>
                </a:cxnLst>
                <a:rect l="0" t="0" r="r" b="b"/>
                <a:pathLst>
                  <a:path w="150" h="262">
                    <a:moveTo>
                      <a:pt x="0" y="159"/>
                    </a:moveTo>
                    <a:lnTo>
                      <a:pt x="50" y="262"/>
                    </a:lnTo>
                    <a:lnTo>
                      <a:pt x="54" y="226"/>
                    </a:lnTo>
                    <a:lnTo>
                      <a:pt x="50" y="222"/>
                    </a:lnTo>
                    <a:lnTo>
                      <a:pt x="67" y="192"/>
                    </a:lnTo>
                    <a:lnTo>
                      <a:pt x="67" y="202"/>
                    </a:lnTo>
                    <a:lnTo>
                      <a:pt x="77" y="192"/>
                    </a:lnTo>
                    <a:lnTo>
                      <a:pt x="84" y="169"/>
                    </a:lnTo>
                    <a:lnTo>
                      <a:pt x="117" y="152"/>
                    </a:lnTo>
                    <a:lnTo>
                      <a:pt x="137" y="109"/>
                    </a:lnTo>
                    <a:lnTo>
                      <a:pt x="150" y="103"/>
                    </a:lnTo>
                    <a:lnTo>
                      <a:pt x="137" y="93"/>
                    </a:lnTo>
                    <a:lnTo>
                      <a:pt x="133" y="73"/>
                    </a:lnTo>
                    <a:lnTo>
                      <a:pt x="127" y="66"/>
                    </a:lnTo>
                    <a:lnTo>
                      <a:pt x="100" y="20"/>
                    </a:lnTo>
                    <a:lnTo>
                      <a:pt x="60" y="0"/>
                    </a:lnTo>
                    <a:lnTo>
                      <a:pt x="34" y="26"/>
                    </a:lnTo>
                    <a:lnTo>
                      <a:pt x="27" y="11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5" name="Freeform 105">
                <a:extLst>
                  <a:ext uri="{FF2B5EF4-FFF2-40B4-BE49-F238E27FC236}">
                    <a16:creationId xmlns:a16="http://schemas.microsoft.com/office/drawing/2014/main" id="{4D255467-FBB0-400E-9ABD-E7C0FC02097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84" y="1575"/>
                <a:ext cx="235" cy="138"/>
              </a:xfrm>
              <a:custGeom>
                <a:avLst/>
                <a:gdLst/>
                <a:ahLst/>
                <a:cxnLst>
                  <a:cxn ang="0">
                    <a:pos x="30" y="27"/>
                  </a:cxn>
                  <a:cxn ang="0">
                    <a:pos x="63" y="14"/>
                  </a:cxn>
                  <a:cxn ang="0">
                    <a:pos x="73" y="4"/>
                  </a:cxn>
                  <a:cxn ang="0">
                    <a:pos x="86" y="0"/>
                  </a:cxn>
                  <a:cxn ang="0">
                    <a:pos x="86" y="10"/>
                  </a:cxn>
                  <a:cxn ang="0">
                    <a:pos x="96" y="17"/>
                  </a:cxn>
                  <a:cxn ang="0">
                    <a:pos x="96" y="27"/>
                  </a:cxn>
                  <a:cxn ang="0">
                    <a:pos x="103" y="27"/>
                  </a:cxn>
                  <a:cxn ang="0">
                    <a:pos x="123" y="50"/>
                  </a:cxn>
                  <a:cxn ang="0">
                    <a:pos x="136" y="47"/>
                  </a:cxn>
                  <a:cxn ang="0">
                    <a:pos x="136" y="40"/>
                  </a:cxn>
                  <a:cxn ang="0">
                    <a:pos x="129" y="34"/>
                  </a:cxn>
                  <a:cxn ang="0">
                    <a:pos x="136" y="37"/>
                  </a:cxn>
                  <a:cxn ang="0">
                    <a:pos x="136" y="47"/>
                  </a:cxn>
                  <a:cxn ang="0">
                    <a:pos x="120" y="63"/>
                  </a:cxn>
                  <a:cxn ang="0">
                    <a:pos x="96" y="63"/>
                  </a:cxn>
                  <a:cxn ang="0">
                    <a:pos x="86" y="54"/>
                  </a:cxn>
                  <a:cxn ang="0">
                    <a:pos x="63" y="63"/>
                  </a:cxn>
                  <a:cxn ang="0">
                    <a:pos x="7" y="80"/>
                  </a:cxn>
                  <a:cxn ang="0">
                    <a:pos x="0" y="37"/>
                  </a:cxn>
                  <a:cxn ang="0">
                    <a:pos x="30" y="27"/>
                  </a:cxn>
                </a:cxnLst>
                <a:rect l="0" t="0" r="r" b="b"/>
                <a:pathLst>
                  <a:path w="136" h="80">
                    <a:moveTo>
                      <a:pt x="30" y="27"/>
                    </a:moveTo>
                    <a:lnTo>
                      <a:pt x="63" y="14"/>
                    </a:lnTo>
                    <a:lnTo>
                      <a:pt x="73" y="4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96" y="17"/>
                    </a:lnTo>
                    <a:lnTo>
                      <a:pt x="96" y="27"/>
                    </a:lnTo>
                    <a:lnTo>
                      <a:pt x="103" y="27"/>
                    </a:lnTo>
                    <a:lnTo>
                      <a:pt x="123" y="50"/>
                    </a:lnTo>
                    <a:lnTo>
                      <a:pt x="136" y="47"/>
                    </a:lnTo>
                    <a:lnTo>
                      <a:pt x="136" y="40"/>
                    </a:lnTo>
                    <a:lnTo>
                      <a:pt x="129" y="34"/>
                    </a:lnTo>
                    <a:lnTo>
                      <a:pt x="136" y="37"/>
                    </a:lnTo>
                    <a:lnTo>
                      <a:pt x="136" y="47"/>
                    </a:lnTo>
                    <a:lnTo>
                      <a:pt x="120" y="63"/>
                    </a:lnTo>
                    <a:lnTo>
                      <a:pt x="96" y="63"/>
                    </a:lnTo>
                    <a:lnTo>
                      <a:pt x="86" y="54"/>
                    </a:lnTo>
                    <a:lnTo>
                      <a:pt x="63" y="63"/>
                    </a:lnTo>
                    <a:lnTo>
                      <a:pt x="7" y="80"/>
                    </a:lnTo>
                    <a:lnTo>
                      <a:pt x="0" y="3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6" name="Freeform 106">
                <a:extLst>
                  <a:ext uri="{FF2B5EF4-FFF2-40B4-BE49-F238E27FC236}">
                    <a16:creationId xmlns:a16="http://schemas.microsoft.com/office/drawing/2014/main" id="{3FFF6561-55D9-4974-F15C-09B2B75D8D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96" y="1684"/>
                <a:ext cx="102" cy="116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59" y="24"/>
                  </a:cxn>
                  <a:cxn ang="0">
                    <a:pos x="56" y="0"/>
                  </a:cxn>
                  <a:cxn ang="0">
                    <a:pos x="0" y="17"/>
                  </a:cxn>
                  <a:cxn ang="0">
                    <a:pos x="6" y="67"/>
                  </a:cxn>
                </a:cxnLst>
                <a:rect l="0" t="0" r="r" b="b"/>
                <a:pathLst>
                  <a:path w="59" h="67">
                    <a:moveTo>
                      <a:pt x="6" y="67"/>
                    </a:moveTo>
                    <a:lnTo>
                      <a:pt x="59" y="24"/>
                    </a:lnTo>
                    <a:lnTo>
                      <a:pt x="56" y="0"/>
                    </a:lnTo>
                    <a:lnTo>
                      <a:pt x="0" y="17"/>
                    </a:lnTo>
                    <a:lnTo>
                      <a:pt x="6" y="67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7" name="Freeform 107">
                <a:extLst>
                  <a:ext uri="{FF2B5EF4-FFF2-40B4-BE49-F238E27FC236}">
                    <a16:creationId xmlns:a16="http://schemas.microsoft.com/office/drawing/2014/main" id="{F35E39DA-BB98-9514-9EB4-6DD52FF01B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93" y="1668"/>
                <a:ext cx="57" cy="5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33"/>
                  </a:cxn>
                  <a:cxn ang="0">
                    <a:pos x="33" y="26"/>
                  </a:cxn>
                  <a:cxn ang="0">
                    <a:pos x="33" y="9"/>
                  </a:cxn>
                  <a:cxn ang="0">
                    <a:pos x="23" y="0"/>
                  </a:cxn>
                  <a:cxn ang="0">
                    <a:pos x="0" y="9"/>
                  </a:cxn>
                </a:cxnLst>
                <a:rect l="0" t="0" r="r" b="b"/>
                <a:pathLst>
                  <a:path w="33" h="33">
                    <a:moveTo>
                      <a:pt x="0" y="9"/>
                    </a:moveTo>
                    <a:lnTo>
                      <a:pt x="3" y="33"/>
                    </a:lnTo>
                    <a:lnTo>
                      <a:pt x="33" y="26"/>
                    </a:lnTo>
                    <a:lnTo>
                      <a:pt x="33" y="9"/>
                    </a:lnTo>
                    <a:lnTo>
                      <a:pt x="2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8" name="Freeform 108">
                <a:extLst>
                  <a:ext uri="{FF2B5EF4-FFF2-40B4-BE49-F238E27FC236}">
                    <a16:creationId xmlns:a16="http://schemas.microsoft.com/office/drawing/2014/main" id="{EADCE2E5-343B-AB49-80AD-00FA82B427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7" y="1748"/>
                <a:ext cx="407" cy="292"/>
              </a:xfrm>
              <a:custGeom>
                <a:avLst/>
                <a:gdLst/>
                <a:ahLst/>
                <a:cxnLst>
                  <a:cxn ang="0">
                    <a:pos x="27" y="169"/>
                  </a:cxn>
                  <a:cxn ang="0">
                    <a:pos x="67" y="163"/>
                  </a:cxn>
                  <a:cxn ang="0">
                    <a:pos x="206" y="130"/>
                  </a:cxn>
                  <a:cxn ang="0">
                    <a:pos x="216" y="113"/>
                  </a:cxn>
                  <a:cxn ang="0">
                    <a:pos x="226" y="120"/>
                  </a:cxn>
                  <a:cxn ang="0">
                    <a:pos x="233" y="113"/>
                  </a:cxn>
                  <a:cxn ang="0">
                    <a:pos x="236" y="83"/>
                  </a:cxn>
                  <a:cxn ang="0">
                    <a:pos x="226" y="80"/>
                  </a:cxn>
                  <a:cxn ang="0">
                    <a:pos x="220" y="63"/>
                  </a:cxn>
                  <a:cxn ang="0">
                    <a:pos x="223" y="47"/>
                  </a:cxn>
                  <a:cxn ang="0">
                    <a:pos x="226" y="33"/>
                  </a:cxn>
                  <a:cxn ang="0">
                    <a:pos x="206" y="20"/>
                  </a:cxn>
                  <a:cxn ang="0">
                    <a:pos x="193" y="0"/>
                  </a:cxn>
                  <a:cxn ang="0">
                    <a:pos x="27" y="47"/>
                  </a:cxn>
                  <a:cxn ang="0">
                    <a:pos x="27" y="37"/>
                  </a:cxn>
                  <a:cxn ang="0">
                    <a:pos x="0" y="53"/>
                  </a:cxn>
                  <a:cxn ang="0">
                    <a:pos x="17" y="130"/>
                  </a:cxn>
                  <a:cxn ang="0">
                    <a:pos x="27" y="169"/>
                  </a:cxn>
                </a:cxnLst>
                <a:rect l="0" t="0" r="r" b="b"/>
                <a:pathLst>
                  <a:path w="236" h="169">
                    <a:moveTo>
                      <a:pt x="27" y="169"/>
                    </a:moveTo>
                    <a:lnTo>
                      <a:pt x="67" y="163"/>
                    </a:lnTo>
                    <a:lnTo>
                      <a:pt x="206" y="130"/>
                    </a:lnTo>
                    <a:lnTo>
                      <a:pt x="216" y="113"/>
                    </a:lnTo>
                    <a:lnTo>
                      <a:pt x="226" y="120"/>
                    </a:lnTo>
                    <a:lnTo>
                      <a:pt x="233" y="113"/>
                    </a:lnTo>
                    <a:lnTo>
                      <a:pt x="236" y="83"/>
                    </a:lnTo>
                    <a:lnTo>
                      <a:pt x="226" y="80"/>
                    </a:lnTo>
                    <a:lnTo>
                      <a:pt x="220" y="63"/>
                    </a:lnTo>
                    <a:lnTo>
                      <a:pt x="223" y="47"/>
                    </a:lnTo>
                    <a:lnTo>
                      <a:pt x="226" y="33"/>
                    </a:lnTo>
                    <a:lnTo>
                      <a:pt x="206" y="20"/>
                    </a:lnTo>
                    <a:lnTo>
                      <a:pt x="193" y="0"/>
                    </a:lnTo>
                    <a:lnTo>
                      <a:pt x="27" y="47"/>
                    </a:lnTo>
                    <a:lnTo>
                      <a:pt x="27" y="37"/>
                    </a:lnTo>
                    <a:lnTo>
                      <a:pt x="0" y="53"/>
                    </a:lnTo>
                    <a:lnTo>
                      <a:pt x="17" y="130"/>
                    </a:lnTo>
                    <a:lnTo>
                      <a:pt x="27" y="169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" name="Freeform 109">
                <a:extLst>
                  <a:ext uri="{FF2B5EF4-FFF2-40B4-BE49-F238E27FC236}">
                    <a16:creationId xmlns:a16="http://schemas.microsoft.com/office/drawing/2014/main" id="{1E49A0D7-4314-C5D7-3CEB-BFD181A2AD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7" y="1805"/>
                <a:ext cx="86" cy="2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6" y="7"/>
                  </a:cxn>
                  <a:cxn ang="0">
                    <a:pos x="40" y="20"/>
                  </a:cxn>
                  <a:cxn ang="0">
                    <a:pos x="40" y="30"/>
                  </a:cxn>
                  <a:cxn ang="0">
                    <a:pos x="50" y="40"/>
                  </a:cxn>
                  <a:cxn ang="0">
                    <a:pos x="46" y="80"/>
                  </a:cxn>
                  <a:cxn ang="0">
                    <a:pos x="40" y="120"/>
                  </a:cxn>
                  <a:cxn ang="0">
                    <a:pos x="33" y="130"/>
                  </a:cxn>
                  <a:cxn ang="0">
                    <a:pos x="30" y="117"/>
                  </a:cxn>
                  <a:cxn ang="0">
                    <a:pos x="13" y="113"/>
                  </a:cxn>
                  <a:cxn ang="0">
                    <a:pos x="0" y="97"/>
                  </a:cxn>
                  <a:cxn ang="0">
                    <a:pos x="6" y="87"/>
                  </a:cxn>
                  <a:cxn ang="0">
                    <a:pos x="13" y="80"/>
                  </a:cxn>
                  <a:cxn ang="0">
                    <a:pos x="16" y="50"/>
                  </a:cxn>
                  <a:cxn ang="0">
                    <a:pos x="6" y="47"/>
                  </a:cxn>
                  <a:cxn ang="0">
                    <a:pos x="0" y="30"/>
                  </a:cxn>
                  <a:cxn ang="0">
                    <a:pos x="3" y="14"/>
                  </a:cxn>
                  <a:cxn ang="0">
                    <a:pos x="6" y="0"/>
                  </a:cxn>
                </a:cxnLst>
                <a:rect l="0" t="0" r="r" b="b"/>
                <a:pathLst>
                  <a:path w="50" h="130">
                    <a:moveTo>
                      <a:pt x="6" y="0"/>
                    </a:moveTo>
                    <a:lnTo>
                      <a:pt x="46" y="7"/>
                    </a:lnTo>
                    <a:lnTo>
                      <a:pt x="40" y="20"/>
                    </a:lnTo>
                    <a:lnTo>
                      <a:pt x="40" y="30"/>
                    </a:lnTo>
                    <a:lnTo>
                      <a:pt x="50" y="40"/>
                    </a:lnTo>
                    <a:lnTo>
                      <a:pt x="46" y="80"/>
                    </a:lnTo>
                    <a:lnTo>
                      <a:pt x="40" y="120"/>
                    </a:lnTo>
                    <a:lnTo>
                      <a:pt x="33" y="130"/>
                    </a:lnTo>
                    <a:lnTo>
                      <a:pt x="30" y="117"/>
                    </a:lnTo>
                    <a:lnTo>
                      <a:pt x="13" y="113"/>
                    </a:lnTo>
                    <a:lnTo>
                      <a:pt x="0" y="97"/>
                    </a:lnTo>
                    <a:lnTo>
                      <a:pt x="6" y="87"/>
                    </a:lnTo>
                    <a:lnTo>
                      <a:pt x="13" y="80"/>
                    </a:lnTo>
                    <a:lnTo>
                      <a:pt x="16" y="50"/>
                    </a:lnTo>
                    <a:lnTo>
                      <a:pt x="6" y="47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0" name="Freeform 110">
                <a:extLst>
                  <a:ext uri="{FF2B5EF4-FFF2-40B4-BE49-F238E27FC236}">
                    <a16:creationId xmlns:a16="http://schemas.microsoft.com/office/drawing/2014/main" id="{53AEDB67-F452-FB00-C75E-C52ACB45E6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62" y="1972"/>
                <a:ext cx="322" cy="161"/>
              </a:xfrm>
              <a:custGeom>
                <a:avLst/>
                <a:gdLst/>
                <a:ahLst/>
                <a:cxnLst>
                  <a:cxn ang="0">
                    <a:pos x="186" y="56"/>
                  </a:cxn>
                  <a:cxn ang="0">
                    <a:pos x="183" y="89"/>
                  </a:cxn>
                  <a:cxn ang="0">
                    <a:pos x="166" y="93"/>
                  </a:cxn>
                  <a:cxn ang="0">
                    <a:pos x="156" y="83"/>
                  </a:cxn>
                  <a:cxn ang="0">
                    <a:pos x="136" y="66"/>
                  </a:cxn>
                  <a:cxn ang="0">
                    <a:pos x="133" y="49"/>
                  </a:cxn>
                  <a:cxn ang="0">
                    <a:pos x="143" y="49"/>
                  </a:cxn>
                  <a:cxn ang="0">
                    <a:pos x="143" y="39"/>
                  </a:cxn>
                  <a:cxn ang="0">
                    <a:pos x="136" y="23"/>
                  </a:cxn>
                  <a:cxn ang="0">
                    <a:pos x="139" y="16"/>
                  </a:cxn>
                  <a:cxn ang="0">
                    <a:pos x="133" y="20"/>
                  </a:cxn>
                  <a:cxn ang="0">
                    <a:pos x="119" y="33"/>
                  </a:cxn>
                  <a:cxn ang="0">
                    <a:pos x="123" y="56"/>
                  </a:cxn>
                  <a:cxn ang="0">
                    <a:pos x="133" y="73"/>
                  </a:cxn>
                  <a:cxn ang="0">
                    <a:pos x="136" y="89"/>
                  </a:cxn>
                  <a:cxn ang="0">
                    <a:pos x="133" y="93"/>
                  </a:cxn>
                  <a:cxn ang="0">
                    <a:pos x="116" y="83"/>
                  </a:cxn>
                  <a:cxn ang="0">
                    <a:pos x="103" y="83"/>
                  </a:cxn>
                  <a:cxn ang="0">
                    <a:pos x="103" y="66"/>
                  </a:cxn>
                  <a:cxn ang="0">
                    <a:pos x="109" y="56"/>
                  </a:cxn>
                  <a:cxn ang="0">
                    <a:pos x="83" y="39"/>
                  </a:cxn>
                  <a:cxn ang="0">
                    <a:pos x="76" y="43"/>
                  </a:cxn>
                  <a:cxn ang="0">
                    <a:pos x="70" y="33"/>
                  </a:cxn>
                  <a:cxn ang="0">
                    <a:pos x="53" y="26"/>
                  </a:cxn>
                  <a:cxn ang="0">
                    <a:pos x="50" y="36"/>
                  </a:cxn>
                  <a:cxn ang="0">
                    <a:pos x="26" y="36"/>
                  </a:cxn>
                  <a:cxn ang="0">
                    <a:pos x="20" y="49"/>
                  </a:cxn>
                  <a:cxn ang="0">
                    <a:pos x="3" y="53"/>
                  </a:cxn>
                  <a:cxn ang="0">
                    <a:pos x="0" y="33"/>
                  </a:cxn>
                  <a:cxn ang="0">
                    <a:pos x="139" y="0"/>
                  </a:cxn>
                  <a:cxn ang="0">
                    <a:pos x="166" y="66"/>
                  </a:cxn>
                  <a:cxn ang="0">
                    <a:pos x="186" y="56"/>
                  </a:cxn>
                </a:cxnLst>
                <a:rect l="0" t="0" r="r" b="b"/>
                <a:pathLst>
                  <a:path w="186" h="93">
                    <a:moveTo>
                      <a:pt x="186" y="56"/>
                    </a:moveTo>
                    <a:lnTo>
                      <a:pt x="183" y="89"/>
                    </a:lnTo>
                    <a:lnTo>
                      <a:pt x="166" y="93"/>
                    </a:lnTo>
                    <a:lnTo>
                      <a:pt x="156" y="83"/>
                    </a:lnTo>
                    <a:lnTo>
                      <a:pt x="136" y="66"/>
                    </a:lnTo>
                    <a:lnTo>
                      <a:pt x="133" y="49"/>
                    </a:lnTo>
                    <a:lnTo>
                      <a:pt x="143" y="49"/>
                    </a:lnTo>
                    <a:lnTo>
                      <a:pt x="143" y="39"/>
                    </a:lnTo>
                    <a:lnTo>
                      <a:pt x="136" y="23"/>
                    </a:lnTo>
                    <a:lnTo>
                      <a:pt x="139" y="16"/>
                    </a:lnTo>
                    <a:lnTo>
                      <a:pt x="133" y="20"/>
                    </a:lnTo>
                    <a:lnTo>
                      <a:pt x="119" y="33"/>
                    </a:lnTo>
                    <a:lnTo>
                      <a:pt x="123" y="56"/>
                    </a:lnTo>
                    <a:lnTo>
                      <a:pt x="133" y="73"/>
                    </a:lnTo>
                    <a:lnTo>
                      <a:pt x="136" y="89"/>
                    </a:lnTo>
                    <a:lnTo>
                      <a:pt x="133" y="93"/>
                    </a:lnTo>
                    <a:lnTo>
                      <a:pt x="116" y="83"/>
                    </a:lnTo>
                    <a:lnTo>
                      <a:pt x="103" y="83"/>
                    </a:lnTo>
                    <a:lnTo>
                      <a:pt x="103" y="66"/>
                    </a:lnTo>
                    <a:lnTo>
                      <a:pt x="109" y="56"/>
                    </a:lnTo>
                    <a:lnTo>
                      <a:pt x="83" y="39"/>
                    </a:lnTo>
                    <a:lnTo>
                      <a:pt x="76" y="43"/>
                    </a:lnTo>
                    <a:lnTo>
                      <a:pt x="70" y="33"/>
                    </a:lnTo>
                    <a:lnTo>
                      <a:pt x="53" y="26"/>
                    </a:lnTo>
                    <a:lnTo>
                      <a:pt x="50" y="36"/>
                    </a:lnTo>
                    <a:lnTo>
                      <a:pt x="26" y="36"/>
                    </a:lnTo>
                    <a:lnTo>
                      <a:pt x="20" y="49"/>
                    </a:lnTo>
                    <a:lnTo>
                      <a:pt x="3" y="53"/>
                    </a:lnTo>
                    <a:lnTo>
                      <a:pt x="0" y="33"/>
                    </a:lnTo>
                    <a:lnTo>
                      <a:pt x="139" y="0"/>
                    </a:lnTo>
                    <a:lnTo>
                      <a:pt x="166" y="66"/>
                    </a:lnTo>
                    <a:lnTo>
                      <a:pt x="186" y="56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1" name="Freeform 111">
                <a:extLst>
                  <a:ext uri="{FF2B5EF4-FFF2-40B4-BE49-F238E27FC236}">
                    <a16:creationId xmlns:a16="http://schemas.microsoft.com/office/drawing/2014/main" id="{BF5A5BD1-1919-91A6-C9CD-48310839A11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20" y="2173"/>
                <a:ext cx="504" cy="299"/>
              </a:xfrm>
              <a:custGeom>
                <a:avLst/>
                <a:gdLst/>
                <a:ahLst/>
                <a:cxnLst>
                  <a:cxn ang="0">
                    <a:pos x="3" y="173"/>
                  </a:cxn>
                  <a:cxn ang="0">
                    <a:pos x="6" y="159"/>
                  </a:cxn>
                  <a:cxn ang="0">
                    <a:pos x="0" y="156"/>
                  </a:cxn>
                  <a:cxn ang="0">
                    <a:pos x="0" y="139"/>
                  </a:cxn>
                  <a:cxn ang="0">
                    <a:pos x="33" y="139"/>
                  </a:cxn>
                  <a:cxn ang="0">
                    <a:pos x="26" y="126"/>
                  </a:cxn>
                  <a:cxn ang="0">
                    <a:pos x="36" y="123"/>
                  </a:cxn>
                  <a:cxn ang="0">
                    <a:pos x="33" y="116"/>
                  </a:cxn>
                  <a:cxn ang="0">
                    <a:pos x="43" y="93"/>
                  </a:cxn>
                  <a:cxn ang="0">
                    <a:pos x="56" y="83"/>
                  </a:cxn>
                  <a:cxn ang="0">
                    <a:pos x="106" y="76"/>
                  </a:cxn>
                  <a:cxn ang="0">
                    <a:pos x="116" y="60"/>
                  </a:cxn>
                  <a:cxn ang="0">
                    <a:pos x="126" y="70"/>
                  </a:cxn>
                  <a:cxn ang="0">
                    <a:pos x="136" y="50"/>
                  </a:cxn>
                  <a:cxn ang="0">
                    <a:pos x="149" y="26"/>
                  </a:cxn>
                  <a:cxn ang="0">
                    <a:pos x="166" y="10"/>
                  </a:cxn>
                  <a:cxn ang="0">
                    <a:pos x="199" y="3"/>
                  </a:cxn>
                  <a:cxn ang="0">
                    <a:pos x="216" y="10"/>
                  </a:cxn>
                  <a:cxn ang="0">
                    <a:pos x="226" y="7"/>
                  </a:cxn>
                  <a:cxn ang="0">
                    <a:pos x="236" y="10"/>
                  </a:cxn>
                  <a:cxn ang="0">
                    <a:pos x="242" y="0"/>
                  </a:cxn>
                  <a:cxn ang="0">
                    <a:pos x="249" y="0"/>
                  </a:cxn>
                  <a:cxn ang="0">
                    <a:pos x="265" y="17"/>
                  </a:cxn>
                  <a:cxn ang="0">
                    <a:pos x="272" y="43"/>
                  </a:cxn>
                  <a:cxn ang="0">
                    <a:pos x="282" y="53"/>
                  </a:cxn>
                  <a:cxn ang="0">
                    <a:pos x="289" y="66"/>
                  </a:cxn>
                  <a:cxn ang="0">
                    <a:pos x="292" y="66"/>
                  </a:cxn>
                  <a:cxn ang="0">
                    <a:pos x="282" y="83"/>
                  </a:cxn>
                  <a:cxn ang="0">
                    <a:pos x="272" y="93"/>
                  </a:cxn>
                  <a:cxn ang="0">
                    <a:pos x="265" y="110"/>
                  </a:cxn>
                  <a:cxn ang="0">
                    <a:pos x="242" y="126"/>
                  </a:cxn>
                  <a:cxn ang="0">
                    <a:pos x="66" y="156"/>
                  </a:cxn>
                  <a:cxn ang="0">
                    <a:pos x="49" y="156"/>
                  </a:cxn>
                  <a:cxn ang="0">
                    <a:pos x="49" y="166"/>
                  </a:cxn>
                  <a:cxn ang="0">
                    <a:pos x="3" y="173"/>
                  </a:cxn>
                </a:cxnLst>
                <a:rect l="0" t="0" r="r" b="b"/>
                <a:pathLst>
                  <a:path w="292" h="173">
                    <a:moveTo>
                      <a:pt x="3" y="173"/>
                    </a:moveTo>
                    <a:lnTo>
                      <a:pt x="6" y="159"/>
                    </a:lnTo>
                    <a:lnTo>
                      <a:pt x="0" y="156"/>
                    </a:lnTo>
                    <a:lnTo>
                      <a:pt x="0" y="139"/>
                    </a:lnTo>
                    <a:lnTo>
                      <a:pt x="33" y="139"/>
                    </a:lnTo>
                    <a:lnTo>
                      <a:pt x="26" y="126"/>
                    </a:lnTo>
                    <a:lnTo>
                      <a:pt x="36" y="123"/>
                    </a:lnTo>
                    <a:lnTo>
                      <a:pt x="33" y="116"/>
                    </a:lnTo>
                    <a:lnTo>
                      <a:pt x="43" y="93"/>
                    </a:lnTo>
                    <a:lnTo>
                      <a:pt x="56" y="83"/>
                    </a:lnTo>
                    <a:lnTo>
                      <a:pt x="106" y="76"/>
                    </a:lnTo>
                    <a:lnTo>
                      <a:pt x="116" y="60"/>
                    </a:lnTo>
                    <a:lnTo>
                      <a:pt x="126" y="70"/>
                    </a:lnTo>
                    <a:lnTo>
                      <a:pt x="136" y="50"/>
                    </a:lnTo>
                    <a:lnTo>
                      <a:pt x="149" y="26"/>
                    </a:lnTo>
                    <a:lnTo>
                      <a:pt x="166" y="10"/>
                    </a:lnTo>
                    <a:lnTo>
                      <a:pt x="199" y="3"/>
                    </a:lnTo>
                    <a:lnTo>
                      <a:pt x="216" y="10"/>
                    </a:lnTo>
                    <a:lnTo>
                      <a:pt x="226" y="7"/>
                    </a:lnTo>
                    <a:lnTo>
                      <a:pt x="236" y="10"/>
                    </a:lnTo>
                    <a:lnTo>
                      <a:pt x="242" y="0"/>
                    </a:lnTo>
                    <a:lnTo>
                      <a:pt x="249" y="0"/>
                    </a:lnTo>
                    <a:lnTo>
                      <a:pt x="265" y="17"/>
                    </a:lnTo>
                    <a:lnTo>
                      <a:pt x="272" y="43"/>
                    </a:lnTo>
                    <a:lnTo>
                      <a:pt x="282" y="53"/>
                    </a:lnTo>
                    <a:lnTo>
                      <a:pt x="289" y="66"/>
                    </a:lnTo>
                    <a:lnTo>
                      <a:pt x="292" y="66"/>
                    </a:lnTo>
                    <a:lnTo>
                      <a:pt x="282" y="83"/>
                    </a:lnTo>
                    <a:lnTo>
                      <a:pt x="272" y="93"/>
                    </a:lnTo>
                    <a:lnTo>
                      <a:pt x="265" y="110"/>
                    </a:lnTo>
                    <a:lnTo>
                      <a:pt x="242" y="126"/>
                    </a:lnTo>
                    <a:lnTo>
                      <a:pt x="66" y="156"/>
                    </a:lnTo>
                    <a:lnTo>
                      <a:pt x="49" y="156"/>
                    </a:lnTo>
                    <a:lnTo>
                      <a:pt x="49" y="166"/>
                    </a:lnTo>
                    <a:lnTo>
                      <a:pt x="3" y="173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2" name="Freeform 112">
                <a:extLst>
                  <a:ext uri="{FF2B5EF4-FFF2-40B4-BE49-F238E27FC236}">
                    <a16:creationId xmlns:a16="http://schemas.microsoft.com/office/drawing/2014/main" id="{69C6197B-12AF-5DD5-82B8-0FE25FB3D6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3" y="1943"/>
                <a:ext cx="81" cy="14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7" y="83"/>
                  </a:cxn>
                  <a:cxn ang="0">
                    <a:pos x="47" y="73"/>
                  </a:cxn>
                  <a:cxn ang="0">
                    <a:pos x="47" y="66"/>
                  </a:cxn>
                  <a:cxn ang="0">
                    <a:pos x="44" y="56"/>
                  </a:cxn>
                  <a:cxn ang="0">
                    <a:pos x="30" y="50"/>
                  </a:cxn>
                  <a:cxn ang="0">
                    <a:pos x="14" y="17"/>
                  </a:cxn>
                  <a:cxn ang="0">
                    <a:pos x="20" y="7"/>
                  </a:cxn>
                  <a:cxn ang="0">
                    <a:pos x="10" y="0"/>
                  </a:cxn>
                  <a:cxn ang="0">
                    <a:pos x="0" y="17"/>
                  </a:cxn>
                </a:cxnLst>
                <a:rect l="0" t="0" r="r" b="b"/>
                <a:pathLst>
                  <a:path w="47" h="83">
                    <a:moveTo>
                      <a:pt x="0" y="17"/>
                    </a:moveTo>
                    <a:lnTo>
                      <a:pt x="27" y="83"/>
                    </a:lnTo>
                    <a:lnTo>
                      <a:pt x="47" y="73"/>
                    </a:lnTo>
                    <a:lnTo>
                      <a:pt x="47" y="66"/>
                    </a:lnTo>
                    <a:lnTo>
                      <a:pt x="44" y="56"/>
                    </a:lnTo>
                    <a:lnTo>
                      <a:pt x="30" y="50"/>
                    </a:lnTo>
                    <a:lnTo>
                      <a:pt x="14" y="17"/>
                    </a:lnTo>
                    <a:lnTo>
                      <a:pt x="20" y="7"/>
                    </a:lnTo>
                    <a:lnTo>
                      <a:pt x="1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3" name="Freeform 113">
                <a:extLst>
                  <a:ext uri="{FF2B5EF4-FFF2-40B4-BE49-F238E27FC236}">
                    <a16:creationId xmlns:a16="http://schemas.microsoft.com/office/drawing/2014/main" id="{26B746A2-566C-BB2E-2967-80097C4DFD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49" y="2126"/>
                <a:ext cx="30" cy="8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7" y="50"/>
                  </a:cxn>
                  <a:cxn ang="0">
                    <a:pos x="10" y="44"/>
                  </a:cxn>
                  <a:cxn ang="0">
                    <a:pos x="10" y="27"/>
                  </a:cxn>
                  <a:cxn ang="0">
                    <a:pos x="17" y="27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0" y="27"/>
                  </a:cxn>
                </a:cxnLst>
                <a:rect l="0" t="0" r="r" b="b"/>
                <a:pathLst>
                  <a:path w="17" h="50">
                    <a:moveTo>
                      <a:pt x="0" y="27"/>
                    </a:moveTo>
                    <a:lnTo>
                      <a:pt x="7" y="50"/>
                    </a:lnTo>
                    <a:lnTo>
                      <a:pt x="10" y="44"/>
                    </a:lnTo>
                    <a:lnTo>
                      <a:pt x="10" y="27"/>
                    </a:lnTo>
                    <a:lnTo>
                      <a:pt x="17" y="27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4" name="Freeform 114">
                <a:extLst>
                  <a:ext uri="{FF2B5EF4-FFF2-40B4-BE49-F238E27FC236}">
                    <a16:creationId xmlns:a16="http://schemas.microsoft.com/office/drawing/2014/main" id="{AA681D10-5A42-8B85-DDC4-86656BDAED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78" y="1972"/>
                <a:ext cx="316" cy="34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7" y="39"/>
                  </a:cxn>
                  <a:cxn ang="0">
                    <a:pos x="107" y="33"/>
                  </a:cxn>
                  <a:cxn ang="0">
                    <a:pos x="110" y="53"/>
                  </a:cxn>
                  <a:cxn ang="0">
                    <a:pos x="127" y="49"/>
                  </a:cxn>
                  <a:cxn ang="0">
                    <a:pos x="133" y="36"/>
                  </a:cxn>
                  <a:cxn ang="0">
                    <a:pos x="157" y="36"/>
                  </a:cxn>
                  <a:cxn ang="0">
                    <a:pos x="160" y="26"/>
                  </a:cxn>
                  <a:cxn ang="0">
                    <a:pos x="177" y="33"/>
                  </a:cxn>
                  <a:cxn ang="0">
                    <a:pos x="183" y="43"/>
                  </a:cxn>
                  <a:cxn ang="0">
                    <a:pos x="160" y="36"/>
                  </a:cxn>
                  <a:cxn ang="0">
                    <a:pos x="157" y="66"/>
                  </a:cxn>
                  <a:cxn ang="0">
                    <a:pos x="140" y="83"/>
                  </a:cxn>
                  <a:cxn ang="0">
                    <a:pos x="140" y="99"/>
                  </a:cxn>
                  <a:cxn ang="0">
                    <a:pos x="123" y="106"/>
                  </a:cxn>
                  <a:cxn ang="0">
                    <a:pos x="117" y="99"/>
                  </a:cxn>
                  <a:cxn ang="0">
                    <a:pos x="107" y="109"/>
                  </a:cxn>
                  <a:cxn ang="0">
                    <a:pos x="107" y="116"/>
                  </a:cxn>
                  <a:cxn ang="0">
                    <a:pos x="100" y="142"/>
                  </a:cxn>
                  <a:cxn ang="0">
                    <a:pos x="100" y="159"/>
                  </a:cxn>
                  <a:cxn ang="0">
                    <a:pos x="74" y="182"/>
                  </a:cxn>
                  <a:cxn ang="0">
                    <a:pos x="67" y="182"/>
                  </a:cxn>
                  <a:cxn ang="0">
                    <a:pos x="57" y="199"/>
                  </a:cxn>
                  <a:cxn ang="0">
                    <a:pos x="40" y="199"/>
                  </a:cxn>
                  <a:cxn ang="0">
                    <a:pos x="34" y="182"/>
                  </a:cxn>
                  <a:cxn ang="0">
                    <a:pos x="24" y="182"/>
                  </a:cxn>
                  <a:cxn ang="0">
                    <a:pos x="17" y="169"/>
                  </a:cxn>
                  <a:cxn ang="0">
                    <a:pos x="7" y="159"/>
                  </a:cxn>
                  <a:cxn ang="0">
                    <a:pos x="0" y="133"/>
                  </a:cxn>
                  <a:cxn ang="0">
                    <a:pos x="7" y="126"/>
                  </a:cxn>
                  <a:cxn ang="0">
                    <a:pos x="10" y="116"/>
                  </a:cxn>
                  <a:cxn ang="0">
                    <a:pos x="10" y="109"/>
                  </a:cxn>
                  <a:cxn ang="0">
                    <a:pos x="17" y="93"/>
                  </a:cxn>
                  <a:cxn ang="0">
                    <a:pos x="27" y="93"/>
                  </a:cxn>
                  <a:cxn ang="0">
                    <a:pos x="27" y="83"/>
                  </a:cxn>
                  <a:cxn ang="0">
                    <a:pos x="34" y="69"/>
                  </a:cxn>
                  <a:cxn ang="0">
                    <a:pos x="34" y="66"/>
                  </a:cxn>
                  <a:cxn ang="0">
                    <a:pos x="40" y="66"/>
                  </a:cxn>
                  <a:cxn ang="0">
                    <a:pos x="44" y="56"/>
                  </a:cxn>
                  <a:cxn ang="0">
                    <a:pos x="50" y="39"/>
                  </a:cxn>
                  <a:cxn ang="0">
                    <a:pos x="50" y="16"/>
                  </a:cxn>
                  <a:cxn ang="0">
                    <a:pos x="57" y="0"/>
                  </a:cxn>
                </a:cxnLst>
                <a:rect l="0" t="0" r="r" b="b"/>
                <a:pathLst>
                  <a:path w="183" h="199">
                    <a:moveTo>
                      <a:pt x="57" y="0"/>
                    </a:moveTo>
                    <a:lnTo>
                      <a:pt x="67" y="39"/>
                    </a:lnTo>
                    <a:lnTo>
                      <a:pt x="107" y="33"/>
                    </a:lnTo>
                    <a:lnTo>
                      <a:pt x="110" y="53"/>
                    </a:lnTo>
                    <a:lnTo>
                      <a:pt x="127" y="49"/>
                    </a:lnTo>
                    <a:lnTo>
                      <a:pt x="133" y="36"/>
                    </a:lnTo>
                    <a:lnTo>
                      <a:pt x="157" y="36"/>
                    </a:lnTo>
                    <a:lnTo>
                      <a:pt x="160" y="26"/>
                    </a:lnTo>
                    <a:lnTo>
                      <a:pt x="177" y="33"/>
                    </a:lnTo>
                    <a:lnTo>
                      <a:pt x="183" y="43"/>
                    </a:lnTo>
                    <a:lnTo>
                      <a:pt x="160" y="36"/>
                    </a:lnTo>
                    <a:lnTo>
                      <a:pt x="157" y="66"/>
                    </a:lnTo>
                    <a:lnTo>
                      <a:pt x="140" y="83"/>
                    </a:lnTo>
                    <a:lnTo>
                      <a:pt x="140" y="99"/>
                    </a:lnTo>
                    <a:lnTo>
                      <a:pt x="123" y="106"/>
                    </a:lnTo>
                    <a:lnTo>
                      <a:pt x="117" y="99"/>
                    </a:lnTo>
                    <a:lnTo>
                      <a:pt x="107" y="109"/>
                    </a:lnTo>
                    <a:lnTo>
                      <a:pt x="107" y="116"/>
                    </a:lnTo>
                    <a:lnTo>
                      <a:pt x="100" y="142"/>
                    </a:lnTo>
                    <a:lnTo>
                      <a:pt x="100" y="159"/>
                    </a:lnTo>
                    <a:lnTo>
                      <a:pt x="74" y="182"/>
                    </a:lnTo>
                    <a:lnTo>
                      <a:pt x="67" y="182"/>
                    </a:lnTo>
                    <a:lnTo>
                      <a:pt x="57" y="199"/>
                    </a:lnTo>
                    <a:lnTo>
                      <a:pt x="40" y="199"/>
                    </a:lnTo>
                    <a:lnTo>
                      <a:pt x="34" y="182"/>
                    </a:lnTo>
                    <a:lnTo>
                      <a:pt x="24" y="182"/>
                    </a:lnTo>
                    <a:lnTo>
                      <a:pt x="17" y="169"/>
                    </a:lnTo>
                    <a:lnTo>
                      <a:pt x="7" y="159"/>
                    </a:lnTo>
                    <a:lnTo>
                      <a:pt x="0" y="133"/>
                    </a:lnTo>
                    <a:lnTo>
                      <a:pt x="7" y="126"/>
                    </a:lnTo>
                    <a:lnTo>
                      <a:pt x="10" y="116"/>
                    </a:lnTo>
                    <a:lnTo>
                      <a:pt x="10" y="109"/>
                    </a:lnTo>
                    <a:lnTo>
                      <a:pt x="17" y="93"/>
                    </a:lnTo>
                    <a:lnTo>
                      <a:pt x="27" y="93"/>
                    </a:lnTo>
                    <a:lnTo>
                      <a:pt x="27" y="83"/>
                    </a:lnTo>
                    <a:lnTo>
                      <a:pt x="34" y="69"/>
                    </a:lnTo>
                    <a:lnTo>
                      <a:pt x="34" y="66"/>
                    </a:lnTo>
                    <a:lnTo>
                      <a:pt x="40" y="66"/>
                    </a:lnTo>
                    <a:lnTo>
                      <a:pt x="44" y="56"/>
                    </a:lnTo>
                    <a:lnTo>
                      <a:pt x="50" y="39"/>
                    </a:lnTo>
                    <a:lnTo>
                      <a:pt x="5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5" name="Freeform 115">
                <a:extLst>
                  <a:ext uri="{FF2B5EF4-FFF2-40B4-BE49-F238E27FC236}">
                    <a16:creationId xmlns:a16="http://schemas.microsoft.com/office/drawing/2014/main" id="{FFA82317-229D-AD3F-66D9-C7E10335964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8" y="2035"/>
                <a:ext cx="541" cy="355"/>
              </a:xfrm>
              <a:custGeom>
                <a:avLst/>
                <a:gdLst/>
                <a:ahLst/>
                <a:cxnLst>
                  <a:cxn ang="0">
                    <a:pos x="206" y="7"/>
                  </a:cxn>
                  <a:cxn ang="0">
                    <a:pos x="183" y="0"/>
                  </a:cxn>
                  <a:cxn ang="0">
                    <a:pos x="180" y="30"/>
                  </a:cxn>
                  <a:cxn ang="0">
                    <a:pos x="163" y="47"/>
                  </a:cxn>
                  <a:cxn ang="0">
                    <a:pos x="163" y="63"/>
                  </a:cxn>
                  <a:cxn ang="0">
                    <a:pos x="146" y="70"/>
                  </a:cxn>
                  <a:cxn ang="0">
                    <a:pos x="140" y="63"/>
                  </a:cxn>
                  <a:cxn ang="0">
                    <a:pos x="130" y="73"/>
                  </a:cxn>
                  <a:cxn ang="0">
                    <a:pos x="130" y="80"/>
                  </a:cxn>
                  <a:cxn ang="0">
                    <a:pos x="123" y="106"/>
                  </a:cxn>
                  <a:cxn ang="0">
                    <a:pos x="123" y="123"/>
                  </a:cxn>
                  <a:cxn ang="0">
                    <a:pos x="97" y="146"/>
                  </a:cxn>
                  <a:cxn ang="0">
                    <a:pos x="90" y="146"/>
                  </a:cxn>
                  <a:cxn ang="0">
                    <a:pos x="80" y="163"/>
                  </a:cxn>
                  <a:cxn ang="0">
                    <a:pos x="63" y="163"/>
                  </a:cxn>
                  <a:cxn ang="0">
                    <a:pos x="57" y="146"/>
                  </a:cxn>
                  <a:cxn ang="0">
                    <a:pos x="50" y="146"/>
                  </a:cxn>
                  <a:cxn ang="0">
                    <a:pos x="40" y="163"/>
                  </a:cxn>
                  <a:cxn ang="0">
                    <a:pos x="30" y="173"/>
                  </a:cxn>
                  <a:cxn ang="0">
                    <a:pos x="23" y="190"/>
                  </a:cxn>
                  <a:cxn ang="0">
                    <a:pos x="0" y="206"/>
                  </a:cxn>
                  <a:cxn ang="0">
                    <a:pos x="80" y="196"/>
                  </a:cxn>
                  <a:cxn ang="0">
                    <a:pos x="313" y="136"/>
                  </a:cxn>
                  <a:cxn ang="0">
                    <a:pos x="299" y="116"/>
                  </a:cxn>
                  <a:cxn ang="0">
                    <a:pos x="289" y="113"/>
                  </a:cxn>
                  <a:cxn ang="0">
                    <a:pos x="283" y="123"/>
                  </a:cxn>
                  <a:cxn ang="0">
                    <a:pos x="279" y="120"/>
                  </a:cxn>
                  <a:cxn ang="0">
                    <a:pos x="283" y="113"/>
                  </a:cxn>
                  <a:cxn ang="0">
                    <a:pos x="283" y="103"/>
                  </a:cxn>
                  <a:cxn ang="0">
                    <a:pos x="279" y="100"/>
                  </a:cxn>
                  <a:cxn ang="0">
                    <a:pos x="283" y="97"/>
                  </a:cxn>
                  <a:cxn ang="0">
                    <a:pos x="279" y="87"/>
                  </a:cxn>
                  <a:cxn ang="0">
                    <a:pos x="263" y="73"/>
                  </a:cxn>
                  <a:cxn ang="0">
                    <a:pos x="279" y="73"/>
                  </a:cxn>
                  <a:cxn ang="0">
                    <a:pos x="263" y="57"/>
                  </a:cxn>
                  <a:cxn ang="0">
                    <a:pos x="246" y="47"/>
                  </a:cxn>
                  <a:cxn ang="0">
                    <a:pos x="233" y="47"/>
                  </a:cxn>
                  <a:cxn ang="0">
                    <a:pos x="233" y="30"/>
                  </a:cxn>
                  <a:cxn ang="0">
                    <a:pos x="239" y="20"/>
                  </a:cxn>
                  <a:cxn ang="0">
                    <a:pos x="213" y="3"/>
                  </a:cxn>
                  <a:cxn ang="0">
                    <a:pos x="206" y="7"/>
                  </a:cxn>
                </a:cxnLst>
                <a:rect l="0" t="0" r="r" b="b"/>
                <a:pathLst>
                  <a:path w="313" h="206">
                    <a:moveTo>
                      <a:pt x="206" y="7"/>
                    </a:moveTo>
                    <a:lnTo>
                      <a:pt x="183" y="0"/>
                    </a:lnTo>
                    <a:lnTo>
                      <a:pt x="180" y="30"/>
                    </a:lnTo>
                    <a:lnTo>
                      <a:pt x="163" y="47"/>
                    </a:lnTo>
                    <a:lnTo>
                      <a:pt x="163" y="63"/>
                    </a:lnTo>
                    <a:lnTo>
                      <a:pt x="146" y="70"/>
                    </a:lnTo>
                    <a:lnTo>
                      <a:pt x="140" y="63"/>
                    </a:lnTo>
                    <a:lnTo>
                      <a:pt x="130" y="73"/>
                    </a:lnTo>
                    <a:lnTo>
                      <a:pt x="130" y="80"/>
                    </a:lnTo>
                    <a:lnTo>
                      <a:pt x="123" y="106"/>
                    </a:lnTo>
                    <a:lnTo>
                      <a:pt x="123" y="123"/>
                    </a:lnTo>
                    <a:lnTo>
                      <a:pt x="97" y="146"/>
                    </a:lnTo>
                    <a:lnTo>
                      <a:pt x="90" y="146"/>
                    </a:lnTo>
                    <a:lnTo>
                      <a:pt x="80" y="163"/>
                    </a:lnTo>
                    <a:lnTo>
                      <a:pt x="63" y="163"/>
                    </a:lnTo>
                    <a:lnTo>
                      <a:pt x="57" y="146"/>
                    </a:lnTo>
                    <a:lnTo>
                      <a:pt x="50" y="146"/>
                    </a:lnTo>
                    <a:lnTo>
                      <a:pt x="40" y="163"/>
                    </a:lnTo>
                    <a:lnTo>
                      <a:pt x="30" y="173"/>
                    </a:lnTo>
                    <a:lnTo>
                      <a:pt x="23" y="190"/>
                    </a:lnTo>
                    <a:lnTo>
                      <a:pt x="0" y="206"/>
                    </a:lnTo>
                    <a:lnTo>
                      <a:pt x="80" y="196"/>
                    </a:lnTo>
                    <a:lnTo>
                      <a:pt x="313" y="136"/>
                    </a:lnTo>
                    <a:lnTo>
                      <a:pt x="299" y="116"/>
                    </a:lnTo>
                    <a:lnTo>
                      <a:pt x="289" y="113"/>
                    </a:lnTo>
                    <a:lnTo>
                      <a:pt x="283" y="123"/>
                    </a:lnTo>
                    <a:lnTo>
                      <a:pt x="279" y="120"/>
                    </a:lnTo>
                    <a:lnTo>
                      <a:pt x="283" y="113"/>
                    </a:lnTo>
                    <a:lnTo>
                      <a:pt x="283" y="103"/>
                    </a:lnTo>
                    <a:lnTo>
                      <a:pt x="279" y="100"/>
                    </a:lnTo>
                    <a:lnTo>
                      <a:pt x="283" y="97"/>
                    </a:lnTo>
                    <a:lnTo>
                      <a:pt x="279" y="87"/>
                    </a:lnTo>
                    <a:lnTo>
                      <a:pt x="263" y="73"/>
                    </a:lnTo>
                    <a:lnTo>
                      <a:pt x="279" y="73"/>
                    </a:lnTo>
                    <a:lnTo>
                      <a:pt x="263" y="57"/>
                    </a:lnTo>
                    <a:lnTo>
                      <a:pt x="246" y="47"/>
                    </a:lnTo>
                    <a:lnTo>
                      <a:pt x="233" y="47"/>
                    </a:lnTo>
                    <a:lnTo>
                      <a:pt x="233" y="30"/>
                    </a:lnTo>
                    <a:lnTo>
                      <a:pt x="239" y="20"/>
                    </a:lnTo>
                    <a:lnTo>
                      <a:pt x="213" y="3"/>
                    </a:lnTo>
                    <a:lnTo>
                      <a:pt x="206" y="7"/>
                    </a:lnTo>
                    <a:close/>
                  </a:path>
                </a:pathLst>
              </a:custGeom>
              <a:solidFill>
                <a:srgbClr val="FFFFFF">
                  <a:lumMod val="65000"/>
                </a:srgbClr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6" name="Freeform 116">
                <a:extLst>
                  <a:ext uri="{FF2B5EF4-FFF2-40B4-BE49-F238E27FC236}">
                    <a16:creationId xmlns:a16="http://schemas.microsoft.com/office/drawing/2014/main" id="{04DB4888-7787-2465-D7CD-B2225C7D265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13" y="2413"/>
                <a:ext cx="477" cy="592"/>
              </a:xfrm>
              <a:custGeom>
                <a:avLst/>
                <a:gdLst/>
                <a:ahLst/>
                <a:cxnLst>
                  <a:cxn ang="0">
                    <a:pos x="276" y="27"/>
                  </a:cxn>
                  <a:cxn ang="0">
                    <a:pos x="250" y="343"/>
                  </a:cxn>
                  <a:cxn ang="0">
                    <a:pos x="147" y="333"/>
                  </a:cxn>
                  <a:cxn ang="0">
                    <a:pos x="0" y="250"/>
                  </a:cxn>
                  <a:cxn ang="0">
                    <a:pos x="0" y="233"/>
                  </a:cxn>
                  <a:cxn ang="0">
                    <a:pos x="14" y="216"/>
                  </a:cxn>
                  <a:cxn ang="0">
                    <a:pos x="0" y="203"/>
                  </a:cxn>
                  <a:cxn ang="0">
                    <a:pos x="14" y="183"/>
                  </a:cxn>
                  <a:cxn ang="0">
                    <a:pos x="20" y="160"/>
                  </a:cxn>
                  <a:cxn ang="0">
                    <a:pos x="30" y="150"/>
                  </a:cxn>
                  <a:cxn ang="0">
                    <a:pos x="24" y="127"/>
                  </a:cxn>
                  <a:cxn ang="0">
                    <a:pos x="27" y="100"/>
                  </a:cxn>
                  <a:cxn ang="0">
                    <a:pos x="27" y="50"/>
                  </a:cxn>
                  <a:cxn ang="0">
                    <a:pos x="34" y="37"/>
                  </a:cxn>
                  <a:cxn ang="0">
                    <a:pos x="40" y="37"/>
                  </a:cxn>
                  <a:cxn ang="0">
                    <a:pos x="47" y="50"/>
                  </a:cxn>
                  <a:cxn ang="0">
                    <a:pos x="57" y="44"/>
                  </a:cxn>
                  <a:cxn ang="0">
                    <a:pos x="64" y="0"/>
                  </a:cxn>
                  <a:cxn ang="0">
                    <a:pos x="276" y="27"/>
                  </a:cxn>
                </a:cxnLst>
                <a:rect l="0" t="0" r="r" b="b"/>
                <a:pathLst>
                  <a:path w="276" h="343">
                    <a:moveTo>
                      <a:pt x="276" y="27"/>
                    </a:moveTo>
                    <a:lnTo>
                      <a:pt x="250" y="343"/>
                    </a:lnTo>
                    <a:lnTo>
                      <a:pt x="147" y="333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14" y="216"/>
                    </a:lnTo>
                    <a:lnTo>
                      <a:pt x="0" y="203"/>
                    </a:lnTo>
                    <a:lnTo>
                      <a:pt x="14" y="183"/>
                    </a:lnTo>
                    <a:lnTo>
                      <a:pt x="20" y="160"/>
                    </a:lnTo>
                    <a:lnTo>
                      <a:pt x="30" y="150"/>
                    </a:lnTo>
                    <a:lnTo>
                      <a:pt x="24" y="127"/>
                    </a:lnTo>
                    <a:lnTo>
                      <a:pt x="27" y="100"/>
                    </a:lnTo>
                    <a:lnTo>
                      <a:pt x="27" y="50"/>
                    </a:lnTo>
                    <a:lnTo>
                      <a:pt x="34" y="37"/>
                    </a:lnTo>
                    <a:lnTo>
                      <a:pt x="40" y="37"/>
                    </a:lnTo>
                    <a:lnTo>
                      <a:pt x="47" y="50"/>
                    </a:lnTo>
                    <a:lnTo>
                      <a:pt x="57" y="44"/>
                    </a:lnTo>
                    <a:lnTo>
                      <a:pt x="64" y="0"/>
                    </a:lnTo>
                    <a:lnTo>
                      <a:pt x="276" y="27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7" name="Freeform 117">
                <a:extLst>
                  <a:ext uri="{FF2B5EF4-FFF2-40B4-BE49-F238E27FC236}">
                    <a16:creationId xmlns:a16="http://schemas.microsoft.com/office/drawing/2014/main" id="{3F822B7E-C3AA-56DD-7CAE-275E92B29D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5" y="2460"/>
                <a:ext cx="482" cy="545"/>
              </a:xfrm>
              <a:custGeom>
                <a:avLst/>
                <a:gdLst/>
                <a:ahLst/>
                <a:cxnLst>
                  <a:cxn ang="0">
                    <a:pos x="0" y="316"/>
                  </a:cxn>
                  <a:cxn ang="0">
                    <a:pos x="33" y="316"/>
                  </a:cxn>
                  <a:cxn ang="0">
                    <a:pos x="39" y="289"/>
                  </a:cxn>
                  <a:cxn ang="0">
                    <a:pos x="119" y="292"/>
                  </a:cxn>
                  <a:cxn ang="0">
                    <a:pos x="119" y="282"/>
                  </a:cxn>
                  <a:cxn ang="0">
                    <a:pos x="272" y="282"/>
                  </a:cxn>
                  <a:cxn ang="0">
                    <a:pos x="279" y="33"/>
                  </a:cxn>
                  <a:cxn ang="0">
                    <a:pos x="279" y="10"/>
                  </a:cxn>
                  <a:cxn ang="0">
                    <a:pos x="26" y="0"/>
                  </a:cxn>
                  <a:cxn ang="0">
                    <a:pos x="0" y="316"/>
                  </a:cxn>
                </a:cxnLst>
                <a:rect l="0" t="0" r="r" b="b"/>
                <a:pathLst>
                  <a:path w="279" h="316">
                    <a:moveTo>
                      <a:pt x="0" y="316"/>
                    </a:moveTo>
                    <a:lnTo>
                      <a:pt x="33" y="316"/>
                    </a:lnTo>
                    <a:lnTo>
                      <a:pt x="39" y="289"/>
                    </a:lnTo>
                    <a:lnTo>
                      <a:pt x="119" y="292"/>
                    </a:lnTo>
                    <a:lnTo>
                      <a:pt x="119" y="282"/>
                    </a:lnTo>
                    <a:lnTo>
                      <a:pt x="272" y="282"/>
                    </a:lnTo>
                    <a:lnTo>
                      <a:pt x="279" y="33"/>
                    </a:lnTo>
                    <a:lnTo>
                      <a:pt x="279" y="10"/>
                    </a:lnTo>
                    <a:lnTo>
                      <a:pt x="26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8" name="Freeform 118">
                <a:extLst>
                  <a:ext uri="{FF2B5EF4-FFF2-40B4-BE49-F238E27FC236}">
                    <a16:creationId xmlns:a16="http://schemas.microsoft.com/office/drawing/2014/main" id="{5935776F-A9EF-6453-DACF-B20CFCC313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50" y="2517"/>
                <a:ext cx="1011" cy="1005"/>
              </a:xfrm>
              <a:custGeom>
                <a:avLst/>
                <a:gdLst/>
                <a:ahLst/>
                <a:cxnLst>
                  <a:cxn ang="0">
                    <a:pos x="549" y="156"/>
                  </a:cxn>
                  <a:cxn ang="0">
                    <a:pos x="552" y="239"/>
                  </a:cxn>
                  <a:cxn ang="0">
                    <a:pos x="565" y="273"/>
                  </a:cxn>
                  <a:cxn ang="0">
                    <a:pos x="572" y="333"/>
                  </a:cxn>
                  <a:cxn ang="0">
                    <a:pos x="555" y="366"/>
                  </a:cxn>
                  <a:cxn ang="0">
                    <a:pos x="525" y="382"/>
                  </a:cxn>
                  <a:cxn ang="0">
                    <a:pos x="519" y="366"/>
                  </a:cxn>
                  <a:cxn ang="0">
                    <a:pos x="522" y="389"/>
                  </a:cxn>
                  <a:cxn ang="0">
                    <a:pos x="475" y="422"/>
                  </a:cxn>
                  <a:cxn ang="0">
                    <a:pos x="449" y="432"/>
                  </a:cxn>
                  <a:cxn ang="0">
                    <a:pos x="439" y="449"/>
                  </a:cxn>
                  <a:cxn ang="0">
                    <a:pos x="432" y="455"/>
                  </a:cxn>
                  <a:cxn ang="0">
                    <a:pos x="396" y="499"/>
                  </a:cxn>
                  <a:cxn ang="0">
                    <a:pos x="409" y="515"/>
                  </a:cxn>
                  <a:cxn ang="0">
                    <a:pos x="426" y="572"/>
                  </a:cxn>
                  <a:cxn ang="0">
                    <a:pos x="399" y="565"/>
                  </a:cxn>
                  <a:cxn ang="0">
                    <a:pos x="336" y="539"/>
                  </a:cxn>
                  <a:cxn ang="0">
                    <a:pos x="269" y="449"/>
                  </a:cxn>
                  <a:cxn ang="0">
                    <a:pos x="230" y="382"/>
                  </a:cxn>
                  <a:cxn ang="0">
                    <a:pos x="173" y="382"/>
                  </a:cxn>
                  <a:cxn ang="0">
                    <a:pos x="146" y="406"/>
                  </a:cxn>
                  <a:cxn ang="0">
                    <a:pos x="90" y="382"/>
                  </a:cxn>
                  <a:cxn ang="0">
                    <a:pos x="57" y="333"/>
                  </a:cxn>
                  <a:cxn ang="0">
                    <a:pos x="30" y="299"/>
                  </a:cxn>
                  <a:cxn ang="0">
                    <a:pos x="0" y="259"/>
                  </a:cxn>
                  <a:cxn ang="0">
                    <a:pos x="153" y="249"/>
                  </a:cxn>
                  <a:cxn ang="0">
                    <a:pos x="289" y="7"/>
                  </a:cxn>
                  <a:cxn ang="0">
                    <a:pos x="299" y="123"/>
                  </a:cxn>
                  <a:cxn ang="0">
                    <a:pos x="323" y="127"/>
                  </a:cxn>
                  <a:cxn ang="0">
                    <a:pos x="376" y="133"/>
                  </a:cxn>
                  <a:cxn ang="0">
                    <a:pos x="416" y="140"/>
                  </a:cxn>
                  <a:cxn ang="0">
                    <a:pos x="442" y="140"/>
                  </a:cxn>
                  <a:cxn ang="0">
                    <a:pos x="465" y="140"/>
                  </a:cxn>
                  <a:cxn ang="0">
                    <a:pos x="512" y="143"/>
                  </a:cxn>
                </a:cxnLst>
                <a:rect l="0" t="0" r="r" b="b"/>
                <a:pathLst>
                  <a:path w="585" h="582">
                    <a:moveTo>
                      <a:pt x="525" y="150"/>
                    </a:moveTo>
                    <a:lnTo>
                      <a:pt x="549" y="156"/>
                    </a:lnTo>
                    <a:lnTo>
                      <a:pt x="549" y="190"/>
                    </a:lnTo>
                    <a:lnTo>
                      <a:pt x="552" y="239"/>
                    </a:lnTo>
                    <a:lnTo>
                      <a:pt x="559" y="249"/>
                    </a:lnTo>
                    <a:lnTo>
                      <a:pt x="565" y="273"/>
                    </a:lnTo>
                    <a:lnTo>
                      <a:pt x="585" y="299"/>
                    </a:lnTo>
                    <a:lnTo>
                      <a:pt x="572" y="333"/>
                    </a:lnTo>
                    <a:lnTo>
                      <a:pt x="572" y="356"/>
                    </a:lnTo>
                    <a:lnTo>
                      <a:pt x="555" y="366"/>
                    </a:lnTo>
                    <a:lnTo>
                      <a:pt x="539" y="382"/>
                    </a:lnTo>
                    <a:lnTo>
                      <a:pt x="525" y="382"/>
                    </a:lnTo>
                    <a:lnTo>
                      <a:pt x="532" y="366"/>
                    </a:lnTo>
                    <a:lnTo>
                      <a:pt x="519" y="366"/>
                    </a:lnTo>
                    <a:lnTo>
                      <a:pt x="515" y="372"/>
                    </a:lnTo>
                    <a:lnTo>
                      <a:pt x="522" y="389"/>
                    </a:lnTo>
                    <a:lnTo>
                      <a:pt x="502" y="406"/>
                    </a:lnTo>
                    <a:lnTo>
                      <a:pt x="475" y="422"/>
                    </a:lnTo>
                    <a:lnTo>
                      <a:pt x="455" y="432"/>
                    </a:lnTo>
                    <a:lnTo>
                      <a:pt x="449" y="432"/>
                    </a:lnTo>
                    <a:lnTo>
                      <a:pt x="439" y="439"/>
                    </a:lnTo>
                    <a:lnTo>
                      <a:pt x="439" y="449"/>
                    </a:lnTo>
                    <a:lnTo>
                      <a:pt x="429" y="449"/>
                    </a:lnTo>
                    <a:lnTo>
                      <a:pt x="432" y="455"/>
                    </a:lnTo>
                    <a:lnTo>
                      <a:pt x="416" y="499"/>
                    </a:lnTo>
                    <a:lnTo>
                      <a:pt x="396" y="499"/>
                    </a:lnTo>
                    <a:lnTo>
                      <a:pt x="409" y="499"/>
                    </a:lnTo>
                    <a:lnTo>
                      <a:pt x="409" y="515"/>
                    </a:lnTo>
                    <a:lnTo>
                      <a:pt x="416" y="505"/>
                    </a:lnTo>
                    <a:lnTo>
                      <a:pt x="426" y="572"/>
                    </a:lnTo>
                    <a:lnTo>
                      <a:pt x="412" y="582"/>
                    </a:lnTo>
                    <a:lnTo>
                      <a:pt x="399" y="565"/>
                    </a:lnTo>
                    <a:lnTo>
                      <a:pt x="386" y="565"/>
                    </a:lnTo>
                    <a:lnTo>
                      <a:pt x="336" y="539"/>
                    </a:lnTo>
                    <a:lnTo>
                      <a:pt x="309" y="482"/>
                    </a:lnTo>
                    <a:lnTo>
                      <a:pt x="269" y="449"/>
                    </a:lnTo>
                    <a:lnTo>
                      <a:pt x="263" y="432"/>
                    </a:lnTo>
                    <a:lnTo>
                      <a:pt x="230" y="382"/>
                    </a:lnTo>
                    <a:lnTo>
                      <a:pt x="200" y="372"/>
                    </a:lnTo>
                    <a:lnTo>
                      <a:pt x="173" y="382"/>
                    </a:lnTo>
                    <a:lnTo>
                      <a:pt x="163" y="399"/>
                    </a:lnTo>
                    <a:lnTo>
                      <a:pt x="146" y="406"/>
                    </a:lnTo>
                    <a:lnTo>
                      <a:pt x="133" y="416"/>
                    </a:lnTo>
                    <a:lnTo>
                      <a:pt x="90" y="382"/>
                    </a:lnTo>
                    <a:lnTo>
                      <a:pt x="73" y="366"/>
                    </a:lnTo>
                    <a:lnTo>
                      <a:pt x="57" y="333"/>
                    </a:lnTo>
                    <a:lnTo>
                      <a:pt x="40" y="323"/>
                    </a:lnTo>
                    <a:lnTo>
                      <a:pt x="30" y="299"/>
                    </a:lnTo>
                    <a:lnTo>
                      <a:pt x="17" y="283"/>
                    </a:lnTo>
                    <a:lnTo>
                      <a:pt x="0" y="259"/>
                    </a:lnTo>
                    <a:lnTo>
                      <a:pt x="0" y="249"/>
                    </a:lnTo>
                    <a:lnTo>
                      <a:pt x="153" y="249"/>
                    </a:lnTo>
                    <a:lnTo>
                      <a:pt x="160" y="0"/>
                    </a:lnTo>
                    <a:lnTo>
                      <a:pt x="289" y="7"/>
                    </a:lnTo>
                    <a:lnTo>
                      <a:pt x="289" y="117"/>
                    </a:lnTo>
                    <a:lnTo>
                      <a:pt x="299" y="123"/>
                    </a:lnTo>
                    <a:lnTo>
                      <a:pt x="309" y="117"/>
                    </a:lnTo>
                    <a:lnTo>
                      <a:pt x="323" y="127"/>
                    </a:lnTo>
                    <a:lnTo>
                      <a:pt x="362" y="133"/>
                    </a:lnTo>
                    <a:lnTo>
                      <a:pt x="376" y="133"/>
                    </a:lnTo>
                    <a:lnTo>
                      <a:pt x="396" y="143"/>
                    </a:lnTo>
                    <a:lnTo>
                      <a:pt x="416" y="140"/>
                    </a:lnTo>
                    <a:lnTo>
                      <a:pt x="426" y="143"/>
                    </a:lnTo>
                    <a:lnTo>
                      <a:pt x="442" y="140"/>
                    </a:lnTo>
                    <a:lnTo>
                      <a:pt x="452" y="150"/>
                    </a:lnTo>
                    <a:lnTo>
                      <a:pt x="465" y="140"/>
                    </a:lnTo>
                    <a:lnTo>
                      <a:pt x="505" y="140"/>
                    </a:lnTo>
                    <a:lnTo>
                      <a:pt x="512" y="143"/>
                    </a:lnTo>
                    <a:lnTo>
                      <a:pt x="525" y="150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39" name="Freeform 119">
                <a:extLst>
                  <a:ext uri="{FF2B5EF4-FFF2-40B4-BE49-F238E27FC236}">
                    <a16:creationId xmlns:a16="http://schemas.microsoft.com/office/drawing/2014/main" id="{B603C627-E688-FE43-5B89-799AFB5625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40" y="2477"/>
                <a:ext cx="356" cy="368"/>
              </a:xfrm>
              <a:custGeom>
                <a:avLst/>
                <a:gdLst/>
                <a:ahLst/>
                <a:cxnLst>
                  <a:cxn ang="0">
                    <a:pos x="10" y="173"/>
                  </a:cxn>
                  <a:cxn ang="0">
                    <a:pos x="10" y="73"/>
                  </a:cxn>
                  <a:cxn ang="0">
                    <a:pos x="0" y="13"/>
                  </a:cxn>
                  <a:cxn ang="0">
                    <a:pos x="80" y="13"/>
                  </a:cxn>
                  <a:cxn ang="0">
                    <a:pos x="190" y="0"/>
                  </a:cxn>
                  <a:cxn ang="0">
                    <a:pos x="186" y="23"/>
                  </a:cxn>
                  <a:cxn ang="0">
                    <a:pos x="206" y="23"/>
                  </a:cxn>
                  <a:cxn ang="0">
                    <a:pos x="203" y="63"/>
                  </a:cxn>
                  <a:cxn ang="0">
                    <a:pos x="193" y="66"/>
                  </a:cxn>
                  <a:cxn ang="0">
                    <a:pos x="203" y="73"/>
                  </a:cxn>
                  <a:cxn ang="0">
                    <a:pos x="193" y="83"/>
                  </a:cxn>
                  <a:cxn ang="0">
                    <a:pos x="160" y="146"/>
                  </a:cxn>
                  <a:cxn ang="0">
                    <a:pos x="160" y="173"/>
                  </a:cxn>
                  <a:cxn ang="0">
                    <a:pos x="170" y="179"/>
                  </a:cxn>
                  <a:cxn ang="0">
                    <a:pos x="160" y="199"/>
                  </a:cxn>
                  <a:cxn ang="0">
                    <a:pos x="34" y="213"/>
                  </a:cxn>
                  <a:cxn ang="0">
                    <a:pos x="34" y="179"/>
                  </a:cxn>
                  <a:cxn ang="0">
                    <a:pos x="10" y="173"/>
                  </a:cxn>
                </a:cxnLst>
                <a:rect l="0" t="0" r="r" b="b"/>
                <a:pathLst>
                  <a:path w="206" h="213">
                    <a:moveTo>
                      <a:pt x="10" y="173"/>
                    </a:moveTo>
                    <a:lnTo>
                      <a:pt x="10" y="73"/>
                    </a:lnTo>
                    <a:lnTo>
                      <a:pt x="0" y="13"/>
                    </a:lnTo>
                    <a:lnTo>
                      <a:pt x="80" y="13"/>
                    </a:lnTo>
                    <a:lnTo>
                      <a:pt x="190" y="0"/>
                    </a:lnTo>
                    <a:lnTo>
                      <a:pt x="186" y="23"/>
                    </a:lnTo>
                    <a:lnTo>
                      <a:pt x="206" y="23"/>
                    </a:lnTo>
                    <a:lnTo>
                      <a:pt x="203" y="63"/>
                    </a:lnTo>
                    <a:lnTo>
                      <a:pt x="193" y="66"/>
                    </a:lnTo>
                    <a:lnTo>
                      <a:pt x="203" y="73"/>
                    </a:lnTo>
                    <a:lnTo>
                      <a:pt x="193" y="83"/>
                    </a:lnTo>
                    <a:lnTo>
                      <a:pt x="160" y="146"/>
                    </a:lnTo>
                    <a:lnTo>
                      <a:pt x="160" y="173"/>
                    </a:lnTo>
                    <a:lnTo>
                      <a:pt x="170" y="179"/>
                    </a:lnTo>
                    <a:lnTo>
                      <a:pt x="160" y="199"/>
                    </a:lnTo>
                    <a:lnTo>
                      <a:pt x="34" y="213"/>
                    </a:lnTo>
                    <a:lnTo>
                      <a:pt x="34" y="179"/>
                    </a:lnTo>
                    <a:lnTo>
                      <a:pt x="10" y="173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0" name="Freeform 120">
                <a:extLst>
                  <a:ext uri="{FF2B5EF4-FFF2-40B4-BE49-F238E27FC236}">
                    <a16:creationId xmlns:a16="http://schemas.microsoft.com/office/drawing/2014/main" id="{B16DA997-F3CE-BEAA-0449-D0835FA834F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99" y="2821"/>
                <a:ext cx="418" cy="36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26" y="0"/>
                  </a:cxn>
                  <a:cxn ang="0">
                    <a:pos x="142" y="34"/>
                  </a:cxn>
                  <a:cxn ang="0">
                    <a:pos x="119" y="97"/>
                  </a:cxn>
                  <a:cxn ang="0">
                    <a:pos x="119" y="113"/>
                  </a:cxn>
                  <a:cxn ang="0">
                    <a:pos x="196" y="100"/>
                  </a:cxn>
                  <a:cxn ang="0">
                    <a:pos x="202" y="107"/>
                  </a:cxn>
                  <a:cxn ang="0">
                    <a:pos x="196" y="123"/>
                  </a:cxn>
                  <a:cxn ang="0">
                    <a:pos x="206" y="147"/>
                  </a:cxn>
                  <a:cxn ang="0">
                    <a:pos x="202" y="157"/>
                  </a:cxn>
                  <a:cxn ang="0">
                    <a:pos x="219" y="157"/>
                  </a:cxn>
                  <a:cxn ang="0">
                    <a:pos x="222" y="163"/>
                  </a:cxn>
                  <a:cxn ang="0">
                    <a:pos x="219" y="190"/>
                  </a:cxn>
                  <a:cxn ang="0">
                    <a:pos x="242" y="196"/>
                  </a:cxn>
                  <a:cxn ang="0">
                    <a:pos x="226" y="213"/>
                  </a:cxn>
                  <a:cxn ang="0">
                    <a:pos x="226" y="206"/>
                  </a:cxn>
                  <a:cxn ang="0">
                    <a:pos x="202" y="196"/>
                  </a:cxn>
                  <a:cxn ang="0">
                    <a:pos x="202" y="190"/>
                  </a:cxn>
                  <a:cxn ang="0">
                    <a:pos x="192" y="206"/>
                  </a:cxn>
                  <a:cxn ang="0">
                    <a:pos x="142" y="206"/>
                  </a:cxn>
                  <a:cxn ang="0">
                    <a:pos x="152" y="196"/>
                  </a:cxn>
                  <a:cxn ang="0">
                    <a:pos x="126" y="190"/>
                  </a:cxn>
                  <a:cxn ang="0">
                    <a:pos x="109" y="180"/>
                  </a:cxn>
                  <a:cxn ang="0">
                    <a:pos x="103" y="180"/>
                  </a:cxn>
                  <a:cxn ang="0">
                    <a:pos x="103" y="190"/>
                  </a:cxn>
                  <a:cxn ang="0">
                    <a:pos x="69" y="190"/>
                  </a:cxn>
                  <a:cxn ang="0">
                    <a:pos x="43" y="180"/>
                  </a:cxn>
                  <a:cxn ang="0">
                    <a:pos x="23" y="180"/>
                  </a:cxn>
                  <a:cxn ang="0">
                    <a:pos x="23" y="157"/>
                  </a:cxn>
                  <a:cxn ang="0">
                    <a:pos x="36" y="123"/>
                  </a:cxn>
                  <a:cxn ang="0">
                    <a:pos x="16" y="97"/>
                  </a:cxn>
                  <a:cxn ang="0">
                    <a:pos x="10" y="73"/>
                  </a:cxn>
                  <a:cxn ang="0">
                    <a:pos x="3" y="63"/>
                  </a:cxn>
                  <a:cxn ang="0">
                    <a:pos x="0" y="14"/>
                  </a:cxn>
                </a:cxnLst>
                <a:rect l="0" t="0" r="r" b="b"/>
                <a:pathLst>
                  <a:path w="242" h="213">
                    <a:moveTo>
                      <a:pt x="0" y="14"/>
                    </a:moveTo>
                    <a:lnTo>
                      <a:pt x="126" y="0"/>
                    </a:lnTo>
                    <a:lnTo>
                      <a:pt x="142" y="34"/>
                    </a:lnTo>
                    <a:lnTo>
                      <a:pt x="119" y="97"/>
                    </a:lnTo>
                    <a:lnTo>
                      <a:pt x="119" y="113"/>
                    </a:lnTo>
                    <a:lnTo>
                      <a:pt x="196" y="100"/>
                    </a:lnTo>
                    <a:lnTo>
                      <a:pt x="202" y="107"/>
                    </a:lnTo>
                    <a:lnTo>
                      <a:pt x="196" y="123"/>
                    </a:lnTo>
                    <a:lnTo>
                      <a:pt x="206" y="147"/>
                    </a:lnTo>
                    <a:lnTo>
                      <a:pt x="202" y="157"/>
                    </a:lnTo>
                    <a:lnTo>
                      <a:pt x="219" y="157"/>
                    </a:lnTo>
                    <a:lnTo>
                      <a:pt x="222" y="163"/>
                    </a:lnTo>
                    <a:lnTo>
                      <a:pt x="219" y="190"/>
                    </a:lnTo>
                    <a:lnTo>
                      <a:pt x="242" y="196"/>
                    </a:lnTo>
                    <a:lnTo>
                      <a:pt x="226" y="213"/>
                    </a:lnTo>
                    <a:lnTo>
                      <a:pt x="226" y="206"/>
                    </a:lnTo>
                    <a:lnTo>
                      <a:pt x="202" y="196"/>
                    </a:lnTo>
                    <a:lnTo>
                      <a:pt x="202" y="190"/>
                    </a:lnTo>
                    <a:lnTo>
                      <a:pt x="192" y="206"/>
                    </a:lnTo>
                    <a:lnTo>
                      <a:pt x="142" y="206"/>
                    </a:lnTo>
                    <a:lnTo>
                      <a:pt x="152" y="196"/>
                    </a:lnTo>
                    <a:lnTo>
                      <a:pt x="126" y="190"/>
                    </a:lnTo>
                    <a:lnTo>
                      <a:pt x="109" y="180"/>
                    </a:lnTo>
                    <a:lnTo>
                      <a:pt x="103" y="180"/>
                    </a:lnTo>
                    <a:lnTo>
                      <a:pt x="103" y="190"/>
                    </a:lnTo>
                    <a:lnTo>
                      <a:pt x="69" y="190"/>
                    </a:lnTo>
                    <a:lnTo>
                      <a:pt x="43" y="180"/>
                    </a:lnTo>
                    <a:lnTo>
                      <a:pt x="23" y="180"/>
                    </a:lnTo>
                    <a:lnTo>
                      <a:pt x="23" y="157"/>
                    </a:lnTo>
                    <a:lnTo>
                      <a:pt x="36" y="123"/>
                    </a:lnTo>
                    <a:lnTo>
                      <a:pt x="16" y="97"/>
                    </a:lnTo>
                    <a:lnTo>
                      <a:pt x="10" y="73"/>
                    </a:lnTo>
                    <a:lnTo>
                      <a:pt x="3" y="6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1" name="Freeform 121">
                <a:extLst>
                  <a:ext uri="{FF2B5EF4-FFF2-40B4-BE49-F238E27FC236}">
                    <a16:creationId xmlns:a16="http://schemas.microsoft.com/office/drawing/2014/main" id="{391DAC67-DF98-2694-9097-F5C2DC1BB8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04" y="2603"/>
                <a:ext cx="242" cy="472"/>
              </a:xfrm>
              <a:custGeom>
                <a:avLst/>
                <a:gdLst/>
                <a:ahLst/>
                <a:cxnLst>
                  <a:cxn ang="0">
                    <a:pos x="7" y="126"/>
                  </a:cxn>
                  <a:cxn ang="0">
                    <a:pos x="23" y="160"/>
                  </a:cxn>
                  <a:cxn ang="0">
                    <a:pos x="0" y="223"/>
                  </a:cxn>
                  <a:cxn ang="0">
                    <a:pos x="0" y="239"/>
                  </a:cxn>
                  <a:cxn ang="0">
                    <a:pos x="77" y="226"/>
                  </a:cxn>
                  <a:cxn ang="0">
                    <a:pos x="83" y="233"/>
                  </a:cxn>
                  <a:cxn ang="0">
                    <a:pos x="77" y="249"/>
                  </a:cxn>
                  <a:cxn ang="0">
                    <a:pos x="87" y="273"/>
                  </a:cxn>
                  <a:cxn ang="0">
                    <a:pos x="123" y="256"/>
                  </a:cxn>
                  <a:cxn ang="0">
                    <a:pos x="140" y="256"/>
                  </a:cxn>
                  <a:cxn ang="0">
                    <a:pos x="136" y="223"/>
                  </a:cxn>
                  <a:cxn ang="0">
                    <a:pos x="133" y="166"/>
                  </a:cxn>
                  <a:cxn ang="0">
                    <a:pos x="133" y="0"/>
                  </a:cxn>
                  <a:cxn ang="0">
                    <a:pos x="40" y="10"/>
                  </a:cxn>
                  <a:cxn ang="0">
                    <a:pos x="7" y="73"/>
                  </a:cxn>
                  <a:cxn ang="0">
                    <a:pos x="7" y="100"/>
                  </a:cxn>
                  <a:cxn ang="0">
                    <a:pos x="17" y="106"/>
                  </a:cxn>
                  <a:cxn ang="0">
                    <a:pos x="7" y="126"/>
                  </a:cxn>
                </a:cxnLst>
                <a:rect l="0" t="0" r="r" b="b"/>
                <a:pathLst>
                  <a:path w="140" h="273">
                    <a:moveTo>
                      <a:pt x="7" y="126"/>
                    </a:moveTo>
                    <a:lnTo>
                      <a:pt x="23" y="160"/>
                    </a:lnTo>
                    <a:lnTo>
                      <a:pt x="0" y="223"/>
                    </a:lnTo>
                    <a:lnTo>
                      <a:pt x="0" y="239"/>
                    </a:lnTo>
                    <a:lnTo>
                      <a:pt x="77" y="226"/>
                    </a:lnTo>
                    <a:lnTo>
                      <a:pt x="83" y="233"/>
                    </a:lnTo>
                    <a:lnTo>
                      <a:pt x="77" y="249"/>
                    </a:lnTo>
                    <a:lnTo>
                      <a:pt x="87" y="273"/>
                    </a:lnTo>
                    <a:lnTo>
                      <a:pt x="123" y="256"/>
                    </a:lnTo>
                    <a:lnTo>
                      <a:pt x="140" y="256"/>
                    </a:lnTo>
                    <a:lnTo>
                      <a:pt x="136" y="223"/>
                    </a:lnTo>
                    <a:lnTo>
                      <a:pt x="133" y="166"/>
                    </a:lnTo>
                    <a:lnTo>
                      <a:pt x="133" y="0"/>
                    </a:lnTo>
                    <a:lnTo>
                      <a:pt x="40" y="10"/>
                    </a:lnTo>
                    <a:lnTo>
                      <a:pt x="7" y="73"/>
                    </a:lnTo>
                    <a:lnTo>
                      <a:pt x="7" y="100"/>
                    </a:lnTo>
                    <a:lnTo>
                      <a:pt x="17" y="106"/>
                    </a:lnTo>
                    <a:lnTo>
                      <a:pt x="7" y="126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2" name="Freeform 122">
                <a:extLst>
                  <a:ext uri="{FF2B5EF4-FFF2-40B4-BE49-F238E27FC236}">
                    <a16:creationId xmlns:a16="http://schemas.microsoft.com/office/drawing/2014/main" id="{F81C2E39-33BB-0D30-0EE2-C96024E521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34" y="2574"/>
                <a:ext cx="269" cy="414"/>
              </a:xfrm>
              <a:custGeom>
                <a:avLst/>
                <a:gdLst/>
                <a:ahLst/>
                <a:cxnLst>
                  <a:cxn ang="0">
                    <a:pos x="3" y="240"/>
                  </a:cxn>
                  <a:cxn ang="0">
                    <a:pos x="0" y="183"/>
                  </a:cxn>
                  <a:cxn ang="0">
                    <a:pos x="0" y="17"/>
                  </a:cxn>
                  <a:cxn ang="0">
                    <a:pos x="103" y="0"/>
                  </a:cxn>
                  <a:cxn ang="0">
                    <a:pos x="150" y="150"/>
                  </a:cxn>
                  <a:cxn ang="0">
                    <a:pos x="150" y="200"/>
                  </a:cxn>
                  <a:cxn ang="0">
                    <a:pos x="156" y="216"/>
                  </a:cxn>
                  <a:cxn ang="0">
                    <a:pos x="3" y="240"/>
                  </a:cxn>
                </a:cxnLst>
                <a:rect l="0" t="0" r="r" b="b"/>
                <a:pathLst>
                  <a:path w="156" h="240">
                    <a:moveTo>
                      <a:pt x="3" y="240"/>
                    </a:moveTo>
                    <a:lnTo>
                      <a:pt x="0" y="183"/>
                    </a:lnTo>
                    <a:lnTo>
                      <a:pt x="0" y="17"/>
                    </a:lnTo>
                    <a:lnTo>
                      <a:pt x="103" y="0"/>
                    </a:lnTo>
                    <a:lnTo>
                      <a:pt x="150" y="150"/>
                    </a:lnTo>
                    <a:lnTo>
                      <a:pt x="150" y="200"/>
                    </a:lnTo>
                    <a:lnTo>
                      <a:pt x="156" y="216"/>
                    </a:lnTo>
                    <a:lnTo>
                      <a:pt x="3" y="240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3" name="Freeform 123">
                <a:extLst>
                  <a:ext uri="{FF2B5EF4-FFF2-40B4-BE49-F238E27FC236}">
                    <a16:creationId xmlns:a16="http://schemas.microsoft.com/office/drawing/2014/main" id="{101D716B-FFA3-D94C-B4AA-CF0653E626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73" y="2373"/>
                <a:ext cx="603" cy="247"/>
              </a:xfrm>
              <a:custGeom>
                <a:avLst/>
                <a:gdLst/>
                <a:ahLst/>
                <a:cxnLst>
                  <a:cxn ang="0">
                    <a:pos x="13" y="83"/>
                  </a:cxn>
                  <a:cxn ang="0">
                    <a:pos x="17" y="60"/>
                  </a:cxn>
                  <a:cxn ang="0">
                    <a:pos x="30" y="57"/>
                  </a:cxn>
                  <a:cxn ang="0">
                    <a:pos x="76" y="50"/>
                  </a:cxn>
                  <a:cxn ang="0">
                    <a:pos x="76" y="40"/>
                  </a:cxn>
                  <a:cxn ang="0">
                    <a:pos x="93" y="40"/>
                  </a:cxn>
                  <a:cxn ang="0">
                    <a:pos x="269" y="10"/>
                  </a:cxn>
                  <a:cxn ang="0">
                    <a:pos x="349" y="0"/>
                  </a:cxn>
                  <a:cxn ang="0">
                    <a:pos x="342" y="10"/>
                  </a:cxn>
                  <a:cxn ang="0">
                    <a:pos x="326" y="17"/>
                  </a:cxn>
                  <a:cxn ang="0">
                    <a:pos x="326" y="23"/>
                  </a:cxn>
                  <a:cxn ang="0">
                    <a:pos x="319" y="33"/>
                  </a:cxn>
                  <a:cxn ang="0">
                    <a:pos x="299" y="33"/>
                  </a:cxn>
                  <a:cxn ang="0">
                    <a:pos x="299" y="50"/>
                  </a:cxn>
                  <a:cxn ang="0">
                    <a:pos x="276" y="73"/>
                  </a:cxn>
                  <a:cxn ang="0">
                    <a:pos x="259" y="77"/>
                  </a:cxn>
                  <a:cxn ang="0">
                    <a:pos x="259" y="90"/>
                  </a:cxn>
                  <a:cxn ang="0">
                    <a:pos x="243" y="90"/>
                  </a:cxn>
                  <a:cxn ang="0">
                    <a:pos x="243" y="107"/>
                  </a:cxn>
                  <a:cxn ang="0">
                    <a:pos x="196" y="116"/>
                  </a:cxn>
                  <a:cxn ang="0">
                    <a:pos x="93" y="133"/>
                  </a:cxn>
                  <a:cxn ang="0">
                    <a:pos x="0" y="143"/>
                  </a:cxn>
                  <a:cxn ang="0">
                    <a:pos x="10" y="133"/>
                  </a:cxn>
                  <a:cxn ang="0">
                    <a:pos x="0" y="126"/>
                  </a:cxn>
                  <a:cxn ang="0">
                    <a:pos x="10" y="123"/>
                  </a:cxn>
                  <a:cxn ang="0">
                    <a:pos x="13" y="83"/>
                  </a:cxn>
                </a:cxnLst>
                <a:rect l="0" t="0" r="r" b="b"/>
                <a:pathLst>
                  <a:path w="349" h="143">
                    <a:moveTo>
                      <a:pt x="13" y="83"/>
                    </a:moveTo>
                    <a:lnTo>
                      <a:pt x="17" y="60"/>
                    </a:lnTo>
                    <a:lnTo>
                      <a:pt x="30" y="57"/>
                    </a:lnTo>
                    <a:lnTo>
                      <a:pt x="76" y="50"/>
                    </a:lnTo>
                    <a:lnTo>
                      <a:pt x="76" y="40"/>
                    </a:lnTo>
                    <a:lnTo>
                      <a:pt x="93" y="40"/>
                    </a:lnTo>
                    <a:lnTo>
                      <a:pt x="269" y="10"/>
                    </a:lnTo>
                    <a:lnTo>
                      <a:pt x="349" y="0"/>
                    </a:lnTo>
                    <a:lnTo>
                      <a:pt x="342" y="10"/>
                    </a:lnTo>
                    <a:lnTo>
                      <a:pt x="326" y="17"/>
                    </a:lnTo>
                    <a:lnTo>
                      <a:pt x="326" y="23"/>
                    </a:lnTo>
                    <a:lnTo>
                      <a:pt x="319" y="33"/>
                    </a:lnTo>
                    <a:lnTo>
                      <a:pt x="299" y="33"/>
                    </a:lnTo>
                    <a:lnTo>
                      <a:pt x="299" y="50"/>
                    </a:lnTo>
                    <a:lnTo>
                      <a:pt x="276" y="73"/>
                    </a:lnTo>
                    <a:lnTo>
                      <a:pt x="259" y="77"/>
                    </a:lnTo>
                    <a:lnTo>
                      <a:pt x="259" y="90"/>
                    </a:lnTo>
                    <a:lnTo>
                      <a:pt x="243" y="90"/>
                    </a:lnTo>
                    <a:lnTo>
                      <a:pt x="243" y="107"/>
                    </a:lnTo>
                    <a:lnTo>
                      <a:pt x="196" y="116"/>
                    </a:lnTo>
                    <a:lnTo>
                      <a:pt x="93" y="133"/>
                    </a:lnTo>
                    <a:lnTo>
                      <a:pt x="0" y="143"/>
                    </a:lnTo>
                    <a:lnTo>
                      <a:pt x="10" y="133"/>
                    </a:lnTo>
                    <a:lnTo>
                      <a:pt x="0" y="126"/>
                    </a:lnTo>
                    <a:lnTo>
                      <a:pt x="10" y="123"/>
                    </a:lnTo>
                    <a:lnTo>
                      <a:pt x="13" y="83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4" name="Freeform 124">
                <a:extLst>
                  <a:ext uri="{FF2B5EF4-FFF2-40B4-BE49-F238E27FC236}">
                    <a16:creationId xmlns:a16="http://schemas.microsoft.com/office/drawing/2014/main" id="{CFD0EF1C-5566-B496-5246-5CAE232829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93" y="2270"/>
                <a:ext cx="620" cy="288"/>
              </a:xfrm>
              <a:custGeom>
                <a:avLst/>
                <a:gdLst/>
                <a:ahLst/>
                <a:cxnLst>
                  <a:cxn ang="0">
                    <a:pos x="106" y="60"/>
                  </a:cxn>
                  <a:cxn ang="0">
                    <a:pos x="339" y="0"/>
                  </a:cxn>
                  <a:cxn ang="0">
                    <a:pos x="342" y="27"/>
                  </a:cxn>
                  <a:cxn ang="0">
                    <a:pos x="332" y="27"/>
                  </a:cxn>
                  <a:cxn ang="0">
                    <a:pos x="322" y="37"/>
                  </a:cxn>
                  <a:cxn ang="0">
                    <a:pos x="305" y="27"/>
                  </a:cxn>
                  <a:cxn ang="0">
                    <a:pos x="309" y="37"/>
                  </a:cxn>
                  <a:cxn ang="0">
                    <a:pos x="309" y="50"/>
                  </a:cxn>
                  <a:cxn ang="0">
                    <a:pos x="322" y="37"/>
                  </a:cxn>
                  <a:cxn ang="0">
                    <a:pos x="339" y="34"/>
                  </a:cxn>
                  <a:cxn ang="0">
                    <a:pos x="345" y="44"/>
                  </a:cxn>
                  <a:cxn ang="0">
                    <a:pos x="345" y="30"/>
                  </a:cxn>
                  <a:cxn ang="0">
                    <a:pos x="355" y="34"/>
                  </a:cxn>
                  <a:cxn ang="0">
                    <a:pos x="359" y="50"/>
                  </a:cxn>
                  <a:cxn ang="0">
                    <a:pos x="345" y="67"/>
                  </a:cxn>
                  <a:cxn ang="0">
                    <a:pos x="329" y="67"/>
                  </a:cxn>
                  <a:cxn ang="0">
                    <a:pos x="322" y="77"/>
                  </a:cxn>
                  <a:cxn ang="0">
                    <a:pos x="325" y="83"/>
                  </a:cxn>
                  <a:cxn ang="0">
                    <a:pos x="322" y="100"/>
                  </a:cxn>
                  <a:cxn ang="0">
                    <a:pos x="342" y="87"/>
                  </a:cxn>
                  <a:cxn ang="0">
                    <a:pos x="342" y="100"/>
                  </a:cxn>
                  <a:cxn ang="0">
                    <a:pos x="322" y="117"/>
                  </a:cxn>
                  <a:cxn ang="0">
                    <a:pos x="295" y="127"/>
                  </a:cxn>
                  <a:cxn ang="0">
                    <a:pos x="289" y="160"/>
                  </a:cxn>
                  <a:cxn ang="0">
                    <a:pos x="265" y="160"/>
                  </a:cxn>
                  <a:cxn ang="0">
                    <a:pos x="206" y="133"/>
                  </a:cxn>
                  <a:cxn ang="0">
                    <a:pos x="159" y="137"/>
                  </a:cxn>
                  <a:cxn ang="0">
                    <a:pos x="149" y="133"/>
                  </a:cxn>
                  <a:cxn ang="0">
                    <a:pos x="139" y="137"/>
                  </a:cxn>
                  <a:cxn ang="0">
                    <a:pos x="126" y="133"/>
                  </a:cxn>
                  <a:cxn ang="0">
                    <a:pos x="66" y="150"/>
                  </a:cxn>
                  <a:cxn ang="0">
                    <a:pos x="66" y="153"/>
                  </a:cxn>
                  <a:cxn ang="0">
                    <a:pos x="56" y="153"/>
                  </a:cxn>
                  <a:cxn ang="0">
                    <a:pos x="0" y="167"/>
                  </a:cxn>
                  <a:cxn ang="0">
                    <a:pos x="0" y="150"/>
                  </a:cxn>
                  <a:cxn ang="0">
                    <a:pos x="16" y="150"/>
                  </a:cxn>
                  <a:cxn ang="0">
                    <a:pos x="16" y="137"/>
                  </a:cxn>
                  <a:cxn ang="0">
                    <a:pos x="33" y="133"/>
                  </a:cxn>
                  <a:cxn ang="0">
                    <a:pos x="56" y="110"/>
                  </a:cxn>
                  <a:cxn ang="0">
                    <a:pos x="56" y="93"/>
                  </a:cxn>
                  <a:cxn ang="0">
                    <a:pos x="76" y="93"/>
                  </a:cxn>
                  <a:cxn ang="0">
                    <a:pos x="83" y="83"/>
                  </a:cxn>
                  <a:cxn ang="0">
                    <a:pos x="83" y="77"/>
                  </a:cxn>
                  <a:cxn ang="0">
                    <a:pos x="99" y="70"/>
                  </a:cxn>
                  <a:cxn ang="0">
                    <a:pos x="106" y="60"/>
                  </a:cxn>
                </a:cxnLst>
                <a:rect l="0" t="0" r="r" b="b"/>
                <a:pathLst>
                  <a:path w="359" h="167">
                    <a:moveTo>
                      <a:pt x="106" y="60"/>
                    </a:moveTo>
                    <a:lnTo>
                      <a:pt x="339" y="0"/>
                    </a:lnTo>
                    <a:lnTo>
                      <a:pt x="342" y="27"/>
                    </a:lnTo>
                    <a:lnTo>
                      <a:pt x="332" y="27"/>
                    </a:lnTo>
                    <a:lnTo>
                      <a:pt x="322" y="37"/>
                    </a:lnTo>
                    <a:lnTo>
                      <a:pt x="305" y="27"/>
                    </a:lnTo>
                    <a:lnTo>
                      <a:pt x="309" y="37"/>
                    </a:lnTo>
                    <a:lnTo>
                      <a:pt x="309" y="50"/>
                    </a:lnTo>
                    <a:lnTo>
                      <a:pt x="322" y="37"/>
                    </a:lnTo>
                    <a:lnTo>
                      <a:pt x="339" y="34"/>
                    </a:lnTo>
                    <a:lnTo>
                      <a:pt x="345" y="44"/>
                    </a:lnTo>
                    <a:lnTo>
                      <a:pt x="345" y="30"/>
                    </a:lnTo>
                    <a:lnTo>
                      <a:pt x="355" y="34"/>
                    </a:lnTo>
                    <a:lnTo>
                      <a:pt x="359" y="50"/>
                    </a:lnTo>
                    <a:lnTo>
                      <a:pt x="345" y="67"/>
                    </a:lnTo>
                    <a:lnTo>
                      <a:pt x="329" y="67"/>
                    </a:lnTo>
                    <a:lnTo>
                      <a:pt x="322" y="77"/>
                    </a:lnTo>
                    <a:lnTo>
                      <a:pt x="325" y="83"/>
                    </a:lnTo>
                    <a:lnTo>
                      <a:pt x="322" y="100"/>
                    </a:lnTo>
                    <a:lnTo>
                      <a:pt x="342" y="87"/>
                    </a:lnTo>
                    <a:lnTo>
                      <a:pt x="342" y="100"/>
                    </a:lnTo>
                    <a:lnTo>
                      <a:pt x="322" y="117"/>
                    </a:lnTo>
                    <a:lnTo>
                      <a:pt x="295" y="127"/>
                    </a:lnTo>
                    <a:lnTo>
                      <a:pt x="289" y="160"/>
                    </a:lnTo>
                    <a:lnTo>
                      <a:pt x="265" y="160"/>
                    </a:lnTo>
                    <a:lnTo>
                      <a:pt x="206" y="133"/>
                    </a:lnTo>
                    <a:lnTo>
                      <a:pt x="159" y="137"/>
                    </a:lnTo>
                    <a:lnTo>
                      <a:pt x="149" y="133"/>
                    </a:lnTo>
                    <a:lnTo>
                      <a:pt x="139" y="137"/>
                    </a:lnTo>
                    <a:lnTo>
                      <a:pt x="126" y="133"/>
                    </a:lnTo>
                    <a:lnTo>
                      <a:pt x="66" y="150"/>
                    </a:lnTo>
                    <a:lnTo>
                      <a:pt x="66" y="153"/>
                    </a:lnTo>
                    <a:lnTo>
                      <a:pt x="56" y="153"/>
                    </a:lnTo>
                    <a:lnTo>
                      <a:pt x="0" y="167"/>
                    </a:lnTo>
                    <a:lnTo>
                      <a:pt x="0" y="150"/>
                    </a:lnTo>
                    <a:lnTo>
                      <a:pt x="16" y="150"/>
                    </a:lnTo>
                    <a:lnTo>
                      <a:pt x="16" y="137"/>
                    </a:lnTo>
                    <a:lnTo>
                      <a:pt x="33" y="133"/>
                    </a:lnTo>
                    <a:lnTo>
                      <a:pt x="56" y="110"/>
                    </a:lnTo>
                    <a:lnTo>
                      <a:pt x="56" y="93"/>
                    </a:lnTo>
                    <a:lnTo>
                      <a:pt x="76" y="93"/>
                    </a:lnTo>
                    <a:lnTo>
                      <a:pt x="83" y="83"/>
                    </a:lnTo>
                    <a:lnTo>
                      <a:pt x="83" y="77"/>
                    </a:lnTo>
                    <a:lnTo>
                      <a:pt x="99" y="70"/>
                    </a:lnTo>
                    <a:lnTo>
                      <a:pt x="106" y="60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5" name="Freeform 125">
                <a:extLst>
                  <a:ext uri="{FF2B5EF4-FFF2-40B4-BE49-F238E27FC236}">
                    <a16:creationId xmlns:a16="http://schemas.microsoft.com/office/drawing/2014/main" id="{77C0952A-3E92-448F-3FA2-46DEBABA8A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90" y="2499"/>
                <a:ext cx="361" cy="277"/>
              </a:xfrm>
              <a:custGeom>
                <a:avLst/>
                <a:gdLst/>
                <a:ahLst/>
                <a:cxnLst>
                  <a:cxn ang="0">
                    <a:pos x="209" y="27"/>
                  </a:cxn>
                  <a:cxn ang="0">
                    <a:pos x="150" y="0"/>
                  </a:cxn>
                  <a:cxn ang="0">
                    <a:pos x="103" y="4"/>
                  </a:cxn>
                  <a:cxn ang="0">
                    <a:pos x="93" y="0"/>
                  </a:cxn>
                  <a:cxn ang="0">
                    <a:pos x="83" y="4"/>
                  </a:cxn>
                  <a:cxn ang="0">
                    <a:pos x="70" y="0"/>
                  </a:cxn>
                  <a:cxn ang="0">
                    <a:pos x="10" y="17"/>
                  </a:cxn>
                  <a:cxn ang="0">
                    <a:pos x="10" y="20"/>
                  </a:cxn>
                  <a:cxn ang="0">
                    <a:pos x="0" y="20"/>
                  </a:cxn>
                  <a:cxn ang="0">
                    <a:pos x="0" y="37"/>
                  </a:cxn>
                  <a:cxn ang="0">
                    <a:pos x="20" y="60"/>
                  </a:cxn>
                  <a:cxn ang="0">
                    <a:pos x="27" y="77"/>
                  </a:cxn>
                  <a:cxn ang="0">
                    <a:pos x="77" y="117"/>
                  </a:cxn>
                  <a:cxn ang="0">
                    <a:pos x="116" y="153"/>
                  </a:cxn>
                  <a:cxn ang="0">
                    <a:pos x="126" y="160"/>
                  </a:cxn>
                  <a:cxn ang="0">
                    <a:pos x="120" y="137"/>
                  </a:cxn>
                  <a:cxn ang="0">
                    <a:pos x="133" y="150"/>
                  </a:cxn>
                  <a:cxn ang="0">
                    <a:pos x="136" y="143"/>
                  </a:cxn>
                  <a:cxn ang="0">
                    <a:pos x="136" y="137"/>
                  </a:cxn>
                  <a:cxn ang="0">
                    <a:pos x="150" y="137"/>
                  </a:cxn>
                  <a:cxn ang="0">
                    <a:pos x="183" y="100"/>
                  </a:cxn>
                  <a:cxn ang="0">
                    <a:pos x="209" y="27"/>
                  </a:cxn>
                </a:cxnLst>
                <a:rect l="0" t="0" r="r" b="b"/>
                <a:pathLst>
                  <a:path w="209" h="160">
                    <a:moveTo>
                      <a:pt x="209" y="27"/>
                    </a:moveTo>
                    <a:lnTo>
                      <a:pt x="150" y="0"/>
                    </a:lnTo>
                    <a:lnTo>
                      <a:pt x="103" y="4"/>
                    </a:lnTo>
                    <a:lnTo>
                      <a:pt x="93" y="0"/>
                    </a:lnTo>
                    <a:lnTo>
                      <a:pt x="83" y="4"/>
                    </a:lnTo>
                    <a:lnTo>
                      <a:pt x="70" y="0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20" y="60"/>
                    </a:lnTo>
                    <a:lnTo>
                      <a:pt x="27" y="77"/>
                    </a:lnTo>
                    <a:lnTo>
                      <a:pt x="77" y="117"/>
                    </a:lnTo>
                    <a:lnTo>
                      <a:pt x="116" y="153"/>
                    </a:lnTo>
                    <a:lnTo>
                      <a:pt x="126" y="160"/>
                    </a:lnTo>
                    <a:lnTo>
                      <a:pt x="120" y="137"/>
                    </a:lnTo>
                    <a:lnTo>
                      <a:pt x="133" y="150"/>
                    </a:lnTo>
                    <a:lnTo>
                      <a:pt x="136" y="143"/>
                    </a:lnTo>
                    <a:lnTo>
                      <a:pt x="136" y="137"/>
                    </a:lnTo>
                    <a:lnTo>
                      <a:pt x="150" y="137"/>
                    </a:lnTo>
                    <a:lnTo>
                      <a:pt x="183" y="100"/>
                    </a:lnTo>
                    <a:lnTo>
                      <a:pt x="209" y="27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6" name="Freeform 126">
                <a:extLst>
                  <a:ext uri="{FF2B5EF4-FFF2-40B4-BE49-F238E27FC236}">
                    <a16:creationId xmlns:a16="http://schemas.microsoft.com/office/drawing/2014/main" id="{4895F10A-0B62-6516-D6AD-998CC07037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2" y="2534"/>
                <a:ext cx="395" cy="430"/>
              </a:xfrm>
              <a:custGeom>
                <a:avLst/>
                <a:gdLst/>
                <a:ahLst/>
                <a:cxnLst>
                  <a:cxn ang="0">
                    <a:pos x="219" y="233"/>
                  </a:cxn>
                  <a:cxn ang="0">
                    <a:pos x="203" y="229"/>
                  </a:cxn>
                  <a:cxn ang="0">
                    <a:pos x="203" y="223"/>
                  </a:cxn>
                  <a:cxn ang="0">
                    <a:pos x="193" y="246"/>
                  </a:cxn>
                  <a:cxn ang="0">
                    <a:pos x="190" y="246"/>
                  </a:cxn>
                  <a:cxn ang="0">
                    <a:pos x="186" y="239"/>
                  </a:cxn>
                  <a:cxn ang="0">
                    <a:pos x="63" y="249"/>
                  </a:cxn>
                  <a:cxn ang="0">
                    <a:pos x="53" y="239"/>
                  </a:cxn>
                  <a:cxn ang="0">
                    <a:pos x="47" y="223"/>
                  </a:cxn>
                  <a:cxn ang="0">
                    <a:pos x="47" y="173"/>
                  </a:cxn>
                  <a:cxn ang="0">
                    <a:pos x="0" y="23"/>
                  </a:cxn>
                  <a:cxn ang="0">
                    <a:pos x="47" y="14"/>
                  </a:cxn>
                  <a:cxn ang="0">
                    <a:pos x="103" y="0"/>
                  </a:cxn>
                  <a:cxn ang="0">
                    <a:pos x="103" y="17"/>
                  </a:cxn>
                  <a:cxn ang="0">
                    <a:pos x="123" y="40"/>
                  </a:cxn>
                  <a:cxn ang="0">
                    <a:pos x="130" y="57"/>
                  </a:cxn>
                  <a:cxn ang="0">
                    <a:pos x="180" y="97"/>
                  </a:cxn>
                  <a:cxn ang="0">
                    <a:pos x="219" y="133"/>
                  </a:cxn>
                  <a:cxn ang="0">
                    <a:pos x="229" y="140"/>
                  </a:cxn>
                  <a:cxn ang="0">
                    <a:pos x="219" y="173"/>
                  </a:cxn>
                  <a:cxn ang="0">
                    <a:pos x="219" y="196"/>
                  </a:cxn>
                  <a:cxn ang="0">
                    <a:pos x="213" y="206"/>
                  </a:cxn>
                  <a:cxn ang="0">
                    <a:pos x="219" y="233"/>
                  </a:cxn>
                </a:cxnLst>
                <a:rect l="0" t="0" r="r" b="b"/>
                <a:pathLst>
                  <a:path w="229" h="249">
                    <a:moveTo>
                      <a:pt x="219" y="233"/>
                    </a:moveTo>
                    <a:lnTo>
                      <a:pt x="203" y="229"/>
                    </a:lnTo>
                    <a:lnTo>
                      <a:pt x="203" y="223"/>
                    </a:lnTo>
                    <a:lnTo>
                      <a:pt x="193" y="246"/>
                    </a:lnTo>
                    <a:lnTo>
                      <a:pt x="190" y="246"/>
                    </a:lnTo>
                    <a:lnTo>
                      <a:pt x="186" y="239"/>
                    </a:lnTo>
                    <a:lnTo>
                      <a:pt x="63" y="249"/>
                    </a:lnTo>
                    <a:lnTo>
                      <a:pt x="53" y="239"/>
                    </a:lnTo>
                    <a:lnTo>
                      <a:pt x="47" y="223"/>
                    </a:lnTo>
                    <a:lnTo>
                      <a:pt x="47" y="173"/>
                    </a:lnTo>
                    <a:lnTo>
                      <a:pt x="0" y="23"/>
                    </a:lnTo>
                    <a:lnTo>
                      <a:pt x="47" y="14"/>
                    </a:lnTo>
                    <a:lnTo>
                      <a:pt x="103" y="0"/>
                    </a:lnTo>
                    <a:lnTo>
                      <a:pt x="103" y="17"/>
                    </a:lnTo>
                    <a:lnTo>
                      <a:pt x="123" y="40"/>
                    </a:lnTo>
                    <a:lnTo>
                      <a:pt x="130" y="57"/>
                    </a:lnTo>
                    <a:lnTo>
                      <a:pt x="180" y="97"/>
                    </a:lnTo>
                    <a:lnTo>
                      <a:pt x="219" y="133"/>
                    </a:lnTo>
                    <a:lnTo>
                      <a:pt x="229" y="140"/>
                    </a:lnTo>
                    <a:lnTo>
                      <a:pt x="219" y="173"/>
                    </a:lnTo>
                    <a:lnTo>
                      <a:pt x="219" y="196"/>
                    </a:lnTo>
                    <a:lnTo>
                      <a:pt x="213" y="206"/>
                    </a:lnTo>
                    <a:lnTo>
                      <a:pt x="219" y="233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7" name="Freeform 127">
                <a:extLst>
                  <a:ext uri="{FF2B5EF4-FFF2-40B4-BE49-F238E27FC236}">
                    <a16:creationId xmlns:a16="http://schemas.microsoft.com/office/drawing/2014/main" id="{48F63A56-2568-C88C-09CE-B7D10674AE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39" y="2919"/>
                <a:ext cx="729" cy="517"/>
              </a:xfrm>
              <a:custGeom>
                <a:avLst/>
                <a:gdLst/>
                <a:ahLst/>
                <a:cxnLst>
                  <a:cxn ang="0">
                    <a:pos x="319" y="10"/>
                  </a:cxn>
                  <a:cxn ang="0">
                    <a:pos x="323" y="43"/>
                  </a:cxn>
                  <a:cxn ang="0">
                    <a:pos x="363" y="100"/>
                  </a:cxn>
                  <a:cxn ang="0">
                    <a:pos x="376" y="100"/>
                  </a:cxn>
                  <a:cxn ang="0">
                    <a:pos x="379" y="133"/>
                  </a:cxn>
                  <a:cxn ang="0">
                    <a:pos x="409" y="183"/>
                  </a:cxn>
                  <a:cxn ang="0">
                    <a:pos x="419" y="222"/>
                  </a:cxn>
                  <a:cxn ang="0">
                    <a:pos x="422" y="256"/>
                  </a:cxn>
                  <a:cxn ang="0">
                    <a:pos x="419" y="272"/>
                  </a:cxn>
                  <a:cxn ang="0">
                    <a:pos x="406" y="299"/>
                  </a:cxn>
                  <a:cxn ang="0">
                    <a:pos x="386" y="299"/>
                  </a:cxn>
                  <a:cxn ang="0">
                    <a:pos x="369" y="282"/>
                  </a:cxn>
                  <a:cxn ang="0">
                    <a:pos x="336" y="256"/>
                  </a:cxn>
                  <a:cxn ang="0">
                    <a:pos x="326" y="232"/>
                  </a:cxn>
                  <a:cxn ang="0">
                    <a:pos x="309" y="216"/>
                  </a:cxn>
                  <a:cxn ang="0">
                    <a:pos x="290" y="199"/>
                  </a:cxn>
                  <a:cxn ang="0">
                    <a:pos x="286" y="166"/>
                  </a:cxn>
                  <a:cxn ang="0">
                    <a:pos x="273" y="166"/>
                  </a:cxn>
                  <a:cxn ang="0">
                    <a:pos x="270" y="149"/>
                  </a:cxn>
                  <a:cxn ang="0">
                    <a:pos x="273" y="133"/>
                  </a:cxn>
                  <a:cxn ang="0">
                    <a:pos x="270" y="100"/>
                  </a:cxn>
                  <a:cxn ang="0">
                    <a:pos x="253" y="83"/>
                  </a:cxn>
                  <a:cxn ang="0">
                    <a:pos x="236" y="83"/>
                  </a:cxn>
                  <a:cxn ang="0">
                    <a:pos x="223" y="66"/>
                  </a:cxn>
                  <a:cxn ang="0">
                    <a:pos x="190" y="66"/>
                  </a:cxn>
                  <a:cxn ang="0">
                    <a:pos x="186" y="73"/>
                  </a:cxn>
                  <a:cxn ang="0">
                    <a:pos x="153" y="90"/>
                  </a:cxn>
                  <a:cxn ang="0">
                    <a:pos x="147" y="83"/>
                  </a:cxn>
                  <a:cxn ang="0">
                    <a:pos x="130" y="73"/>
                  </a:cxn>
                  <a:cxn ang="0">
                    <a:pos x="130" y="66"/>
                  </a:cxn>
                  <a:cxn ang="0">
                    <a:pos x="107" y="66"/>
                  </a:cxn>
                  <a:cxn ang="0">
                    <a:pos x="103" y="56"/>
                  </a:cxn>
                  <a:cxn ang="0">
                    <a:pos x="80" y="66"/>
                  </a:cxn>
                  <a:cxn ang="0">
                    <a:pos x="74" y="56"/>
                  </a:cxn>
                  <a:cxn ang="0">
                    <a:pos x="64" y="66"/>
                  </a:cxn>
                  <a:cxn ang="0">
                    <a:pos x="47" y="66"/>
                  </a:cxn>
                  <a:cxn ang="0">
                    <a:pos x="40" y="73"/>
                  </a:cxn>
                  <a:cxn ang="0">
                    <a:pos x="30" y="73"/>
                  </a:cxn>
                  <a:cxn ang="0">
                    <a:pos x="30" y="66"/>
                  </a:cxn>
                  <a:cxn ang="0">
                    <a:pos x="24" y="56"/>
                  </a:cxn>
                  <a:cxn ang="0">
                    <a:pos x="24" y="66"/>
                  </a:cxn>
                  <a:cxn ang="0">
                    <a:pos x="4" y="73"/>
                  </a:cxn>
                  <a:cxn ang="0">
                    <a:pos x="0" y="40"/>
                  </a:cxn>
                  <a:cxn ang="0">
                    <a:pos x="153" y="16"/>
                  </a:cxn>
                  <a:cxn ang="0">
                    <a:pos x="163" y="26"/>
                  </a:cxn>
                  <a:cxn ang="0">
                    <a:pos x="286" y="16"/>
                  </a:cxn>
                  <a:cxn ang="0">
                    <a:pos x="290" y="23"/>
                  </a:cxn>
                  <a:cxn ang="0">
                    <a:pos x="293" y="23"/>
                  </a:cxn>
                  <a:cxn ang="0">
                    <a:pos x="303" y="0"/>
                  </a:cxn>
                  <a:cxn ang="0">
                    <a:pos x="303" y="6"/>
                  </a:cxn>
                  <a:cxn ang="0">
                    <a:pos x="319" y="10"/>
                  </a:cxn>
                </a:cxnLst>
                <a:rect l="0" t="0" r="r" b="b"/>
                <a:pathLst>
                  <a:path w="422" h="299">
                    <a:moveTo>
                      <a:pt x="319" y="10"/>
                    </a:moveTo>
                    <a:lnTo>
                      <a:pt x="323" y="43"/>
                    </a:lnTo>
                    <a:lnTo>
                      <a:pt x="363" y="100"/>
                    </a:lnTo>
                    <a:lnTo>
                      <a:pt x="376" y="100"/>
                    </a:lnTo>
                    <a:lnTo>
                      <a:pt x="379" y="133"/>
                    </a:lnTo>
                    <a:lnTo>
                      <a:pt x="409" y="183"/>
                    </a:lnTo>
                    <a:lnTo>
                      <a:pt x="419" y="222"/>
                    </a:lnTo>
                    <a:lnTo>
                      <a:pt x="422" y="256"/>
                    </a:lnTo>
                    <a:lnTo>
                      <a:pt x="419" y="272"/>
                    </a:lnTo>
                    <a:lnTo>
                      <a:pt x="406" y="299"/>
                    </a:lnTo>
                    <a:lnTo>
                      <a:pt x="386" y="299"/>
                    </a:lnTo>
                    <a:lnTo>
                      <a:pt x="369" y="282"/>
                    </a:lnTo>
                    <a:lnTo>
                      <a:pt x="336" y="256"/>
                    </a:lnTo>
                    <a:lnTo>
                      <a:pt x="326" y="232"/>
                    </a:lnTo>
                    <a:lnTo>
                      <a:pt x="309" y="216"/>
                    </a:lnTo>
                    <a:lnTo>
                      <a:pt x="290" y="199"/>
                    </a:lnTo>
                    <a:lnTo>
                      <a:pt x="286" y="166"/>
                    </a:lnTo>
                    <a:lnTo>
                      <a:pt x="273" y="166"/>
                    </a:lnTo>
                    <a:lnTo>
                      <a:pt x="270" y="149"/>
                    </a:lnTo>
                    <a:lnTo>
                      <a:pt x="273" y="133"/>
                    </a:lnTo>
                    <a:lnTo>
                      <a:pt x="270" y="100"/>
                    </a:lnTo>
                    <a:lnTo>
                      <a:pt x="253" y="83"/>
                    </a:lnTo>
                    <a:lnTo>
                      <a:pt x="236" y="83"/>
                    </a:lnTo>
                    <a:lnTo>
                      <a:pt x="223" y="66"/>
                    </a:lnTo>
                    <a:lnTo>
                      <a:pt x="190" y="66"/>
                    </a:lnTo>
                    <a:lnTo>
                      <a:pt x="186" y="73"/>
                    </a:lnTo>
                    <a:lnTo>
                      <a:pt x="153" y="90"/>
                    </a:lnTo>
                    <a:lnTo>
                      <a:pt x="147" y="83"/>
                    </a:lnTo>
                    <a:lnTo>
                      <a:pt x="130" y="73"/>
                    </a:lnTo>
                    <a:lnTo>
                      <a:pt x="130" y="66"/>
                    </a:lnTo>
                    <a:lnTo>
                      <a:pt x="107" y="66"/>
                    </a:lnTo>
                    <a:lnTo>
                      <a:pt x="103" y="56"/>
                    </a:lnTo>
                    <a:lnTo>
                      <a:pt x="80" y="66"/>
                    </a:lnTo>
                    <a:lnTo>
                      <a:pt x="74" y="56"/>
                    </a:lnTo>
                    <a:lnTo>
                      <a:pt x="64" y="66"/>
                    </a:lnTo>
                    <a:lnTo>
                      <a:pt x="47" y="66"/>
                    </a:lnTo>
                    <a:lnTo>
                      <a:pt x="40" y="73"/>
                    </a:lnTo>
                    <a:lnTo>
                      <a:pt x="30" y="73"/>
                    </a:lnTo>
                    <a:lnTo>
                      <a:pt x="30" y="66"/>
                    </a:lnTo>
                    <a:lnTo>
                      <a:pt x="24" y="56"/>
                    </a:lnTo>
                    <a:lnTo>
                      <a:pt x="24" y="66"/>
                    </a:lnTo>
                    <a:lnTo>
                      <a:pt x="4" y="73"/>
                    </a:lnTo>
                    <a:lnTo>
                      <a:pt x="0" y="40"/>
                    </a:lnTo>
                    <a:lnTo>
                      <a:pt x="153" y="16"/>
                    </a:lnTo>
                    <a:lnTo>
                      <a:pt x="163" y="26"/>
                    </a:lnTo>
                    <a:lnTo>
                      <a:pt x="286" y="16"/>
                    </a:lnTo>
                    <a:lnTo>
                      <a:pt x="290" y="23"/>
                    </a:lnTo>
                    <a:lnTo>
                      <a:pt x="293" y="23"/>
                    </a:lnTo>
                    <a:lnTo>
                      <a:pt x="303" y="0"/>
                    </a:lnTo>
                    <a:lnTo>
                      <a:pt x="303" y="6"/>
                    </a:lnTo>
                    <a:lnTo>
                      <a:pt x="319" y="10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8" name="Freeform 128">
                <a:extLst>
                  <a:ext uri="{FF2B5EF4-FFF2-40B4-BE49-F238E27FC236}">
                    <a16:creationId xmlns:a16="http://schemas.microsoft.com/office/drawing/2014/main" id="{1D3BDCAA-0633-FAB5-4861-5F0799B054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75" y="1896"/>
                <a:ext cx="591" cy="30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0" y="10"/>
                  </a:cxn>
                  <a:cxn ang="0">
                    <a:pos x="209" y="10"/>
                  </a:cxn>
                  <a:cxn ang="0">
                    <a:pos x="229" y="14"/>
                  </a:cxn>
                  <a:cxn ang="0">
                    <a:pos x="246" y="17"/>
                  </a:cxn>
                  <a:cxn ang="0">
                    <a:pos x="266" y="14"/>
                  </a:cxn>
                  <a:cxn ang="0">
                    <a:pos x="279" y="27"/>
                  </a:cxn>
                  <a:cxn ang="0">
                    <a:pos x="292" y="44"/>
                  </a:cxn>
                  <a:cxn ang="0">
                    <a:pos x="325" y="133"/>
                  </a:cxn>
                  <a:cxn ang="0">
                    <a:pos x="342" y="167"/>
                  </a:cxn>
                  <a:cxn ang="0">
                    <a:pos x="70" y="177"/>
                  </a:cxn>
                  <a:cxn ang="0">
                    <a:pos x="70" y="113"/>
                  </a:cxn>
                  <a:cxn ang="0">
                    <a:pos x="0" y="110"/>
                  </a:cxn>
                  <a:cxn ang="0">
                    <a:pos x="3" y="0"/>
                  </a:cxn>
                </a:cxnLst>
                <a:rect l="0" t="0" r="r" b="b"/>
                <a:pathLst>
                  <a:path w="342" h="177">
                    <a:moveTo>
                      <a:pt x="3" y="0"/>
                    </a:moveTo>
                    <a:lnTo>
                      <a:pt x="80" y="10"/>
                    </a:lnTo>
                    <a:lnTo>
                      <a:pt x="209" y="10"/>
                    </a:lnTo>
                    <a:lnTo>
                      <a:pt x="229" y="14"/>
                    </a:lnTo>
                    <a:lnTo>
                      <a:pt x="246" y="17"/>
                    </a:lnTo>
                    <a:lnTo>
                      <a:pt x="266" y="14"/>
                    </a:lnTo>
                    <a:lnTo>
                      <a:pt x="279" y="27"/>
                    </a:lnTo>
                    <a:lnTo>
                      <a:pt x="292" y="44"/>
                    </a:lnTo>
                    <a:lnTo>
                      <a:pt x="325" y="133"/>
                    </a:lnTo>
                    <a:lnTo>
                      <a:pt x="342" y="167"/>
                    </a:lnTo>
                    <a:lnTo>
                      <a:pt x="70" y="177"/>
                    </a:lnTo>
                    <a:lnTo>
                      <a:pt x="70" y="113"/>
                    </a:lnTo>
                    <a:lnTo>
                      <a:pt x="0" y="1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49" name="Freeform 129">
                <a:extLst>
                  <a:ext uri="{FF2B5EF4-FFF2-40B4-BE49-F238E27FC236}">
                    <a16:creationId xmlns:a16="http://schemas.microsoft.com/office/drawing/2014/main" id="{90AD5A51-18FE-2EC5-614A-18D1E060CE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96" y="2185"/>
                <a:ext cx="539" cy="29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69"/>
                  </a:cxn>
                  <a:cxn ang="0">
                    <a:pos x="209" y="166"/>
                  </a:cxn>
                  <a:cxn ang="0">
                    <a:pos x="312" y="159"/>
                  </a:cxn>
                  <a:cxn ang="0">
                    <a:pos x="299" y="43"/>
                  </a:cxn>
                  <a:cxn ang="0">
                    <a:pos x="289" y="26"/>
                  </a:cxn>
                  <a:cxn ang="0">
                    <a:pos x="282" y="10"/>
                  </a:cxn>
                  <a:cxn ang="0">
                    <a:pos x="272" y="10"/>
                  </a:cxn>
                  <a:cxn ang="0">
                    <a:pos x="272" y="0"/>
                  </a:cxn>
                  <a:cxn ang="0">
                    <a:pos x="0" y="10"/>
                  </a:cxn>
                </a:cxnLst>
                <a:rect l="0" t="0" r="r" b="b"/>
                <a:pathLst>
                  <a:path w="312" h="169">
                    <a:moveTo>
                      <a:pt x="0" y="10"/>
                    </a:moveTo>
                    <a:lnTo>
                      <a:pt x="0" y="169"/>
                    </a:lnTo>
                    <a:lnTo>
                      <a:pt x="209" y="166"/>
                    </a:lnTo>
                    <a:lnTo>
                      <a:pt x="312" y="159"/>
                    </a:lnTo>
                    <a:lnTo>
                      <a:pt x="299" y="43"/>
                    </a:lnTo>
                    <a:lnTo>
                      <a:pt x="289" y="26"/>
                    </a:lnTo>
                    <a:lnTo>
                      <a:pt x="282" y="10"/>
                    </a:lnTo>
                    <a:lnTo>
                      <a:pt x="272" y="10"/>
                    </a:lnTo>
                    <a:lnTo>
                      <a:pt x="27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0" name="Freeform 130">
                <a:extLst>
                  <a:ext uri="{FF2B5EF4-FFF2-40B4-BE49-F238E27FC236}">
                    <a16:creationId xmlns:a16="http://schemas.microsoft.com/office/drawing/2014/main" id="{5F234F8C-B475-2007-5DEE-E3B4DC60ED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9" y="1829"/>
                <a:ext cx="418" cy="304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202" y="0"/>
                  </a:cxn>
                  <a:cxn ang="0">
                    <a:pos x="206" y="3"/>
                  </a:cxn>
                  <a:cxn ang="0">
                    <a:pos x="202" y="33"/>
                  </a:cxn>
                  <a:cxn ang="0">
                    <a:pos x="209" y="39"/>
                  </a:cxn>
                  <a:cxn ang="0">
                    <a:pos x="229" y="49"/>
                  </a:cxn>
                  <a:cxn ang="0">
                    <a:pos x="239" y="66"/>
                  </a:cxn>
                  <a:cxn ang="0">
                    <a:pos x="242" y="83"/>
                  </a:cxn>
                  <a:cxn ang="0">
                    <a:pos x="236" y="99"/>
                  </a:cxn>
                  <a:cxn ang="0">
                    <a:pos x="219" y="103"/>
                  </a:cxn>
                  <a:cxn ang="0">
                    <a:pos x="219" y="122"/>
                  </a:cxn>
                  <a:cxn ang="0">
                    <a:pos x="209" y="142"/>
                  </a:cxn>
                  <a:cxn ang="0">
                    <a:pos x="209" y="176"/>
                  </a:cxn>
                  <a:cxn ang="0">
                    <a:pos x="192" y="159"/>
                  </a:cxn>
                  <a:cxn ang="0">
                    <a:pos x="39" y="172"/>
                  </a:cxn>
                  <a:cxn ang="0">
                    <a:pos x="6" y="83"/>
                  </a:cxn>
                  <a:cxn ang="0">
                    <a:pos x="6" y="33"/>
                  </a:cxn>
                  <a:cxn ang="0">
                    <a:pos x="0" y="23"/>
                  </a:cxn>
                  <a:cxn ang="0">
                    <a:pos x="6" y="16"/>
                  </a:cxn>
                </a:cxnLst>
                <a:rect l="0" t="0" r="r" b="b"/>
                <a:pathLst>
                  <a:path w="242" h="176">
                    <a:moveTo>
                      <a:pt x="6" y="16"/>
                    </a:moveTo>
                    <a:lnTo>
                      <a:pt x="202" y="0"/>
                    </a:lnTo>
                    <a:lnTo>
                      <a:pt x="206" y="3"/>
                    </a:lnTo>
                    <a:lnTo>
                      <a:pt x="202" y="33"/>
                    </a:lnTo>
                    <a:lnTo>
                      <a:pt x="209" y="39"/>
                    </a:lnTo>
                    <a:lnTo>
                      <a:pt x="229" y="49"/>
                    </a:lnTo>
                    <a:lnTo>
                      <a:pt x="239" y="66"/>
                    </a:lnTo>
                    <a:lnTo>
                      <a:pt x="242" y="83"/>
                    </a:lnTo>
                    <a:lnTo>
                      <a:pt x="236" y="99"/>
                    </a:lnTo>
                    <a:lnTo>
                      <a:pt x="219" y="103"/>
                    </a:lnTo>
                    <a:lnTo>
                      <a:pt x="219" y="122"/>
                    </a:lnTo>
                    <a:lnTo>
                      <a:pt x="209" y="142"/>
                    </a:lnTo>
                    <a:lnTo>
                      <a:pt x="209" y="176"/>
                    </a:lnTo>
                    <a:lnTo>
                      <a:pt x="192" y="159"/>
                    </a:lnTo>
                    <a:lnTo>
                      <a:pt x="39" y="172"/>
                    </a:lnTo>
                    <a:lnTo>
                      <a:pt x="6" y="83"/>
                    </a:lnTo>
                    <a:lnTo>
                      <a:pt x="6" y="33"/>
                    </a:lnTo>
                    <a:lnTo>
                      <a:pt x="0" y="2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1" name="Freeform 131">
                <a:extLst>
                  <a:ext uri="{FF2B5EF4-FFF2-40B4-BE49-F238E27FC236}">
                    <a16:creationId xmlns:a16="http://schemas.microsoft.com/office/drawing/2014/main" id="{DBD3B92E-FAC5-2EF3-D1EE-6C6F585C27E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30" y="1886"/>
                <a:ext cx="304" cy="544"/>
              </a:xfrm>
              <a:custGeom>
                <a:avLst/>
                <a:gdLst/>
                <a:ahLst/>
                <a:cxnLst>
                  <a:cxn ang="0">
                    <a:pos x="20" y="16"/>
                  </a:cxn>
                  <a:cxn ang="0">
                    <a:pos x="126" y="0"/>
                  </a:cxn>
                  <a:cxn ang="0">
                    <a:pos x="126" y="16"/>
                  </a:cxn>
                  <a:cxn ang="0">
                    <a:pos x="143" y="33"/>
                  </a:cxn>
                  <a:cxn ang="0">
                    <a:pos x="143" y="50"/>
                  </a:cxn>
                  <a:cxn ang="0">
                    <a:pos x="163" y="173"/>
                  </a:cxn>
                  <a:cxn ang="0">
                    <a:pos x="159" y="189"/>
                  </a:cxn>
                  <a:cxn ang="0">
                    <a:pos x="176" y="199"/>
                  </a:cxn>
                  <a:cxn ang="0">
                    <a:pos x="153" y="259"/>
                  </a:cxn>
                  <a:cxn ang="0">
                    <a:pos x="143" y="282"/>
                  </a:cxn>
                  <a:cxn ang="0">
                    <a:pos x="146" y="289"/>
                  </a:cxn>
                  <a:cxn ang="0">
                    <a:pos x="136" y="292"/>
                  </a:cxn>
                  <a:cxn ang="0">
                    <a:pos x="143" y="305"/>
                  </a:cxn>
                  <a:cxn ang="0">
                    <a:pos x="110" y="305"/>
                  </a:cxn>
                  <a:cxn ang="0">
                    <a:pos x="110" y="315"/>
                  </a:cxn>
                  <a:cxn ang="0">
                    <a:pos x="93" y="305"/>
                  </a:cxn>
                  <a:cxn ang="0">
                    <a:pos x="83" y="289"/>
                  </a:cxn>
                  <a:cxn ang="0">
                    <a:pos x="60" y="259"/>
                  </a:cxn>
                  <a:cxn ang="0">
                    <a:pos x="60" y="219"/>
                  </a:cxn>
                  <a:cxn ang="0">
                    <a:pos x="33" y="206"/>
                  </a:cxn>
                  <a:cxn ang="0">
                    <a:pos x="17" y="183"/>
                  </a:cxn>
                  <a:cxn ang="0">
                    <a:pos x="0" y="143"/>
                  </a:cxn>
                  <a:cxn ang="0">
                    <a:pos x="0" y="109"/>
                  </a:cxn>
                  <a:cxn ang="0">
                    <a:pos x="10" y="89"/>
                  </a:cxn>
                  <a:cxn ang="0">
                    <a:pos x="10" y="70"/>
                  </a:cxn>
                  <a:cxn ang="0">
                    <a:pos x="27" y="66"/>
                  </a:cxn>
                  <a:cxn ang="0">
                    <a:pos x="33" y="50"/>
                  </a:cxn>
                  <a:cxn ang="0">
                    <a:pos x="30" y="33"/>
                  </a:cxn>
                  <a:cxn ang="0">
                    <a:pos x="20" y="16"/>
                  </a:cxn>
                </a:cxnLst>
                <a:rect l="0" t="0" r="r" b="b"/>
                <a:pathLst>
                  <a:path w="176" h="315">
                    <a:moveTo>
                      <a:pt x="20" y="16"/>
                    </a:moveTo>
                    <a:lnTo>
                      <a:pt x="126" y="0"/>
                    </a:lnTo>
                    <a:lnTo>
                      <a:pt x="126" y="16"/>
                    </a:lnTo>
                    <a:lnTo>
                      <a:pt x="143" y="33"/>
                    </a:lnTo>
                    <a:lnTo>
                      <a:pt x="143" y="50"/>
                    </a:lnTo>
                    <a:lnTo>
                      <a:pt x="163" y="173"/>
                    </a:lnTo>
                    <a:lnTo>
                      <a:pt x="159" y="189"/>
                    </a:lnTo>
                    <a:lnTo>
                      <a:pt x="176" y="199"/>
                    </a:lnTo>
                    <a:lnTo>
                      <a:pt x="153" y="259"/>
                    </a:lnTo>
                    <a:lnTo>
                      <a:pt x="143" y="282"/>
                    </a:lnTo>
                    <a:lnTo>
                      <a:pt x="146" y="289"/>
                    </a:lnTo>
                    <a:lnTo>
                      <a:pt x="136" y="292"/>
                    </a:lnTo>
                    <a:lnTo>
                      <a:pt x="143" y="305"/>
                    </a:lnTo>
                    <a:lnTo>
                      <a:pt x="110" y="305"/>
                    </a:lnTo>
                    <a:lnTo>
                      <a:pt x="110" y="315"/>
                    </a:lnTo>
                    <a:lnTo>
                      <a:pt x="93" y="305"/>
                    </a:lnTo>
                    <a:lnTo>
                      <a:pt x="83" y="289"/>
                    </a:lnTo>
                    <a:lnTo>
                      <a:pt x="60" y="259"/>
                    </a:lnTo>
                    <a:lnTo>
                      <a:pt x="60" y="219"/>
                    </a:lnTo>
                    <a:lnTo>
                      <a:pt x="33" y="206"/>
                    </a:lnTo>
                    <a:lnTo>
                      <a:pt x="17" y="183"/>
                    </a:lnTo>
                    <a:lnTo>
                      <a:pt x="0" y="143"/>
                    </a:lnTo>
                    <a:lnTo>
                      <a:pt x="0" y="109"/>
                    </a:lnTo>
                    <a:lnTo>
                      <a:pt x="10" y="89"/>
                    </a:lnTo>
                    <a:lnTo>
                      <a:pt x="10" y="70"/>
                    </a:lnTo>
                    <a:lnTo>
                      <a:pt x="27" y="66"/>
                    </a:lnTo>
                    <a:lnTo>
                      <a:pt x="33" y="50"/>
                    </a:lnTo>
                    <a:lnTo>
                      <a:pt x="30" y="33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2" name="Freeform 132">
                <a:extLst>
                  <a:ext uri="{FF2B5EF4-FFF2-40B4-BE49-F238E27FC236}">
                    <a16:creationId xmlns:a16="http://schemas.microsoft.com/office/drawing/2014/main" id="{3E2E9A67-CAA9-4FD0-755B-51026ECCD8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6" y="2104"/>
                <a:ext cx="494" cy="413"/>
              </a:xfrm>
              <a:custGeom>
                <a:avLst/>
                <a:gdLst/>
                <a:ahLst/>
                <a:cxnLst>
                  <a:cxn ang="0">
                    <a:pos x="60" y="229"/>
                  </a:cxn>
                  <a:cxn ang="0">
                    <a:pos x="140" y="229"/>
                  </a:cxn>
                  <a:cxn ang="0">
                    <a:pos x="250" y="216"/>
                  </a:cxn>
                  <a:cxn ang="0">
                    <a:pos x="246" y="239"/>
                  </a:cxn>
                  <a:cxn ang="0">
                    <a:pos x="266" y="239"/>
                  </a:cxn>
                  <a:cxn ang="0">
                    <a:pos x="270" y="216"/>
                  </a:cxn>
                  <a:cxn ang="0">
                    <a:pos x="283" y="213"/>
                  </a:cxn>
                  <a:cxn ang="0">
                    <a:pos x="286" y="199"/>
                  </a:cxn>
                  <a:cxn ang="0">
                    <a:pos x="280" y="196"/>
                  </a:cxn>
                  <a:cxn ang="0">
                    <a:pos x="280" y="189"/>
                  </a:cxn>
                  <a:cxn ang="0">
                    <a:pos x="263" y="179"/>
                  </a:cxn>
                  <a:cxn ang="0">
                    <a:pos x="253" y="163"/>
                  </a:cxn>
                  <a:cxn ang="0">
                    <a:pos x="230" y="133"/>
                  </a:cxn>
                  <a:cxn ang="0">
                    <a:pos x="230" y="93"/>
                  </a:cxn>
                  <a:cxn ang="0">
                    <a:pos x="203" y="80"/>
                  </a:cxn>
                  <a:cxn ang="0">
                    <a:pos x="187" y="57"/>
                  </a:cxn>
                  <a:cxn ang="0">
                    <a:pos x="170" y="17"/>
                  </a:cxn>
                  <a:cxn ang="0">
                    <a:pos x="153" y="0"/>
                  </a:cxn>
                  <a:cxn ang="0">
                    <a:pos x="0" y="13"/>
                  </a:cxn>
                  <a:cxn ang="0">
                    <a:pos x="17" y="47"/>
                  </a:cxn>
                  <a:cxn ang="0">
                    <a:pos x="17" y="57"/>
                  </a:cxn>
                  <a:cxn ang="0">
                    <a:pos x="27" y="57"/>
                  </a:cxn>
                  <a:cxn ang="0">
                    <a:pos x="34" y="73"/>
                  </a:cxn>
                  <a:cxn ang="0">
                    <a:pos x="44" y="90"/>
                  </a:cxn>
                  <a:cxn ang="0">
                    <a:pos x="57" y="206"/>
                  </a:cxn>
                  <a:cxn ang="0">
                    <a:pos x="60" y="229"/>
                  </a:cxn>
                </a:cxnLst>
                <a:rect l="0" t="0" r="r" b="b"/>
                <a:pathLst>
                  <a:path w="286" h="239">
                    <a:moveTo>
                      <a:pt x="60" y="229"/>
                    </a:moveTo>
                    <a:lnTo>
                      <a:pt x="140" y="229"/>
                    </a:lnTo>
                    <a:lnTo>
                      <a:pt x="250" y="216"/>
                    </a:lnTo>
                    <a:lnTo>
                      <a:pt x="246" y="239"/>
                    </a:lnTo>
                    <a:lnTo>
                      <a:pt x="266" y="239"/>
                    </a:lnTo>
                    <a:lnTo>
                      <a:pt x="270" y="216"/>
                    </a:lnTo>
                    <a:lnTo>
                      <a:pt x="283" y="213"/>
                    </a:lnTo>
                    <a:lnTo>
                      <a:pt x="286" y="199"/>
                    </a:lnTo>
                    <a:lnTo>
                      <a:pt x="280" y="196"/>
                    </a:lnTo>
                    <a:lnTo>
                      <a:pt x="280" y="189"/>
                    </a:lnTo>
                    <a:lnTo>
                      <a:pt x="263" y="179"/>
                    </a:lnTo>
                    <a:lnTo>
                      <a:pt x="253" y="163"/>
                    </a:lnTo>
                    <a:lnTo>
                      <a:pt x="230" y="133"/>
                    </a:lnTo>
                    <a:lnTo>
                      <a:pt x="230" y="93"/>
                    </a:lnTo>
                    <a:lnTo>
                      <a:pt x="203" y="80"/>
                    </a:lnTo>
                    <a:lnTo>
                      <a:pt x="187" y="57"/>
                    </a:lnTo>
                    <a:lnTo>
                      <a:pt x="170" y="17"/>
                    </a:lnTo>
                    <a:lnTo>
                      <a:pt x="153" y="0"/>
                    </a:lnTo>
                    <a:lnTo>
                      <a:pt x="0" y="13"/>
                    </a:lnTo>
                    <a:lnTo>
                      <a:pt x="17" y="47"/>
                    </a:lnTo>
                    <a:lnTo>
                      <a:pt x="17" y="57"/>
                    </a:lnTo>
                    <a:lnTo>
                      <a:pt x="27" y="57"/>
                    </a:lnTo>
                    <a:lnTo>
                      <a:pt x="34" y="73"/>
                    </a:lnTo>
                    <a:lnTo>
                      <a:pt x="44" y="90"/>
                    </a:lnTo>
                    <a:lnTo>
                      <a:pt x="57" y="206"/>
                    </a:lnTo>
                    <a:lnTo>
                      <a:pt x="60" y="229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3" name="Freeform 133">
                <a:extLst>
                  <a:ext uri="{FF2B5EF4-FFF2-40B4-BE49-F238E27FC236}">
                    <a16:creationId xmlns:a16="http://schemas.microsoft.com/office/drawing/2014/main" id="{6B413CEA-8439-A7D5-BAA2-787DB165CC0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77" y="1926"/>
                <a:ext cx="230" cy="40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0" y="150"/>
                  </a:cxn>
                  <a:cxn ang="0">
                    <a:pos x="16" y="166"/>
                  </a:cxn>
                  <a:cxn ang="0">
                    <a:pos x="33" y="176"/>
                  </a:cxn>
                  <a:cxn ang="0">
                    <a:pos x="10" y="236"/>
                  </a:cxn>
                  <a:cxn ang="0">
                    <a:pos x="23" y="226"/>
                  </a:cxn>
                  <a:cxn ang="0">
                    <a:pos x="73" y="219"/>
                  </a:cxn>
                  <a:cxn ang="0">
                    <a:pos x="83" y="203"/>
                  </a:cxn>
                  <a:cxn ang="0">
                    <a:pos x="93" y="213"/>
                  </a:cxn>
                  <a:cxn ang="0">
                    <a:pos x="103" y="193"/>
                  </a:cxn>
                  <a:cxn ang="0">
                    <a:pos x="116" y="169"/>
                  </a:cxn>
                  <a:cxn ang="0">
                    <a:pos x="133" y="153"/>
                  </a:cxn>
                  <a:cxn ang="0">
                    <a:pos x="106" y="0"/>
                  </a:cxn>
                  <a:cxn ang="0">
                    <a:pos x="36" y="10"/>
                  </a:cxn>
                  <a:cxn ang="0">
                    <a:pos x="33" y="17"/>
                  </a:cxn>
                  <a:cxn ang="0">
                    <a:pos x="16" y="27"/>
                  </a:cxn>
                  <a:cxn ang="0">
                    <a:pos x="0" y="27"/>
                  </a:cxn>
                </a:cxnLst>
                <a:rect l="0" t="0" r="r" b="b"/>
                <a:pathLst>
                  <a:path w="133" h="236">
                    <a:moveTo>
                      <a:pt x="0" y="27"/>
                    </a:moveTo>
                    <a:lnTo>
                      <a:pt x="20" y="150"/>
                    </a:lnTo>
                    <a:lnTo>
                      <a:pt x="16" y="166"/>
                    </a:lnTo>
                    <a:lnTo>
                      <a:pt x="33" y="176"/>
                    </a:lnTo>
                    <a:lnTo>
                      <a:pt x="10" y="236"/>
                    </a:lnTo>
                    <a:lnTo>
                      <a:pt x="23" y="226"/>
                    </a:lnTo>
                    <a:lnTo>
                      <a:pt x="73" y="219"/>
                    </a:lnTo>
                    <a:lnTo>
                      <a:pt x="83" y="203"/>
                    </a:lnTo>
                    <a:lnTo>
                      <a:pt x="93" y="213"/>
                    </a:lnTo>
                    <a:lnTo>
                      <a:pt x="103" y="193"/>
                    </a:lnTo>
                    <a:lnTo>
                      <a:pt x="116" y="169"/>
                    </a:lnTo>
                    <a:lnTo>
                      <a:pt x="133" y="153"/>
                    </a:lnTo>
                    <a:lnTo>
                      <a:pt x="106" y="0"/>
                    </a:lnTo>
                    <a:lnTo>
                      <a:pt x="36" y="10"/>
                    </a:lnTo>
                    <a:lnTo>
                      <a:pt x="33" y="17"/>
                    </a:lnTo>
                    <a:lnTo>
                      <a:pt x="16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4" name="Freeform 134">
                <a:extLst>
                  <a:ext uri="{FF2B5EF4-FFF2-40B4-BE49-F238E27FC236}">
                    <a16:creationId xmlns:a16="http://schemas.microsoft.com/office/drawing/2014/main" id="{2580E5FA-2BC7-7352-C080-86013D1CBA8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92" y="1318"/>
                <a:ext cx="460" cy="32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183"/>
                  </a:cxn>
                  <a:cxn ang="0">
                    <a:pos x="183" y="186"/>
                  </a:cxn>
                  <a:cxn ang="0">
                    <a:pos x="266" y="179"/>
                  </a:cxn>
                  <a:cxn ang="0">
                    <a:pos x="259" y="103"/>
                  </a:cxn>
                  <a:cxn ang="0">
                    <a:pos x="246" y="66"/>
                  </a:cxn>
                  <a:cxn ang="0">
                    <a:pos x="232" y="0"/>
                  </a:cxn>
                  <a:cxn ang="0">
                    <a:pos x="126" y="3"/>
                  </a:cxn>
                  <a:cxn ang="0">
                    <a:pos x="6" y="3"/>
                  </a:cxn>
                </a:cxnLst>
                <a:rect l="0" t="0" r="r" b="b"/>
                <a:pathLst>
                  <a:path w="266" h="186">
                    <a:moveTo>
                      <a:pt x="6" y="3"/>
                    </a:moveTo>
                    <a:lnTo>
                      <a:pt x="0" y="183"/>
                    </a:lnTo>
                    <a:lnTo>
                      <a:pt x="183" y="186"/>
                    </a:lnTo>
                    <a:lnTo>
                      <a:pt x="266" y="179"/>
                    </a:lnTo>
                    <a:lnTo>
                      <a:pt x="259" y="103"/>
                    </a:lnTo>
                    <a:lnTo>
                      <a:pt x="246" y="66"/>
                    </a:lnTo>
                    <a:lnTo>
                      <a:pt x="232" y="0"/>
                    </a:lnTo>
                    <a:lnTo>
                      <a:pt x="12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" name="Freeform 135">
                <a:extLst>
                  <a:ext uri="{FF2B5EF4-FFF2-40B4-BE49-F238E27FC236}">
                    <a16:creationId xmlns:a16="http://schemas.microsoft.com/office/drawing/2014/main" id="{33AB51AA-0906-0AC3-8EE4-7299C14364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80" y="1627"/>
                <a:ext cx="499" cy="345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190" y="7"/>
                  </a:cxn>
                  <a:cxn ang="0">
                    <a:pos x="273" y="0"/>
                  </a:cxn>
                  <a:cxn ang="0">
                    <a:pos x="263" y="17"/>
                  </a:cxn>
                  <a:cxn ang="0">
                    <a:pos x="273" y="33"/>
                  </a:cxn>
                  <a:cxn ang="0">
                    <a:pos x="289" y="133"/>
                  </a:cxn>
                  <a:cxn ang="0">
                    <a:pos x="283" y="140"/>
                  </a:cxn>
                  <a:cxn ang="0">
                    <a:pos x="289" y="150"/>
                  </a:cxn>
                  <a:cxn ang="0">
                    <a:pos x="289" y="200"/>
                  </a:cxn>
                  <a:cxn ang="0">
                    <a:pos x="276" y="183"/>
                  </a:cxn>
                  <a:cxn ang="0">
                    <a:pos x="263" y="170"/>
                  </a:cxn>
                  <a:cxn ang="0">
                    <a:pos x="243" y="173"/>
                  </a:cxn>
                  <a:cxn ang="0">
                    <a:pos x="226" y="170"/>
                  </a:cxn>
                  <a:cxn ang="0">
                    <a:pos x="206" y="166"/>
                  </a:cxn>
                  <a:cxn ang="0">
                    <a:pos x="77" y="166"/>
                  </a:cxn>
                  <a:cxn ang="0">
                    <a:pos x="0" y="156"/>
                  </a:cxn>
                  <a:cxn ang="0">
                    <a:pos x="3" y="50"/>
                  </a:cxn>
                  <a:cxn ang="0">
                    <a:pos x="7" y="4"/>
                  </a:cxn>
                </a:cxnLst>
                <a:rect l="0" t="0" r="r" b="b"/>
                <a:pathLst>
                  <a:path w="289" h="200">
                    <a:moveTo>
                      <a:pt x="7" y="4"/>
                    </a:moveTo>
                    <a:lnTo>
                      <a:pt x="190" y="7"/>
                    </a:lnTo>
                    <a:lnTo>
                      <a:pt x="273" y="0"/>
                    </a:lnTo>
                    <a:lnTo>
                      <a:pt x="263" y="17"/>
                    </a:lnTo>
                    <a:lnTo>
                      <a:pt x="273" y="33"/>
                    </a:lnTo>
                    <a:lnTo>
                      <a:pt x="289" y="133"/>
                    </a:lnTo>
                    <a:lnTo>
                      <a:pt x="283" y="140"/>
                    </a:lnTo>
                    <a:lnTo>
                      <a:pt x="289" y="150"/>
                    </a:lnTo>
                    <a:lnTo>
                      <a:pt x="289" y="200"/>
                    </a:lnTo>
                    <a:lnTo>
                      <a:pt x="276" y="183"/>
                    </a:lnTo>
                    <a:lnTo>
                      <a:pt x="263" y="170"/>
                    </a:lnTo>
                    <a:lnTo>
                      <a:pt x="243" y="173"/>
                    </a:lnTo>
                    <a:lnTo>
                      <a:pt x="226" y="170"/>
                    </a:lnTo>
                    <a:lnTo>
                      <a:pt x="206" y="166"/>
                    </a:lnTo>
                    <a:lnTo>
                      <a:pt x="77" y="166"/>
                    </a:lnTo>
                    <a:lnTo>
                      <a:pt x="0" y="156"/>
                    </a:lnTo>
                    <a:lnTo>
                      <a:pt x="3" y="5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6" name="Freeform 136">
                <a:extLst>
                  <a:ext uri="{FF2B5EF4-FFF2-40B4-BE49-F238E27FC236}">
                    <a16:creationId xmlns:a16="http://schemas.microsoft.com/office/drawing/2014/main" id="{5943F0AE-D64A-DDCC-16C0-E7A75942D1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93" y="1254"/>
                <a:ext cx="494" cy="603"/>
              </a:xfrm>
              <a:custGeom>
                <a:avLst/>
                <a:gdLst/>
                <a:ahLst/>
                <a:cxnLst>
                  <a:cxn ang="0">
                    <a:pos x="286" y="80"/>
                  </a:cxn>
                  <a:cxn ang="0">
                    <a:pos x="263" y="100"/>
                  </a:cxn>
                  <a:cxn ang="0">
                    <a:pos x="236" y="117"/>
                  </a:cxn>
                  <a:cxn ang="0">
                    <a:pos x="200" y="156"/>
                  </a:cxn>
                  <a:cxn ang="0">
                    <a:pos x="190" y="173"/>
                  </a:cxn>
                  <a:cxn ang="0">
                    <a:pos x="187" y="193"/>
                  </a:cxn>
                  <a:cxn ang="0">
                    <a:pos x="177" y="203"/>
                  </a:cxn>
                  <a:cxn ang="0">
                    <a:pos x="187" y="206"/>
                  </a:cxn>
                  <a:cxn ang="0">
                    <a:pos x="170" y="206"/>
                  </a:cxn>
                  <a:cxn ang="0">
                    <a:pos x="180" y="216"/>
                  </a:cxn>
                  <a:cxn ang="0">
                    <a:pos x="177" y="226"/>
                  </a:cxn>
                  <a:cxn ang="0">
                    <a:pos x="183" y="266"/>
                  </a:cxn>
                  <a:cxn ang="0">
                    <a:pos x="173" y="283"/>
                  </a:cxn>
                  <a:cxn ang="0">
                    <a:pos x="200" y="286"/>
                  </a:cxn>
                  <a:cxn ang="0">
                    <a:pos x="220" y="303"/>
                  </a:cxn>
                  <a:cxn ang="0">
                    <a:pos x="236" y="316"/>
                  </a:cxn>
                  <a:cxn ang="0">
                    <a:pos x="246" y="333"/>
                  </a:cxn>
                  <a:cxn ang="0">
                    <a:pos x="50" y="349"/>
                  </a:cxn>
                  <a:cxn ang="0">
                    <a:pos x="34" y="249"/>
                  </a:cxn>
                  <a:cxn ang="0">
                    <a:pos x="24" y="233"/>
                  </a:cxn>
                  <a:cxn ang="0">
                    <a:pos x="34" y="216"/>
                  </a:cxn>
                  <a:cxn ang="0">
                    <a:pos x="27" y="140"/>
                  </a:cxn>
                  <a:cxn ang="0">
                    <a:pos x="14" y="103"/>
                  </a:cxn>
                  <a:cxn ang="0">
                    <a:pos x="0" y="37"/>
                  </a:cxn>
                  <a:cxn ang="0">
                    <a:pos x="77" y="30"/>
                  </a:cxn>
                  <a:cxn ang="0">
                    <a:pos x="100" y="0"/>
                  </a:cxn>
                  <a:cxn ang="0">
                    <a:pos x="110" y="10"/>
                  </a:cxn>
                  <a:cxn ang="0">
                    <a:pos x="103" y="24"/>
                  </a:cxn>
                  <a:cxn ang="0">
                    <a:pos x="117" y="30"/>
                  </a:cxn>
                  <a:cxn ang="0">
                    <a:pos x="110" y="43"/>
                  </a:cxn>
                  <a:cxn ang="0">
                    <a:pos x="133" y="57"/>
                  </a:cxn>
                  <a:cxn ang="0">
                    <a:pos x="160" y="47"/>
                  </a:cxn>
                  <a:cxn ang="0">
                    <a:pos x="233" y="80"/>
                  </a:cxn>
                  <a:cxn ang="0">
                    <a:pos x="286" y="80"/>
                  </a:cxn>
                </a:cxnLst>
                <a:rect l="0" t="0" r="r" b="b"/>
                <a:pathLst>
                  <a:path w="286" h="349">
                    <a:moveTo>
                      <a:pt x="286" y="80"/>
                    </a:moveTo>
                    <a:lnTo>
                      <a:pt x="263" y="100"/>
                    </a:lnTo>
                    <a:lnTo>
                      <a:pt x="236" y="117"/>
                    </a:lnTo>
                    <a:lnTo>
                      <a:pt x="200" y="156"/>
                    </a:lnTo>
                    <a:lnTo>
                      <a:pt x="190" y="173"/>
                    </a:lnTo>
                    <a:lnTo>
                      <a:pt x="187" y="193"/>
                    </a:lnTo>
                    <a:lnTo>
                      <a:pt x="177" y="203"/>
                    </a:lnTo>
                    <a:lnTo>
                      <a:pt x="187" y="206"/>
                    </a:lnTo>
                    <a:lnTo>
                      <a:pt x="170" y="206"/>
                    </a:lnTo>
                    <a:lnTo>
                      <a:pt x="180" y="216"/>
                    </a:lnTo>
                    <a:lnTo>
                      <a:pt x="177" y="226"/>
                    </a:lnTo>
                    <a:lnTo>
                      <a:pt x="183" y="266"/>
                    </a:lnTo>
                    <a:lnTo>
                      <a:pt x="173" y="283"/>
                    </a:lnTo>
                    <a:lnTo>
                      <a:pt x="200" y="286"/>
                    </a:lnTo>
                    <a:lnTo>
                      <a:pt x="220" y="303"/>
                    </a:lnTo>
                    <a:lnTo>
                      <a:pt x="236" y="316"/>
                    </a:lnTo>
                    <a:lnTo>
                      <a:pt x="246" y="333"/>
                    </a:lnTo>
                    <a:lnTo>
                      <a:pt x="50" y="349"/>
                    </a:lnTo>
                    <a:lnTo>
                      <a:pt x="34" y="249"/>
                    </a:lnTo>
                    <a:lnTo>
                      <a:pt x="24" y="233"/>
                    </a:lnTo>
                    <a:lnTo>
                      <a:pt x="34" y="216"/>
                    </a:lnTo>
                    <a:lnTo>
                      <a:pt x="27" y="140"/>
                    </a:lnTo>
                    <a:lnTo>
                      <a:pt x="14" y="103"/>
                    </a:lnTo>
                    <a:lnTo>
                      <a:pt x="0" y="37"/>
                    </a:lnTo>
                    <a:lnTo>
                      <a:pt x="77" y="30"/>
                    </a:lnTo>
                    <a:lnTo>
                      <a:pt x="100" y="0"/>
                    </a:lnTo>
                    <a:lnTo>
                      <a:pt x="110" y="10"/>
                    </a:lnTo>
                    <a:lnTo>
                      <a:pt x="103" y="24"/>
                    </a:lnTo>
                    <a:lnTo>
                      <a:pt x="117" y="30"/>
                    </a:lnTo>
                    <a:lnTo>
                      <a:pt x="110" y="43"/>
                    </a:lnTo>
                    <a:lnTo>
                      <a:pt x="133" y="57"/>
                    </a:lnTo>
                    <a:lnTo>
                      <a:pt x="160" y="47"/>
                    </a:lnTo>
                    <a:lnTo>
                      <a:pt x="233" y="8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CDCFD1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7" name="Freeform 137">
                <a:extLst>
                  <a:ext uri="{FF2B5EF4-FFF2-40B4-BE49-F238E27FC236}">
                    <a16:creationId xmlns:a16="http://schemas.microsoft.com/office/drawing/2014/main" id="{E4718DD3-E68D-6303-AA3B-BDBDA67BC5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6" y="1513"/>
                <a:ext cx="374" cy="401"/>
              </a:xfrm>
              <a:custGeom>
                <a:avLst/>
                <a:gdLst/>
                <a:ahLst/>
                <a:cxnLst>
                  <a:cxn ang="0">
                    <a:pos x="93" y="16"/>
                  </a:cxn>
                  <a:cxn ang="0">
                    <a:pos x="70" y="16"/>
                  </a:cxn>
                  <a:cxn ang="0">
                    <a:pos x="76" y="0"/>
                  </a:cxn>
                  <a:cxn ang="0">
                    <a:pos x="30" y="6"/>
                  </a:cxn>
                  <a:cxn ang="0">
                    <a:pos x="20" y="23"/>
                  </a:cxn>
                  <a:cxn ang="0">
                    <a:pos x="17" y="43"/>
                  </a:cxn>
                  <a:cxn ang="0">
                    <a:pos x="7" y="53"/>
                  </a:cxn>
                  <a:cxn ang="0">
                    <a:pos x="17" y="56"/>
                  </a:cxn>
                  <a:cxn ang="0">
                    <a:pos x="0" y="56"/>
                  </a:cxn>
                  <a:cxn ang="0">
                    <a:pos x="10" y="66"/>
                  </a:cxn>
                  <a:cxn ang="0">
                    <a:pos x="7" y="76"/>
                  </a:cxn>
                  <a:cxn ang="0">
                    <a:pos x="13" y="116"/>
                  </a:cxn>
                  <a:cxn ang="0">
                    <a:pos x="3" y="133"/>
                  </a:cxn>
                  <a:cxn ang="0">
                    <a:pos x="30" y="136"/>
                  </a:cxn>
                  <a:cxn ang="0">
                    <a:pos x="50" y="153"/>
                  </a:cxn>
                  <a:cxn ang="0">
                    <a:pos x="66" y="166"/>
                  </a:cxn>
                  <a:cxn ang="0">
                    <a:pos x="76" y="183"/>
                  </a:cxn>
                  <a:cxn ang="0">
                    <a:pos x="80" y="186"/>
                  </a:cxn>
                  <a:cxn ang="0">
                    <a:pos x="76" y="216"/>
                  </a:cxn>
                  <a:cxn ang="0">
                    <a:pos x="83" y="222"/>
                  </a:cxn>
                  <a:cxn ang="0">
                    <a:pos x="103" y="232"/>
                  </a:cxn>
                  <a:cxn ang="0">
                    <a:pos x="209" y="216"/>
                  </a:cxn>
                  <a:cxn ang="0">
                    <a:pos x="209" y="183"/>
                  </a:cxn>
                  <a:cxn ang="0">
                    <a:pos x="216" y="73"/>
                  </a:cxn>
                  <a:cxn ang="0">
                    <a:pos x="193" y="116"/>
                  </a:cxn>
                  <a:cxn ang="0">
                    <a:pos x="193" y="99"/>
                  </a:cxn>
                  <a:cxn ang="0">
                    <a:pos x="199" y="83"/>
                  </a:cxn>
                  <a:cxn ang="0">
                    <a:pos x="193" y="50"/>
                  </a:cxn>
                  <a:cxn ang="0">
                    <a:pos x="183" y="50"/>
                  </a:cxn>
                  <a:cxn ang="0">
                    <a:pos x="176" y="40"/>
                  </a:cxn>
                  <a:cxn ang="0">
                    <a:pos x="159" y="40"/>
                  </a:cxn>
                  <a:cxn ang="0">
                    <a:pos x="136" y="26"/>
                  </a:cxn>
                  <a:cxn ang="0">
                    <a:pos x="110" y="26"/>
                  </a:cxn>
                  <a:cxn ang="0">
                    <a:pos x="93" y="16"/>
                  </a:cxn>
                </a:cxnLst>
                <a:rect l="0" t="0" r="r" b="b"/>
                <a:pathLst>
                  <a:path w="216" h="232">
                    <a:moveTo>
                      <a:pt x="93" y="16"/>
                    </a:moveTo>
                    <a:lnTo>
                      <a:pt x="70" y="16"/>
                    </a:lnTo>
                    <a:lnTo>
                      <a:pt x="76" y="0"/>
                    </a:lnTo>
                    <a:lnTo>
                      <a:pt x="30" y="6"/>
                    </a:lnTo>
                    <a:lnTo>
                      <a:pt x="20" y="23"/>
                    </a:lnTo>
                    <a:lnTo>
                      <a:pt x="17" y="43"/>
                    </a:lnTo>
                    <a:lnTo>
                      <a:pt x="7" y="53"/>
                    </a:lnTo>
                    <a:lnTo>
                      <a:pt x="17" y="56"/>
                    </a:lnTo>
                    <a:lnTo>
                      <a:pt x="0" y="56"/>
                    </a:lnTo>
                    <a:lnTo>
                      <a:pt x="10" y="66"/>
                    </a:lnTo>
                    <a:lnTo>
                      <a:pt x="7" y="76"/>
                    </a:lnTo>
                    <a:lnTo>
                      <a:pt x="13" y="116"/>
                    </a:lnTo>
                    <a:lnTo>
                      <a:pt x="3" y="133"/>
                    </a:lnTo>
                    <a:lnTo>
                      <a:pt x="30" y="136"/>
                    </a:lnTo>
                    <a:lnTo>
                      <a:pt x="50" y="153"/>
                    </a:lnTo>
                    <a:lnTo>
                      <a:pt x="66" y="166"/>
                    </a:lnTo>
                    <a:lnTo>
                      <a:pt x="76" y="183"/>
                    </a:lnTo>
                    <a:lnTo>
                      <a:pt x="80" y="186"/>
                    </a:lnTo>
                    <a:lnTo>
                      <a:pt x="76" y="216"/>
                    </a:lnTo>
                    <a:lnTo>
                      <a:pt x="83" y="222"/>
                    </a:lnTo>
                    <a:lnTo>
                      <a:pt x="103" y="232"/>
                    </a:lnTo>
                    <a:lnTo>
                      <a:pt x="209" y="216"/>
                    </a:lnTo>
                    <a:lnTo>
                      <a:pt x="209" y="183"/>
                    </a:lnTo>
                    <a:lnTo>
                      <a:pt x="216" y="73"/>
                    </a:lnTo>
                    <a:lnTo>
                      <a:pt x="193" y="116"/>
                    </a:lnTo>
                    <a:lnTo>
                      <a:pt x="193" y="99"/>
                    </a:lnTo>
                    <a:lnTo>
                      <a:pt x="199" y="83"/>
                    </a:lnTo>
                    <a:lnTo>
                      <a:pt x="193" y="50"/>
                    </a:lnTo>
                    <a:lnTo>
                      <a:pt x="183" y="50"/>
                    </a:lnTo>
                    <a:lnTo>
                      <a:pt x="176" y="40"/>
                    </a:lnTo>
                    <a:lnTo>
                      <a:pt x="159" y="40"/>
                    </a:lnTo>
                    <a:lnTo>
                      <a:pt x="136" y="26"/>
                    </a:lnTo>
                    <a:lnTo>
                      <a:pt x="110" y="26"/>
                    </a:lnTo>
                    <a:lnTo>
                      <a:pt x="93" y="16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8" name="Freeform 138">
                <a:extLst>
                  <a:ext uri="{FF2B5EF4-FFF2-40B4-BE49-F238E27FC236}">
                    <a16:creationId xmlns:a16="http://schemas.microsoft.com/office/drawing/2014/main" id="{7ED9AC92-1B9F-75F2-A9BA-576C524E20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47" y="1432"/>
                <a:ext cx="390" cy="224"/>
              </a:xfrm>
              <a:custGeom>
                <a:avLst/>
                <a:gdLst/>
                <a:ahLst/>
                <a:cxnLst>
                  <a:cxn ang="0">
                    <a:pos x="106" y="130"/>
                  </a:cxn>
                  <a:cxn ang="0">
                    <a:pos x="126" y="90"/>
                  </a:cxn>
                  <a:cxn ang="0">
                    <a:pos x="136" y="90"/>
                  </a:cxn>
                  <a:cxn ang="0">
                    <a:pos x="149" y="77"/>
                  </a:cxn>
                  <a:cxn ang="0">
                    <a:pos x="166" y="77"/>
                  </a:cxn>
                  <a:cxn ang="0">
                    <a:pos x="176" y="63"/>
                  </a:cxn>
                  <a:cxn ang="0">
                    <a:pos x="199" y="67"/>
                  </a:cxn>
                  <a:cxn ang="0">
                    <a:pos x="226" y="60"/>
                  </a:cxn>
                  <a:cxn ang="0">
                    <a:pos x="216" y="34"/>
                  </a:cxn>
                  <a:cxn ang="0">
                    <a:pos x="189" y="34"/>
                  </a:cxn>
                  <a:cxn ang="0">
                    <a:pos x="183" y="20"/>
                  </a:cxn>
                  <a:cxn ang="0">
                    <a:pos x="173" y="20"/>
                  </a:cxn>
                  <a:cxn ang="0">
                    <a:pos x="153" y="30"/>
                  </a:cxn>
                  <a:cxn ang="0">
                    <a:pos x="126" y="37"/>
                  </a:cxn>
                  <a:cxn ang="0">
                    <a:pos x="123" y="43"/>
                  </a:cxn>
                  <a:cxn ang="0">
                    <a:pos x="116" y="37"/>
                  </a:cxn>
                  <a:cxn ang="0">
                    <a:pos x="100" y="50"/>
                  </a:cxn>
                  <a:cxn ang="0">
                    <a:pos x="93" y="37"/>
                  </a:cxn>
                  <a:cxn ang="0">
                    <a:pos x="83" y="27"/>
                  </a:cxn>
                  <a:cxn ang="0">
                    <a:pos x="66" y="27"/>
                  </a:cxn>
                  <a:cxn ang="0">
                    <a:pos x="66" y="37"/>
                  </a:cxn>
                  <a:cxn ang="0">
                    <a:pos x="56" y="27"/>
                  </a:cxn>
                  <a:cxn ang="0">
                    <a:pos x="66" y="14"/>
                  </a:cxn>
                  <a:cxn ang="0">
                    <a:pos x="83" y="0"/>
                  </a:cxn>
                  <a:cxn ang="0">
                    <a:pos x="56" y="7"/>
                  </a:cxn>
                  <a:cxn ang="0">
                    <a:pos x="36" y="37"/>
                  </a:cxn>
                  <a:cxn ang="0">
                    <a:pos x="0" y="63"/>
                  </a:cxn>
                  <a:cxn ang="0">
                    <a:pos x="17" y="73"/>
                  </a:cxn>
                  <a:cxn ang="0">
                    <a:pos x="43" y="73"/>
                  </a:cxn>
                  <a:cxn ang="0">
                    <a:pos x="66" y="87"/>
                  </a:cxn>
                  <a:cxn ang="0">
                    <a:pos x="83" y="87"/>
                  </a:cxn>
                  <a:cxn ang="0">
                    <a:pos x="90" y="97"/>
                  </a:cxn>
                  <a:cxn ang="0">
                    <a:pos x="100" y="97"/>
                  </a:cxn>
                  <a:cxn ang="0">
                    <a:pos x="106" y="130"/>
                  </a:cxn>
                </a:cxnLst>
                <a:rect l="0" t="0" r="r" b="b"/>
                <a:pathLst>
                  <a:path w="226" h="130">
                    <a:moveTo>
                      <a:pt x="106" y="130"/>
                    </a:moveTo>
                    <a:lnTo>
                      <a:pt x="126" y="90"/>
                    </a:lnTo>
                    <a:lnTo>
                      <a:pt x="136" y="90"/>
                    </a:lnTo>
                    <a:lnTo>
                      <a:pt x="149" y="77"/>
                    </a:lnTo>
                    <a:lnTo>
                      <a:pt x="166" y="77"/>
                    </a:lnTo>
                    <a:lnTo>
                      <a:pt x="176" y="63"/>
                    </a:lnTo>
                    <a:lnTo>
                      <a:pt x="199" y="67"/>
                    </a:lnTo>
                    <a:lnTo>
                      <a:pt x="226" y="60"/>
                    </a:lnTo>
                    <a:lnTo>
                      <a:pt x="216" y="34"/>
                    </a:lnTo>
                    <a:lnTo>
                      <a:pt x="189" y="34"/>
                    </a:lnTo>
                    <a:lnTo>
                      <a:pt x="183" y="20"/>
                    </a:lnTo>
                    <a:lnTo>
                      <a:pt x="173" y="20"/>
                    </a:lnTo>
                    <a:lnTo>
                      <a:pt x="153" y="30"/>
                    </a:lnTo>
                    <a:lnTo>
                      <a:pt x="126" y="37"/>
                    </a:lnTo>
                    <a:lnTo>
                      <a:pt x="123" y="43"/>
                    </a:lnTo>
                    <a:lnTo>
                      <a:pt x="116" y="37"/>
                    </a:lnTo>
                    <a:lnTo>
                      <a:pt x="100" y="50"/>
                    </a:lnTo>
                    <a:lnTo>
                      <a:pt x="93" y="37"/>
                    </a:lnTo>
                    <a:lnTo>
                      <a:pt x="83" y="27"/>
                    </a:lnTo>
                    <a:lnTo>
                      <a:pt x="66" y="27"/>
                    </a:lnTo>
                    <a:lnTo>
                      <a:pt x="66" y="37"/>
                    </a:lnTo>
                    <a:lnTo>
                      <a:pt x="56" y="27"/>
                    </a:lnTo>
                    <a:lnTo>
                      <a:pt x="66" y="14"/>
                    </a:lnTo>
                    <a:lnTo>
                      <a:pt x="83" y="0"/>
                    </a:lnTo>
                    <a:lnTo>
                      <a:pt x="56" y="7"/>
                    </a:lnTo>
                    <a:lnTo>
                      <a:pt x="36" y="37"/>
                    </a:lnTo>
                    <a:lnTo>
                      <a:pt x="0" y="63"/>
                    </a:lnTo>
                    <a:lnTo>
                      <a:pt x="17" y="73"/>
                    </a:lnTo>
                    <a:lnTo>
                      <a:pt x="43" y="73"/>
                    </a:lnTo>
                    <a:lnTo>
                      <a:pt x="66" y="87"/>
                    </a:lnTo>
                    <a:lnTo>
                      <a:pt x="83" y="87"/>
                    </a:lnTo>
                    <a:lnTo>
                      <a:pt x="90" y="97"/>
                    </a:lnTo>
                    <a:lnTo>
                      <a:pt x="100" y="97"/>
                    </a:lnTo>
                    <a:lnTo>
                      <a:pt x="106" y="13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9" name="Freeform 139">
                <a:extLst>
                  <a:ext uri="{FF2B5EF4-FFF2-40B4-BE49-F238E27FC236}">
                    <a16:creationId xmlns:a16="http://schemas.microsoft.com/office/drawing/2014/main" id="{4CEB8627-0E87-C37E-38A1-75359C522A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7" y="1565"/>
                <a:ext cx="276" cy="378"/>
              </a:xfrm>
              <a:custGeom>
                <a:avLst/>
                <a:gdLst/>
                <a:ahLst/>
                <a:cxnLst>
                  <a:cxn ang="0">
                    <a:pos x="160" y="136"/>
                  </a:cxn>
                  <a:cxn ang="0">
                    <a:pos x="160" y="119"/>
                  </a:cxn>
                  <a:cxn ang="0">
                    <a:pos x="133" y="69"/>
                  </a:cxn>
                  <a:cxn ang="0">
                    <a:pos x="126" y="76"/>
                  </a:cxn>
                  <a:cxn ang="0">
                    <a:pos x="120" y="93"/>
                  </a:cxn>
                  <a:cxn ang="0">
                    <a:pos x="110" y="103"/>
                  </a:cxn>
                  <a:cxn ang="0">
                    <a:pos x="100" y="96"/>
                  </a:cxn>
                  <a:cxn ang="0">
                    <a:pos x="100" y="86"/>
                  </a:cxn>
                  <a:cxn ang="0">
                    <a:pos x="113" y="69"/>
                  </a:cxn>
                  <a:cxn ang="0">
                    <a:pos x="110" y="40"/>
                  </a:cxn>
                  <a:cxn ang="0">
                    <a:pos x="100" y="10"/>
                  </a:cxn>
                  <a:cxn ang="0">
                    <a:pos x="43" y="0"/>
                  </a:cxn>
                  <a:cxn ang="0">
                    <a:pos x="33" y="10"/>
                  </a:cxn>
                  <a:cxn ang="0">
                    <a:pos x="43" y="23"/>
                  </a:cxn>
                  <a:cxn ang="0">
                    <a:pos x="33" y="36"/>
                  </a:cxn>
                  <a:cxn ang="0">
                    <a:pos x="33" y="53"/>
                  </a:cxn>
                  <a:cxn ang="0">
                    <a:pos x="27" y="46"/>
                  </a:cxn>
                  <a:cxn ang="0">
                    <a:pos x="17" y="30"/>
                  </a:cxn>
                  <a:cxn ang="0">
                    <a:pos x="10" y="60"/>
                  </a:cxn>
                  <a:cxn ang="0">
                    <a:pos x="0" y="136"/>
                  </a:cxn>
                  <a:cxn ang="0">
                    <a:pos x="17" y="156"/>
                  </a:cxn>
                  <a:cxn ang="0">
                    <a:pos x="17" y="179"/>
                  </a:cxn>
                  <a:cxn ang="0">
                    <a:pos x="20" y="202"/>
                  </a:cxn>
                  <a:cxn ang="0">
                    <a:pos x="13" y="219"/>
                  </a:cxn>
                  <a:cxn ang="0">
                    <a:pos x="83" y="209"/>
                  </a:cxn>
                  <a:cxn ang="0">
                    <a:pos x="143" y="202"/>
                  </a:cxn>
                  <a:cxn ang="0">
                    <a:pos x="133" y="186"/>
                  </a:cxn>
                  <a:cxn ang="0">
                    <a:pos x="136" y="172"/>
                  </a:cxn>
                  <a:cxn ang="0">
                    <a:pos x="143" y="169"/>
                  </a:cxn>
                  <a:cxn ang="0">
                    <a:pos x="160" y="136"/>
                  </a:cxn>
                </a:cxnLst>
                <a:rect l="0" t="0" r="r" b="b"/>
                <a:pathLst>
                  <a:path w="160" h="219">
                    <a:moveTo>
                      <a:pt x="160" y="136"/>
                    </a:moveTo>
                    <a:lnTo>
                      <a:pt x="160" y="119"/>
                    </a:lnTo>
                    <a:lnTo>
                      <a:pt x="133" y="69"/>
                    </a:lnTo>
                    <a:lnTo>
                      <a:pt x="126" y="76"/>
                    </a:lnTo>
                    <a:lnTo>
                      <a:pt x="120" y="93"/>
                    </a:lnTo>
                    <a:lnTo>
                      <a:pt x="110" y="103"/>
                    </a:lnTo>
                    <a:lnTo>
                      <a:pt x="100" y="96"/>
                    </a:lnTo>
                    <a:lnTo>
                      <a:pt x="100" y="86"/>
                    </a:lnTo>
                    <a:lnTo>
                      <a:pt x="113" y="69"/>
                    </a:lnTo>
                    <a:lnTo>
                      <a:pt x="110" y="40"/>
                    </a:lnTo>
                    <a:lnTo>
                      <a:pt x="100" y="10"/>
                    </a:lnTo>
                    <a:lnTo>
                      <a:pt x="43" y="0"/>
                    </a:lnTo>
                    <a:lnTo>
                      <a:pt x="33" y="10"/>
                    </a:lnTo>
                    <a:lnTo>
                      <a:pt x="43" y="23"/>
                    </a:lnTo>
                    <a:lnTo>
                      <a:pt x="33" y="36"/>
                    </a:lnTo>
                    <a:lnTo>
                      <a:pt x="33" y="53"/>
                    </a:lnTo>
                    <a:lnTo>
                      <a:pt x="27" y="46"/>
                    </a:lnTo>
                    <a:lnTo>
                      <a:pt x="17" y="30"/>
                    </a:lnTo>
                    <a:lnTo>
                      <a:pt x="10" y="60"/>
                    </a:lnTo>
                    <a:lnTo>
                      <a:pt x="0" y="136"/>
                    </a:lnTo>
                    <a:lnTo>
                      <a:pt x="17" y="156"/>
                    </a:lnTo>
                    <a:lnTo>
                      <a:pt x="17" y="179"/>
                    </a:lnTo>
                    <a:lnTo>
                      <a:pt x="20" y="202"/>
                    </a:lnTo>
                    <a:lnTo>
                      <a:pt x="13" y="219"/>
                    </a:lnTo>
                    <a:lnTo>
                      <a:pt x="83" y="209"/>
                    </a:lnTo>
                    <a:lnTo>
                      <a:pt x="143" y="202"/>
                    </a:lnTo>
                    <a:lnTo>
                      <a:pt x="133" y="186"/>
                    </a:lnTo>
                    <a:lnTo>
                      <a:pt x="136" y="172"/>
                    </a:lnTo>
                    <a:lnTo>
                      <a:pt x="143" y="169"/>
                    </a:lnTo>
                    <a:lnTo>
                      <a:pt x="160" y="136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0" name="Freeform 140">
                <a:extLst>
                  <a:ext uri="{FF2B5EF4-FFF2-40B4-BE49-F238E27FC236}">
                    <a16:creationId xmlns:a16="http://schemas.microsoft.com/office/drawing/2014/main" id="{5F636C88-C9EB-4964-ADD3-D3929BF984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60" y="1839"/>
                <a:ext cx="316" cy="363"/>
              </a:xfrm>
              <a:custGeom>
                <a:avLst/>
                <a:gdLst/>
                <a:ahLst/>
                <a:cxnLst>
                  <a:cxn ang="0">
                    <a:pos x="60" y="196"/>
                  </a:cxn>
                  <a:cxn ang="0">
                    <a:pos x="77" y="203"/>
                  </a:cxn>
                  <a:cxn ang="0">
                    <a:pos x="87" y="200"/>
                  </a:cxn>
                  <a:cxn ang="0">
                    <a:pos x="97" y="203"/>
                  </a:cxn>
                  <a:cxn ang="0">
                    <a:pos x="103" y="193"/>
                  </a:cxn>
                  <a:cxn ang="0">
                    <a:pos x="110" y="193"/>
                  </a:cxn>
                  <a:cxn ang="0">
                    <a:pos x="126" y="210"/>
                  </a:cxn>
                  <a:cxn ang="0">
                    <a:pos x="133" y="203"/>
                  </a:cxn>
                  <a:cxn ang="0">
                    <a:pos x="136" y="193"/>
                  </a:cxn>
                  <a:cxn ang="0">
                    <a:pos x="136" y="186"/>
                  </a:cxn>
                  <a:cxn ang="0">
                    <a:pos x="143" y="170"/>
                  </a:cxn>
                  <a:cxn ang="0">
                    <a:pos x="153" y="170"/>
                  </a:cxn>
                  <a:cxn ang="0">
                    <a:pos x="153" y="160"/>
                  </a:cxn>
                  <a:cxn ang="0">
                    <a:pos x="160" y="146"/>
                  </a:cxn>
                  <a:cxn ang="0">
                    <a:pos x="160" y="143"/>
                  </a:cxn>
                  <a:cxn ang="0">
                    <a:pos x="166" y="143"/>
                  </a:cxn>
                  <a:cxn ang="0">
                    <a:pos x="170" y="133"/>
                  </a:cxn>
                  <a:cxn ang="0">
                    <a:pos x="176" y="116"/>
                  </a:cxn>
                  <a:cxn ang="0">
                    <a:pos x="176" y="93"/>
                  </a:cxn>
                  <a:cxn ang="0">
                    <a:pos x="183" y="77"/>
                  </a:cxn>
                  <a:cxn ang="0">
                    <a:pos x="166" y="0"/>
                  </a:cxn>
                  <a:cxn ang="0">
                    <a:pos x="133" y="27"/>
                  </a:cxn>
                  <a:cxn ang="0">
                    <a:pos x="116" y="43"/>
                  </a:cxn>
                  <a:cxn ang="0">
                    <a:pos x="103" y="50"/>
                  </a:cxn>
                  <a:cxn ang="0">
                    <a:pos x="87" y="50"/>
                  </a:cxn>
                  <a:cxn ang="0">
                    <a:pos x="80" y="43"/>
                  </a:cxn>
                  <a:cxn ang="0">
                    <a:pos x="60" y="43"/>
                  </a:cxn>
                  <a:cxn ang="0">
                    <a:pos x="0" y="50"/>
                  </a:cxn>
                  <a:cxn ang="0">
                    <a:pos x="27" y="203"/>
                  </a:cxn>
                  <a:cxn ang="0">
                    <a:pos x="60" y="196"/>
                  </a:cxn>
                </a:cxnLst>
                <a:rect l="0" t="0" r="r" b="b"/>
                <a:pathLst>
                  <a:path w="183" h="210">
                    <a:moveTo>
                      <a:pt x="60" y="196"/>
                    </a:moveTo>
                    <a:lnTo>
                      <a:pt x="77" y="203"/>
                    </a:lnTo>
                    <a:lnTo>
                      <a:pt x="87" y="200"/>
                    </a:lnTo>
                    <a:lnTo>
                      <a:pt x="97" y="203"/>
                    </a:lnTo>
                    <a:lnTo>
                      <a:pt x="103" y="193"/>
                    </a:lnTo>
                    <a:lnTo>
                      <a:pt x="110" y="193"/>
                    </a:lnTo>
                    <a:lnTo>
                      <a:pt x="126" y="210"/>
                    </a:lnTo>
                    <a:lnTo>
                      <a:pt x="133" y="203"/>
                    </a:lnTo>
                    <a:lnTo>
                      <a:pt x="136" y="193"/>
                    </a:lnTo>
                    <a:lnTo>
                      <a:pt x="136" y="186"/>
                    </a:lnTo>
                    <a:lnTo>
                      <a:pt x="143" y="170"/>
                    </a:lnTo>
                    <a:lnTo>
                      <a:pt x="153" y="170"/>
                    </a:lnTo>
                    <a:lnTo>
                      <a:pt x="153" y="160"/>
                    </a:lnTo>
                    <a:lnTo>
                      <a:pt x="160" y="146"/>
                    </a:lnTo>
                    <a:lnTo>
                      <a:pt x="160" y="143"/>
                    </a:lnTo>
                    <a:lnTo>
                      <a:pt x="166" y="143"/>
                    </a:lnTo>
                    <a:lnTo>
                      <a:pt x="170" y="133"/>
                    </a:lnTo>
                    <a:lnTo>
                      <a:pt x="176" y="116"/>
                    </a:lnTo>
                    <a:lnTo>
                      <a:pt x="176" y="93"/>
                    </a:lnTo>
                    <a:lnTo>
                      <a:pt x="183" y="77"/>
                    </a:lnTo>
                    <a:lnTo>
                      <a:pt x="166" y="0"/>
                    </a:lnTo>
                    <a:lnTo>
                      <a:pt x="133" y="27"/>
                    </a:lnTo>
                    <a:lnTo>
                      <a:pt x="116" y="43"/>
                    </a:lnTo>
                    <a:lnTo>
                      <a:pt x="103" y="50"/>
                    </a:lnTo>
                    <a:lnTo>
                      <a:pt x="87" y="50"/>
                    </a:lnTo>
                    <a:lnTo>
                      <a:pt x="80" y="43"/>
                    </a:lnTo>
                    <a:lnTo>
                      <a:pt x="60" y="43"/>
                    </a:lnTo>
                    <a:lnTo>
                      <a:pt x="0" y="50"/>
                    </a:lnTo>
                    <a:lnTo>
                      <a:pt x="27" y="203"/>
                    </a:lnTo>
                    <a:lnTo>
                      <a:pt x="60" y="196"/>
                    </a:lnTo>
                    <a:close/>
                  </a:path>
                </a:pathLst>
              </a:custGeom>
              <a:solidFill>
                <a:srgbClr val="0057A8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044E39-19B2-05F2-CC53-2E49ED4EE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" y="2172859"/>
              <a:ext cx="594360" cy="2669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537CCA-C590-C728-1E2B-3EC3B5E9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34785" y="2453274"/>
              <a:ext cx="594360" cy="2669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4FB839-7F4A-1FF2-C251-34075F227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0282" y="1677814"/>
              <a:ext cx="548640" cy="32856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B38D7A1-E0ED-0892-F024-F8D55110F2F0}"/>
                </a:ext>
              </a:extLst>
            </p:cNvPr>
            <p:cNvSpPr/>
            <p:nvPr/>
          </p:nvSpPr>
          <p:spPr>
            <a:xfrm>
              <a:off x="1591964" y="990600"/>
              <a:ext cx="914400" cy="2286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lIns="68580" rIns="68580" rtlCol="0" anchor="ctr"/>
            <a:lstStyle/>
            <a:p>
              <a:pPr marL="0" marR="0" lvl="0" indent="-13716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0057A8"/>
                  </a:solidFill>
                  <a:effectLst/>
                  <a:uLnTx/>
                  <a:uFillTx/>
                  <a:latin typeface="Arial"/>
                  <a:ea typeface="Open Sans" panose="020B0606030504020204" pitchFamily="34" charset="0"/>
                  <a:cs typeface="Arial" panose="020B0604020202020204" pitchFamily="34" charset="0"/>
                </a:rPr>
                <a:t>ILECs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9BF38B-8F12-62E2-B21B-BCE5E6EE4221}"/>
              </a:ext>
            </a:extLst>
          </p:cNvPr>
          <p:cNvGrpSpPr/>
          <p:nvPr/>
        </p:nvGrpSpPr>
        <p:grpSpPr>
          <a:xfrm>
            <a:off x="811854" y="3625735"/>
            <a:ext cx="4087519" cy="2677623"/>
            <a:chOff x="304800" y="3675500"/>
            <a:chExt cx="4114800" cy="2615697"/>
          </a:xfrm>
        </p:grpSpPr>
        <p:grpSp>
          <p:nvGrpSpPr>
            <p:cNvPr id="62" name="_United_States_USA.Country">
              <a:extLst>
                <a:ext uri="{FF2B5EF4-FFF2-40B4-BE49-F238E27FC236}">
                  <a16:creationId xmlns:a16="http://schemas.microsoft.com/office/drawing/2014/main" id="{F0BFEBEA-64DB-62A3-3939-22749D159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3730877"/>
              <a:ext cx="4114800" cy="2560320"/>
              <a:chOff x="1079" y="1100"/>
              <a:chExt cx="3726" cy="2422"/>
            </a:xfrm>
          </p:grpSpPr>
          <p:sp>
            <p:nvSpPr>
              <p:cNvPr id="68" name="Freeform 91">
                <a:extLst>
                  <a:ext uri="{FF2B5EF4-FFF2-40B4-BE49-F238E27FC236}">
                    <a16:creationId xmlns:a16="http://schemas.microsoft.com/office/drawing/2014/main" id="{1D160A11-6495-5279-3297-743477201B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79" y="1770"/>
                <a:ext cx="586" cy="104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3" y="44"/>
                  </a:cxn>
                  <a:cxn ang="0">
                    <a:pos x="153" y="210"/>
                  </a:cxn>
                  <a:cxn ang="0">
                    <a:pos x="336" y="472"/>
                  </a:cxn>
                  <a:cxn ang="0">
                    <a:pos x="333" y="499"/>
                  </a:cxn>
                  <a:cxn ang="0">
                    <a:pos x="339" y="522"/>
                  </a:cxn>
                  <a:cxn ang="0">
                    <a:pos x="329" y="532"/>
                  </a:cxn>
                  <a:cxn ang="0">
                    <a:pos x="323" y="555"/>
                  </a:cxn>
                  <a:cxn ang="0">
                    <a:pos x="309" y="575"/>
                  </a:cxn>
                  <a:cxn ang="0">
                    <a:pos x="323" y="588"/>
                  </a:cxn>
                  <a:cxn ang="0">
                    <a:pos x="309" y="605"/>
                  </a:cxn>
                  <a:cxn ang="0">
                    <a:pos x="206" y="598"/>
                  </a:cxn>
                  <a:cxn ang="0">
                    <a:pos x="200" y="572"/>
                  </a:cxn>
                  <a:cxn ang="0">
                    <a:pos x="190" y="539"/>
                  </a:cxn>
                  <a:cxn ang="0">
                    <a:pos x="173" y="522"/>
                  </a:cxn>
                  <a:cxn ang="0">
                    <a:pos x="160" y="515"/>
                  </a:cxn>
                  <a:cxn ang="0">
                    <a:pos x="157" y="509"/>
                  </a:cxn>
                  <a:cxn ang="0">
                    <a:pos x="143" y="499"/>
                  </a:cxn>
                  <a:cxn ang="0">
                    <a:pos x="123" y="489"/>
                  </a:cxn>
                  <a:cxn ang="0">
                    <a:pos x="113" y="472"/>
                  </a:cxn>
                  <a:cxn ang="0">
                    <a:pos x="97" y="472"/>
                  </a:cxn>
                  <a:cxn ang="0">
                    <a:pos x="73" y="449"/>
                  </a:cxn>
                  <a:cxn ang="0">
                    <a:pos x="83" y="422"/>
                  </a:cxn>
                  <a:cxn ang="0">
                    <a:pos x="50" y="326"/>
                  </a:cxn>
                  <a:cxn ang="0">
                    <a:pos x="57" y="326"/>
                  </a:cxn>
                  <a:cxn ang="0">
                    <a:pos x="57" y="316"/>
                  </a:cxn>
                  <a:cxn ang="0">
                    <a:pos x="47" y="309"/>
                  </a:cxn>
                  <a:cxn ang="0">
                    <a:pos x="34" y="259"/>
                  </a:cxn>
                  <a:cxn ang="0">
                    <a:pos x="40" y="259"/>
                  </a:cxn>
                  <a:cxn ang="0">
                    <a:pos x="50" y="266"/>
                  </a:cxn>
                  <a:cxn ang="0">
                    <a:pos x="44" y="250"/>
                  </a:cxn>
                  <a:cxn ang="0">
                    <a:pos x="70" y="243"/>
                  </a:cxn>
                  <a:cxn ang="0">
                    <a:pos x="63" y="233"/>
                  </a:cxn>
                  <a:cxn ang="0">
                    <a:pos x="47" y="240"/>
                  </a:cxn>
                  <a:cxn ang="0">
                    <a:pos x="40" y="250"/>
                  </a:cxn>
                  <a:cxn ang="0">
                    <a:pos x="17" y="216"/>
                  </a:cxn>
                  <a:cxn ang="0">
                    <a:pos x="10" y="200"/>
                  </a:cxn>
                  <a:cxn ang="0">
                    <a:pos x="7" y="176"/>
                  </a:cxn>
                  <a:cxn ang="0">
                    <a:pos x="7" y="133"/>
                  </a:cxn>
                  <a:cxn ang="0">
                    <a:pos x="0" y="123"/>
                  </a:cxn>
                  <a:cxn ang="0">
                    <a:pos x="0" y="83"/>
                  </a:cxn>
                  <a:cxn ang="0">
                    <a:pos x="7" y="67"/>
                  </a:cxn>
                  <a:cxn ang="0">
                    <a:pos x="17" y="53"/>
                  </a:cxn>
                  <a:cxn ang="0">
                    <a:pos x="14" y="40"/>
                  </a:cxn>
                  <a:cxn ang="0">
                    <a:pos x="27" y="34"/>
                  </a:cxn>
                  <a:cxn ang="0">
                    <a:pos x="30" y="0"/>
                  </a:cxn>
                </a:cxnLst>
                <a:rect l="0" t="0" r="r" b="b"/>
                <a:pathLst>
                  <a:path w="339" h="605">
                    <a:moveTo>
                      <a:pt x="30" y="0"/>
                    </a:moveTo>
                    <a:lnTo>
                      <a:pt x="183" y="44"/>
                    </a:lnTo>
                    <a:lnTo>
                      <a:pt x="153" y="210"/>
                    </a:lnTo>
                    <a:lnTo>
                      <a:pt x="336" y="472"/>
                    </a:lnTo>
                    <a:lnTo>
                      <a:pt x="333" y="499"/>
                    </a:lnTo>
                    <a:lnTo>
                      <a:pt x="339" y="522"/>
                    </a:lnTo>
                    <a:lnTo>
                      <a:pt x="329" y="532"/>
                    </a:lnTo>
                    <a:lnTo>
                      <a:pt x="323" y="555"/>
                    </a:lnTo>
                    <a:lnTo>
                      <a:pt x="309" y="575"/>
                    </a:lnTo>
                    <a:lnTo>
                      <a:pt x="323" y="588"/>
                    </a:lnTo>
                    <a:lnTo>
                      <a:pt x="309" y="605"/>
                    </a:lnTo>
                    <a:lnTo>
                      <a:pt x="206" y="598"/>
                    </a:lnTo>
                    <a:lnTo>
                      <a:pt x="200" y="572"/>
                    </a:lnTo>
                    <a:lnTo>
                      <a:pt x="190" y="539"/>
                    </a:lnTo>
                    <a:lnTo>
                      <a:pt x="173" y="522"/>
                    </a:lnTo>
                    <a:lnTo>
                      <a:pt x="160" y="515"/>
                    </a:lnTo>
                    <a:lnTo>
                      <a:pt x="157" y="509"/>
                    </a:lnTo>
                    <a:lnTo>
                      <a:pt x="143" y="499"/>
                    </a:lnTo>
                    <a:lnTo>
                      <a:pt x="123" y="489"/>
                    </a:lnTo>
                    <a:lnTo>
                      <a:pt x="113" y="472"/>
                    </a:lnTo>
                    <a:lnTo>
                      <a:pt x="97" y="472"/>
                    </a:lnTo>
                    <a:lnTo>
                      <a:pt x="73" y="449"/>
                    </a:lnTo>
                    <a:lnTo>
                      <a:pt x="83" y="422"/>
                    </a:lnTo>
                    <a:lnTo>
                      <a:pt x="50" y="326"/>
                    </a:lnTo>
                    <a:lnTo>
                      <a:pt x="57" y="326"/>
                    </a:lnTo>
                    <a:lnTo>
                      <a:pt x="57" y="316"/>
                    </a:lnTo>
                    <a:lnTo>
                      <a:pt x="47" y="309"/>
                    </a:lnTo>
                    <a:lnTo>
                      <a:pt x="34" y="259"/>
                    </a:lnTo>
                    <a:lnTo>
                      <a:pt x="40" y="259"/>
                    </a:lnTo>
                    <a:lnTo>
                      <a:pt x="50" y="266"/>
                    </a:lnTo>
                    <a:lnTo>
                      <a:pt x="44" y="250"/>
                    </a:lnTo>
                    <a:lnTo>
                      <a:pt x="70" y="243"/>
                    </a:lnTo>
                    <a:lnTo>
                      <a:pt x="63" y="233"/>
                    </a:lnTo>
                    <a:lnTo>
                      <a:pt x="47" y="240"/>
                    </a:lnTo>
                    <a:lnTo>
                      <a:pt x="40" y="250"/>
                    </a:lnTo>
                    <a:lnTo>
                      <a:pt x="17" y="216"/>
                    </a:lnTo>
                    <a:lnTo>
                      <a:pt x="10" y="200"/>
                    </a:lnTo>
                    <a:lnTo>
                      <a:pt x="7" y="176"/>
                    </a:lnTo>
                    <a:lnTo>
                      <a:pt x="7" y="133"/>
                    </a:lnTo>
                    <a:lnTo>
                      <a:pt x="0" y="123"/>
                    </a:lnTo>
                    <a:lnTo>
                      <a:pt x="0" y="83"/>
                    </a:lnTo>
                    <a:lnTo>
                      <a:pt x="7" y="67"/>
                    </a:lnTo>
                    <a:lnTo>
                      <a:pt x="17" y="53"/>
                    </a:lnTo>
                    <a:lnTo>
                      <a:pt x="14" y="40"/>
                    </a:lnTo>
                    <a:lnTo>
                      <a:pt x="27" y="3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69" name="Freeform 92">
                <a:extLst>
                  <a:ext uri="{FF2B5EF4-FFF2-40B4-BE49-F238E27FC236}">
                    <a16:creationId xmlns:a16="http://schemas.microsoft.com/office/drawing/2014/main" id="{EE8462EF-4DEF-6F59-498E-3CBE3D9990A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43" y="1846"/>
                <a:ext cx="455" cy="74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66"/>
                  </a:cxn>
                  <a:cxn ang="0">
                    <a:pos x="183" y="428"/>
                  </a:cxn>
                  <a:cxn ang="0">
                    <a:pos x="183" y="378"/>
                  </a:cxn>
                  <a:cxn ang="0">
                    <a:pos x="190" y="365"/>
                  </a:cxn>
                  <a:cxn ang="0">
                    <a:pos x="196" y="365"/>
                  </a:cxn>
                  <a:cxn ang="0">
                    <a:pos x="203" y="378"/>
                  </a:cxn>
                  <a:cxn ang="0">
                    <a:pos x="213" y="372"/>
                  </a:cxn>
                  <a:cxn ang="0">
                    <a:pos x="220" y="328"/>
                  </a:cxn>
                  <a:cxn ang="0">
                    <a:pos x="263" y="49"/>
                  </a:cxn>
                  <a:cxn ang="0">
                    <a:pos x="146" y="26"/>
                  </a:cxn>
                  <a:cxn ang="0">
                    <a:pos x="30" y="0"/>
                  </a:cxn>
                </a:cxnLst>
                <a:rect l="0" t="0" r="r" b="b"/>
                <a:pathLst>
                  <a:path w="263" h="428">
                    <a:moveTo>
                      <a:pt x="30" y="0"/>
                    </a:moveTo>
                    <a:lnTo>
                      <a:pt x="0" y="166"/>
                    </a:lnTo>
                    <a:lnTo>
                      <a:pt x="183" y="428"/>
                    </a:lnTo>
                    <a:lnTo>
                      <a:pt x="183" y="378"/>
                    </a:lnTo>
                    <a:lnTo>
                      <a:pt x="190" y="365"/>
                    </a:lnTo>
                    <a:lnTo>
                      <a:pt x="196" y="365"/>
                    </a:lnTo>
                    <a:lnTo>
                      <a:pt x="203" y="378"/>
                    </a:lnTo>
                    <a:lnTo>
                      <a:pt x="213" y="372"/>
                    </a:lnTo>
                    <a:lnTo>
                      <a:pt x="220" y="328"/>
                    </a:lnTo>
                    <a:lnTo>
                      <a:pt x="263" y="49"/>
                    </a:lnTo>
                    <a:lnTo>
                      <a:pt x="146" y="2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0" name="Freeform 93">
                <a:extLst>
                  <a:ext uri="{FF2B5EF4-FFF2-40B4-BE49-F238E27FC236}">
                    <a16:creationId xmlns:a16="http://schemas.microsoft.com/office/drawing/2014/main" id="{0097E1BE-3E5D-83CC-E2C5-9B5F5A6D3B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23" y="1931"/>
                <a:ext cx="396" cy="529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279"/>
                  </a:cxn>
                  <a:cxn ang="0">
                    <a:pos x="212" y="306"/>
                  </a:cxn>
                  <a:cxn ang="0">
                    <a:pos x="229" y="77"/>
                  </a:cxn>
                  <a:cxn ang="0">
                    <a:pos x="152" y="73"/>
                  </a:cxn>
                  <a:cxn ang="0">
                    <a:pos x="159" y="24"/>
                  </a:cxn>
                  <a:cxn ang="0">
                    <a:pos x="43" y="0"/>
                  </a:cxn>
                </a:cxnLst>
                <a:rect l="0" t="0" r="r" b="b"/>
                <a:pathLst>
                  <a:path w="229" h="306">
                    <a:moveTo>
                      <a:pt x="43" y="0"/>
                    </a:moveTo>
                    <a:lnTo>
                      <a:pt x="0" y="279"/>
                    </a:lnTo>
                    <a:lnTo>
                      <a:pt x="212" y="306"/>
                    </a:lnTo>
                    <a:lnTo>
                      <a:pt x="229" y="77"/>
                    </a:lnTo>
                    <a:lnTo>
                      <a:pt x="152" y="73"/>
                    </a:lnTo>
                    <a:lnTo>
                      <a:pt x="159" y="24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1" name="Freeform 94">
                <a:extLst>
                  <a:ext uri="{FF2B5EF4-FFF2-40B4-BE49-F238E27FC236}">
                    <a16:creationId xmlns:a16="http://schemas.microsoft.com/office/drawing/2014/main" id="{AD2F9413-90F7-D465-CA67-984121992E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90" y="2064"/>
                <a:ext cx="506" cy="413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253" y="239"/>
                  </a:cxn>
                  <a:cxn ang="0">
                    <a:pos x="293" y="239"/>
                  </a:cxn>
                  <a:cxn ang="0">
                    <a:pos x="293" y="16"/>
                  </a:cxn>
                  <a:cxn ang="0">
                    <a:pos x="223" y="13"/>
                  </a:cxn>
                  <a:cxn ang="0">
                    <a:pos x="17" y="0"/>
                  </a:cxn>
                  <a:cxn ang="0">
                    <a:pos x="0" y="229"/>
                  </a:cxn>
                </a:cxnLst>
                <a:rect l="0" t="0" r="r" b="b"/>
                <a:pathLst>
                  <a:path w="293" h="239">
                    <a:moveTo>
                      <a:pt x="0" y="229"/>
                    </a:moveTo>
                    <a:lnTo>
                      <a:pt x="253" y="239"/>
                    </a:lnTo>
                    <a:lnTo>
                      <a:pt x="293" y="239"/>
                    </a:lnTo>
                    <a:lnTo>
                      <a:pt x="293" y="16"/>
                    </a:lnTo>
                    <a:lnTo>
                      <a:pt x="223" y="13"/>
                    </a:lnTo>
                    <a:lnTo>
                      <a:pt x="17" y="0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2" name="Freeform 95">
                <a:extLst>
                  <a:ext uri="{FF2B5EF4-FFF2-40B4-BE49-F238E27FC236}">
                    <a16:creationId xmlns:a16="http://schemas.microsoft.com/office/drawing/2014/main" id="{3E71EF34-71E5-3B83-B158-907582CCB0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27" y="2460"/>
                <a:ext cx="630" cy="316"/>
              </a:xfrm>
              <a:custGeom>
                <a:avLst/>
                <a:gdLst/>
                <a:ahLst/>
                <a:cxnLst>
                  <a:cxn ang="0">
                    <a:pos x="40" y="10"/>
                  </a:cxn>
                  <a:cxn ang="0">
                    <a:pos x="0" y="10"/>
                  </a:cxn>
                  <a:cxn ang="0">
                    <a:pos x="0" y="33"/>
                  </a:cxn>
                  <a:cxn ang="0">
                    <a:pos x="129" y="40"/>
                  </a:cxn>
                  <a:cxn ang="0">
                    <a:pos x="129" y="150"/>
                  </a:cxn>
                  <a:cxn ang="0">
                    <a:pos x="139" y="156"/>
                  </a:cxn>
                  <a:cxn ang="0">
                    <a:pos x="149" y="150"/>
                  </a:cxn>
                  <a:cxn ang="0">
                    <a:pos x="163" y="160"/>
                  </a:cxn>
                  <a:cxn ang="0">
                    <a:pos x="202" y="166"/>
                  </a:cxn>
                  <a:cxn ang="0">
                    <a:pos x="216" y="166"/>
                  </a:cxn>
                  <a:cxn ang="0">
                    <a:pos x="236" y="176"/>
                  </a:cxn>
                  <a:cxn ang="0">
                    <a:pos x="256" y="173"/>
                  </a:cxn>
                  <a:cxn ang="0">
                    <a:pos x="266" y="176"/>
                  </a:cxn>
                  <a:cxn ang="0">
                    <a:pos x="282" y="173"/>
                  </a:cxn>
                  <a:cxn ang="0">
                    <a:pos x="292" y="183"/>
                  </a:cxn>
                  <a:cxn ang="0">
                    <a:pos x="305" y="173"/>
                  </a:cxn>
                  <a:cxn ang="0">
                    <a:pos x="345" y="173"/>
                  </a:cxn>
                  <a:cxn ang="0">
                    <a:pos x="352" y="176"/>
                  </a:cxn>
                  <a:cxn ang="0">
                    <a:pos x="365" y="183"/>
                  </a:cxn>
                  <a:cxn ang="0">
                    <a:pos x="365" y="83"/>
                  </a:cxn>
                  <a:cxn ang="0">
                    <a:pos x="355" y="23"/>
                  </a:cxn>
                  <a:cxn ang="0">
                    <a:pos x="352" y="0"/>
                  </a:cxn>
                  <a:cxn ang="0">
                    <a:pos x="249" y="7"/>
                  </a:cxn>
                  <a:cxn ang="0">
                    <a:pos x="40" y="10"/>
                  </a:cxn>
                </a:cxnLst>
                <a:rect l="0" t="0" r="r" b="b"/>
                <a:pathLst>
                  <a:path w="365" h="183">
                    <a:moveTo>
                      <a:pt x="40" y="10"/>
                    </a:moveTo>
                    <a:lnTo>
                      <a:pt x="0" y="10"/>
                    </a:lnTo>
                    <a:lnTo>
                      <a:pt x="0" y="33"/>
                    </a:lnTo>
                    <a:lnTo>
                      <a:pt x="129" y="40"/>
                    </a:lnTo>
                    <a:lnTo>
                      <a:pt x="129" y="150"/>
                    </a:lnTo>
                    <a:lnTo>
                      <a:pt x="139" y="156"/>
                    </a:lnTo>
                    <a:lnTo>
                      <a:pt x="149" y="150"/>
                    </a:lnTo>
                    <a:lnTo>
                      <a:pt x="163" y="160"/>
                    </a:lnTo>
                    <a:lnTo>
                      <a:pt x="202" y="166"/>
                    </a:lnTo>
                    <a:lnTo>
                      <a:pt x="216" y="166"/>
                    </a:lnTo>
                    <a:lnTo>
                      <a:pt x="236" y="176"/>
                    </a:lnTo>
                    <a:lnTo>
                      <a:pt x="256" y="173"/>
                    </a:lnTo>
                    <a:lnTo>
                      <a:pt x="266" y="176"/>
                    </a:lnTo>
                    <a:lnTo>
                      <a:pt x="282" y="173"/>
                    </a:lnTo>
                    <a:lnTo>
                      <a:pt x="292" y="183"/>
                    </a:lnTo>
                    <a:lnTo>
                      <a:pt x="305" y="173"/>
                    </a:lnTo>
                    <a:lnTo>
                      <a:pt x="345" y="173"/>
                    </a:lnTo>
                    <a:lnTo>
                      <a:pt x="352" y="176"/>
                    </a:lnTo>
                    <a:lnTo>
                      <a:pt x="365" y="183"/>
                    </a:lnTo>
                    <a:lnTo>
                      <a:pt x="365" y="83"/>
                    </a:lnTo>
                    <a:lnTo>
                      <a:pt x="355" y="23"/>
                    </a:lnTo>
                    <a:lnTo>
                      <a:pt x="352" y="0"/>
                    </a:lnTo>
                    <a:lnTo>
                      <a:pt x="249" y="7"/>
                    </a:lnTo>
                    <a:lnTo>
                      <a:pt x="40" y="1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3" name="Freeform 96">
                <a:extLst>
                  <a:ext uri="{FF2B5EF4-FFF2-40B4-BE49-F238E27FC236}">
                    <a16:creationId xmlns:a16="http://schemas.microsoft.com/office/drawing/2014/main" id="{57D7ED2D-32CD-8470-A35F-AF1651DD4C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64" y="1145"/>
                <a:ext cx="475" cy="37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79" y="30"/>
                  </a:cxn>
                  <a:cxn ang="0">
                    <a:pos x="275" y="53"/>
                  </a:cxn>
                  <a:cxn ang="0">
                    <a:pos x="242" y="190"/>
                  </a:cxn>
                  <a:cxn ang="0">
                    <a:pos x="249" y="203"/>
                  </a:cxn>
                  <a:cxn ang="0">
                    <a:pos x="242" y="219"/>
                  </a:cxn>
                  <a:cxn ang="0">
                    <a:pos x="182" y="203"/>
                  </a:cxn>
                  <a:cxn ang="0">
                    <a:pos x="176" y="203"/>
                  </a:cxn>
                  <a:cxn ang="0">
                    <a:pos x="86" y="196"/>
                  </a:cxn>
                  <a:cxn ang="0">
                    <a:pos x="76" y="186"/>
                  </a:cxn>
                  <a:cxn ang="0">
                    <a:pos x="43" y="186"/>
                  </a:cxn>
                  <a:cxn ang="0">
                    <a:pos x="33" y="170"/>
                  </a:cxn>
                  <a:cxn ang="0">
                    <a:pos x="30" y="153"/>
                  </a:cxn>
                  <a:cxn ang="0">
                    <a:pos x="10" y="143"/>
                  </a:cxn>
                  <a:cxn ang="0">
                    <a:pos x="0" y="133"/>
                  </a:cxn>
                  <a:cxn ang="0">
                    <a:pos x="0" y="113"/>
                  </a:cxn>
                  <a:cxn ang="0">
                    <a:pos x="6" y="106"/>
                  </a:cxn>
                  <a:cxn ang="0">
                    <a:pos x="3" y="93"/>
                  </a:cxn>
                  <a:cxn ang="0">
                    <a:pos x="10" y="97"/>
                  </a:cxn>
                  <a:cxn ang="0">
                    <a:pos x="6" y="83"/>
                  </a:cxn>
                  <a:cxn ang="0">
                    <a:pos x="3" y="37"/>
                  </a:cxn>
                  <a:cxn ang="0">
                    <a:pos x="10" y="17"/>
                  </a:cxn>
                  <a:cxn ang="0">
                    <a:pos x="40" y="37"/>
                  </a:cxn>
                  <a:cxn ang="0">
                    <a:pos x="60" y="47"/>
                  </a:cxn>
                  <a:cxn ang="0">
                    <a:pos x="69" y="57"/>
                  </a:cxn>
                  <a:cxn ang="0">
                    <a:pos x="63" y="67"/>
                  </a:cxn>
                  <a:cxn ang="0">
                    <a:pos x="53" y="77"/>
                  </a:cxn>
                  <a:cxn ang="0">
                    <a:pos x="69" y="77"/>
                  </a:cxn>
                  <a:cxn ang="0">
                    <a:pos x="63" y="90"/>
                  </a:cxn>
                  <a:cxn ang="0">
                    <a:pos x="46" y="93"/>
                  </a:cxn>
                  <a:cxn ang="0">
                    <a:pos x="46" y="100"/>
                  </a:cxn>
                  <a:cxn ang="0">
                    <a:pos x="69" y="93"/>
                  </a:cxn>
                  <a:cxn ang="0">
                    <a:pos x="76" y="77"/>
                  </a:cxn>
                  <a:cxn ang="0">
                    <a:pos x="86" y="53"/>
                  </a:cxn>
                  <a:cxn ang="0">
                    <a:pos x="93" y="27"/>
                  </a:cxn>
                  <a:cxn ang="0">
                    <a:pos x="83" y="0"/>
                  </a:cxn>
                </a:cxnLst>
                <a:rect l="0" t="0" r="r" b="b"/>
                <a:pathLst>
                  <a:path w="275" h="219">
                    <a:moveTo>
                      <a:pt x="83" y="0"/>
                    </a:moveTo>
                    <a:lnTo>
                      <a:pt x="179" y="30"/>
                    </a:lnTo>
                    <a:lnTo>
                      <a:pt x="275" y="53"/>
                    </a:lnTo>
                    <a:lnTo>
                      <a:pt x="242" y="190"/>
                    </a:lnTo>
                    <a:lnTo>
                      <a:pt x="249" y="203"/>
                    </a:lnTo>
                    <a:lnTo>
                      <a:pt x="242" y="219"/>
                    </a:lnTo>
                    <a:lnTo>
                      <a:pt x="182" y="203"/>
                    </a:lnTo>
                    <a:lnTo>
                      <a:pt x="176" y="203"/>
                    </a:lnTo>
                    <a:lnTo>
                      <a:pt x="86" y="196"/>
                    </a:lnTo>
                    <a:lnTo>
                      <a:pt x="76" y="186"/>
                    </a:lnTo>
                    <a:lnTo>
                      <a:pt x="43" y="186"/>
                    </a:lnTo>
                    <a:lnTo>
                      <a:pt x="33" y="170"/>
                    </a:lnTo>
                    <a:lnTo>
                      <a:pt x="30" y="153"/>
                    </a:lnTo>
                    <a:lnTo>
                      <a:pt x="10" y="143"/>
                    </a:lnTo>
                    <a:lnTo>
                      <a:pt x="0" y="133"/>
                    </a:lnTo>
                    <a:lnTo>
                      <a:pt x="0" y="113"/>
                    </a:lnTo>
                    <a:lnTo>
                      <a:pt x="6" y="106"/>
                    </a:lnTo>
                    <a:lnTo>
                      <a:pt x="3" y="93"/>
                    </a:lnTo>
                    <a:lnTo>
                      <a:pt x="10" y="97"/>
                    </a:lnTo>
                    <a:lnTo>
                      <a:pt x="6" y="83"/>
                    </a:lnTo>
                    <a:lnTo>
                      <a:pt x="3" y="37"/>
                    </a:lnTo>
                    <a:lnTo>
                      <a:pt x="10" y="17"/>
                    </a:lnTo>
                    <a:lnTo>
                      <a:pt x="40" y="37"/>
                    </a:lnTo>
                    <a:lnTo>
                      <a:pt x="60" y="47"/>
                    </a:lnTo>
                    <a:lnTo>
                      <a:pt x="69" y="57"/>
                    </a:lnTo>
                    <a:lnTo>
                      <a:pt x="63" y="67"/>
                    </a:lnTo>
                    <a:lnTo>
                      <a:pt x="53" y="77"/>
                    </a:lnTo>
                    <a:lnTo>
                      <a:pt x="69" y="77"/>
                    </a:lnTo>
                    <a:lnTo>
                      <a:pt x="63" y="90"/>
                    </a:lnTo>
                    <a:lnTo>
                      <a:pt x="46" y="93"/>
                    </a:lnTo>
                    <a:lnTo>
                      <a:pt x="46" y="100"/>
                    </a:lnTo>
                    <a:lnTo>
                      <a:pt x="69" y="93"/>
                    </a:lnTo>
                    <a:lnTo>
                      <a:pt x="76" y="77"/>
                    </a:lnTo>
                    <a:lnTo>
                      <a:pt x="86" y="53"/>
                    </a:lnTo>
                    <a:lnTo>
                      <a:pt x="93" y="2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4" name="Freeform 97">
                <a:extLst>
                  <a:ext uri="{FF2B5EF4-FFF2-40B4-BE49-F238E27FC236}">
                    <a16:creationId xmlns:a16="http://schemas.microsoft.com/office/drawing/2014/main" id="{64FE2C9B-7186-0807-3D85-9836DF74FCD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31" y="1392"/>
                <a:ext cx="558" cy="499"/>
              </a:xfrm>
              <a:custGeom>
                <a:avLst/>
                <a:gdLst/>
                <a:ahLst/>
                <a:cxnLst>
                  <a:cxn ang="0">
                    <a:pos x="319" y="76"/>
                  </a:cxn>
                  <a:cxn ang="0">
                    <a:pos x="323" y="93"/>
                  </a:cxn>
                  <a:cxn ang="0">
                    <a:pos x="319" y="106"/>
                  </a:cxn>
                  <a:cxn ang="0">
                    <a:pos x="306" y="130"/>
                  </a:cxn>
                  <a:cxn ang="0">
                    <a:pos x="293" y="153"/>
                  </a:cxn>
                  <a:cxn ang="0">
                    <a:pos x="293" y="169"/>
                  </a:cxn>
                  <a:cxn ang="0">
                    <a:pos x="299" y="176"/>
                  </a:cxn>
                  <a:cxn ang="0">
                    <a:pos x="279" y="219"/>
                  </a:cxn>
                  <a:cxn ang="0">
                    <a:pos x="269" y="289"/>
                  </a:cxn>
                  <a:cxn ang="0">
                    <a:pos x="153" y="263"/>
                  </a:cxn>
                  <a:cxn ang="0">
                    <a:pos x="0" y="219"/>
                  </a:cxn>
                  <a:cxn ang="0">
                    <a:pos x="0" y="169"/>
                  </a:cxn>
                  <a:cxn ang="0">
                    <a:pos x="14" y="143"/>
                  </a:cxn>
                  <a:cxn ang="0">
                    <a:pos x="33" y="116"/>
                  </a:cxn>
                  <a:cxn ang="0">
                    <a:pos x="33" y="100"/>
                  </a:cxn>
                  <a:cxn ang="0">
                    <a:pos x="77" y="0"/>
                  </a:cxn>
                  <a:cxn ang="0">
                    <a:pos x="87" y="0"/>
                  </a:cxn>
                  <a:cxn ang="0">
                    <a:pos x="107" y="10"/>
                  </a:cxn>
                  <a:cxn ang="0">
                    <a:pos x="110" y="27"/>
                  </a:cxn>
                  <a:cxn ang="0">
                    <a:pos x="120" y="43"/>
                  </a:cxn>
                  <a:cxn ang="0">
                    <a:pos x="153" y="43"/>
                  </a:cxn>
                  <a:cxn ang="0">
                    <a:pos x="163" y="53"/>
                  </a:cxn>
                  <a:cxn ang="0">
                    <a:pos x="253" y="60"/>
                  </a:cxn>
                  <a:cxn ang="0">
                    <a:pos x="259" y="60"/>
                  </a:cxn>
                  <a:cxn ang="0">
                    <a:pos x="319" y="76"/>
                  </a:cxn>
                </a:cxnLst>
                <a:rect l="0" t="0" r="r" b="b"/>
                <a:pathLst>
                  <a:path w="323" h="289">
                    <a:moveTo>
                      <a:pt x="319" y="76"/>
                    </a:moveTo>
                    <a:lnTo>
                      <a:pt x="323" y="93"/>
                    </a:lnTo>
                    <a:lnTo>
                      <a:pt x="319" y="106"/>
                    </a:lnTo>
                    <a:lnTo>
                      <a:pt x="306" y="130"/>
                    </a:lnTo>
                    <a:lnTo>
                      <a:pt x="293" y="153"/>
                    </a:lnTo>
                    <a:lnTo>
                      <a:pt x="293" y="169"/>
                    </a:lnTo>
                    <a:lnTo>
                      <a:pt x="299" y="176"/>
                    </a:lnTo>
                    <a:lnTo>
                      <a:pt x="279" y="219"/>
                    </a:lnTo>
                    <a:lnTo>
                      <a:pt x="269" y="289"/>
                    </a:lnTo>
                    <a:lnTo>
                      <a:pt x="153" y="263"/>
                    </a:lnTo>
                    <a:lnTo>
                      <a:pt x="0" y="219"/>
                    </a:lnTo>
                    <a:lnTo>
                      <a:pt x="0" y="169"/>
                    </a:lnTo>
                    <a:lnTo>
                      <a:pt x="14" y="143"/>
                    </a:lnTo>
                    <a:lnTo>
                      <a:pt x="33" y="116"/>
                    </a:lnTo>
                    <a:lnTo>
                      <a:pt x="33" y="100"/>
                    </a:lnTo>
                    <a:lnTo>
                      <a:pt x="77" y="0"/>
                    </a:lnTo>
                    <a:lnTo>
                      <a:pt x="87" y="0"/>
                    </a:lnTo>
                    <a:lnTo>
                      <a:pt x="107" y="10"/>
                    </a:lnTo>
                    <a:lnTo>
                      <a:pt x="110" y="27"/>
                    </a:lnTo>
                    <a:lnTo>
                      <a:pt x="120" y="43"/>
                    </a:lnTo>
                    <a:lnTo>
                      <a:pt x="153" y="43"/>
                    </a:lnTo>
                    <a:lnTo>
                      <a:pt x="163" y="53"/>
                    </a:lnTo>
                    <a:lnTo>
                      <a:pt x="253" y="60"/>
                    </a:lnTo>
                    <a:lnTo>
                      <a:pt x="259" y="60"/>
                    </a:lnTo>
                    <a:lnTo>
                      <a:pt x="319" y="76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" name="Freeform 98">
                <a:extLst>
                  <a:ext uri="{FF2B5EF4-FFF2-40B4-BE49-F238E27FC236}">
                    <a16:creationId xmlns:a16="http://schemas.microsoft.com/office/drawing/2014/main" id="{5E288C82-873A-88A1-5EB4-AA527795DC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95" y="1236"/>
                <a:ext cx="432" cy="736"/>
              </a:xfrm>
              <a:custGeom>
                <a:avLst/>
                <a:gdLst/>
                <a:ahLst/>
                <a:cxnLst>
                  <a:cxn ang="0">
                    <a:pos x="0" y="379"/>
                  </a:cxn>
                  <a:cxn ang="0">
                    <a:pos x="117" y="402"/>
                  </a:cxn>
                  <a:cxn ang="0">
                    <a:pos x="233" y="426"/>
                  </a:cxn>
                  <a:cxn ang="0">
                    <a:pos x="250" y="279"/>
                  </a:cxn>
                  <a:cxn ang="0">
                    <a:pos x="236" y="266"/>
                  </a:cxn>
                  <a:cxn ang="0">
                    <a:pos x="220" y="276"/>
                  </a:cxn>
                  <a:cxn ang="0">
                    <a:pos x="187" y="259"/>
                  </a:cxn>
                  <a:cxn ang="0">
                    <a:pos x="170" y="259"/>
                  </a:cxn>
                  <a:cxn ang="0">
                    <a:pos x="167" y="246"/>
                  </a:cxn>
                  <a:cxn ang="0">
                    <a:pos x="153" y="210"/>
                  </a:cxn>
                  <a:cxn ang="0">
                    <a:pos x="137" y="206"/>
                  </a:cxn>
                  <a:cxn ang="0">
                    <a:pos x="137" y="193"/>
                  </a:cxn>
                  <a:cxn ang="0">
                    <a:pos x="143" y="180"/>
                  </a:cxn>
                  <a:cxn ang="0">
                    <a:pos x="140" y="163"/>
                  </a:cxn>
                  <a:cxn ang="0">
                    <a:pos x="133" y="147"/>
                  </a:cxn>
                  <a:cxn ang="0">
                    <a:pos x="127" y="156"/>
                  </a:cxn>
                  <a:cxn ang="0">
                    <a:pos x="127" y="143"/>
                  </a:cxn>
                  <a:cxn ang="0">
                    <a:pos x="110" y="90"/>
                  </a:cxn>
                  <a:cxn ang="0">
                    <a:pos x="110" y="73"/>
                  </a:cxn>
                  <a:cxn ang="0">
                    <a:pos x="103" y="70"/>
                  </a:cxn>
                  <a:cxn ang="0">
                    <a:pos x="120" y="7"/>
                  </a:cxn>
                  <a:cxn ang="0">
                    <a:pos x="83" y="0"/>
                  </a:cxn>
                  <a:cxn ang="0">
                    <a:pos x="50" y="137"/>
                  </a:cxn>
                  <a:cxn ang="0">
                    <a:pos x="57" y="150"/>
                  </a:cxn>
                  <a:cxn ang="0">
                    <a:pos x="50" y="166"/>
                  </a:cxn>
                  <a:cxn ang="0">
                    <a:pos x="54" y="183"/>
                  </a:cxn>
                  <a:cxn ang="0">
                    <a:pos x="50" y="196"/>
                  </a:cxn>
                  <a:cxn ang="0">
                    <a:pos x="37" y="220"/>
                  </a:cxn>
                  <a:cxn ang="0">
                    <a:pos x="24" y="243"/>
                  </a:cxn>
                  <a:cxn ang="0">
                    <a:pos x="24" y="259"/>
                  </a:cxn>
                  <a:cxn ang="0">
                    <a:pos x="30" y="266"/>
                  </a:cxn>
                  <a:cxn ang="0">
                    <a:pos x="10" y="309"/>
                  </a:cxn>
                  <a:cxn ang="0">
                    <a:pos x="0" y="379"/>
                  </a:cxn>
                </a:cxnLst>
                <a:rect l="0" t="0" r="r" b="b"/>
                <a:pathLst>
                  <a:path w="250" h="426">
                    <a:moveTo>
                      <a:pt x="0" y="379"/>
                    </a:moveTo>
                    <a:lnTo>
                      <a:pt x="117" y="402"/>
                    </a:lnTo>
                    <a:lnTo>
                      <a:pt x="233" y="426"/>
                    </a:lnTo>
                    <a:lnTo>
                      <a:pt x="250" y="279"/>
                    </a:lnTo>
                    <a:lnTo>
                      <a:pt x="236" y="266"/>
                    </a:lnTo>
                    <a:lnTo>
                      <a:pt x="220" y="276"/>
                    </a:lnTo>
                    <a:lnTo>
                      <a:pt x="187" y="259"/>
                    </a:lnTo>
                    <a:lnTo>
                      <a:pt x="170" y="259"/>
                    </a:lnTo>
                    <a:lnTo>
                      <a:pt x="167" y="246"/>
                    </a:lnTo>
                    <a:lnTo>
                      <a:pt x="153" y="210"/>
                    </a:lnTo>
                    <a:lnTo>
                      <a:pt x="137" y="206"/>
                    </a:lnTo>
                    <a:lnTo>
                      <a:pt x="137" y="193"/>
                    </a:lnTo>
                    <a:lnTo>
                      <a:pt x="143" y="180"/>
                    </a:lnTo>
                    <a:lnTo>
                      <a:pt x="140" y="163"/>
                    </a:lnTo>
                    <a:lnTo>
                      <a:pt x="133" y="147"/>
                    </a:lnTo>
                    <a:lnTo>
                      <a:pt x="127" y="156"/>
                    </a:lnTo>
                    <a:lnTo>
                      <a:pt x="127" y="143"/>
                    </a:lnTo>
                    <a:lnTo>
                      <a:pt x="110" y="90"/>
                    </a:lnTo>
                    <a:lnTo>
                      <a:pt x="110" y="73"/>
                    </a:lnTo>
                    <a:lnTo>
                      <a:pt x="103" y="70"/>
                    </a:lnTo>
                    <a:lnTo>
                      <a:pt x="120" y="7"/>
                    </a:lnTo>
                    <a:lnTo>
                      <a:pt x="83" y="0"/>
                    </a:lnTo>
                    <a:lnTo>
                      <a:pt x="50" y="137"/>
                    </a:lnTo>
                    <a:lnTo>
                      <a:pt x="57" y="150"/>
                    </a:lnTo>
                    <a:lnTo>
                      <a:pt x="50" y="166"/>
                    </a:lnTo>
                    <a:lnTo>
                      <a:pt x="54" y="183"/>
                    </a:lnTo>
                    <a:lnTo>
                      <a:pt x="50" y="196"/>
                    </a:lnTo>
                    <a:lnTo>
                      <a:pt x="37" y="220"/>
                    </a:lnTo>
                    <a:lnTo>
                      <a:pt x="24" y="243"/>
                    </a:lnTo>
                    <a:lnTo>
                      <a:pt x="24" y="259"/>
                    </a:lnTo>
                    <a:lnTo>
                      <a:pt x="30" y="266"/>
                    </a:lnTo>
                    <a:lnTo>
                      <a:pt x="10" y="309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" name="Freeform 99">
                <a:extLst>
                  <a:ext uri="{FF2B5EF4-FFF2-40B4-BE49-F238E27FC236}">
                    <a16:creationId xmlns:a16="http://schemas.microsoft.com/office/drawing/2014/main" id="{5A4ECABA-CD30-A397-6876-0AF1CEABBE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3" y="1249"/>
                <a:ext cx="729" cy="476"/>
              </a:xfrm>
              <a:custGeom>
                <a:avLst/>
                <a:gdLst/>
                <a:ahLst/>
                <a:cxnLst>
                  <a:cxn ang="0">
                    <a:pos x="147" y="276"/>
                  </a:cxn>
                  <a:cxn ang="0">
                    <a:pos x="150" y="252"/>
                  </a:cxn>
                  <a:cxn ang="0">
                    <a:pos x="412" y="269"/>
                  </a:cxn>
                  <a:cxn ang="0">
                    <a:pos x="416" y="223"/>
                  </a:cxn>
                  <a:cxn ang="0">
                    <a:pos x="422" y="43"/>
                  </a:cxn>
                  <a:cxn ang="0">
                    <a:pos x="286" y="40"/>
                  </a:cxn>
                  <a:cxn ang="0">
                    <a:pos x="196" y="27"/>
                  </a:cxn>
                  <a:cxn ang="0">
                    <a:pos x="40" y="7"/>
                  </a:cxn>
                  <a:cxn ang="0">
                    <a:pos x="17" y="0"/>
                  </a:cxn>
                  <a:cxn ang="0">
                    <a:pos x="0" y="63"/>
                  </a:cxn>
                  <a:cxn ang="0">
                    <a:pos x="7" y="66"/>
                  </a:cxn>
                  <a:cxn ang="0">
                    <a:pos x="7" y="83"/>
                  </a:cxn>
                  <a:cxn ang="0">
                    <a:pos x="24" y="136"/>
                  </a:cxn>
                  <a:cxn ang="0">
                    <a:pos x="24" y="149"/>
                  </a:cxn>
                  <a:cxn ang="0">
                    <a:pos x="30" y="140"/>
                  </a:cxn>
                  <a:cxn ang="0">
                    <a:pos x="37" y="156"/>
                  </a:cxn>
                  <a:cxn ang="0">
                    <a:pos x="40" y="173"/>
                  </a:cxn>
                  <a:cxn ang="0">
                    <a:pos x="34" y="186"/>
                  </a:cxn>
                  <a:cxn ang="0">
                    <a:pos x="34" y="199"/>
                  </a:cxn>
                  <a:cxn ang="0">
                    <a:pos x="50" y="203"/>
                  </a:cxn>
                  <a:cxn ang="0">
                    <a:pos x="64" y="239"/>
                  </a:cxn>
                  <a:cxn ang="0">
                    <a:pos x="67" y="252"/>
                  </a:cxn>
                  <a:cxn ang="0">
                    <a:pos x="84" y="252"/>
                  </a:cxn>
                  <a:cxn ang="0">
                    <a:pos x="117" y="269"/>
                  </a:cxn>
                  <a:cxn ang="0">
                    <a:pos x="133" y="259"/>
                  </a:cxn>
                  <a:cxn ang="0">
                    <a:pos x="147" y="276"/>
                  </a:cxn>
                </a:cxnLst>
                <a:rect l="0" t="0" r="r" b="b"/>
                <a:pathLst>
                  <a:path w="422" h="276">
                    <a:moveTo>
                      <a:pt x="147" y="276"/>
                    </a:moveTo>
                    <a:lnTo>
                      <a:pt x="150" y="252"/>
                    </a:lnTo>
                    <a:lnTo>
                      <a:pt x="412" y="269"/>
                    </a:lnTo>
                    <a:lnTo>
                      <a:pt x="416" y="223"/>
                    </a:lnTo>
                    <a:lnTo>
                      <a:pt x="422" y="43"/>
                    </a:lnTo>
                    <a:lnTo>
                      <a:pt x="286" y="40"/>
                    </a:lnTo>
                    <a:lnTo>
                      <a:pt x="196" y="27"/>
                    </a:lnTo>
                    <a:lnTo>
                      <a:pt x="40" y="7"/>
                    </a:lnTo>
                    <a:lnTo>
                      <a:pt x="17" y="0"/>
                    </a:lnTo>
                    <a:lnTo>
                      <a:pt x="0" y="63"/>
                    </a:lnTo>
                    <a:lnTo>
                      <a:pt x="7" y="66"/>
                    </a:lnTo>
                    <a:lnTo>
                      <a:pt x="7" y="83"/>
                    </a:lnTo>
                    <a:lnTo>
                      <a:pt x="24" y="136"/>
                    </a:lnTo>
                    <a:lnTo>
                      <a:pt x="24" y="149"/>
                    </a:lnTo>
                    <a:lnTo>
                      <a:pt x="30" y="140"/>
                    </a:lnTo>
                    <a:lnTo>
                      <a:pt x="37" y="156"/>
                    </a:lnTo>
                    <a:lnTo>
                      <a:pt x="40" y="173"/>
                    </a:lnTo>
                    <a:lnTo>
                      <a:pt x="34" y="186"/>
                    </a:lnTo>
                    <a:lnTo>
                      <a:pt x="34" y="199"/>
                    </a:lnTo>
                    <a:lnTo>
                      <a:pt x="50" y="203"/>
                    </a:lnTo>
                    <a:lnTo>
                      <a:pt x="64" y="239"/>
                    </a:lnTo>
                    <a:lnTo>
                      <a:pt x="67" y="252"/>
                    </a:lnTo>
                    <a:lnTo>
                      <a:pt x="84" y="252"/>
                    </a:lnTo>
                    <a:lnTo>
                      <a:pt x="117" y="269"/>
                    </a:lnTo>
                    <a:lnTo>
                      <a:pt x="133" y="259"/>
                    </a:lnTo>
                    <a:lnTo>
                      <a:pt x="147" y="276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7" name="Freeform 100">
                <a:extLst>
                  <a:ext uri="{FF2B5EF4-FFF2-40B4-BE49-F238E27FC236}">
                    <a16:creationId xmlns:a16="http://schemas.microsoft.com/office/drawing/2014/main" id="{7F91D451-867E-F475-11D0-38D35E75A9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86" y="1684"/>
                <a:ext cx="499" cy="402"/>
              </a:xfrm>
              <a:custGeom>
                <a:avLst/>
                <a:gdLst/>
                <a:ahLst/>
                <a:cxnLst>
                  <a:cxn ang="0">
                    <a:pos x="289" y="17"/>
                  </a:cxn>
                  <a:cxn ang="0">
                    <a:pos x="27" y="0"/>
                  </a:cxn>
                  <a:cxn ang="0">
                    <a:pos x="24" y="24"/>
                  </a:cxn>
                  <a:cxn ang="0">
                    <a:pos x="7" y="167"/>
                  </a:cxn>
                  <a:cxn ang="0">
                    <a:pos x="0" y="216"/>
                  </a:cxn>
                  <a:cxn ang="0">
                    <a:pos x="77" y="220"/>
                  </a:cxn>
                  <a:cxn ang="0">
                    <a:pos x="283" y="233"/>
                  </a:cxn>
                  <a:cxn ang="0">
                    <a:pos x="286" y="123"/>
                  </a:cxn>
                  <a:cxn ang="0">
                    <a:pos x="289" y="17"/>
                  </a:cxn>
                </a:cxnLst>
                <a:rect l="0" t="0" r="r" b="b"/>
                <a:pathLst>
                  <a:path w="289" h="233">
                    <a:moveTo>
                      <a:pt x="289" y="17"/>
                    </a:moveTo>
                    <a:lnTo>
                      <a:pt x="27" y="0"/>
                    </a:lnTo>
                    <a:lnTo>
                      <a:pt x="24" y="24"/>
                    </a:lnTo>
                    <a:lnTo>
                      <a:pt x="7" y="167"/>
                    </a:lnTo>
                    <a:lnTo>
                      <a:pt x="0" y="216"/>
                    </a:lnTo>
                    <a:lnTo>
                      <a:pt x="77" y="220"/>
                    </a:lnTo>
                    <a:lnTo>
                      <a:pt x="283" y="233"/>
                    </a:lnTo>
                    <a:lnTo>
                      <a:pt x="286" y="123"/>
                    </a:lnTo>
                    <a:lnTo>
                      <a:pt x="289" y="17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8" name="Freeform 101">
                <a:extLst>
                  <a:ext uri="{FF2B5EF4-FFF2-40B4-BE49-F238E27FC236}">
                    <a16:creationId xmlns:a16="http://schemas.microsoft.com/office/drawing/2014/main" id="{3AD57345-71E7-A114-7655-A53F27BB727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3" y="1427"/>
                <a:ext cx="517" cy="412"/>
              </a:xfrm>
              <a:custGeom>
                <a:avLst/>
                <a:gdLst/>
                <a:ahLst/>
                <a:cxnLst>
                  <a:cxn ang="0">
                    <a:pos x="189" y="0"/>
                  </a:cxn>
                  <a:cxn ang="0">
                    <a:pos x="199" y="60"/>
                  </a:cxn>
                  <a:cxn ang="0">
                    <a:pos x="213" y="80"/>
                  </a:cxn>
                  <a:cxn ang="0">
                    <a:pos x="226" y="123"/>
                  </a:cxn>
                  <a:cxn ang="0">
                    <a:pos x="233" y="166"/>
                  </a:cxn>
                  <a:cxn ang="0">
                    <a:pos x="239" y="216"/>
                  </a:cxn>
                  <a:cxn ang="0">
                    <a:pos x="239" y="226"/>
                  </a:cxn>
                  <a:cxn ang="0">
                    <a:pos x="272" y="216"/>
                  </a:cxn>
                  <a:cxn ang="0">
                    <a:pos x="292" y="199"/>
                  </a:cxn>
                  <a:cxn ang="0">
                    <a:pos x="296" y="199"/>
                  </a:cxn>
                  <a:cxn ang="0">
                    <a:pos x="299" y="203"/>
                  </a:cxn>
                  <a:cxn ang="0">
                    <a:pos x="266" y="226"/>
                  </a:cxn>
                  <a:cxn ang="0">
                    <a:pos x="239" y="226"/>
                  </a:cxn>
                  <a:cxn ang="0">
                    <a:pos x="233" y="239"/>
                  </a:cxn>
                  <a:cxn ang="0">
                    <a:pos x="239" y="226"/>
                  </a:cxn>
                  <a:cxn ang="0">
                    <a:pos x="199" y="219"/>
                  </a:cxn>
                  <a:cxn ang="0">
                    <a:pos x="179" y="206"/>
                  </a:cxn>
                  <a:cxn ang="0">
                    <a:pos x="166" y="186"/>
                  </a:cxn>
                  <a:cxn ang="0">
                    <a:pos x="0" y="233"/>
                  </a:cxn>
                  <a:cxn ang="0">
                    <a:pos x="0" y="223"/>
                  </a:cxn>
                  <a:cxn ang="0">
                    <a:pos x="10" y="203"/>
                  </a:cxn>
                  <a:cxn ang="0">
                    <a:pos x="13" y="186"/>
                  </a:cxn>
                  <a:cxn ang="0">
                    <a:pos x="10" y="173"/>
                  </a:cxn>
                  <a:cxn ang="0">
                    <a:pos x="7" y="173"/>
                  </a:cxn>
                  <a:cxn ang="0">
                    <a:pos x="10" y="153"/>
                  </a:cxn>
                  <a:cxn ang="0">
                    <a:pos x="66" y="140"/>
                  </a:cxn>
                  <a:cxn ang="0">
                    <a:pos x="90" y="133"/>
                  </a:cxn>
                  <a:cxn ang="0">
                    <a:pos x="96" y="113"/>
                  </a:cxn>
                  <a:cxn ang="0">
                    <a:pos x="96" y="90"/>
                  </a:cxn>
                  <a:cxn ang="0">
                    <a:pos x="110" y="56"/>
                  </a:cxn>
                  <a:cxn ang="0">
                    <a:pos x="126" y="56"/>
                  </a:cxn>
                  <a:cxn ang="0">
                    <a:pos x="143" y="10"/>
                  </a:cxn>
                  <a:cxn ang="0">
                    <a:pos x="189" y="0"/>
                  </a:cxn>
                </a:cxnLst>
                <a:rect l="0" t="0" r="r" b="b"/>
                <a:pathLst>
                  <a:path w="299" h="239">
                    <a:moveTo>
                      <a:pt x="189" y="0"/>
                    </a:moveTo>
                    <a:lnTo>
                      <a:pt x="199" y="60"/>
                    </a:lnTo>
                    <a:lnTo>
                      <a:pt x="213" y="80"/>
                    </a:lnTo>
                    <a:lnTo>
                      <a:pt x="226" y="123"/>
                    </a:lnTo>
                    <a:lnTo>
                      <a:pt x="233" y="166"/>
                    </a:lnTo>
                    <a:lnTo>
                      <a:pt x="239" y="216"/>
                    </a:lnTo>
                    <a:lnTo>
                      <a:pt x="239" y="226"/>
                    </a:lnTo>
                    <a:lnTo>
                      <a:pt x="272" y="216"/>
                    </a:lnTo>
                    <a:lnTo>
                      <a:pt x="292" y="199"/>
                    </a:lnTo>
                    <a:lnTo>
                      <a:pt x="296" y="199"/>
                    </a:lnTo>
                    <a:lnTo>
                      <a:pt x="299" y="203"/>
                    </a:lnTo>
                    <a:lnTo>
                      <a:pt x="266" y="226"/>
                    </a:lnTo>
                    <a:lnTo>
                      <a:pt x="239" y="226"/>
                    </a:lnTo>
                    <a:lnTo>
                      <a:pt x="233" y="239"/>
                    </a:lnTo>
                    <a:lnTo>
                      <a:pt x="239" y="226"/>
                    </a:lnTo>
                    <a:lnTo>
                      <a:pt x="199" y="219"/>
                    </a:lnTo>
                    <a:lnTo>
                      <a:pt x="179" y="206"/>
                    </a:lnTo>
                    <a:lnTo>
                      <a:pt x="166" y="186"/>
                    </a:lnTo>
                    <a:lnTo>
                      <a:pt x="0" y="233"/>
                    </a:lnTo>
                    <a:lnTo>
                      <a:pt x="0" y="223"/>
                    </a:lnTo>
                    <a:lnTo>
                      <a:pt x="10" y="203"/>
                    </a:lnTo>
                    <a:lnTo>
                      <a:pt x="13" y="186"/>
                    </a:lnTo>
                    <a:lnTo>
                      <a:pt x="10" y="173"/>
                    </a:lnTo>
                    <a:lnTo>
                      <a:pt x="7" y="173"/>
                    </a:lnTo>
                    <a:lnTo>
                      <a:pt x="10" y="153"/>
                    </a:lnTo>
                    <a:lnTo>
                      <a:pt x="66" y="140"/>
                    </a:lnTo>
                    <a:lnTo>
                      <a:pt x="90" y="133"/>
                    </a:lnTo>
                    <a:lnTo>
                      <a:pt x="96" y="113"/>
                    </a:lnTo>
                    <a:lnTo>
                      <a:pt x="96" y="90"/>
                    </a:lnTo>
                    <a:lnTo>
                      <a:pt x="110" y="56"/>
                    </a:lnTo>
                    <a:lnTo>
                      <a:pt x="126" y="56"/>
                    </a:lnTo>
                    <a:lnTo>
                      <a:pt x="143" y="10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9" name="Freeform 102">
                <a:extLst>
                  <a:ext uri="{FF2B5EF4-FFF2-40B4-BE49-F238E27FC236}">
                    <a16:creationId xmlns:a16="http://schemas.microsoft.com/office/drawing/2014/main" id="{34CA9A9F-8D2A-BE40-6D6D-7737478A4EA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0" y="1392"/>
                <a:ext cx="116" cy="24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54" y="0"/>
                  </a:cxn>
                  <a:cxn ang="0">
                    <a:pos x="67" y="23"/>
                  </a:cxn>
                  <a:cxn ang="0">
                    <a:pos x="67" y="37"/>
                  </a:cxn>
                  <a:cxn ang="0">
                    <a:pos x="54" y="53"/>
                  </a:cxn>
                  <a:cxn ang="0">
                    <a:pos x="57" y="66"/>
                  </a:cxn>
                  <a:cxn ang="0">
                    <a:pos x="50" y="86"/>
                  </a:cxn>
                  <a:cxn ang="0">
                    <a:pos x="67" y="133"/>
                  </a:cxn>
                  <a:cxn ang="0">
                    <a:pos x="37" y="143"/>
                  </a:cxn>
                  <a:cxn ang="0">
                    <a:pos x="24" y="100"/>
                  </a:cxn>
                  <a:cxn ang="0">
                    <a:pos x="10" y="80"/>
                  </a:cxn>
                  <a:cxn ang="0">
                    <a:pos x="0" y="20"/>
                  </a:cxn>
                </a:cxnLst>
                <a:rect l="0" t="0" r="r" b="b"/>
                <a:pathLst>
                  <a:path w="67" h="143">
                    <a:moveTo>
                      <a:pt x="0" y="20"/>
                    </a:moveTo>
                    <a:lnTo>
                      <a:pt x="54" y="0"/>
                    </a:lnTo>
                    <a:lnTo>
                      <a:pt x="67" y="23"/>
                    </a:lnTo>
                    <a:lnTo>
                      <a:pt x="67" y="37"/>
                    </a:lnTo>
                    <a:lnTo>
                      <a:pt x="54" y="53"/>
                    </a:lnTo>
                    <a:lnTo>
                      <a:pt x="57" y="66"/>
                    </a:lnTo>
                    <a:lnTo>
                      <a:pt x="50" y="86"/>
                    </a:lnTo>
                    <a:lnTo>
                      <a:pt x="67" y="133"/>
                    </a:lnTo>
                    <a:lnTo>
                      <a:pt x="37" y="143"/>
                    </a:lnTo>
                    <a:lnTo>
                      <a:pt x="24" y="100"/>
                    </a:lnTo>
                    <a:lnTo>
                      <a:pt x="10" y="8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0" name="Freeform 103">
                <a:extLst>
                  <a:ext uri="{FF2B5EF4-FFF2-40B4-BE49-F238E27FC236}">
                    <a16:creationId xmlns:a16="http://schemas.microsoft.com/office/drawing/2014/main" id="{2678BB5D-F3C0-6668-6A53-21CE9F6EA1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06" y="1375"/>
                <a:ext cx="126" cy="24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4" y="10"/>
                  </a:cxn>
                  <a:cxn ang="0">
                    <a:pos x="17" y="33"/>
                  </a:cxn>
                  <a:cxn ang="0">
                    <a:pos x="17" y="47"/>
                  </a:cxn>
                  <a:cxn ang="0">
                    <a:pos x="4" y="63"/>
                  </a:cxn>
                  <a:cxn ang="0">
                    <a:pos x="7" y="76"/>
                  </a:cxn>
                  <a:cxn ang="0">
                    <a:pos x="0" y="96"/>
                  </a:cxn>
                  <a:cxn ang="0">
                    <a:pos x="17" y="143"/>
                  </a:cxn>
                  <a:cxn ang="0">
                    <a:pos x="50" y="130"/>
                  </a:cxn>
                  <a:cxn ang="0">
                    <a:pos x="60" y="120"/>
                  </a:cxn>
                  <a:cxn ang="0">
                    <a:pos x="73" y="116"/>
                  </a:cxn>
                  <a:cxn ang="0">
                    <a:pos x="73" y="103"/>
                  </a:cxn>
                  <a:cxn ang="0">
                    <a:pos x="23" y="0"/>
                  </a:cxn>
                </a:cxnLst>
                <a:rect l="0" t="0" r="r" b="b"/>
                <a:pathLst>
                  <a:path w="73" h="143">
                    <a:moveTo>
                      <a:pt x="23" y="0"/>
                    </a:moveTo>
                    <a:lnTo>
                      <a:pt x="4" y="10"/>
                    </a:lnTo>
                    <a:lnTo>
                      <a:pt x="17" y="33"/>
                    </a:lnTo>
                    <a:lnTo>
                      <a:pt x="17" y="47"/>
                    </a:lnTo>
                    <a:lnTo>
                      <a:pt x="4" y="63"/>
                    </a:lnTo>
                    <a:lnTo>
                      <a:pt x="7" y="76"/>
                    </a:lnTo>
                    <a:lnTo>
                      <a:pt x="0" y="96"/>
                    </a:lnTo>
                    <a:lnTo>
                      <a:pt x="17" y="143"/>
                    </a:lnTo>
                    <a:lnTo>
                      <a:pt x="50" y="130"/>
                    </a:lnTo>
                    <a:lnTo>
                      <a:pt x="60" y="120"/>
                    </a:lnTo>
                    <a:lnTo>
                      <a:pt x="73" y="116"/>
                    </a:lnTo>
                    <a:lnTo>
                      <a:pt x="73" y="10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1" name="Freeform 104">
                <a:extLst>
                  <a:ext uri="{FF2B5EF4-FFF2-40B4-BE49-F238E27FC236}">
                    <a16:creationId xmlns:a16="http://schemas.microsoft.com/office/drawing/2014/main" id="{B0AD6096-84DB-E9DF-84A9-5EF233C059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46" y="1100"/>
                <a:ext cx="259" cy="453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50" y="262"/>
                  </a:cxn>
                  <a:cxn ang="0">
                    <a:pos x="54" y="226"/>
                  </a:cxn>
                  <a:cxn ang="0">
                    <a:pos x="50" y="222"/>
                  </a:cxn>
                  <a:cxn ang="0">
                    <a:pos x="67" y="192"/>
                  </a:cxn>
                  <a:cxn ang="0">
                    <a:pos x="67" y="202"/>
                  </a:cxn>
                  <a:cxn ang="0">
                    <a:pos x="77" y="192"/>
                  </a:cxn>
                  <a:cxn ang="0">
                    <a:pos x="84" y="169"/>
                  </a:cxn>
                  <a:cxn ang="0">
                    <a:pos x="117" y="152"/>
                  </a:cxn>
                  <a:cxn ang="0">
                    <a:pos x="137" y="109"/>
                  </a:cxn>
                  <a:cxn ang="0">
                    <a:pos x="150" y="103"/>
                  </a:cxn>
                  <a:cxn ang="0">
                    <a:pos x="137" y="93"/>
                  </a:cxn>
                  <a:cxn ang="0">
                    <a:pos x="133" y="73"/>
                  </a:cxn>
                  <a:cxn ang="0">
                    <a:pos x="127" y="66"/>
                  </a:cxn>
                  <a:cxn ang="0">
                    <a:pos x="100" y="20"/>
                  </a:cxn>
                  <a:cxn ang="0">
                    <a:pos x="60" y="0"/>
                  </a:cxn>
                  <a:cxn ang="0">
                    <a:pos x="34" y="26"/>
                  </a:cxn>
                  <a:cxn ang="0">
                    <a:pos x="27" y="119"/>
                  </a:cxn>
                  <a:cxn ang="0">
                    <a:pos x="0" y="159"/>
                  </a:cxn>
                </a:cxnLst>
                <a:rect l="0" t="0" r="r" b="b"/>
                <a:pathLst>
                  <a:path w="150" h="262">
                    <a:moveTo>
                      <a:pt x="0" y="159"/>
                    </a:moveTo>
                    <a:lnTo>
                      <a:pt x="50" y="262"/>
                    </a:lnTo>
                    <a:lnTo>
                      <a:pt x="54" y="226"/>
                    </a:lnTo>
                    <a:lnTo>
                      <a:pt x="50" y="222"/>
                    </a:lnTo>
                    <a:lnTo>
                      <a:pt x="67" y="192"/>
                    </a:lnTo>
                    <a:lnTo>
                      <a:pt x="67" y="202"/>
                    </a:lnTo>
                    <a:lnTo>
                      <a:pt x="77" y="192"/>
                    </a:lnTo>
                    <a:lnTo>
                      <a:pt x="84" y="169"/>
                    </a:lnTo>
                    <a:lnTo>
                      <a:pt x="117" y="152"/>
                    </a:lnTo>
                    <a:lnTo>
                      <a:pt x="137" y="109"/>
                    </a:lnTo>
                    <a:lnTo>
                      <a:pt x="150" y="103"/>
                    </a:lnTo>
                    <a:lnTo>
                      <a:pt x="137" y="93"/>
                    </a:lnTo>
                    <a:lnTo>
                      <a:pt x="133" y="73"/>
                    </a:lnTo>
                    <a:lnTo>
                      <a:pt x="127" y="66"/>
                    </a:lnTo>
                    <a:lnTo>
                      <a:pt x="100" y="20"/>
                    </a:lnTo>
                    <a:lnTo>
                      <a:pt x="60" y="0"/>
                    </a:lnTo>
                    <a:lnTo>
                      <a:pt x="34" y="26"/>
                    </a:lnTo>
                    <a:lnTo>
                      <a:pt x="27" y="119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2" name="Freeform 105">
                <a:extLst>
                  <a:ext uri="{FF2B5EF4-FFF2-40B4-BE49-F238E27FC236}">
                    <a16:creationId xmlns:a16="http://schemas.microsoft.com/office/drawing/2014/main" id="{74F06A9E-2A1F-8D3C-47B2-711D392990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84" y="1575"/>
                <a:ext cx="235" cy="138"/>
              </a:xfrm>
              <a:custGeom>
                <a:avLst/>
                <a:gdLst/>
                <a:ahLst/>
                <a:cxnLst>
                  <a:cxn ang="0">
                    <a:pos x="30" y="27"/>
                  </a:cxn>
                  <a:cxn ang="0">
                    <a:pos x="63" y="14"/>
                  </a:cxn>
                  <a:cxn ang="0">
                    <a:pos x="73" y="4"/>
                  </a:cxn>
                  <a:cxn ang="0">
                    <a:pos x="86" y="0"/>
                  </a:cxn>
                  <a:cxn ang="0">
                    <a:pos x="86" y="10"/>
                  </a:cxn>
                  <a:cxn ang="0">
                    <a:pos x="96" y="17"/>
                  </a:cxn>
                  <a:cxn ang="0">
                    <a:pos x="96" y="27"/>
                  </a:cxn>
                  <a:cxn ang="0">
                    <a:pos x="103" y="27"/>
                  </a:cxn>
                  <a:cxn ang="0">
                    <a:pos x="123" y="50"/>
                  </a:cxn>
                  <a:cxn ang="0">
                    <a:pos x="136" y="47"/>
                  </a:cxn>
                  <a:cxn ang="0">
                    <a:pos x="136" y="40"/>
                  </a:cxn>
                  <a:cxn ang="0">
                    <a:pos x="129" y="34"/>
                  </a:cxn>
                  <a:cxn ang="0">
                    <a:pos x="136" y="37"/>
                  </a:cxn>
                  <a:cxn ang="0">
                    <a:pos x="136" y="47"/>
                  </a:cxn>
                  <a:cxn ang="0">
                    <a:pos x="120" y="63"/>
                  </a:cxn>
                  <a:cxn ang="0">
                    <a:pos x="96" y="63"/>
                  </a:cxn>
                  <a:cxn ang="0">
                    <a:pos x="86" y="54"/>
                  </a:cxn>
                  <a:cxn ang="0">
                    <a:pos x="63" y="63"/>
                  </a:cxn>
                  <a:cxn ang="0">
                    <a:pos x="7" y="80"/>
                  </a:cxn>
                  <a:cxn ang="0">
                    <a:pos x="0" y="37"/>
                  </a:cxn>
                  <a:cxn ang="0">
                    <a:pos x="30" y="27"/>
                  </a:cxn>
                </a:cxnLst>
                <a:rect l="0" t="0" r="r" b="b"/>
                <a:pathLst>
                  <a:path w="136" h="80">
                    <a:moveTo>
                      <a:pt x="30" y="27"/>
                    </a:moveTo>
                    <a:lnTo>
                      <a:pt x="63" y="14"/>
                    </a:lnTo>
                    <a:lnTo>
                      <a:pt x="73" y="4"/>
                    </a:lnTo>
                    <a:lnTo>
                      <a:pt x="86" y="0"/>
                    </a:lnTo>
                    <a:lnTo>
                      <a:pt x="86" y="10"/>
                    </a:lnTo>
                    <a:lnTo>
                      <a:pt x="96" y="17"/>
                    </a:lnTo>
                    <a:lnTo>
                      <a:pt x="96" y="27"/>
                    </a:lnTo>
                    <a:lnTo>
                      <a:pt x="103" y="27"/>
                    </a:lnTo>
                    <a:lnTo>
                      <a:pt x="123" y="50"/>
                    </a:lnTo>
                    <a:lnTo>
                      <a:pt x="136" y="47"/>
                    </a:lnTo>
                    <a:lnTo>
                      <a:pt x="136" y="40"/>
                    </a:lnTo>
                    <a:lnTo>
                      <a:pt x="129" y="34"/>
                    </a:lnTo>
                    <a:lnTo>
                      <a:pt x="136" y="37"/>
                    </a:lnTo>
                    <a:lnTo>
                      <a:pt x="136" y="47"/>
                    </a:lnTo>
                    <a:lnTo>
                      <a:pt x="120" y="63"/>
                    </a:lnTo>
                    <a:lnTo>
                      <a:pt x="96" y="63"/>
                    </a:lnTo>
                    <a:lnTo>
                      <a:pt x="86" y="54"/>
                    </a:lnTo>
                    <a:lnTo>
                      <a:pt x="63" y="63"/>
                    </a:lnTo>
                    <a:lnTo>
                      <a:pt x="7" y="80"/>
                    </a:lnTo>
                    <a:lnTo>
                      <a:pt x="0" y="3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3" name="Freeform 106">
                <a:extLst>
                  <a:ext uri="{FF2B5EF4-FFF2-40B4-BE49-F238E27FC236}">
                    <a16:creationId xmlns:a16="http://schemas.microsoft.com/office/drawing/2014/main" id="{0432686C-1AEB-DBFB-6046-381D522B2E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96" y="1684"/>
                <a:ext cx="102" cy="116"/>
              </a:xfrm>
              <a:custGeom>
                <a:avLst/>
                <a:gdLst/>
                <a:ahLst/>
                <a:cxnLst>
                  <a:cxn ang="0">
                    <a:pos x="6" y="67"/>
                  </a:cxn>
                  <a:cxn ang="0">
                    <a:pos x="59" y="24"/>
                  </a:cxn>
                  <a:cxn ang="0">
                    <a:pos x="56" y="0"/>
                  </a:cxn>
                  <a:cxn ang="0">
                    <a:pos x="0" y="17"/>
                  </a:cxn>
                  <a:cxn ang="0">
                    <a:pos x="6" y="67"/>
                  </a:cxn>
                </a:cxnLst>
                <a:rect l="0" t="0" r="r" b="b"/>
                <a:pathLst>
                  <a:path w="59" h="67">
                    <a:moveTo>
                      <a:pt x="6" y="67"/>
                    </a:moveTo>
                    <a:lnTo>
                      <a:pt x="59" y="24"/>
                    </a:lnTo>
                    <a:lnTo>
                      <a:pt x="56" y="0"/>
                    </a:lnTo>
                    <a:lnTo>
                      <a:pt x="0" y="17"/>
                    </a:lnTo>
                    <a:lnTo>
                      <a:pt x="6" y="67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4" name="Freeform 107">
                <a:extLst>
                  <a:ext uri="{FF2B5EF4-FFF2-40B4-BE49-F238E27FC236}">
                    <a16:creationId xmlns:a16="http://schemas.microsoft.com/office/drawing/2014/main" id="{BB53B708-2A54-BBF6-1693-081C553FF0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93" y="1668"/>
                <a:ext cx="57" cy="5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33"/>
                  </a:cxn>
                  <a:cxn ang="0">
                    <a:pos x="33" y="26"/>
                  </a:cxn>
                  <a:cxn ang="0">
                    <a:pos x="33" y="9"/>
                  </a:cxn>
                  <a:cxn ang="0">
                    <a:pos x="23" y="0"/>
                  </a:cxn>
                  <a:cxn ang="0">
                    <a:pos x="0" y="9"/>
                  </a:cxn>
                </a:cxnLst>
                <a:rect l="0" t="0" r="r" b="b"/>
                <a:pathLst>
                  <a:path w="33" h="33">
                    <a:moveTo>
                      <a:pt x="0" y="9"/>
                    </a:moveTo>
                    <a:lnTo>
                      <a:pt x="3" y="33"/>
                    </a:lnTo>
                    <a:lnTo>
                      <a:pt x="33" y="26"/>
                    </a:lnTo>
                    <a:lnTo>
                      <a:pt x="33" y="9"/>
                    </a:lnTo>
                    <a:lnTo>
                      <a:pt x="2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5" name="Freeform 108">
                <a:extLst>
                  <a:ext uri="{FF2B5EF4-FFF2-40B4-BE49-F238E27FC236}">
                    <a16:creationId xmlns:a16="http://schemas.microsoft.com/office/drawing/2014/main" id="{D6EF9B0C-4DEE-840D-1DD0-CF0B3C2028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47" y="1748"/>
                <a:ext cx="407" cy="292"/>
              </a:xfrm>
              <a:custGeom>
                <a:avLst/>
                <a:gdLst/>
                <a:ahLst/>
                <a:cxnLst>
                  <a:cxn ang="0">
                    <a:pos x="27" y="169"/>
                  </a:cxn>
                  <a:cxn ang="0">
                    <a:pos x="67" y="163"/>
                  </a:cxn>
                  <a:cxn ang="0">
                    <a:pos x="206" y="130"/>
                  </a:cxn>
                  <a:cxn ang="0">
                    <a:pos x="216" y="113"/>
                  </a:cxn>
                  <a:cxn ang="0">
                    <a:pos x="226" y="120"/>
                  </a:cxn>
                  <a:cxn ang="0">
                    <a:pos x="233" y="113"/>
                  </a:cxn>
                  <a:cxn ang="0">
                    <a:pos x="236" y="83"/>
                  </a:cxn>
                  <a:cxn ang="0">
                    <a:pos x="226" y="80"/>
                  </a:cxn>
                  <a:cxn ang="0">
                    <a:pos x="220" y="63"/>
                  </a:cxn>
                  <a:cxn ang="0">
                    <a:pos x="223" y="47"/>
                  </a:cxn>
                  <a:cxn ang="0">
                    <a:pos x="226" y="33"/>
                  </a:cxn>
                  <a:cxn ang="0">
                    <a:pos x="206" y="20"/>
                  </a:cxn>
                  <a:cxn ang="0">
                    <a:pos x="193" y="0"/>
                  </a:cxn>
                  <a:cxn ang="0">
                    <a:pos x="27" y="47"/>
                  </a:cxn>
                  <a:cxn ang="0">
                    <a:pos x="27" y="37"/>
                  </a:cxn>
                  <a:cxn ang="0">
                    <a:pos x="0" y="53"/>
                  </a:cxn>
                  <a:cxn ang="0">
                    <a:pos x="17" y="130"/>
                  </a:cxn>
                  <a:cxn ang="0">
                    <a:pos x="27" y="169"/>
                  </a:cxn>
                </a:cxnLst>
                <a:rect l="0" t="0" r="r" b="b"/>
                <a:pathLst>
                  <a:path w="236" h="169">
                    <a:moveTo>
                      <a:pt x="27" y="169"/>
                    </a:moveTo>
                    <a:lnTo>
                      <a:pt x="67" y="163"/>
                    </a:lnTo>
                    <a:lnTo>
                      <a:pt x="206" y="130"/>
                    </a:lnTo>
                    <a:lnTo>
                      <a:pt x="216" y="113"/>
                    </a:lnTo>
                    <a:lnTo>
                      <a:pt x="226" y="120"/>
                    </a:lnTo>
                    <a:lnTo>
                      <a:pt x="233" y="113"/>
                    </a:lnTo>
                    <a:lnTo>
                      <a:pt x="236" y="83"/>
                    </a:lnTo>
                    <a:lnTo>
                      <a:pt x="226" y="80"/>
                    </a:lnTo>
                    <a:lnTo>
                      <a:pt x="220" y="63"/>
                    </a:lnTo>
                    <a:lnTo>
                      <a:pt x="223" y="47"/>
                    </a:lnTo>
                    <a:lnTo>
                      <a:pt x="226" y="33"/>
                    </a:lnTo>
                    <a:lnTo>
                      <a:pt x="206" y="20"/>
                    </a:lnTo>
                    <a:lnTo>
                      <a:pt x="193" y="0"/>
                    </a:lnTo>
                    <a:lnTo>
                      <a:pt x="27" y="47"/>
                    </a:lnTo>
                    <a:lnTo>
                      <a:pt x="27" y="37"/>
                    </a:lnTo>
                    <a:lnTo>
                      <a:pt x="0" y="53"/>
                    </a:lnTo>
                    <a:lnTo>
                      <a:pt x="17" y="130"/>
                    </a:lnTo>
                    <a:lnTo>
                      <a:pt x="27" y="169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6" name="Freeform 109">
                <a:extLst>
                  <a:ext uri="{FF2B5EF4-FFF2-40B4-BE49-F238E27FC236}">
                    <a16:creationId xmlns:a16="http://schemas.microsoft.com/office/drawing/2014/main" id="{4D3252D7-5BCB-C4E0-FC9D-D087C357DE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27" y="1805"/>
                <a:ext cx="86" cy="2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6" y="7"/>
                  </a:cxn>
                  <a:cxn ang="0">
                    <a:pos x="40" y="20"/>
                  </a:cxn>
                  <a:cxn ang="0">
                    <a:pos x="40" y="30"/>
                  </a:cxn>
                  <a:cxn ang="0">
                    <a:pos x="50" y="40"/>
                  </a:cxn>
                  <a:cxn ang="0">
                    <a:pos x="46" y="80"/>
                  </a:cxn>
                  <a:cxn ang="0">
                    <a:pos x="40" y="120"/>
                  </a:cxn>
                  <a:cxn ang="0">
                    <a:pos x="33" y="130"/>
                  </a:cxn>
                  <a:cxn ang="0">
                    <a:pos x="30" y="117"/>
                  </a:cxn>
                  <a:cxn ang="0">
                    <a:pos x="13" y="113"/>
                  </a:cxn>
                  <a:cxn ang="0">
                    <a:pos x="0" y="97"/>
                  </a:cxn>
                  <a:cxn ang="0">
                    <a:pos x="6" y="87"/>
                  </a:cxn>
                  <a:cxn ang="0">
                    <a:pos x="13" y="80"/>
                  </a:cxn>
                  <a:cxn ang="0">
                    <a:pos x="16" y="50"/>
                  </a:cxn>
                  <a:cxn ang="0">
                    <a:pos x="6" y="47"/>
                  </a:cxn>
                  <a:cxn ang="0">
                    <a:pos x="0" y="30"/>
                  </a:cxn>
                  <a:cxn ang="0">
                    <a:pos x="3" y="14"/>
                  </a:cxn>
                  <a:cxn ang="0">
                    <a:pos x="6" y="0"/>
                  </a:cxn>
                </a:cxnLst>
                <a:rect l="0" t="0" r="r" b="b"/>
                <a:pathLst>
                  <a:path w="50" h="130">
                    <a:moveTo>
                      <a:pt x="6" y="0"/>
                    </a:moveTo>
                    <a:lnTo>
                      <a:pt x="46" y="7"/>
                    </a:lnTo>
                    <a:lnTo>
                      <a:pt x="40" y="20"/>
                    </a:lnTo>
                    <a:lnTo>
                      <a:pt x="40" y="30"/>
                    </a:lnTo>
                    <a:lnTo>
                      <a:pt x="50" y="40"/>
                    </a:lnTo>
                    <a:lnTo>
                      <a:pt x="46" y="80"/>
                    </a:lnTo>
                    <a:lnTo>
                      <a:pt x="40" y="120"/>
                    </a:lnTo>
                    <a:lnTo>
                      <a:pt x="33" y="130"/>
                    </a:lnTo>
                    <a:lnTo>
                      <a:pt x="30" y="117"/>
                    </a:lnTo>
                    <a:lnTo>
                      <a:pt x="13" y="113"/>
                    </a:lnTo>
                    <a:lnTo>
                      <a:pt x="0" y="97"/>
                    </a:lnTo>
                    <a:lnTo>
                      <a:pt x="6" y="87"/>
                    </a:lnTo>
                    <a:lnTo>
                      <a:pt x="13" y="80"/>
                    </a:lnTo>
                    <a:lnTo>
                      <a:pt x="16" y="50"/>
                    </a:lnTo>
                    <a:lnTo>
                      <a:pt x="6" y="47"/>
                    </a:lnTo>
                    <a:lnTo>
                      <a:pt x="0" y="30"/>
                    </a:lnTo>
                    <a:lnTo>
                      <a:pt x="3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7" name="Freeform 110">
                <a:extLst>
                  <a:ext uri="{FF2B5EF4-FFF2-40B4-BE49-F238E27FC236}">
                    <a16:creationId xmlns:a16="http://schemas.microsoft.com/office/drawing/2014/main" id="{4567D324-DBBA-75F9-E36E-6257ADD12C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62" y="1972"/>
                <a:ext cx="322" cy="161"/>
              </a:xfrm>
              <a:custGeom>
                <a:avLst/>
                <a:gdLst/>
                <a:ahLst/>
                <a:cxnLst>
                  <a:cxn ang="0">
                    <a:pos x="186" y="56"/>
                  </a:cxn>
                  <a:cxn ang="0">
                    <a:pos x="183" y="89"/>
                  </a:cxn>
                  <a:cxn ang="0">
                    <a:pos x="166" y="93"/>
                  </a:cxn>
                  <a:cxn ang="0">
                    <a:pos x="156" y="83"/>
                  </a:cxn>
                  <a:cxn ang="0">
                    <a:pos x="136" y="66"/>
                  </a:cxn>
                  <a:cxn ang="0">
                    <a:pos x="133" y="49"/>
                  </a:cxn>
                  <a:cxn ang="0">
                    <a:pos x="143" y="49"/>
                  </a:cxn>
                  <a:cxn ang="0">
                    <a:pos x="143" y="39"/>
                  </a:cxn>
                  <a:cxn ang="0">
                    <a:pos x="136" y="23"/>
                  </a:cxn>
                  <a:cxn ang="0">
                    <a:pos x="139" y="16"/>
                  </a:cxn>
                  <a:cxn ang="0">
                    <a:pos x="133" y="20"/>
                  </a:cxn>
                  <a:cxn ang="0">
                    <a:pos x="119" y="33"/>
                  </a:cxn>
                  <a:cxn ang="0">
                    <a:pos x="123" y="56"/>
                  </a:cxn>
                  <a:cxn ang="0">
                    <a:pos x="133" y="73"/>
                  </a:cxn>
                  <a:cxn ang="0">
                    <a:pos x="136" y="89"/>
                  </a:cxn>
                  <a:cxn ang="0">
                    <a:pos x="133" y="93"/>
                  </a:cxn>
                  <a:cxn ang="0">
                    <a:pos x="116" y="83"/>
                  </a:cxn>
                  <a:cxn ang="0">
                    <a:pos x="103" y="83"/>
                  </a:cxn>
                  <a:cxn ang="0">
                    <a:pos x="103" y="66"/>
                  </a:cxn>
                  <a:cxn ang="0">
                    <a:pos x="109" y="56"/>
                  </a:cxn>
                  <a:cxn ang="0">
                    <a:pos x="83" y="39"/>
                  </a:cxn>
                  <a:cxn ang="0">
                    <a:pos x="76" y="43"/>
                  </a:cxn>
                  <a:cxn ang="0">
                    <a:pos x="70" y="33"/>
                  </a:cxn>
                  <a:cxn ang="0">
                    <a:pos x="53" y="26"/>
                  </a:cxn>
                  <a:cxn ang="0">
                    <a:pos x="50" y="36"/>
                  </a:cxn>
                  <a:cxn ang="0">
                    <a:pos x="26" y="36"/>
                  </a:cxn>
                  <a:cxn ang="0">
                    <a:pos x="20" y="49"/>
                  </a:cxn>
                  <a:cxn ang="0">
                    <a:pos x="3" y="53"/>
                  </a:cxn>
                  <a:cxn ang="0">
                    <a:pos x="0" y="33"/>
                  </a:cxn>
                  <a:cxn ang="0">
                    <a:pos x="139" y="0"/>
                  </a:cxn>
                  <a:cxn ang="0">
                    <a:pos x="166" y="66"/>
                  </a:cxn>
                  <a:cxn ang="0">
                    <a:pos x="186" y="56"/>
                  </a:cxn>
                </a:cxnLst>
                <a:rect l="0" t="0" r="r" b="b"/>
                <a:pathLst>
                  <a:path w="186" h="93">
                    <a:moveTo>
                      <a:pt x="186" y="56"/>
                    </a:moveTo>
                    <a:lnTo>
                      <a:pt x="183" y="89"/>
                    </a:lnTo>
                    <a:lnTo>
                      <a:pt x="166" y="93"/>
                    </a:lnTo>
                    <a:lnTo>
                      <a:pt x="156" y="83"/>
                    </a:lnTo>
                    <a:lnTo>
                      <a:pt x="136" y="66"/>
                    </a:lnTo>
                    <a:lnTo>
                      <a:pt x="133" y="49"/>
                    </a:lnTo>
                    <a:lnTo>
                      <a:pt x="143" y="49"/>
                    </a:lnTo>
                    <a:lnTo>
                      <a:pt x="143" y="39"/>
                    </a:lnTo>
                    <a:lnTo>
                      <a:pt x="136" y="23"/>
                    </a:lnTo>
                    <a:lnTo>
                      <a:pt x="139" y="16"/>
                    </a:lnTo>
                    <a:lnTo>
                      <a:pt x="133" y="20"/>
                    </a:lnTo>
                    <a:lnTo>
                      <a:pt x="119" y="33"/>
                    </a:lnTo>
                    <a:lnTo>
                      <a:pt x="123" y="56"/>
                    </a:lnTo>
                    <a:lnTo>
                      <a:pt x="133" y="73"/>
                    </a:lnTo>
                    <a:lnTo>
                      <a:pt x="136" y="89"/>
                    </a:lnTo>
                    <a:lnTo>
                      <a:pt x="133" y="93"/>
                    </a:lnTo>
                    <a:lnTo>
                      <a:pt x="116" y="83"/>
                    </a:lnTo>
                    <a:lnTo>
                      <a:pt x="103" y="83"/>
                    </a:lnTo>
                    <a:lnTo>
                      <a:pt x="103" y="66"/>
                    </a:lnTo>
                    <a:lnTo>
                      <a:pt x="109" y="56"/>
                    </a:lnTo>
                    <a:lnTo>
                      <a:pt x="83" y="39"/>
                    </a:lnTo>
                    <a:lnTo>
                      <a:pt x="76" y="43"/>
                    </a:lnTo>
                    <a:lnTo>
                      <a:pt x="70" y="33"/>
                    </a:lnTo>
                    <a:lnTo>
                      <a:pt x="53" y="26"/>
                    </a:lnTo>
                    <a:lnTo>
                      <a:pt x="50" y="36"/>
                    </a:lnTo>
                    <a:lnTo>
                      <a:pt x="26" y="36"/>
                    </a:lnTo>
                    <a:lnTo>
                      <a:pt x="20" y="49"/>
                    </a:lnTo>
                    <a:lnTo>
                      <a:pt x="3" y="53"/>
                    </a:lnTo>
                    <a:lnTo>
                      <a:pt x="0" y="33"/>
                    </a:lnTo>
                    <a:lnTo>
                      <a:pt x="139" y="0"/>
                    </a:lnTo>
                    <a:lnTo>
                      <a:pt x="166" y="66"/>
                    </a:lnTo>
                    <a:lnTo>
                      <a:pt x="186" y="56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8" name="Freeform 111">
                <a:extLst>
                  <a:ext uri="{FF2B5EF4-FFF2-40B4-BE49-F238E27FC236}">
                    <a16:creationId xmlns:a16="http://schemas.microsoft.com/office/drawing/2014/main" id="{F289D258-13FF-46A9-C901-5990D8DA43F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20" y="2173"/>
                <a:ext cx="504" cy="299"/>
              </a:xfrm>
              <a:custGeom>
                <a:avLst/>
                <a:gdLst/>
                <a:ahLst/>
                <a:cxnLst>
                  <a:cxn ang="0">
                    <a:pos x="3" y="173"/>
                  </a:cxn>
                  <a:cxn ang="0">
                    <a:pos x="6" y="159"/>
                  </a:cxn>
                  <a:cxn ang="0">
                    <a:pos x="0" y="156"/>
                  </a:cxn>
                  <a:cxn ang="0">
                    <a:pos x="0" y="139"/>
                  </a:cxn>
                  <a:cxn ang="0">
                    <a:pos x="33" y="139"/>
                  </a:cxn>
                  <a:cxn ang="0">
                    <a:pos x="26" y="126"/>
                  </a:cxn>
                  <a:cxn ang="0">
                    <a:pos x="36" y="123"/>
                  </a:cxn>
                  <a:cxn ang="0">
                    <a:pos x="33" y="116"/>
                  </a:cxn>
                  <a:cxn ang="0">
                    <a:pos x="43" y="93"/>
                  </a:cxn>
                  <a:cxn ang="0">
                    <a:pos x="56" y="83"/>
                  </a:cxn>
                  <a:cxn ang="0">
                    <a:pos x="106" y="76"/>
                  </a:cxn>
                  <a:cxn ang="0">
                    <a:pos x="116" y="60"/>
                  </a:cxn>
                  <a:cxn ang="0">
                    <a:pos x="126" y="70"/>
                  </a:cxn>
                  <a:cxn ang="0">
                    <a:pos x="136" y="50"/>
                  </a:cxn>
                  <a:cxn ang="0">
                    <a:pos x="149" y="26"/>
                  </a:cxn>
                  <a:cxn ang="0">
                    <a:pos x="166" y="10"/>
                  </a:cxn>
                  <a:cxn ang="0">
                    <a:pos x="199" y="3"/>
                  </a:cxn>
                  <a:cxn ang="0">
                    <a:pos x="216" y="10"/>
                  </a:cxn>
                  <a:cxn ang="0">
                    <a:pos x="226" y="7"/>
                  </a:cxn>
                  <a:cxn ang="0">
                    <a:pos x="236" y="10"/>
                  </a:cxn>
                  <a:cxn ang="0">
                    <a:pos x="242" y="0"/>
                  </a:cxn>
                  <a:cxn ang="0">
                    <a:pos x="249" y="0"/>
                  </a:cxn>
                  <a:cxn ang="0">
                    <a:pos x="265" y="17"/>
                  </a:cxn>
                  <a:cxn ang="0">
                    <a:pos x="272" y="43"/>
                  </a:cxn>
                  <a:cxn ang="0">
                    <a:pos x="282" y="53"/>
                  </a:cxn>
                  <a:cxn ang="0">
                    <a:pos x="289" y="66"/>
                  </a:cxn>
                  <a:cxn ang="0">
                    <a:pos x="292" y="66"/>
                  </a:cxn>
                  <a:cxn ang="0">
                    <a:pos x="282" y="83"/>
                  </a:cxn>
                  <a:cxn ang="0">
                    <a:pos x="272" y="93"/>
                  </a:cxn>
                  <a:cxn ang="0">
                    <a:pos x="265" y="110"/>
                  </a:cxn>
                  <a:cxn ang="0">
                    <a:pos x="242" y="126"/>
                  </a:cxn>
                  <a:cxn ang="0">
                    <a:pos x="66" y="156"/>
                  </a:cxn>
                  <a:cxn ang="0">
                    <a:pos x="49" y="156"/>
                  </a:cxn>
                  <a:cxn ang="0">
                    <a:pos x="49" y="166"/>
                  </a:cxn>
                  <a:cxn ang="0">
                    <a:pos x="3" y="173"/>
                  </a:cxn>
                </a:cxnLst>
                <a:rect l="0" t="0" r="r" b="b"/>
                <a:pathLst>
                  <a:path w="292" h="173">
                    <a:moveTo>
                      <a:pt x="3" y="173"/>
                    </a:moveTo>
                    <a:lnTo>
                      <a:pt x="6" y="159"/>
                    </a:lnTo>
                    <a:lnTo>
                      <a:pt x="0" y="156"/>
                    </a:lnTo>
                    <a:lnTo>
                      <a:pt x="0" y="139"/>
                    </a:lnTo>
                    <a:lnTo>
                      <a:pt x="33" y="139"/>
                    </a:lnTo>
                    <a:lnTo>
                      <a:pt x="26" y="126"/>
                    </a:lnTo>
                    <a:lnTo>
                      <a:pt x="36" y="123"/>
                    </a:lnTo>
                    <a:lnTo>
                      <a:pt x="33" y="116"/>
                    </a:lnTo>
                    <a:lnTo>
                      <a:pt x="43" y="93"/>
                    </a:lnTo>
                    <a:lnTo>
                      <a:pt x="56" y="83"/>
                    </a:lnTo>
                    <a:lnTo>
                      <a:pt x="106" y="76"/>
                    </a:lnTo>
                    <a:lnTo>
                      <a:pt x="116" y="60"/>
                    </a:lnTo>
                    <a:lnTo>
                      <a:pt x="126" y="70"/>
                    </a:lnTo>
                    <a:lnTo>
                      <a:pt x="136" y="50"/>
                    </a:lnTo>
                    <a:lnTo>
                      <a:pt x="149" y="26"/>
                    </a:lnTo>
                    <a:lnTo>
                      <a:pt x="166" y="10"/>
                    </a:lnTo>
                    <a:lnTo>
                      <a:pt x="199" y="3"/>
                    </a:lnTo>
                    <a:lnTo>
                      <a:pt x="216" y="10"/>
                    </a:lnTo>
                    <a:lnTo>
                      <a:pt x="226" y="7"/>
                    </a:lnTo>
                    <a:lnTo>
                      <a:pt x="236" y="10"/>
                    </a:lnTo>
                    <a:lnTo>
                      <a:pt x="242" y="0"/>
                    </a:lnTo>
                    <a:lnTo>
                      <a:pt x="249" y="0"/>
                    </a:lnTo>
                    <a:lnTo>
                      <a:pt x="265" y="17"/>
                    </a:lnTo>
                    <a:lnTo>
                      <a:pt x="272" y="43"/>
                    </a:lnTo>
                    <a:lnTo>
                      <a:pt x="282" y="53"/>
                    </a:lnTo>
                    <a:lnTo>
                      <a:pt x="289" y="66"/>
                    </a:lnTo>
                    <a:lnTo>
                      <a:pt x="292" y="66"/>
                    </a:lnTo>
                    <a:lnTo>
                      <a:pt x="282" y="83"/>
                    </a:lnTo>
                    <a:lnTo>
                      <a:pt x="272" y="93"/>
                    </a:lnTo>
                    <a:lnTo>
                      <a:pt x="265" y="110"/>
                    </a:lnTo>
                    <a:lnTo>
                      <a:pt x="242" y="126"/>
                    </a:lnTo>
                    <a:lnTo>
                      <a:pt x="66" y="156"/>
                    </a:lnTo>
                    <a:lnTo>
                      <a:pt x="49" y="156"/>
                    </a:lnTo>
                    <a:lnTo>
                      <a:pt x="49" y="166"/>
                    </a:lnTo>
                    <a:lnTo>
                      <a:pt x="3" y="173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89" name="Freeform 112">
                <a:extLst>
                  <a:ext uri="{FF2B5EF4-FFF2-40B4-BE49-F238E27FC236}">
                    <a16:creationId xmlns:a16="http://schemas.microsoft.com/office/drawing/2014/main" id="{15BFD6D8-E3F3-FE31-A057-4A4E5A8AF9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3" y="1943"/>
                <a:ext cx="81" cy="14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27" y="83"/>
                  </a:cxn>
                  <a:cxn ang="0">
                    <a:pos x="47" y="73"/>
                  </a:cxn>
                  <a:cxn ang="0">
                    <a:pos x="47" y="66"/>
                  </a:cxn>
                  <a:cxn ang="0">
                    <a:pos x="44" y="56"/>
                  </a:cxn>
                  <a:cxn ang="0">
                    <a:pos x="30" y="50"/>
                  </a:cxn>
                  <a:cxn ang="0">
                    <a:pos x="14" y="17"/>
                  </a:cxn>
                  <a:cxn ang="0">
                    <a:pos x="20" y="7"/>
                  </a:cxn>
                  <a:cxn ang="0">
                    <a:pos x="10" y="0"/>
                  </a:cxn>
                  <a:cxn ang="0">
                    <a:pos x="0" y="17"/>
                  </a:cxn>
                </a:cxnLst>
                <a:rect l="0" t="0" r="r" b="b"/>
                <a:pathLst>
                  <a:path w="47" h="83">
                    <a:moveTo>
                      <a:pt x="0" y="17"/>
                    </a:moveTo>
                    <a:lnTo>
                      <a:pt x="27" y="83"/>
                    </a:lnTo>
                    <a:lnTo>
                      <a:pt x="47" y="73"/>
                    </a:lnTo>
                    <a:lnTo>
                      <a:pt x="47" y="66"/>
                    </a:lnTo>
                    <a:lnTo>
                      <a:pt x="44" y="56"/>
                    </a:lnTo>
                    <a:lnTo>
                      <a:pt x="30" y="50"/>
                    </a:lnTo>
                    <a:lnTo>
                      <a:pt x="14" y="17"/>
                    </a:lnTo>
                    <a:lnTo>
                      <a:pt x="20" y="7"/>
                    </a:lnTo>
                    <a:lnTo>
                      <a:pt x="1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0" name="Freeform 113">
                <a:extLst>
                  <a:ext uri="{FF2B5EF4-FFF2-40B4-BE49-F238E27FC236}">
                    <a16:creationId xmlns:a16="http://schemas.microsoft.com/office/drawing/2014/main" id="{A1AE7552-0BDC-C3DF-F633-91E41BF4A71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49" y="2126"/>
                <a:ext cx="30" cy="8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7" y="50"/>
                  </a:cxn>
                  <a:cxn ang="0">
                    <a:pos x="10" y="44"/>
                  </a:cxn>
                  <a:cxn ang="0">
                    <a:pos x="10" y="27"/>
                  </a:cxn>
                  <a:cxn ang="0">
                    <a:pos x="17" y="27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0" y="27"/>
                  </a:cxn>
                </a:cxnLst>
                <a:rect l="0" t="0" r="r" b="b"/>
                <a:pathLst>
                  <a:path w="17" h="50">
                    <a:moveTo>
                      <a:pt x="0" y="27"/>
                    </a:moveTo>
                    <a:lnTo>
                      <a:pt x="7" y="50"/>
                    </a:lnTo>
                    <a:lnTo>
                      <a:pt x="10" y="44"/>
                    </a:lnTo>
                    <a:lnTo>
                      <a:pt x="10" y="27"/>
                    </a:lnTo>
                    <a:lnTo>
                      <a:pt x="17" y="27"/>
                    </a:lnTo>
                    <a:lnTo>
                      <a:pt x="17" y="0"/>
                    </a:lnTo>
                    <a:lnTo>
                      <a:pt x="0" y="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1" name="Freeform 114">
                <a:extLst>
                  <a:ext uri="{FF2B5EF4-FFF2-40B4-BE49-F238E27FC236}">
                    <a16:creationId xmlns:a16="http://schemas.microsoft.com/office/drawing/2014/main" id="{C5CE3497-7F11-52F2-F2FA-D929A403FE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78" y="1972"/>
                <a:ext cx="316" cy="34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67" y="39"/>
                  </a:cxn>
                  <a:cxn ang="0">
                    <a:pos x="107" y="33"/>
                  </a:cxn>
                  <a:cxn ang="0">
                    <a:pos x="110" y="53"/>
                  </a:cxn>
                  <a:cxn ang="0">
                    <a:pos x="127" y="49"/>
                  </a:cxn>
                  <a:cxn ang="0">
                    <a:pos x="133" y="36"/>
                  </a:cxn>
                  <a:cxn ang="0">
                    <a:pos x="157" y="36"/>
                  </a:cxn>
                  <a:cxn ang="0">
                    <a:pos x="160" y="26"/>
                  </a:cxn>
                  <a:cxn ang="0">
                    <a:pos x="177" y="33"/>
                  </a:cxn>
                  <a:cxn ang="0">
                    <a:pos x="183" y="43"/>
                  </a:cxn>
                  <a:cxn ang="0">
                    <a:pos x="160" y="36"/>
                  </a:cxn>
                  <a:cxn ang="0">
                    <a:pos x="157" y="66"/>
                  </a:cxn>
                  <a:cxn ang="0">
                    <a:pos x="140" y="83"/>
                  </a:cxn>
                  <a:cxn ang="0">
                    <a:pos x="140" y="99"/>
                  </a:cxn>
                  <a:cxn ang="0">
                    <a:pos x="123" y="106"/>
                  </a:cxn>
                  <a:cxn ang="0">
                    <a:pos x="117" y="99"/>
                  </a:cxn>
                  <a:cxn ang="0">
                    <a:pos x="107" y="109"/>
                  </a:cxn>
                  <a:cxn ang="0">
                    <a:pos x="107" y="116"/>
                  </a:cxn>
                  <a:cxn ang="0">
                    <a:pos x="100" y="142"/>
                  </a:cxn>
                  <a:cxn ang="0">
                    <a:pos x="100" y="159"/>
                  </a:cxn>
                  <a:cxn ang="0">
                    <a:pos x="74" y="182"/>
                  </a:cxn>
                  <a:cxn ang="0">
                    <a:pos x="67" y="182"/>
                  </a:cxn>
                  <a:cxn ang="0">
                    <a:pos x="57" y="199"/>
                  </a:cxn>
                  <a:cxn ang="0">
                    <a:pos x="40" y="199"/>
                  </a:cxn>
                  <a:cxn ang="0">
                    <a:pos x="34" y="182"/>
                  </a:cxn>
                  <a:cxn ang="0">
                    <a:pos x="24" y="182"/>
                  </a:cxn>
                  <a:cxn ang="0">
                    <a:pos x="17" y="169"/>
                  </a:cxn>
                  <a:cxn ang="0">
                    <a:pos x="7" y="159"/>
                  </a:cxn>
                  <a:cxn ang="0">
                    <a:pos x="0" y="133"/>
                  </a:cxn>
                  <a:cxn ang="0">
                    <a:pos x="7" y="126"/>
                  </a:cxn>
                  <a:cxn ang="0">
                    <a:pos x="10" y="116"/>
                  </a:cxn>
                  <a:cxn ang="0">
                    <a:pos x="10" y="109"/>
                  </a:cxn>
                  <a:cxn ang="0">
                    <a:pos x="17" y="93"/>
                  </a:cxn>
                  <a:cxn ang="0">
                    <a:pos x="27" y="93"/>
                  </a:cxn>
                  <a:cxn ang="0">
                    <a:pos x="27" y="83"/>
                  </a:cxn>
                  <a:cxn ang="0">
                    <a:pos x="34" y="69"/>
                  </a:cxn>
                  <a:cxn ang="0">
                    <a:pos x="34" y="66"/>
                  </a:cxn>
                  <a:cxn ang="0">
                    <a:pos x="40" y="66"/>
                  </a:cxn>
                  <a:cxn ang="0">
                    <a:pos x="44" y="56"/>
                  </a:cxn>
                  <a:cxn ang="0">
                    <a:pos x="50" y="39"/>
                  </a:cxn>
                  <a:cxn ang="0">
                    <a:pos x="50" y="16"/>
                  </a:cxn>
                  <a:cxn ang="0">
                    <a:pos x="57" y="0"/>
                  </a:cxn>
                </a:cxnLst>
                <a:rect l="0" t="0" r="r" b="b"/>
                <a:pathLst>
                  <a:path w="183" h="199">
                    <a:moveTo>
                      <a:pt x="57" y="0"/>
                    </a:moveTo>
                    <a:lnTo>
                      <a:pt x="67" y="39"/>
                    </a:lnTo>
                    <a:lnTo>
                      <a:pt x="107" y="33"/>
                    </a:lnTo>
                    <a:lnTo>
                      <a:pt x="110" y="53"/>
                    </a:lnTo>
                    <a:lnTo>
                      <a:pt x="127" y="49"/>
                    </a:lnTo>
                    <a:lnTo>
                      <a:pt x="133" y="36"/>
                    </a:lnTo>
                    <a:lnTo>
                      <a:pt x="157" y="36"/>
                    </a:lnTo>
                    <a:lnTo>
                      <a:pt x="160" y="26"/>
                    </a:lnTo>
                    <a:lnTo>
                      <a:pt x="177" y="33"/>
                    </a:lnTo>
                    <a:lnTo>
                      <a:pt x="183" y="43"/>
                    </a:lnTo>
                    <a:lnTo>
                      <a:pt x="160" y="36"/>
                    </a:lnTo>
                    <a:lnTo>
                      <a:pt x="157" y="66"/>
                    </a:lnTo>
                    <a:lnTo>
                      <a:pt x="140" y="83"/>
                    </a:lnTo>
                    <a:lnTo>
                      <a:pt x="140" y="99"/>
                    </a:lnTo>
                    <a:lnTo>
                      <a:pt x="123" y="106"/>
                    </a:lnTo>
                    <a:lnTo>
                      <a:pt x="117" y="99"/>
                    </a:lnTo>
                    <a:lnTo>
                      <a:pt x="107" y="109"/>
                    </a:lnTo>
                    <a:lnTo>
                      <a:pt x="107" y="116"/>
                    </a:lnTo>
                    <a:lnTo>
                      <a:pt x="100" y="142"/>
                    </a:lnTo>
                    <a:lnTo>
                      <a:pt x="100" y="159"/>
                    </a:lnTo>
                    <a:lnTo>
                      <a:pt x="74" y="182"/>
                    </a:lnTo>
                    <a:lnTo>
                      <a:pt x="67" y="182"/>
                    </a:lnTo>
                    <a:lnTo>
                      <a:pt x="57" y="199"/>
                    </a:lnTo>
                    <a:lnTo>
                      <a:pt x="40" y="199"/>
                    </a:lnTo>
                    <a:lnTo>
                      <a:pt x="34" y="182"/>
                    </a:lnTo>
                    <a:lnTo>
                      <a:pt x="24" y="182"/>
                    </a:lnTo>
                    <a:lnTo>
                      <a:pt x="17" y="169"/>
                    </a:lnTo>
                    <a:lnTo>
                      <a:pt x="7" y="159"/>
                    </a:lnTo>
                    <a:lnTo>
                      <a:pt x="0" y="133"/>
                    </a:lnTo>
                    <a:lnTo>
                      <a:pt x="7" y="126"/>
                    </a:lnTo>
                    <a:lnTo>
                      <a:pt x="10" y="116"/>
                    </a:lnTo>
                    <a:lnTo>
                      <a:pt x="10" y="109"/>
                    </a:lnTo>
                    <a:lnTo>
                      <a:pt x="17" y="93"/>
                    </a:lnTo>
                    <a:lnTo>
                      <a:pt x="27" y="93"/>
                    </a:lnTo>
                    <a:lnTo>
                      <a:pt x="27" y="83"/>
                    </a:lnTo>
                    <a:lnTo>
                      <a:pt x="34" y="69"/>
                    </a:lnTo>
                    <a:lnTo>
                      <a:pt x="34" y="66"/>
                    </a:lnTo>
                    <a:lnTo>
                      <a:pt x="40" y="66"/>
                    </a:lnTo>
                    <a:lnTo>
                      <a:pt x="44" y="56"/>
                    </a:lnTo>
                    <a:lnTo>
                      <a:pt x="50" y="39"/>
                    </a:lnTo>
                    <a:lnTo>
                      <a:pt x="50" y="1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2" name="Freeform 115">
                <a:extLst>
                  <a:ext uri="{FF2B5EF4-FFF2-40B4-BE49-F238E27FC236}">
                    <a16:creationId xmlns:a16="http://schemas.microsoft.com/office/drawing/2014/main" id="{20F6DAEC-107E-1027-2725-A8314539672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38" y="2035"/>
                <a:ext cx="541" cy="355"/>
              </a:xfrm>
              <a:custGeom>
                <a:avLst/>
                <a:gdLst/>
                <a:ahLst/>
                <a:cxnLst>
                  <a:cxn ang="0">
                    <a:pos x="206" y="7"/>
                  </a:cxn>
                  <a:cxn ang="0">
                    <a:pos x="183" y="0"/>
                  </a:cxn>
                  <a:cxn ang="0">
                    <a:pos x="180" y="30"/>
                  </a:cxn>
                  <a:cxn ang="0">
                    <a:pos x="163" y="47"/>
                  </a:cxn>
                  <a:cxn ang="0">
                    <a:pos x="163" y="63"/>
                  </a:cxn>
                  <a:cxn ang="0">
                    <a:pos x="146" y="70"/>
                  </a:cxn>
                  <a:cxn ang="0">
                    <a:pos x="140" y="63"/>
                  </a:cxn>
                  <a:cxn ang="0">
                    <a:pos x="130" y="73"/>
                  </a:cxn>
                  <a:cxn ang="0">
                    <a:pos x="130" y="80"/>
                  </a:cxn>
                  <a:cxn ang="0">
                    <a:pos x="123" y="106"/>
                  </a:cxn>
                  <a:cxn ang="0">
                    <a:pos x="123" y="123"/>
                  </a:cxn>
                  <a:cxn ang="0">
                    <a:pos x="97" y="146"/>
                  </a:cxn>
                  <a:cxn ang="0">
                    <a:pos x="90" y="146"/>
                  </a:cxn>
                  <a:cxn ang="0">
                    <a:pos x="80" y="163"/>
                  </a:cxn>
                  <a:cxn ang="0">
                    <a:pos x="63" y="163"/>
                  </a:cxn>
                  <a:cxn ang="0">
                    <a:pos x="57" y="146"/>
                  </a:cxn>
                  <a:cxn ang="0">
                    <a:pos x="50" y="146"/>
                  </a:cxn>
                  <a:cxn ang="0">
                    <a:pos x="40" y="163"/>
                  </a:cxn>
                  <a:cxn ang="0">
                    <a:pos x="30" y="173"/>
                  </a:cxn>
                  <a:cxn ang="0">
                    <a:pos x="23" y="190"/>
                  </a:cxn>
                  <a:cxn ang="0">
                    <a:pos x="0" y="206"/>
                  </a:cxn>
                  <a:cxn ang="0">
                    <a:pos x="80" y="196"/>
                  </a:cxn>
                  <a:cxn ang="0">
                    <a:pos x="313" y="136"/>
                  </a:cxn>
                  <a:cxn ang="0">
                    <a:pos x="299" y="116"/>
                  </a:cxn>
                  <a:cxn ang="0">
                    <a:pos x="289" y="113"/>
                  </a:cxn>
                  <a:cxn ang="0">
                    <a:pos x="283" y="123"/>
                  </a:cxn>
                  <a:cxn ang="0">
                    <a:pos x="279" y="120"/>
                  </a:cxn>
                  <a:cxn ang="0">
                    <a:pos x="283" y="113"/>
                  </a:cxn>
                  <a:cxn ang="0">
                    <a:pos x="283" y="103"/>
                  </a:cxn>
                  <a:cxn ang="0">
                    <a:pos x="279" y="100"/>
                  </a:cxn>
                  <a:cxn ang="0">
                    <a:pos x="283" y="97"/>
                  </a:cxn>
                  <a:cxn ang="0">
                    <a:pos x="279" y="87"/>
                  </a:cxn>
                  <a:cxn ang="0">
                    <a:pos x="263" y="73"/>
                  </a:cxn>
                  <a:cxn ang="0">
                    <a:pos x="279" y="73"/>
                  </a:cxn>
                  <a:cxn ang="0">
                    <a:pos x="263" y="57"/>
                  </a:cxn>
                  <a:cxn ang="0">
                    <a:pos x="246" y="47"/>
                  </a:cxn>
                  <a:cxn ang="0">
                    <a:pos x="233" y="47"/>
                  </a:cxn>
                  <a:cxn ang="0">
                    <a:pos x="233" y="30"/>
                  </a:cxn>
                  <a:cxn ang="0">
                    <a:pos x="239" y="20"/>
                  </a:cxn>
                  <a:cxn ang="0">
                    <a:pos x="213" y="3"/>
                  </a:cxn>
                  <a:cxn ang="0">
                    <a:pos x="206" y="7"/>
                  </a:cxn>
                </a:cxnLst>
                <a:rect l="0" t="0" r="r" b="b"/>
                <a:pathLst>
                  <a:path w="313" h="206">
                    <a:moveTo>
                      <a:pt x="206" y="7"/>
                    </a:moveTo>
                    <a:lnTo>
                      <a:pt x="183" y="0"/>
                    </a:lnTo>
                    <a:lnTo>
                      <a:pt x="180" y="30"/>
                    </a:lnTo>
                    <a:lnTo>
                      <a:pt x="163" y="47"/>
                    </a:lnTo>
                    <a:lnTo>
                      <a:pt x="163" y="63"/>
                    </a:lnTo>
                    <a:lnTo>
                      <a:pt x="146" y="70"/>
                    </a:lnTo>
                    <a:lnTo>
                      <a:pt x="140" y="63"/>
                    </a:lnTo>
                    <a:lnTo>
                      <a:pt x="130" y="73"/>
                    </a:lnTo>
                    <a:lnTo>
                      <a:pt x="130" y="80"/>
                    </a:lnTo>
                    <a:lnTo>
                      <a:pt x="123" y="106"/>
                    </a:lnTo>
                    <a:lnTo>
                      <a:pt x="123" y="123"/>
                    </a:lnTo>
                    <a:lnTo>
                      <a:pt x="97" y="146"/>
                    </a:lnTo>
                    <a:lnTo>
                      <a:pt x="90" y="146"/>
                    </a:lnTo>
                    <a:lnTo>
                      <a:pt x="80" y="163"/>
                    </a:lnTo>
                    <a:lnTo>
                      <a:pt x="63" y="163"/>
                    </a:lnTo>
                    <a:lnTo>
                      <a:pt x="57" y="146"/>
                    </a:lnTo>
                    <a:lnTo>
                      <a:pt x="50" y="146"/>
                    </a:lnTo>
                    <a:lnTo>
                      <a:pt x="40" y="163"/>
                    </a:lnTo>
                    <a:lnTo>
                      <a:pt x="30" y="173"/>
                    </a:lnTo>
                    <a:lnTo>
                      <a:pt x="23" y="190"/>
                    </a:lnTo>
                    <a:lnTo>
                      <a:pt x="0" y="206"/>
                    </a:lnTo>
                    <a:lnTo>
                      <a:pt x="80" y="196"/>
                    </a:lnTo>
                    <a:lnTo>
                      <a:pt x="313" y="136"/>
                    </a:lnTo>
                    <a:lnTo>
                      <a:pt x="299" y="116"/>
                    </a:lnTo>
                    <a:lnTo>
                      <a:pt x="289" y="113"/>
                    </a:lnTo>
                    <a:lnTo>
                      <a:pt x="283" y="123"/>
                    </a:lnTo>
                    <a:lnTo>
                      <a:pt x="279" y="120"/>
                    </a:lnTo>
                    <a:lnTo>
                      <a:pt x="283" y="113"/>
                    </a:lnTo>
                    <a:lnTo>
                      <a:pt x="283" y="103"/>
                    </a:lnTo>
                    <a:lnTo>
                      <a:pt x="279" y="100"/>
                    </a:lnTo>
                    <a:lnTo>
                      <a:pt x="283" y="97"/>
                    </a:lnTo>
                    <a:lnTo>
                      <a:pt x="279" y="87"/>
                    </a:lnTo>
                    <a:lnTo>
                      <a:pt x="263" y="73"/>
                    </a:lnTo>
                    <a:lnTo>
                      <a:pt x="279" y="73"/>
                    </a:lnTo>
                    <a:lnTo>
                      <a:pt x="263" y="57"/>
                    </a:lnTo>
                    <a:lnTo>
                      <a:pt x="246" y="47"/>
                    </a:lnTo>
                    <a:lnTo>
                      <a:pt x="233" y="47"/>
                    </a:lnTo>
                    <a:lnTo>
                      <a:pt x="233" y="30"/>
                    </a:lnTo>
                    <a:lnTo>
                      <a:pt x="239" y="20"/>
                    </a:lnTo>
                    <a:lnTo>
                      <a:pt x="213" y="3"/>
                    </a:lnTo>
                    <a:lnTo>
                      <a:pt x="206" y="7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3" name="Freeform 116">
                <a:extLst>
                  <a:ext uri="{FF2B5EF4-FFF2-40B4-BE49-F238E27FC236}">
                    <a16:creationId xmlns:a16="http://schemas.microsoft.com/office/drawing/2014/main" id="{B63C7469-9C30-E446-7A1D-66D02D9B3C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13" y="2413"/>
                <a:ext cx="477" cy="592"/>
              </a:xfrm>
              <a:custGeom>
                <a:avLst/>
                <a:gdLst/>
                <a:ahLst/>
                <a:cxnLst>
                  <a:cxn ang="0">
                    <a:pos x="276" y="27"/>
                  </a:cxn>
                  <a:cxn ang="0">
                    <a:pos x="250" y="343"/>
                  </a:cxn>
                  <a:cxn ang="0">
                    <a:pos x="147" y="333"/>
                  </a:cxn>
                  <a:cxn ang="0">
                    <a:pos x="0" y="250"/>
                  </a:cxn>
                  <a:cxn ang="0">
                    <a:pos x="0" y="233"/>
                  </a:cxn>
                  <a:cxn ang="0">
                    <a:pos x="14" y="216"/>
                  </a:cxn>
                  <a:cxn ang="0">
                    <a:pos x="0" y="203"/>
                  </a:cxn>
                  <a:cxn ang="0">
                    <a:pos x="14" y="183"/>
                  </a:cxn>
                  <a:cxn ang="0">
                    <a:pos x="20" y="160"/>
                  </a:cxn>
                  <a:cxn ang="0">
                    <a:pos x="30" y="150"/>
                  </a:cxn>
                  <a:cxn ang="0">
                    <a:pos x="24" y="127"/>
                  </a:cxn>
                  <a:cxn ang="0">
                    <a:pos x="27" y="100"/>
                  </a:cxn>
                  <a:cxn ang="0">
                    <a:pos x="27" y="50"/>
                  </a:cxn>
                  <a:cxn ang="0">
                    <a:pos x="34" y="37"/>
                  </a:cxn>
                  <a:cxn ang="0">
                    <a:pos x="40" y="37"/>
                  </a:cxn>
                  <a:cxn ang="0">
                    <a:pos x="47" y="50"/>
                  </a:cxn>
                  <a:cxn ang="0">
                    <a:pos x="57" y="44"/>
                  </a:cxn>
                  <a:cxn ang="0">
                    <a:pos x="64" y="0"/>
                  </a:cxn>
                  <a:cxn ang="0">
                    <a:pos x="276" y="27"/>
                  </a:cxn>
                </a:cxnLst>
                <a:rect l="0" t="0" r="r" b="b"/>
                <a:pathLst>
                  <a:path w="276" h="343">
                    <a:moveTo>
                      <a:pt x="276" y="27"/>
                    </a:moveTo>
                    <a:lnTo>
                      <a:pt x="250" y="343"/>
                    </a:lnTo>
                    <a:lnTo>
                      <a:pt x="147" y="333"/>
                    </a:lnTo>
                    <a:lnTo>
                      <a:pt x="0" y="250"/>
                    </a:lnTo>
                    <a:lnTo>
                      <a:pt x="0" y="233"/>
                    </a:lnTo>
                    <a:lnTo>
                      <a:pt x="14" y="216"/>
                    </a:lnTo>
                    <a:lnTo>
                      <a:pt x="0" y="203"/>
                    </a:lnTo>
                    <a:lnTo>
                      <a:pt x="14" y="183"/>
                    </a:lnTo>
                    <a:lnTo>
                      <a:pt x="20" y="160"/>
                    </a:lnTo>
                    <a:lnTo>
                      <a:pt x="30" y="150"/>
                    </a:lnTo>
                    <a:lnTo>
                      <a:pt x="24" y="127"/>
                    </a:lnTo>
                    <a:lnTo>
                      <a:pt x="27" y="100"/>
                    </a:lnTo>
                    <a:lnTo>
                      <a:pt x="27" y="50"/>
                    </a:lnTo>
                    <a:lnTo>
                      <a:pt x="34" y="37"/>
                    </a:lnTo>
                    <a:lnTo>
                      <a:pt x="40" y="37"/>
                    </a:lnTo>
                    <a:lnTo>
                      <a:pt x="47" y="50"/>
                    </a:lnTo>
                    <a:lnTo>
                      <a:pt x="57" y="44"/>
                    </a:lnTo>
                    <a:lnTo>
                      <a:pt x="64" y="0"/>
                    </a:lnTo>
                    <a:lnTo>
                      <a:pt x="276" y="27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4" name="Freeform 117">
                <a:extLst>
                  <a:ext uri="{FF2B5EF4-FFF2-40B4-BE49-F238E27FC236}">
                    <a16:creationId xmlns:a16="http://schemas.microsoft.com/office/drawing/2014/main" id="{CC68586A-9744-4ECF-A9E5-E919F4452B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5" y="2460"/>
                <a:ext cx="482" cy="545"/>
              </a:xfrm>
              <a:custGeom>
                <a:avLst/>
                <a:gdLst/>
                <a:ahLst/>
                <a:cxnLst>
                  <a:cxn ang="0">
                    <a:pos x="0" y="316"/>
                  </a:cxn>
                  <a:cxn ang="0">
                    <a:pos x="33" y="316"/>
                  </a:cxn>
                  <a:cxn ang="0">
                    <a:pos x="39" y="289"/>
                  </a:cxn>
                  <a:cxn ang="0">
                    <a:pos x="119" y="292"/>
                  </a:cxn>
                  <a:cxn ang="0">
                    <a:pos x="119" y="282"/>
                  </a:cxn>
                  <a:cxn ang="0">
                    <a:pos x="272" y="282"/>
                  </a:cxn>
                  <a:cxn ang="0">
                    <a:pos x="279" y="33"/>
                  </a:cxn>
                  <a:cxn ang="0">
                    <a:pos x="279" y="10"/>
                  </a:cxn>
                  <a:cxn ang="0">
                    <a:pos x="26" y="0"/>
                  </a:cxn>
                  <a:cxn ang="0">
                    <a:pos x="0" y="316"/>
                  </a:cxn>
                </a:cxnLst>
                <a:rect l="0" t="0" r="r" b="b"/>
                <a:pathLst>
                  <a:path w="279" h="316">
                    <a:moveTo>
                      <a:pt x="0" y="316"/>
                    </a:moveTo>
                    <a:lnTo>
                      <a:pt x="33" y="316"/>
                    </a:lnTo>
                    <a:lnTo>
                      <a:pt x="39" y="289"/>
                    </a:lnTo>
                    <a:lnTo>
                      <a:pt x="119" y="292"/>
                    </a:lnTo>
                    <a:lnTo>
                      <a:pt x="119" y="282"/>
                    </a:lnTo>
                    <a:lnTo>
                      <a:pt x="272" y="282"/>
                    </a:lnTo>
                    <a:lnTo>
                      <a:pt x="279" y="33"/>
                    </a:lnTo>
                    <a:lnTo>
                      <a:pt x="279" y="10"/>
                    </a:lnTo>
                    <a:lnTo>
                      <a:pt x="26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5" name="Freeform 118">
                <a:extLst>
                  <a:ext uri="{FF2B5EF4-FFF2-40B4-BE49-F238E27FC236}">
                    <a16:creationId xmlns:a16="http://schemas.microsoft.com/office/drawing/2014/main" id="{AA4F8AAE-C453-E318-82A0-58BE8FFBAD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50" y="2517"/>
                <a:ext cx="1011" cy="1005"/>
              </a:xfrm>
              <a:custGeom>
                <a:avLst/>
                <a:gdLst/>
                <a:ahLst/>
                <a:cxnLst>
                  <a:cxn ang="0">
                    <a:pos x="549" y="156"/>
                  </a:cxn>
                  <a:cxn ang="0">
                    <a:pos x="552" y="239"/>
                  </a:cxn>
                  <a:cxn ang="0">
                    <a:pos x="565" y="273"/>
                  </a:cxn>
                  <a:cxn ang="0">
                    <a:pos x="572" y="333"/>
                  </a:cxn>
                  <a:cxn ang="0">
                    <a:pos x="555" y="366"/>
                  </a:cxn>
                  <a:cxn ang="0">
                    <a:pos x="525" y="382"/>
                  </a:cxn>
                  <a:cxn ang="0">
                    <a:pos x="519" y="366"/>
                  </a:cxn>
                  <a:cxn ang="0">
                    <a:pos x="522" y="389"/>
                  </a:cxn>
                  <a:cxn ang="0">
                    <a:pos x="475" y="422"/>
                  </a:cxn>
                  <a:cxn ang="0">
                    <a:pos x="449" y="432"/>
                  </a:cxn>
                  <a:cxn ang="0">
                    <a:pos x="439" y="449"/>
                  </a:cxn>
                  <a:cxn ang="0">
                    <a:pos x="432" y="455"/>
                  </a:cxn>
                  <a:cxn ang="0">
                    <a:pos x="396" y="499"/>
                  </a:cxn>
                  <a:cxn ang="0">
                    <a:pos x="409" y="515"/>
                  </a:cxn>
                  <a:cxn ang="0">
                    <a:pos x="426" y="572"/>
                  </a:cxn>
                  <a:cxn ang="0">
                    <a:pos x="399" y="565"/>
                  </a:cxn>
                  <a:cxn ang="0">
                    <a:pos x="336" y="539"/>
                  </a:cxn>
                  <a:cxn ang="0">
                    <a:pos x="269" y="449"/>
                  </a:cxn>
                  <a:cxn ang="0">
                    <a:pos x="230" y="382"/>
                  </a:cxn>
                  <a:cxn ang="0">
                    <a:pos x="173" y="382"/>
                  </a:cxn>
                  <a:cxn ang="0">
                    <a:pos x="146" y="406"/>
                  </a:cxn>
                  <a:cxn ang="0">
                    <a:pos x="90" y="382"/>
                  </a:cxn>
                  <a:cxn ang="0">
                    <a:pos x="57" y="333"/>
                  </a:cxn>
                  <a:cxn ang="0">
                    <a:pos x="30" y="299"/>
                  </a:cxn>
                  <a:cxn ang="0">
                    <a:pos x="0" y="259"/>
                  </a:cxn>
                  <a:cxn ang="0">
                    <a:pos x="153" y="249"/>
                  </a:cxn>
                  <a:cxn ang="0">
                    <a:pos x="289" y="7"/>
                  </a:cxn>
                  <a:cxn ang="0">
                    <a:pos x="299" y="123"/>
                  </a:cxn>
                  <a:cxn ang="0">
                    <a:pos x="323" y="127"/>
                  </a:cxn>
                  <a:cxn ang="0">
                    <a:pos x="376" y="133"/>
                  </a:cxn>
                  <a:cxn ang="0">
                    <a:pos x="416" y="140"/>
                  </a:cxn>
                  <a:cxn ang="0">
                    <a:pos x="442" y="140"/>
                  </a:cxn>
                  <a:cxn ang="0">
                    <a:pos x="465" y="140"/>
                  </a:cxn>
                  <a:cxn ang="0">
                    <a:pos x="512" y="143"/>
                  </a:cxn>
                </a:cxnLst>
                <a:rect l="0" t="0" r="r" b="b"/>
                <a:pathLst>
                  <a:path w="585" h="582">
                    <a:moveTo>
                      <a:pt x="525" y="150"/>
                    </a:moveTo>
                    <a:lnTo>
                      <a:pt x="549" y="156"/>
                    </a:lnTo>
                    <a:lnTo>
                      <a:pt x="549" y="190"/>
                    </a:lnTo>
                    <a:lnTo>
                      <a:pt x="552" y="239"/>
                    </a:lnTo>
                    <a:lnTo>
                      <a:pt x="559" y="249"/>
                    </a:lnTo>
                    <a:lnTo>
                      <a:pt x="565" y="273"/>
                    </a:lnTo>
                    <a:lnTo>
                      <a:pt x="585" y="299"/>
                    </a:lnTo>
                    <a:lnTo>
                      <a:pt x="572" y="333"/>
                    </a:lnTo>
                    <a:lnTo>
                      <a:pt x="572" y="356"/>
                    </a:lnTo>
                    <a:lnTo>
                      <a:pt x="555" y="366"/>
                    </a:lnTo>
                    <a:lnTo>
                      <a:pt x="539" y="382"/>
                    </a:lnTo>
                    <a:lnTo>
                      <a:pt x="525" y="382"/>
                    </a:lnTo>
                    <a:lnTo>
                      <a:pt x="532" y="366"/>
                    </a:lnTo>
                    <a:lnTo>
                      <a:pt x="519" y="366"/>
                    </a:lnTo>
                    <a:lnTo>
                      <a:pt x="515" y="372"/>
                    </a:lnTo>
                    <a:lnTo>
                      <a:pt x="522" y="389"/>
                    </a:lnTo>
                    <a:lnTo>
                      <a:pt x="502" y="406"/>
                    </a:lnTo>
                    <a:lnTo>
                      <a:pt x="475" y="422"/>
                    </a:lnTo>
                    <a:lnTo>
                      <a:pt x="455" y="432"/>
                    </a:lnTo>
                    <a:lnTo>
                      <a:pt x="449" y="432"/>
                    </a:lnTo>
                    <a:lnTo>
                      <a:pt x="439" y="439"/>
                    </a:lnTo>
                    <a:lnTo>
                      <a:pt x="439" y="449"/>
                    </a:lnTo>
                    <a:lnTo>
                      <a:pt x="429" y="449"/>
                    </a:lnTo>
                    <a:lnTo>
                      <a:pt x="432" y="455"/>
                    </a:lnTo>
                    <a:lnTo>
                      <a:pt x="416" y="499"/>
                    </a:lnTo>
                    <a:lnTo>
                      <a:pt x="396" y="499"/>
                    </a:lnTo>
                    <a:lnTo>
                      <a:pt x="409" y="499"/>
                    </a:lnTo>
                    <a:lnTo>
                      <a:pt x="409" y="515"/>
                    </a:lnTo>
                    <a:lnTo>
                      <a:pt x="416" y="505"/>
                    </a:lnTo>
                    <a:lnTo>
                      <a:pt x="426" y="572"/>
                    </a:lnTo>
                    <a:lnTo>
                      <a:pt x="412" y="582"/>
                    </a:lnTo>
                    <a:lnTo>
                      <a:pt x="399" y="565"/>
                    </a:lnTo>
                    <a:lnTo>
                      <a:pt x="386" y="565"/>
                    </a:lnTo>
                    <a:lnTo>
                      <a:pt x="336" y="539"/>
                    </a:lnTo>
                    <a:lnTo>
                      <a:pt x="309" y="482"/>
                    </a:lnTo>
                    <a:lnTo>
                      <a:pt x="269" y="449"/>
                    </a:lnTo>
                    <a:lnTo>
                      <a:pt x="263" y="432"/>
                    </a:lnTo>
                    <a:lnTo>
                      <a:pt x="230" y="382"/>
                    </a:lnTo>
                    <a:lnTo>
                      <a:pt x="200" y="372"/>
                    </a:lnTo>
                    <a:lnTo>
                      <a:pt x="173" y="382"/>
                    </a:lnTo>
                    <a:lnTo>
                      <a:pt x="163" y="399"/>
                    </a:lnTo>
                    <a:lnTo>
                      <a:pt x="146" y="406"/>
                    </a:lnTo>
                    <a:lnTo>
                      <a:pt x="133" y="416"/>
                    </a:lnTo>
                    <a:lnTo>
                      <a:pt x="90" y="382"/>
                    </a:lnTo>
                    <a:lnTo>
                      <a:pt x="73" y="366"/>
                    </a:lnTo>
                    <a:lnTo>
                      <a:pt x="57" y="333"/>
                    </a:lnTo>
                    <a:lnTo>
                      <a:pt x="40" y="323"/>
                    </a:lnTo>
                    <a:lnTo>
                      <a:pt x="30" y="299"/>
                    </a:lnTo>
                    <a:lnTo>
                      <a:pt x="17" y="283"/>
                    </a:lnTo>
                    <a:lnTo>
                      <a:pt x="0" y="259"/>
                    </a:lnTo>
                    <a:lnTo>
                      <a:pt x="0" y="249"/>
                    </a:lnTo>
                    <a:lnTo>
                      <a:pt x="153" y="249"/>
                    </a:lnTo>
                    <a:lnTo>
                      <a:pt x="160" y="0"/>
                    </a:lnTo>
                    <a:lnTo>
                      <a:pt x="289" y="7"/>
                    </a:lnTo>
                    <a:lnTo>
                      <a:pt x="289" y="117"/>
                    </a:lnTo>
                    <a:lnTo>
                      <a:pt x="299" y="123"/>
                    </a:lnTo>
                    <a:lnTo>
                      <a:pt x="309" y="117"/>
                    </a:lnTo>
                    <a:lnTo>
                      <a:pt x="323" y="127"/>
                    </a:lnTo>
                    <a:lnTo>
                      <a:pt x="362" y="133"/>
                    </a:lnTo>
                    <a:lnTo>
                      <a:pt x="376" y="133"/>
                    </a:lnTo>
                    <a:lnTo>
                      <a:pt x="396" y="143"/>
                    </a:lnTo>
                    <a:lnTo>
                      <a:pt x="416" y="140"/>
                    </a:lnTo>
                    <a:lnTo>
                      <a:pt x="426" y="143"/>
                    </a:lnTo>
                    <a:lnTo>
                      <a:pt x="442" y="140"/>
                    </a:lnTo>
                    <a:lnTo>
                      <a:pt x="452" y="150"/>
                    </a:lnTo>
                    <a:lnTo>
                      <a:pt x="465" y="140"/>
                    </a:lnTo>
                    <a:lnTo>
                      <a:pt x="505" y="140"/>
                    </a:lnTo>
                    <a:lnTo>
                      <a:pt x="512" y="143"/>
                    </a:lnTo>
                    <a:lnTo>
                      <a:pt x="525" y="15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6" name="Freeform 119">
                <a:extLst>
                  <a:ext uri="{FF2B5EF4-FFF2-40B4-BE49-F238E27FC236}">
                    <a16:creationId xmlns:a16="http://schemas.microsoft.com/office/drawing/2014/main" id="{EF5ADECE-5259-0C59-2EA7-AFDCD93C47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40" y="2477"/>
                <a:ext cx="356" cy="368"/>
              </a:xfrm>
              <a:custGeom>
                <a:avLst/>
                <a:gdLst/>
                <a:ahLst/>
                <a:cxnLst>
                  <a:cxn ang="0">
                    <a:pos x="10" y="173"/>
                  </a:cxn>
                  <a:cxn ang="0">
                    <a:pos x="10" y="73"/>
                  </a:cxn>
                  <a:cxn ang="0">
                    <a:pos x="0" y="13"/>
                  </a:cxn>
                  <a:cxn ang="0">
                    <a:pos x="80" y="13"/>
                  </a:cxn>
                  <a:cxn ang="0">
                    <a:pos x="190" y="0"/>
                  </a:cxn>
                  <a:cxn ang="0">
                    <a:pos x="186" y="23"/>
                  </a:cxn>
                  <a:cxn ang="0">
                    <a:pos x="206" y="23"/>
                  </a:cxn>
                  <a:cxn ang="0">
                    <a:pos x="203" y="63"/>
                  </a:cxn>
                  <a:cxn ang="0">
                    <a:pos x="193" y="66"/>
                  </a:cxn>
                  <a:cxn ang="0">
                    <a:pos x="203" y="73"/>
                  </a:cxn>
                  <a:cxn ang="0">
                    <a:pos x="193" y="83"/>
                  </a:cxn>
                  <a:cxn ang="0">
                    <a:pos x="160" y="146"/>
                  </a:cxn>
                  <a:cxn ang="0">
                    <a:pos x="160" y="173"/>
                  </a:cxn>
                  <a:cxn ang="0">
                    <a:pos x="170" y="179"/>
                  </a:cxn>
                  <a:cxn ang="0">
                    <a:pos x="160" y="199"/>
                  </a:cxn>
                  <a:cxn ang="0">
                    <a:pos x="34" y="213"/>
                  </a:cxn>
                  <a:cxn ang="0">
                    <a:pos x="34" y="179"/>
                  </a:cxn>
                  <a:cxn ang="0">
                    <a:pos x="10" y="173"/>
                  </a:cxn>
                </a:cxnLst>
                <a:rect l="0" t="0" r="r" b="b"/>
                <a:pathLst>
                  <a:path w="206" h="213">
                    <a:moveTo>
                      <a:pt x="10" y="173"/>
                    </a:moveTo>
                    <a:lnTo>
                      <a:pt x="10" y="73"/>
                    </a:lnTo>
                    <a:lnTo>
                      <a:pt x="0" y="13"/>
                    </a:lnTo>
                    <a:lnTo>
                      <a:pt x="80" y="13"/>
                    </a:lnTo>
                    <a:lnTo>
                      <a:pt x="190" y="0"/>
                    </a:lnTo>
                    <a:lnTo>
                      <a:pt x="186" y="23"/>
                    </a:lnTo>
                    <a:lnTo>
                      <a:pt x="206" y="23"/>
                    </a:lnTo>
                    <a:lnTo>
                      <a:pt x="203" y="63"/>
                    </a:lnTo>
                    <a:lnTo>
                      <a:pt x="193" y="66"/>
                    </a:lnTo>
                    <a:lnTo>
                      <a:pt x="203" y="73"/>
                    </a:lnTo>
                    <a:lnTo>
                      <a:pt x="193" y="83"/>
                    </a:lnTo>
                    <a:lnTo>
                      <a:pt x="160" y="146"/>
                    </a:lnTo>
                    <a:lnTo>
                      <a:pt x="160" y="173"/>
                    </a:lnTo>
                    <a:lnTo>
                      <a:pt x="170" y="179"/>
                    </a:lnTo>
                    <a:lnTo>
                      <a:pt x="160" y="199"/>
                    </a:lnTo>
                    <a:lnTo>
                      <a:pt x="34" y="213"/>
                    </a:lnTo>
                    <a:lnTo>
                      <a:pt x="34" y="179"/>
                    </a:lnTo>
                    <a:lnTo>
                      <a:pt x="10" y="173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7" name="Freeform 120">
                <a:extLst>
                  <a:ext uri="{FF2B5EF4-FFF2-40B4-BE49-F238E27FC236}">
                    <a16:creationId xmlns:a16="http://schemas.microsoft.com/office/drawing/2014/main" id="{A6876FF9-79F3-DCEE-73B7-DA2B310A26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99" y="2821"/>
                <a:ext cx="418" cy="368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126" y="0"/>
                  </a:cxn>
                  <a:cxn ang="0">
                    <a:pos x="142" y="34"/>
                  </a:cxn>
                  <a:cxn ang="0">
                    <a:pos x="119" y="97"/>
                  </a:cxn>
                  <a:cxn ang="0">
                    <a:pos x="119" y="113"/>
                  </a:cxn>
                  <a:cxn ang="0">
                    <a:pos x="196" y="100"/>
                  </a:cxn>
                  <a:cxn ang="0">
                    <a:pos x="202" y="107"/>
                  </a:cxn>
                  <a:cxn ang="0">
                    <a:pos x="196" y="123"/>
                  </a:cxn>
                  <a:cxn ang="0">
                    <a:pos x="206" y="147"/>
                  </a:cxn>
                  <a:cxn ang="0">
                    <a:pos x="202" y="157"/>
                  </a:cxn>
                  <a:cxn ang="0">
                    <a:pos x="219" y="157"/>
                  </a:cxn>
                  <a:cxn ang="0">
                    <a:pos x="222" y="163"/>
                  </a:cxn>
                  <a:cxn ang="0">
                    <a:pos x="219" y="190"/>
                  </a:cxn>
                  <a:cxn ang="0">
                    <a:pos x="242" y="196"/>
                  </a:cxn>
                  <a:cxn ang="0">
                    <a:pos x="226" y="213"/>
                  </a:cxn>
                  <a:cxn ang="0">
                    <a:pos x="226" y="206"/>
                  </a:cxn>
                  <a:cxn ang="0">
                    <a:pos x="202" y="196"/>
                  </a:cxn>
                  <a:cxn ang="0">
                    <a:pos x="202" y="190"/>
                  </a:cxn>
                  <a:cxn ang="0">
                    <a:pos x="192" y="206"/>
                  </a:cxn>
                  <a:cxn ang="0">
                    <a:pos x="142" y="206"/>
                  </a:cxn>
                  <a:cxn ang="0">
                    <a:pos x="152" y="196"/>
                  </a:cxn>
                  <a:cxn ang="0">
                    <a:pos x="126" y="190"/>
                  </a:cxn>
                  <a:cxn ang="0">
                    <a:pos x="109" y="180"/>
                  </a:cxn>
                  <a:cxn ang="0">
                    <a:pos x="103" y="180"/>
                  </a:cxn>
                  <a:cxn ang="0">
                    <a:pos x="103" y="190"/>
                  </a:cxn>
                  <a:cxn ang="0">
                    <a:pos x="69" y="190"/>
                  </a:cxn>
                  <a:cxn ang="0">
                    <a:pos x="43" y="180"/>
                  </a:cxn>
                  <a:cxn ang="0">
                    <a:pos x="23" y="180"/>
                  </a:cxn>
                  <a:cxn ang="0">
                    <a:pos x="23" y="157"/>
                  </a:cxn>
                  <a:cxn ang="0">
                    <a:pos x="36" y="123"/>
                  </a:cxn>
                  <a:cxn ang="0">
                    <a:pos x="16" y="97"/>
                  </a:cxn>
                  <a:cxn ang="0">
                    <a:pos x="10" y="73"/>
                  </a:cxn>
                  <a:cxn ang="0">
                    <a:pos x="3" y="63"/>
                  </a:cxn>
                  <a:cxn ang="0">
                    <a:pos x="0" y="14"/>
                  </a:cxn>
                </a:cxnLst>
                <a:rect l="0" t="0" r="r" b="b"/>
                <a:pathLst>
                  <a:path w="242" h="213">
                    <a:moveTo>
                      <a:pt x="0" y="14"/>
                    </a:moveTo>
                    <a:lnTo>
                      <a:pt x="126" y="0"/>
                    </a:lnTo>
                    <a:lnTo>
                      <a:pt x="142" y="34"/>
                    </a:lnTo>
                    <a:lnTo>
                      <a:pt x="119" y="97"/>
                    </a:lnTo>
                    <a:lnTo>
                      <a:pt x="119" y="113"/>
                    </a:lnTo>
                    <a:lnTo>
                      <a:pt x="196" y="100"/>
                    </a:lnTo>
                    <a:lnTo>
                      <a:pt x="202" y="107"/>
                    </a:lnTo>
                    <a:lnTo>
                      <a:pt x="196" y="123"/>
                    </a:lnTo>
                    <a:lnTo>
                      <a:pt x="206" y="147"/>
                    </a:lnTo>
                    <a:lnTo>
                      <a:pt x="202" y="157"/>
                    </a:lnTo>
                    <a:lnTo>
                      <a:pt x="219" y="157"/>
                    </a:lnTo>
                    <a:lnTo>
                      <a:pt x="222" y="163"/>
                    </a:lnTo>
                    <a:lnTo>
                      <a:pt x="219" y="190"/>
                    </a:lnTo>
                    <a:lnTo>
                      <a:pt x="242" y="196"/>
                    </a:lnTo>
                    <a:lnTo>
                      <a:pt x="226" y="213"/>
                    </a:lnTo>
                    <a:lnTo>
                      <a:pt x="226" y="206"/>
                    </a:lnTo>
                    <a:lnTo>
                      <a:pt x="202" y="196"/>
                    </a:lnTo>
                    <a:lnTo>
                      <a:pt x="202" y="190"/>
                    </a:lnTo>
                    <a:lnTo>
                      <a:pt x="192" y="206"/>
                    </a:lnTo>
                    <a:lnTo>
                      <a:pt x="142" y="206"/>
                    </a:lnTo>
                    <a:lnTo>
                      <a:pt x="152" y="196"/>
                    </a:lnTo>
                    <a:lnTo>
                      <a:pt x="126" y="190"/>
                    </a:lnTo>
                    <a:lnTo>
                      <a:pt x="109" y="180"/>
                    </a:lnTo>
                    <a:lnTo>
                      <a:pt x="103" y="180"/>
                    </a:lnTo>
                    <a:lnTo>
                      <a:pt x="103" y="190"/>
                    </a:lnTo>
                    <a:lnTo>
                      <a:pt x="69" y="190"/>
                    </a:lnTo>
                    <a:lnTo>
                      <a:pt x="43" y="180"/>
                    </a:lnTo>
                    <a:lnTo>
                      <a:pt x="23" y="180"/>
                    </a:lnTo>
                    <a:lnTo>
                      <a:pt x="23" y="157"/>
                    </a:lnTo>
                    <a:lnTo>
                      <a:pt x="36" y="123"/>
                    </a:lnTo>
                    <a:lnTo>
                      <a:pt x="16" y="97"/>
                    </a:lnTo>
                    <a:lnTo>
                      <a:pt x="10" y="73"/>
                    </a:lnTo>
                    <a:lnTo>
                      <a:pt x="3" y="6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8" name="Freeform 121">
                <a:extLst>
                  <a:ext uri="{FF2B5EF4-FFF2-40B4-BE49-F238E27FC236}">
                    <a16:creationId xmlns:a16="http://schemas.microsoft.com/office/drawing/2014/main" id="{0FB2C8D0-7C49-7E40-762D-16C2D273D4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04" y="2603"/>
                <a:ext cx="242" cy="472"/>
              </a:xfrm>
              <a:custGeom>
                <a:avLst/>
                <a:gdLst/>
                <a:ahLst/>
                <a:cxnLst>
                  <a:cxn ang="0">
                    <a:pos x="7" y="126"/>
                  </a:cxn>
                  <a:cxn ang="0">
                    <a:pos x="23" y="160"/>
                  </a:cxn>
                  <a:cxn ang="0">
                    <a:pos x="0" y="223"/>
                  </a:cxn>
                  <a:cxn ang="0">
                    <a:pos x="0" y="239"/>
                  </a:cxn>
                  <a:cxn ang="0">
                    <a:pos x="77" y="226"/>
                  </a:cxn>
                  <a:cxn ang="0">
                    <a:pos x="83" y="233"/>
                  </a:cxn>
                  <a:cxn ang="0">
                    <a:pos x="77" y="249"/>
                  </a:cxn>
                  <a:cxn ang="0">
                    <a:pos x="87" y="273"/>
                  </a:cxn>
                  <a:cxn ang="0">
                    <a:pos x="123" y="256"/>
                  </a:cxn>
                  <a:cxn ang="0">
                    <a:pos x="140" y="256"/>
                  </a:cxn>
                  <a:cxn ang="0">
                    <a:pos x="136" y="223"/>
                  </a:cxn>
                  <a:cxn ang="0">
                    <a:pos x="133" y="166"/>
                  </a:cxn>
                  <a:cxn ang="0">
                    <a:pos x="133" y="0"/>
                  </a:cxn>
                  <a:cxn ang="0">
                    <a:pos x="40" y="10"/>
                  </a:cxn>
                  <a:cxn ang="0">
                    <a:pos x="7" y="73"/>
                  </a:cxn>
                  <a:cxn ang="0">
                    <a:pos x="7" y="100"/>
                  </a:cxn>
                  <a:cxn ang="0">
                    <a:pos x="17" y="106"/>
                  </a:cxn>
                  <a:cxn ang="0">
                    <a:pos x="7" y="126"/>
                  </a:cxn>
                </a:cxnLst>
                <a:rect l="0" t="0" r="r" b="b"/>
                <a:pathLst>
                  <a:path w="140" h="273">
                    <a:moveTo>
                      <a:pt x="7" y="126"/>
                    </a:moveTo>
                    <a:lnTo>
                      <a:pt x="23" y="160"/>
                    </a:lnTo>
                    <a:lnTo>
                      <a:pt x="0" y="223"/>
                    </a:lnTo>
                    <a:lnTo>
                      <a:pt x="0" y="239"/>
                    </a:lnTo>
                    <a:lnTo>
                      <a:pt x="77" y="226"/>
                    </a:lnTo>
                    <a:lnTo>
                      <a:pt x="83" y="233"/>
                    </a:lnTo>
                    <a:lnTo>
                      <a:pt x="77" y="249"/>
                    </a:lnTo>
                    <a:lnTo>
                      <a:pt x="87" y="273"/>
                    </a:lnTo>
                    <a:lnTo>
                      <a:pt x="123" y="256"/>
                    </a:lnTo>
                    <a:lnTo>
                      <a:pt x="140" y="256"/>
                    </a:lnTo>
                    <a:lnTo>
                      <a:pt x="136" y="223"/>
                    </a:lnTo>
                    <a:lnTo>
                      <a:pt x="133" y="166"/>
                    </a:lnTo>
                    <a:lnTo>
                      <a:pt x="133" y="0"/>
                    </a:lnTo>
                    <a:lnTo>
                      <a:pt x="40" y="10"/>
                    </a:lnTo>
                    <a:lnTo>
                      <a:pt x="7" y="73"/>
                    </a:lnTo>
                    <a:lnTo>
                      <a:pt x="7" y="100"/>
                    </a:lnTo>
                    <a:lnTo>
                      <a:pt x="17" y="106"/>
                    </a:lnTo>
                    <a:lnTo>
                      <a:pt x="7" y="126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99" name="Freeform 122">
                <a:extLst>
                  <a:ext uri="{FF2B5EF4-FFF2-40B4-BE49-F238E27FC236}">
                    <a16:creationId xmlns:a16="http://schemas.microsoft.com/office/drawing/2014/main" id="{D55BF6E8-E91F-8507-FD80-38C614A7A6A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34" y="2574"/>
                <a:ext cx="269" cy="414"/>
              </a:xfrm>
              <a:custGeom>
                <a:avLst/>
                <a:gdLst/>
                <a:ahLst/>
                <a:cxnLst>
                  <a:cxn ang="0">
                    <a:pos x="3" y="240"/>
                  </a:cxn>
                  <a:cxn ang="0">
                    <a:pos x="0" y="183"/>
                  </a:cxn>
                  <a:cxn ang="0">
                    <a:pos x="0" y="17"/>
                  </a:cxn>
                  <a:cxn ang="0">
                    <a:pos x="103" y="0"/>
                  </a:cxn>
                  <a:cxn ang="0">
                    <a:pos x="150" y="150"/>
                  </a:cxn>
                  <a:cxn ang="0">
                    <a:pos x="150" y="200"/>
                  </a:cxn>
                  <a:cxn ang="0">
                    <a:pos x="156" y="216"/>
                  </a:cxn>
                  <a:cxn ang="0">
                    <a:pos x="3" y="240"/>
                  </a:cxn>
                </a:cxnLst>
                <a:rect l="0" t="0" r="r" b="b"/>
                <a:pathLst>
                  <a:path w="156" h="240">
                    <a:moveTo>
                      <a:pt x="3" y="240"/>
                    </a:moveTo>
                    <a:lnTo>
                      <a:pt x="0" y="183"/>
                    </a:lnTo>
                    <a:lnTo>
                      <a:pt x="0" y="17"/>
                    </a:lnTo>
                    <a:lnTo>
                      <a:pt x="103" y="0"/>
                    </a:lnTo>
                    <a:lnTo>
                      <a:pt x="150" y="150"/>
                    </a:lnTo>
                    <a:lnTo>
                      <a:pt x="150" y="200"/>
                    </a:lnTo>
                    <a:lnTo>
                      <a:pt x="156" y="216"/>
                    </a:lnTo>
                    <a:lnTo>
                      <a:pt x="3" y="24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0" name="Freeform 123">
                <a:extLst>
                  <a:ext uri="{FF2B5EF4-FFF2-40B4-BE49-F238E27FC236}">
                    <a16:creationId xmlns:a16="http://schemas.microsoft.com/office/drawing/2014/main" id="{BF76153D-5D15-0CD5-7C46-46AF67306A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473" y="2373"/>
                <a:ext cx="603" cy="247"/>
              </a:xfrm>
              <a:custGeom>
                <a:avLst/>
                <a:gdLst/>
                <a:ahLst/>
                <a:cxnLst>
                  <a:cxn ang="0">
                    <a:pos x="13" y="83"/>
                  </a:cxn>
                  <a:cxn ang="0">
                    <a:pos x="17" y="60"/>
                  </a:cxn>
                  <a:cxn ang="0">
                    <a:pos x="30" y="57"/>
                  </a:cxn>
                  <a:cxn ang="0">
                    <a:pos x="76" y="50"/>
                  </a:cxn>
                  <a:cxn ang="0">
                    <a:pos x="76" y="40"/>
                  </a:cxn>
                  <a:cxn ang="0">
                    <a:pos x="93" y="40"/>
                  </a:cxn>
                  <a:cxn ang="0">
                    <a:pos x="269" y="10"/>
                  </a:cxn>
                  <a:cxn ang="0">
                    <a:pos x="349" y="0"/>
                  </a:cxn>
                  <a:cxn ang="0">
                    <a:pos x="342" y="10"/>
                  </a:cxn>
                  <a:cxn ang="0">
                    <a:pos x="326" y="17"/>
                  </a:cxn>
                  <a:cxn ang="0">
                    <a:pos x="326" y="23"/>
                  </a:cxn>
                  <a:cxn ang="0">
                    <a:pos x="319" y="33"/>
                  </a:cxn>
                  <a:cxn ang="0">
                    <a:pos x="299" y="33"/>
                  </a:cxn>
                  <a:cxn ang="0">
                    <a:pos x="299" y="50"/>
                  </a:cxn>
                  <a:cxn ang="0">
                    <a:pos x="276" y="73"/>
                  </a:cxn>
                  <a:cxn ang="0">
                    <a:pos x="259" y="77"/>
                  </a:cxn>
                  <a:cxn ang="0">
                    <a:pos x="259" y="90"/>
                  </a:cxn>
                  <a:cxn ang="0">
                    <a:pos x="243" y="90"/>
                  </a:cxn>
                  <a:cxn ang="0">
                    <a:pos x="243" y="107"/>
                  </a:cxn>
                  <a:cxn ang="0">
                    <a:pos x="196" y="116"/>
                  </a:cxn>
                  <a:cxn ang="0">
                    <a:pos x="93" y="133"/>
                  </a:cxn>
                  <a:cxn ang="0">
                    <a:pos x="0" y="143"/>
                  </a:cxn>
                  <a:cxn ang="0">
                    <a:pos x="10" y="133"/>
                  </a:cxn>
                  <a:cxn ang="0">
                    <a:pos x="0" y="126"/>
                  </a:cxn>
                  <a:cxn ang="0">
                    <a:pos x="10" y="123"/>
                  </a:cxn>
                  <a:cxn ang="0">
                    <a:pos x="13" y="83"/>
                  </a:cxn>
                </a:cxnLst>
                <a:rect l="0" t="0" r="r" b="b"/>
                <a:pathLst>
                  <a:path w="349" h="143">
                    <a:moveTo>
                      <a:pt x="13" y="83"/>
                    </a:moveTo>
                    <a:lnTo>
                      <a:pt x="17" y="60"/>
                    </a:lnTo>
                    <a:lnTo>
                      <a:pt x="30" y="57"/>
                    </a:lnTo>
                    <a:lnTo>
                      <a:pt x="76" y="50"/>
                    </a:lnTo>
                    <a:lnTo>
                      <a:pt x="76" y="40"/>
                    </a:lnTo>
                    <a:lnTo>
                      <a:pt x="93" y="40"/>
                    </a:lnTo>
                    <a:lnTo>
                      <a:pt x="269" y="10"/>
                    </a:lnTo>
                    <a:lnTo>
                      <a:pt x="349" y="0"/>
                    </a:lnTo>
                    <a:lnTo>
                      <a:pt x="342" y="10"/>
                    </a:lnTo>
                    <a:lnTo>
                      <a:pt x="326" y="17"/>
                    </a:lnTo>
                    <a:lnTo>
                      <a:pt x="326" y="23"/>
                    </a:lnTo>
                    <a:lnTo>
                      <a:pt x="319" y="33"/>
                    </a:lnTo>
                    <a:lnTo>
                      <a:pt x="299" y="33"/>
                    </a:lnTo>
                    <a:lnTo>
                      <a:pt x="299" y="50"/>
                    </a:lnTo>
                    <a:lnTo>
                      <a:pt x="276" y="73"/>
                    </a:lnTo>
                    <a:lnTo>
                      <a:pt x="259" y="77"/>
                    </a:lnTo>
                    <a:lnTo>
                      <a:pt x="259" y="90"/>
                    </a:lnTo>
                    <a:lnTo>
                      <a:pt x="243" y="90"/>
                    </a:lnTo>
                    <a:lnTo>
                      <a:pt x="243" y="107"/>
                    </a:lnTo>
                    <a:lnTo>
                      <a:pt x="196" y="116"/>
                    </a:lnTo>
                    <a:lnTo>
                      <a:pt x="93" y="133"/>
                    </a:lnTo>
                    <a:lnTo>
                      <a:pt x="0" y="143"/>
                    </a:lnTo>
                    <a:lnTo>
                      <a:pt x="10" y="133"/>
                    </a:lnTo>
                    <a:lnTo>
                      <a:pt x="0" y="126"/>
                    </a:lnTo>
                    <a:lnTo>
                      <a:pt x="10" y="123"/>
                    </a:lnTo>
                    <a:lnTo>
                      <a:pt x="13" y="83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1" name="Freeform 124">
                <a:extLst>
                  <a:ext uri="{FF2B5EF4-FFF2-40B4-BE49-F238E27FC236}">
                    <a16:creationId xmlns:a16="http://schemas.microsoft.com/office/drawing/2014/main" id="{73CF0764-38D2-3876-8CB2-B3ECB34090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93" y="2270"/>
                <a:ext cx="620" cy="288"/>
              </a:xfrm>
              <a:custGeom>
                <a:avLst/>
                <a:gdLst/>
                <a:ahLst/>
                <a:cxnLst>
                  <a:cxn ang="0">
                    <a:pos x="106" y="60"/>
                  </a:cxn>
                  <a:cxn ang="0">
                    <a:pos x="339" y="0"/>
                  </a:cxn>
                  <a:cxn ang="0">
                    <a:pos x="342" y="27"/>
                  </a:cxn>
                  <a:cxn ang="0">
                    <a:pos x="332" y="27"/>
                  </a:cxn>
                  <a:cxn ang="0">
                    <a:pos x="322" y="37"/>
                  </a:cxn>
                  <a:cxn ang="0">
                    <a:pos x="305" y="27"/>
                  </a:cxn>
                  <a:cxn ang="0">
                    <a:pos x="309" y="37"/>
                  </a:cxn>
                  <a:cxn ang="0">
                    <a:pos x="309" y="50"/>
                  </a:cxn>
                  <a:cxn ang="0">
                    <a:pos x="322" y="37"/>
                  </a:cxn>
                  <a:cxn ang="0">
                    <a:pos x="339" y="34"/>
                  </a:cxn>
                  <a:cxn ang="0">
                    <a:pos x="345" y="44"/>
                  </a:cxn>
                  <a:cxn ang="0">
                    <a:pos x="345" y="30"/>
                  </a:cxn>
                  <a:cxn ang="0">
                    <a:pos x="355" y="34"/>
                  </a:cxn>
                  <a:cxn ang="0">
                    <a:pos x="359" y="50"/>
                  </a:cxn>
                  <a:cxn ang="0">
                    <a:pos x="345" y="67"/>
                  </a:cxn>
                  <a:cxn ang="0">
                    <a:pos x="329" y="67"/>
                  </a:cxn>
                  <a:cxn ang="0">
                    <a:pos x="322" y="77"/>
                  </a:cxn>
                  <a:cxn ang="0">
                    <a:pos x="325" y="83"/>
                  </a:cxn>
                  <a:cxn ang="0">
                    <a:pos x="322" y="100"/>
                  </a:cxn>
                  <a:cxn ang="0">
                    <a:pos x="342" y="87"/>
                  </a:cxn>
                  <a:cxn ang="0">
                    <a:pos x="342" y="100"/>
                  </a:cxn>
                  <a:cxn ang="0">
                    <a:pos x="322" y="117"/>
                  </a:cxn>
                  <a:cxn ang="0">
                    <a:pos x="295" y="127"/>
                  </a:cxn>
                  <a:cxn ang="0">
                    <a:pos x="289" y="160"/>
                  </a:cxn>
                  <a:cxn ang="0">
                    <a:pos x="265" y="160"/>
                  </a:cxn>
                  <a:cxn ang="0">
                    <a:pos x="206" y="133"/>
                  </a:cxn>
                  <a:cxn ang="0">
                    <a:pos x="159" y="137"/>
                  </a:cxn>
                  <a:cxn ang="0">
                    <a:pos x="149" y="133"/>
                  </a:cxn>
                  <a:cxn ang="0">
                    <a:pos x="139" y="137"/>
                  </a:cxn>
                  <a:cxn ang="0">
                    <a:pos x="126" y="133"/>
                  </a:cxn>
                  <a:cxn ang="0">
                    <a:pos x="66" y="150"/>
                  </a:cxn>
                  <a:cxn ang="0">
                    <a:pos x="66" y="153"/>
                  </a:cxn>
                  <a:cxn ang="0">
                    <a:pos x="56" y="153"/>
                  </a:cxn>
                  <a:cxn ang="0">
                    <a:pos x="0" y="167"/>
                  </a:cxn>
                  <a:cxn ang="0">
                    <a:pos x="0" y="150"/>
                  </a:cxn>
                  <a:cxn ang="0">
                    <a:pos x="16" y="150"/>
                  </a:cxn>
                  <a:cxn ang="0">
                    <a:pos x="16" y="137"/>
                  </a:cxn>
                  <a:cxn ang="0">
                    <a:pos x="33" y="133"/>
                  </a:cxn>
                  <a:cxn ang="0">
                    <a:pos x="56" y="110"/>
                  </a:cxn>
                  <a:cxn ang="0">
                    <a:pos x="56" y="93"/>
                  </a:cxn>
                  <a:cxn ang="0">
                    <a:pos x="76" y="93"/>
                  </a:cxn>
                  <a:cxn ang="0">
                    <a:pos x="83" y="83"/>
                  </a:cxn>
                  <a:cxn ang="0">
                    <a:pos x="83" y="77"/>
                  </a:cxn>
                  <a:cxn ang="0">
                    <a:pos x="99" y="70"/>
                  </a:cxn>
                  <a:cxn ang="0">
                    <a:pos x="106" y="60"/>
                  </a:cxn>
                </a:cxnLst>
                <a:rect l="0" t="0" r="r" b="b"/>
                <a:pathLst>
                  <a:path w="359" h="167">
                    <a:moveTo>
                      <a:pt x="106" y="60"/>
                    </a:moveTo>
                    <a:lnTo>
                      <a:pt x="339" y="0"/>
                    </a:lnTo>
                    <a:lnTo>
                      <a:pt x="342" y="27"/>
                    </a:lnTo>
                    <a:lnTo>
                      <a:pt x="332" y="27"/>
                    </a:lnTo>
                    <a:lnTo>
                      <a:pt x="322" y="37"/>
                    </a:lnTo>
                    <a:lnTo>
                      <a:pt x="305" y="27"/>
                    </a:lnTo>
                    <a:lnTo>
                      <a:pt x="309" y="37"/>
                    </a:lnTo>
                    <a:lnTo>
                      <a:pt x="309" y="50"/>
                    </a:lnTo>
                    <a:lnTo>
                      <a:pt x="322" y="37"/>
                    </a:lnTo>
                    <a:lnTo>
                      <a:pt x="339" y="34"/>
                    </a:lnTo>
                    <a:lnTo>
                      <a:pt x="345" y="44"/>
                    </a:lnTo>
                    <a:lnTo>
                      <a:pt x="345" y="30"/>
                    </a:lnTo>
                    <a:lnTo>
                      <a:pt x="355" y="34"/>
                    </a:lnTo>
                    <a:lnTo>
                      <a:pt x="359" y="50"/>
                    </a:lnTo>
                    <a:lnTo>
                      <a:pt x="345" y="67"/>
                    </a:lnTo>
                    <a:lnTo>
                      <a:pt x="329" y="67"/>
                    </a:lnTo>
                    <a:lnTo>
                      <a:pt x="322" y="77"/>
                    </a:lnTo>
                    <a:lnTo>
                      <a:pt x="325" y="83"/>
                    </a:lnTo>
                    <a:lnTo>
                      <a:pt x="322" y="100"/>
                    </a:lnTo>
                    <a:lnTo>
                      <a:pt x="342" y="87"/>
                    </a:lnTo>
                    <a:lnTo>
                      <a:pt x="342" y="100"/>
                    </a:lnTo>
                    <a:lnTo>
                      <a:pt x="322" y="117"/>
                    </a:lnTo>
                    <a:lnTo>
                      <a:pt x="295" y="127"/>
                    </a:lnTo>
                    <a:lnTo>
                      <a:pt x="289" y="160"/>
                    </a:lnTo>
                    <a:lnTo>
                      <a:pt x="265" y="160"/>
                    </a:lnTo>
                    <a:lnTo>
                      <a:pt x="206" y="133"/>
                    </a:lnTo>
                    <a:lnTo>
                      <a:pt x="159" y="137"/>
                    </a:lnTo>
                    <a:lnTo>
                      <a:pt x="149" y="133"/>
                    </a:lnTo>
                    <a:lnTo>
                      <a:pt x="139" y="137"/>
                    </a:lnTo>
                    <a:lnTo>
                      <a:pt x="126" y="133"/>
                    </a:lnTo>
                    <a:lnTo>
                      <a:pt x="66" y="150"/>
                    </a:lnTo>
                    <a:lnTo>
                      <a:pt x="66" y="153"/>
                    </a:lnTo>
                    <a:lnTo>
                      <a:pt x="56" y="153"/>
                    </a:lnTo>
                    <a:lnTo>
                      <a:pt x="0" y="167"/>
                    </a:lnTo>
                    <a:lnTo>
                      <a:pt x="0" y="150"/>
                    </a:lnTo>
                    <a:lnTo>
                      <a:pt x="16" y="150"/>
                    </a:lnTo>
                    <a:lnTo>
                      <a:pt x="16" y="137"/>
                    </a:lnTo>
                    <a:lnTo>
                      <a:pt x="33" y="133"/>
                    </a:lnTo>
                    <a:lnTo>
                      <a:pt x="56" y="110"/>
                    </a:lnTo>
                    <a:lnTo>
                      <a:pt x="56" y="93"/>
                    </a:lnTo>
                    <a:lnTo>
                      <a:pt x="76" y="93"/>
                    </a:lnTo>
                    <a:lnTo>
                      <a:pt x="83" y="83"/>
                    </a:lnTo>
                    <a:lnTo>
                      <a:pt x="83" y="77"/>
                    </a:lnTo>
                    <a:lnTo>
                      <a:pt x="99" y="70"/>
                    </a:lnTo>
                    <a:lnTo>
                      <a:pt x="106" y="6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2" name="Freeform 125">
                <a:extLst>
                  <a:ext uri="{FF2B5EF4-FFF2-40B4-BE49-F238E27FC236}">
                    <a16:creationId xmlns:a16="http://schemas.microsoft.com/office/drawing/2014/main" id="{06109239-8498-A5C6-F5AB-FB57F0514C3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90" y="2499"/>
                <a:ext cx="361" cy="277"/>
              </a:xfrm>
              <a:custGeom>
                <a:avLst/>
                <a:gdLst/>
                <a:ahLst/>
                <a:cxnLst>
                  <a:cxn ang="0">
                    <a:pos x="209" y="27"/>
                  </a:cxn>
                  <a:cxn ang="0">
                    <a:pos x="150" y="0"/>
                  </a:cxn>
                  <a:cxn ang="0">
                    <a:pos x="103" y="4"/>
                  </a:cxn>
                  <a:cxn ang="0">
                    <a:pos x="93" y="0"/>
                  </a:cxn>
                  <a:cxn ang="0">
                    <a:pos x="83" y="4"/>
                  </a:cxn>
                  <a:cxn ang="0">
                    <a:pos x="70" y="0"/>
                  </a:cxn>
                  <a:cxn ang="0">
                    <a:pos x="10" y="17"/>
                  </a:cxn>
                  <a:cxn ang="0">
                    <a:pos x="10" y="20"/>
                  </a:cxn>
                  <a:cxn ang="0">
                    <a:pos x="0" y="20"/>
                  </a:cxn>
                  <a:cxn ang="0">
                    <a:pos x="0" y="37"/>
                  </a:cxn>
                  <a:cxn ang="0">
                    <a:pos x="20" y="60"/>
                  </a:cxn>
                  <a:cxn ang="0">
                    <a:pos x="27" y="77"/>
                  </a:cxn>
                  <a:cxn ang="0">
                    <a:pos x="77" y="117"/>
                  </a:cxn>
                  <a:cxn ang="0">
                    <a:pos x="116" y="153"/>
                  </a:cxn>
                  <a:cxn ang="0">
                    <a:pos x="126" y="160"/>
                  </a:cxn>
                  <a:cxn ang="0">
                    <a:pos x="120" y="137"/>
                  </a:cxn>
                  <a:cxn ang="0">
                    <a:pos x="133" y="150"/>
                  </a:cxn>
                  <a:cxn ang="0">
                    <a:pos x="136" y="143"/>
                  </a:cxn>
                  <a:cxn ang="0">
                    <a:pos x="136" y="137"/>
                  </a:cxn>
                  <a:cxn ang="0">
                    <a:pos x="150" y="137"/>
                  </a:cxn>
                  <a:cxn ang="0">
                    <a:pos x="183" y="100"/>
                  </a:cxn>
                  <a:cxn ang="0">
                    <a:pos x="209" y="27"/>
                  </a:cxn>
                </a:cxnLst>
                <a:rect l="0" t="0" r="r" b="b"/>
                <a:pathLst>
                  <a:path w="209" h="160">
                    <a:moveTo>
                      <a:pt x="209" y="27"/>
                    </a:moveTo>
                    <a:lnTo>
                      <a:pt x="150" y="0"/>
                    </a:lnTo>
                    <a:lnTo>
                      <a:pt x="103" y="4"/>
                    </a:lnTo>
                    <a:lnTo>
                      <a:pt x="93" y="0"/>
                    </a:lnTo>
                    <a:lnTo>
                      <a:pt x="83" y="4"/>
                    </a:lnTo>
                    <a:lnTo>
                      <a:pt x="70" y="0"/>
                    </a:lnTo>
                    <a:lnTo>
                      <a:pt x="10" y="17"/>
                    </a:lnTo>
                    <a:lnTo>
                      <a:pt x="10" y="2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20" y="60"/>
                    </a:lnTo>
                    <a:lnTo>
                      <a:pt x="27" y="77"/>
                    </a:lnTo>
                    <a:lnTo>
                      <a:pt x="77" y="117"/>
                    </a:lnTo>
                    <a:lnTo>
                      <a:pt x="116" y="153"/>
                    </a:lnTo>
                    <a:lnTo>
                      <a:pt x="126" y="160"/>
                    </a:lnTo>
                    <a:lnTo>
                      <a:pt x="120" y="137"/>
                    </a:lnTo>
                    <a:lnTo>
                      <a:pt x="133" y="150"/>
                    </a:lnTo>
                    <a:lnTo>
                      <a:pt x="136" y="143"/>
                    </a:lnTo>
                    <a:lnTo>
                      <a:pt x="136" y="137"/>
                    </a:lnTo>
                    <a:lnTo>
                      <a:pt x="150" y="137"/>
                    </a:lnTo>
                    <a:lnTo>
                      <a:pt x="183" y="100"/>
                    </a:lnTo>
                    <a:lnTo>
                      <a:pt x="209" y="27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3" name="Freeform 126">
                <a:extLst>
                  <a:ext uri="{FF2B5EF4-FFF2-40B4-BE49-F238E27FC236}">
                    <a16:creationId xmlns:a16="http://schemas.microsoft.com/office/drawing/2014/main" id="{86ABD572-C2E9-BAD8-1E9A-4FE68196C7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12" y="2534"/>
                <a:ext cx="395" cy="430"/>
              </a:xfrm>
              <a:custGeom>
                <a:avLst/>
                <a:gdLst/>
                <a:ahLst/>
                <a:cxnLst>
                  <a:cxn ang="0">
                    <a:pos x="219" y="233"/>
                  </a:cxn>
                  <a:cxn ang="0">
                    <a:pos x="203" y="229"/>
                  </a:cxn>
                  <a:cxn ang="0">
                    <a:pos x="203" y="223"/>
                  </a:cxn>
                  <a:cxn ang="0">
                    <a:pos x="193" y="246"/>
                  </a:cxn>
                  <a:cxn ang="0">
                    <a:pos x="190" y="246"/>
                  </a:cxn>
                  <a:cxn ang="0">
                    <a:pos x="186" y="239"/>
                  </a:cxn>
                  <a:cxn ang="0">
                    <a:pos x="63" y="249"/>
                  </a:cxn>
                  <a:cxn ang="0">
                    <a:pos x="53" y="239"/>
                  </a:cxn>
                  <a:cxn ang="0">
                    <a:pos x="47" y="223"/>
                  </a:cxn>
                  <a:cxn ang="0">
                    <a:pos x="47" y="173"/>
                  </a:cxn>
                  <a:cxn ang="0">
                    <a:pos x="0" y="23"/>
                  </a:cxn>
                  <a:cxn ang="0">
                    <a:pos x="47" y="14"/>
                  </a:cxn>
                  <a:cxn ang="0">
                    <a:pos x="103" y="0"/>
                  </a:cxn>
                  <a:cxn ang="0">
                    <a:pos x="103" y="17"/>
                  </a:cxn>
                  <a:cxn ang="0">
                    <a:pos x="123" y="40"/>
                  </a:cxn>
                  <a:cxn ang="0">
                    <a:pos x="130" y="57"/>
                  </a:cxn>
                  <a:cxn ang="0">
                    <a:pos x="180" y="97"/>
                  </a:cxn>
                  <a:cxn ang="0">
                    <a:pos x="219" y="133"/>
                  </a:cxn>
                  <a:cxn ang="0">
                    <a:pos x="229" y="140"/>
                  </a:cxn>
                  <a:cxn ang="0">
                    <a:pos x="219" y="173"/>
                  </a:cxn>
                  <a:cxn ang="0">
                    <a:pos x="219" y="196"/>
                  </a:cxn>
                  <a:cxn ang="0">
                    <a:pos x="213" y="206"/>
                  </a:cxn>
                  <a:cxn ang="0">
                    <a:pos x="219" y="233"/>
                  </a:cxn>
                </a:cxnLst>
                <a:rect l="0" t="0" r="r" b="b"/>
                <a:pathLst>
                  <a:path w="229" h="249">
                    <a:moveTo>
                      <a:pt x="219" y="233"/>
                    </a:moveTo>
                    <a:lnTo>
                      <a:pt x="203" y="229"/>
                    </a:lnTo>
                    <a:lnTo>
                      <a:pt x="203" y="223"/>
                    </a:lnTo>
                    <a:lnTo>
                      <a:pt x="193" y="246"/>
                    </a:lnTo>
                    <a:lnTo>
                      <a:pt x="190" y="246"/>
                    </a:lnTo>
                    <a:lnTo>
                      <a:pt x="186" y="239"/>
                    </a:lnTo>
                    <a:lnTo>
                      <a:pt x="63" y="249"/>
                    </a:lnTo>
                    <a:lnTo>
                      <a:pt x="53" y="239"/>
                    </a:lnTo>
                    <a:lnTo>
                      <a:pt x="47" y="223"/>
                    </a:lnTo>
                    <a:lnTo>
                      <a:pt x="47" y="173"/>
                    </a:lnTo>
                    <a:lnTo>
                      <a:pt x="0" y="23"/>
                    </a:lnTo>
                    <a:lnTo>
                      <a:pt x="47" y="14"/>
                    </a:lnTo>
                    <a:lnTo>
                      <a:pt x="103" y="0"/>
                    </a:lnTo>
                    <a:lnTo>
                      <a:pt x="103" y="17"/>
                    </a:lnTo>
                    <a:lnTo>
                      <a:pt x="123" y="40"/>
                    </a:lnTo>
                    <a:lnTo>
                      <a:pt x="130" y="57"/>
                    </a:lnTo>
                    <a:lnTo>
                      <a:pt x="180" y="97"/>
                    </a:lnTo>
                    <a:lnTo>
                      <a:pt x="219" y="133"/>
                    </a:lnTo>
                    <a:lnTo>
                      <a:pt x="229" y="140"/>
                    </a:lnTo>
                    <a:lnTo>
                      <a:pt x="219" y="173"/>
                    </a:lnTo>
                    <a:lnTo>
                      <a:pt x="219" y="196"/>
                    </a:lnTo>
                    <a:lnTo>
                      <a:pt x="213" y="206"/>
                    </a:lnTo>
                    <a:lnTo>
                      <a:pt x="219" y="233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4" name="Freeform 127">
                <a:extLst>
                  <a:ext uri="{FF2B5EF4-FFF2-40B4-BE49-F238E27FC236}">
                    <a16:creationId xmlns:a16="http://schemas.microsoft.com/office/drawing/2014/main" id="{0558D2E0-B242-03F4-E858-D0B8B1563E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39" y="2919"/>
                <a:ext cx="729" cy="517"/>
              </a:xfrm>
              <a:custGeom>
                <a:avLst/>
                <a:gdLst/>
                <a:ahLst/>
                <a:cxnLst>
                  <a:cxn ang="0">
                    <a:pos x="319" y="10"/>
                  </a:cxn>
                  <a:cxn ang="0">
                    <a:pos x="323" y="43"/>
                  </a:cxn>
                  <a:cxn ang="0">
                    <a:pos x="363" y="100"/>
                  </a:cxn>
                  <a:cxn ang="0">
                    <a:pos x="376" y="100"/>
                  </a:cxn>
                  <a:cxn ang="0">
                    <a:pos x="379" y="133"/>
                  </a:cxn>
                  <a:cxn ang="0">
                    <a:pos x="409" y="183"/>
                  </a:cxn>
                  <a:cxn ang="0">
                    <a:pos x="419" y="222"/>
                  </a:cxn>
                  <a:cxn ang="0">
                    <a:pos x="422" y="256"/>
                  </a:cxn>
                  <a:cxn ang="0">
                    <a:pos x="419" y="272"/>
                  </a:cxn>
                  <a:cxn ang="0">
                    <a:pos x="406" y="299"/>
                  </a:cxn>
                  <a:cxn ang="0">
                    <a:pos x="386" y="299"/>
                  </a:cxn>
                  <a:cxn ang="0">
                    <a:pos x="369" y="282"/>
                  </a:cxn>
                  <a:cxn ang="0">
                    <a:pos x="336" y="256"/>
                  </a:cxn>
                  <a:cxn ang="0">
                    <a:pos x="326" y="232"/>
                  </a:cxn>
                  <a:cxn ang="0">
                    <a:pos x="309" y="216"/>
                  </a:cxn>
                  <a:cxn ang="0">
                    <a:pos x="290" y="199"/>
                  </a:cxn>
                  <a:cxn ang="0">
                    <a:pos x="286" y="166"/>
                  </a:cxn>
                  <a:cxn ang="0">
                    <a:pos x="273" y="166"/>
                  </a:cxn>
                  <a:cxn ang="0">
                    <a:pos x="270" y="149"/>
                  </a:cxn>
                  <a:cxn ang="0">
                    <a:pos x="273" y="133"/>
                  </a:cxn>
                  <a:cxn ang="0">
                    <a:pos x="270" y="100"/>
                  </a:cxn>
                  <a:cxn ang="0">
                    <a:pos x="253" y="83"/>
                  </a:cxn>
                  <a:cxn ang="0">
                    <a:pos x="236" y="83"/>
                  </a:cxn>
                  <a:cxn ang="0">
                    <a:pos x="223" y="66"/>
                  </a:cxn>
                  <a:cxn ang="0">
                    <a:pos x="190" y="66"/>
                  </a:cxn>
                  <a:cxn ang="0">
                    <a:pos x="186" y="73"/>
                  </a:cxn>
                  <a:cxn ang="0">
                    <a:pos x="153" y="90"/>
                  </a:cxn>
                  <a:cxn ang="0">
                    <a:pos x="147" y="83"/>
                  </a:cxn>
                  <a:cxn ang="0">
                    <a:pos x="130" y="73"/>
                  </a:cxn>
                  <a:cxn ang="0">
                    <a:pos x="130" y="66"/>
                  </a:cxn>
                  <a:cxn ang="0">
                    <a:pos x="107" y="66"/>
                  </a:cxn>
                  <a:cxn ang="0">
                    <a:pos x="103" y="56"/>
                  </a:cxn>
                  <a:cxn ang="0">
                    <a:pos x="80" y="66"/>
                  </a:cxn>
                  <a:cxn ang="0">
                    <a:pos x="74" y="56"/>
                  </a:cxn>
                  <a:cxn ang="0">
                    <a:pos x="64" y="66"/>
                  </a:cxn>
                  <a:cxn ang="0">
                    <a:pos x="47" y="66"/>
                  </a:cxn>
                  <a:cxn ang="0">
                    <a:pos x="40" y="73"/>
                  </a:cxn>
                  <a:cxn ang="0">
                    <a:pos x="30" y="73"/>
                  </a:cxn>
                  <a:cxn ang="0">
                    <a:pos x="30" y="66"/>
                  </a:cxn>
                  <a:cxn ang="0">
                    <a:pos x="24" y="56"/>
                  </a:cxn>
                  <a:cxn ang="0">
                    <a:pos x="24" y="66"/>
                  </a:cxn>
                  <a:cxn ang="0">
                    <a:pos x="4" y="73"/>
                  </a:cxn>
                  <a:cxn ang="0">
                    <a:pos x="0" y="40"/>
                  </a:cxn>
                  <a:cxn ang="0">
                    <a:pos x="153" y="16"/>
                  </a:cxn>
                  <a:cxn ang="0">
                    <a:pos x="163" y="26"/>
                  </a:cxn>
                  <a:cxn ang="0">
                    <a:pos x="286" y="16"/>
                  </a:cxn>
                  <a:cxn ang="0">
                    <a:pos x="290" y="23"/>
                  </a:cxn>
                  <a:cxn ang="0">
                    <a:pos x="293" y="23"/>
                  </a:cxn>
                  <a:cxn ang="0">
                    <a:pos x="303" y="0"/>
                  </a:cxn>
                  <a:cxn ang="0">
                    <a:pos x="303" y="6"/>
                  </a:cxn>
                  <a:cxn ang="0">
                    <a:pos x="319" y="10"/>
                  </a:cxn>
                </a:cxnLst>
                <a:rect l="0" t="0" r="r" b="b"/>
                <a:pathLst>
                  <a:path w="422" h="299">
                    <a:moveTo>
                      <a:pt x="319" y="10"/>
                    </a:moveTo>
                    <a:lnTo>
                      <a:pt x="323" y="43"/>
                    </a:lnTo>
                    <a:lnTo>
                      <a:pt x="363" y="100"/>
                    </a:lnTo>
                    <a:lnTo>
                      <a:pt x="376" y="100"/>
                    </a:lnTo>
                    <a:lnTo>
                      <a:pt x="379" y="133"/>
                    </a:lnTo>
                    <a:lnTo>
                      <a:pt x="409" y="183"/>
                    </a:lnTo>
                    <a:lnTo>
                      <a:pt x="419" y="222"/>
                    </a:lnTo>
                    <a:lnTo>
                      <a:pt x="422" y="256"/>
                    </a:lnTo>
                    <a:lnTo>
                      <a:pt x="419" y="272"/>
                    </a:lnTo>
                    <a:lnTo>
                      <a:pt x="406" y="299"/>
                    </a:lnTo>
                    <a:lnTo>
                      <a:pt x="386" y="299"/>
                    </a:lnTo>
                    <a:lnTo>
                      <a:pt x="369" y="282"/>
                    </a:lnTo>
                    <a:lnTo>
                      <a:pt x="336" y="256"/>
                    </a:lnTo>
                    <a:lnTo>
                      <a:pt x="326" y="232"/>
                    </a:lnTo>
                    <a:lnTo>
                      <a:pt x="309" y="216"/>
                    </a:lnTo>
                    <a:lnTo>
                      <a:pt x="290" y="199"/>
                    </a:lnTo>
                    <a:lnTo>
                      <a:pt x="286" y="166"/>
                    </a:lnTo>
                    <a:lnTo>
                      <a:pt x="273" y="166"/>
                    </a:lnTo>
                    <a:lnTo>
                      <a:pt x="270" y="149"/>
                    </a:lnTo>
                    <a:lnTo>
                      <a:pt x="273" y="133"/>
                    </a:lnTo>
                    <a:lnTo>
                      <a:pt x="270" y="100"/>
                    </a:lnTo>
                    <a:lnTo>
                      <a:pt x="253" y="83"/>
                    </a:lnTo>
                    <a:lnTo>
                      <a:pt x="236" y="83"/>
                    </a:lnTo>
                    <a:lnTo>
                      <a:pt x="223" y="66"/>
                    </a:lnTo>
                    <a:lnTo>
                      <a:pt x="190" y="66"/>
                    </a:lnTo>
                    <a:lnTo>
                      <a:pt x="186" y="73"/>
                    </a:lnTo>
                    <a:lnTo>
                      <a:pt x="153" y="90"/>
                    </a:lnTo>
                    <a:lnTo>
                      <a:pt x="147" y="83"/>
                    </a:lnTo>
                    <a:lnTo>
                      <a:pt x="130" y="73"/>
                    </a:lnTo>
                    <a:lnTo>
                      <a:pt x="130" y="66"/>
                    </a:lnTo>
                    <a:lnTo>
                      <a:pt x="107" y="66"/>
                    </a:lnTo>
                    <a:lnTo>
                      <a:pt x="103" y="56"/>
                    </a:lnTo>
                    <a:lnTo>
                      <a:pt x="80" y="66"/>
                    </a:lnTo>
                    <a:lnTo>
                      <a:pt x="74" y="56"/>
                    </a:lnTo>
                    <a:lnTo>
                      <a:pt x="64" y="66"/>
                    </a:lnTo>
                    <a:lnTo>
                      <a:pt x="47" y="66"/>
                    </a:lnTo>
                    <a:lnTo>
                      <a:pt x="40" y="73"/>
                    </a:lnTo>
                    <a:lnTo>
                      <a:pt x="30" y="73"/>
                    </a:lnTo>
                    <a:lnTo>
                      <a:pt x="30" y="66"/>
                    </a:lnTo>
                    <a:lnTo>
                      <a:pt x="24" y="56"/>
                    </a:lnTo>
                    <a:lnTo>
                      <a:pt x="24" y="66"/>
                    </a:lnTo>
                    <a:lnTo>
                      <a:pt x="4" y="73"/>
                    </a:lnTo>
                    <a:lnTo>
                      <a:pt x="0" y="40"/>
                    </a:lnTo>
                    <a:lnTo>
                      <a:pt x="153" y="16"/>
                    </a:lnTo>
                    <a:lnTo>
                      <a:pt x="163" y="26"/>
                    </a:lnTo>
                    <a:lnTo>
                      <a:pt x="286" y="16"/>
                    </a:lnTo>
                    <a:lnTo>
                      <a:pt x="290" y="23"/>
                    </a:lnTo>
                    <a:lnTo>
                      <a:pt x="293" y="23"/>
                    </a:lnTo>
                    <a:lnTo>
                      <a:pt x="303" y="0"/>
                    </a:lnTo>
                    <a:lnTo>
                      <a:pt x="303" y="6"/>
                    </a:lnTo>
                    <a:lnTo>
                      <a:pt x="319" y="1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5" name="Freeform 128">
                <a:extLst>
                  <a:ext uri="{FF2B5EF4-FFF2-40B4-BE49-F238E27FC236}">
                    <a16:creationId xmlns:a16="http://schemas.microsoft.com/office/drawing/2014/main" id="{E54C687A-6210-3F0C-B6BF-C5FDBAE730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75" y="1896"/>
                <a:ext cx="591" cy="306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80" y="10"/>
                  </a:cxn>
                  <a:cxn ang="0">
                    <a:pos x="209" y="10"/>
                  </a:cxn>
                  <a:cxn ang="0">
                    <a:pos x="229" y="14"/>
                  </a:cxn>
                  <a:cxn ang="0">
                    <a:pos x="246" y="17"/>
                  </a:cxn>
                  <a:cxn ang="0">
                    <a:pos x="266" y="14"/>
                  </a:cxn>
                  <a:cxn ang="0">
                    <a:pos x="279" y="27"/>
                  </a:cxn>
                  <a:cxn ang="0">
                    <a:pos x="292" y="44"/>
                  </a:cxn>
                  <a:cxn ang="0">
                    <a:pos x="325" y="133"/>
                  </a:cxn>
                  <a:cxn ang="0">
                    <a:pos x="342" y="167"/>
                  </a:cxn>
                  <a:cxn ang="0">
                    <a:pos x="70" y="177"/>
                  </a:cxn>
                  <a:cxn ang="0">
                    <a:pos x="70" y="113"/>
                  </a:cxn>
                  <a:cxn ang="0">
                    <a:pos x="0" y="110"/>
                  </a:cxn>
                  <a:cxn ang="0">
                    <a:pos x="3" y="0"/>
                  </a:cxn>
                </a:cxnLst>
                <a:rect l="0" t="0" r="r" b="b"/>
                <a:pathLst>
                  <a:path w="342" h="177">
                    <a:moveTo>
                      <a:pt x="3" y="0"/>
                    </a:moveTo>
                    <a:lnTo>
                      <a:pt x="80" y="10"/>
                    </a:lnTo>
                    <a:lnTo>
                      <a:pt x="209" y="10"/>
                    </a:lnTo>
                    <a:lnTo>
                      <a:pt x="229" y="14"/>
                    </a:lnTo>
                    <a:lnTo>
                      <a:pt x="246" y="17"/>
                    </a:lnTo>
                    <a:lnTo>
                      <a:pt x="266" y="14"/>
                    </a:lnTo>
                    <a:lnTo>
                      <a:pt x="279" y="27"/>
                    </a:lnTo>
                    <a:lnTo>
                      <a:pt x="292" y="44"/>
                    </a:lnTo>
                    <a:lnTo>
                      <a:pt x="325" y="133"/>
                    </a:lnTo>
                    <a:lnTo>
                      <a:pt x="342" y="167"/>
                    </a:lnTo>
                    <a:lnTo>
                      <a:pt x="70" y="177"/>
                    </a:lnTo>
                    <a:lnTo>
                      <a:pt x="70" y="113"/>
                    </a:lnTo>
                    <a:lnTo>
                      <a:pt x="0" y="1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6" name="Freeform 129">
                <a:extLst>
                  <a:ext uri="{FF2B5EF4-FFF2-40B4-BE49-F238E27FC236}">
                    <a16:creationId xmlns:a16="http://schemas.microsoft.com/office/drawing/2014/main" id="{DB8A5909-EA45-2A7B-4679-C52D2C13342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96" y="2185"/>
                <a:ext cx="539" cy="292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69"/>
                  </a:cxn>
                  <a:cxn ang="0">
                    <a:pos x="209" y="166"/>
                  </a:cxn>
                  <a:cxn ang="0">
                    <a:pos x="312" y="159"/>
                  </a:cxn>
                  <a:cxn ang="0">
                    <a:pos x="299" y="43"/>
                  </a:cxn>
                  <a:cxn ang="0">
                    <a:pos x="289" y="26"/>
                  </a:cxn>
                  <a:cxn ang="0">
                    <a:pos x="282" y="10"/>
                  </a:cxn>
                  <a:cxn ang="0">
                    <a:pos x="272" y="10"/>
                  </a:cxn>
                  <a:cxn ang="0">
                    <a:pos x="272" y="0"/>
                  </a:cxn>
                  <a:cxn ang="0">
                    <a:pos x="0" y="10"/>
                  </a:cxn>
                </a:cxnLst>
                <a:rect l="0" t="0" r="r" b="b"/>
                <a:pathLst>
                  <a:path w="312" h="169">
                    <a:moveTo>
                      <a:pt x="0" y="10"/>
                    </a:moveTo>
                    <a:lnTo>
                      <a:pt x="0" y="169"/>
                    </a:lnTo>
                    <a:lnTo>
                      <a:pt x="209" y="166"/>
                    </a:lnTo>
                    <a:lnTo>
                      <a:pt x="312" y="159"/>
                    </a:lnTo>
                    <a:lnTo>
                      <a:pt x="299" y="43"/>
                    </a:lnTo>
                    <a:lnTo>
                      <a:pt x="289" y="26"/>
                    </a:lnTo>
                    <a:lnTo>
                      <a:pt x="282" y="10"/>
                    </a:lnTo>
                    <a:lnTo>
                      <a:pt x="272" y="10"/>
                    </a:lnTo>
                    <a:lnTo>
                      <a:pt x="272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7" name="Freeform 130">
                <a:extLst>
                  <a:ext uri="{FF2B5EF4-FFF2-40B4-BE49-F238E27FC236}">
                    <a16:creationId xmlns:a16="http://schemas.microsoft.com/office/drawing/2014/main" id="{351F5692-23E4-EF80-2285-87EB3A1F933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69" y="1829"/>
                <a:ext cx="418" cy="304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202" y="0"/>
                  </a:cxn>
                  <a:cxn ang="0">
                    <a:pos x="206" y="3"/>
                  </a:cxn>
                  <a:cxn ang="0">
                    <a:pos x="202" y="33"/>
                  </a:cxn>
                  <a:cxn ang="0">
                    <a:pos x="209" y="39"/>
                  </a:cxn>
                  <a:cxn ang="0">
                    <a:pos x="229" y="49"/>
                  </a:cxn>
                  <a:cxn ang="0">
                    <a:pos x="239" y="66"/>
                  </a:cxn>
                  <a:cxn ang="0">
                    <a:pos x="242" y="83"/>
                  </a:cxn>
                  <a:cxn ang="0">
                    <a:pos x="236" y="99"/>
                  </a:cxn>
                  <a:cxn ang="0">
                    <a:pos x="219" y="103"/>
                  </a:cxn>
                  <a:cxn ang="0">
                    <a:pos x="219" y="122"/>
                  </a:cxn>
                  <a:cxn ang="0">
                    <a:pos x="209" y="142"/>
                  </a:cxn>
                  <a:cxn ang="0">
                    <a:pos x="209" y="176"/>
                  </a:cxn>
                  <a:cxn ang="0">
                    <a:pos x="192" y="159"/>
                  </a:cxn>
                  <a:cxn ang="0">
                    <a:pos x="39" y="172"/>
                  </a:cxn>
                  <a:cxn ang="0">
                    <a:pos x="6" y="83"/>
                  </a:cxn>
                  <a:cxn ang="0">
                    <a:pos x="6" y="33"/>
                  </a:cxn>
                  <a:cxn ang="0">
                    <a:pos x="0" y="23"/>
                  </a:cxn>
                  <a:cxn ang="0">
                    <a:pos x="6" y="16"/>
                  </a:cxn>
                </a:cxnLst>
                <a:rect l="0" t="0" r="r" b="b"/>
                <a:pathLst>
                  <a:path w="242" h="176">
                    <a:moveTo>
                      <a:pt x="6" y="16"/>
                    </a:moveTo>
                    <a:lnTo>
                      <a:pt x="202" y="0"/>
                    </a:lnTo>
                    <a:lnTo>
                      <a:pt x="206" y="3"/>
                    </a:lnTo>
                    <a:lnTo>
                      <a:pt x="202" y="33"/>
                    </a:lnTo>
                    <a:lnTo>
                      <a:pt x="209" y="39"/>
                    </a:lnTo>
                    <a:lnTo>
                      <a:pt x="229" y="49"/>
                    </a:lnTo>
                    <a:lnTo>
                      <a:pt x="239" y="66"/>
                    </a:lnTo>
                    <a:lnTo>
                      <a:pt x="242" y="83"/>
                    </a:lnTo>
                    <a:lnTo>
                      <a:pt x="236" y="99"/>
                    </a:lnTo>
                    <a:lnTo>
                      <a:pt x="219" y="103"/>
                    </a:lnTo>
                    <a:lnTo>
                      <a:pt x="219" y="122"/>
                    </a:lnTo>
                    <a:lnTo>
                      <a:pt x="209" y="142"/>
                    </a:lnTo>
                    <a:lnTo>
                      <a:pt x="209" y="176"/>
                    </a:lnTo>
                    <a:lnTo>
                      <a:pt x="192" y="159"/>
                    </a:lnTo>
                    <a:lnTo>
                      <a:pt x="39" y="172"/>
                    </a:lnTo>
                    <a:lnTo>
                      <a:pt x="6" y="83"/>
                    </a:lnTo>
                    <a:lnTo>
                      <a:pt x="6" y="33"/>
                    </a:lnTo>
                    <a:lnTo>
                      <a:pt x="0" y="2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8" name="Freeform 131">
                <a:extLst>
                  <a:ext uri="{FF2B5EF4-FFF2-40B4-BE49-F238E27FC236}">
                    <a16:creationId xmlns:a16="http://schemas.microsoft.com/office/drawing/2014/main" id="{98080C19-8FC3-AE92-BFDD-4A043C97CE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30" y="1886"/>
                <a:ext cx="304" cy="544"/>
              </a:xfrm>
              <a:custGeom>
                <a:avLst/>
                <a:gdLst/>
                <a:ahLst/>
                <a:cxnLst>
                  <a:cxn ang="0">
                    <a:pos x="20" y="16"/>
                  </a:cxn>
                  <a:cxn ang="0">
                    <a:pos x="126" y="0"/>
                  </a:cxn>
                  <a:cxn ang="0">
                    <a:pos x="126" y="16"/>
                  </a:cxn>
                  <a:cxn ang="0">
                    <a:pos x="143" y="33"/>
                  </a:cxn>
                  <a:cxn ang="0">
                    <a:pos x="143" y="50"/>
                  </a:cxn>
                  <a:cxn ang="0">
                    <a:pos x="163" y="173"/>
                  </a:cxn>
                  <a:cxn ang="0">
                    <a:pos x="159" y="189"/>
                  </a:cxn>
                  <a:cxn ang="0">
                    <a:pos x="176" y="199"/>
                  </a:cxn>
                  <a:cxn ang="0">
                    <a:pos x="153" y="259"/>
                  </a:cxn>
                  <a:cxn ang="0">
                    <a:pos x="143" y="282"/>
                  </a:cxn>
                  <a:cxn ang="0">
                    <a:pos x="146" y="289"/>
                  </a:cxn>
                  <a:cxn ang="0">
                    <a:pos x="136" y="292"/>
                  </a:cxn>
                  <a:cxn ang="0">
                    <a:pos x="143" y="305"/>
                  </a:cxn>
                  <a:cxn ang="0">
                    <a:pos x="110" y="305"/>
                  </a:cxn>
                  <a:cxn ang="0">
                    <a:pos x="110" y="315"/>
                  </a:cxn>
                  <a:cxn ang="0">
                    <a:pos x="93" y="305"/>
                  </a:cxn>
                  <a:cxn ang="0">
                    <a:pos x="83" y="289"/>
                  </a:cxn>
                  <a:cxn ang="0">
                    <a:pos x="60" y="259"/>
                  </a:cxn>
                  <a:cxn ang="0">
                    <a:pos x="60" y="219"/>
                  </a:cxn>
                  <a:cxn ang="0">
                    <a:pos x="33" y="206"/>
                  </a:cxn>
                  <a:cxn ang="0">
                    <a:pos x="17" y="183"/>
                  </a:cxn>
                  <a:cxn ang="0">
                    <a:pos x="0" y="143"/>
                  </a:cxn>
                  <a:cxn ang="0">
                    <a:pos x="0" y="109"/>
                  </a:cxn>
                  <a:cxn ang="0">
                    <a:pos x="10" y="89"/>
                  </a:cxn>
                  <a:cxn ang="0">
                    <a:pos x="10" y="70"/>
                  </a:cxn>
                  <a:cxn ang="0">
                    <a:pos x="27" y="66"/>
                  </a:cxn>
                  <a:cxn ang="0">
                    <a:pos x="33" y="50"/>
                  </a:cxn>
                  <a:cxn ang="0">
                    <a:pos x="30" y="33"/>
                  </a:cxn>
                  <a:cxn ang="0">
                    <a:pos x="20" y="16"/>
                  </a:cxn>
                </a:cxnLst>
                <a:rect l="0" t="0" r="r" b="b"/>
                <a:pathLst>
                  <a:path w="176" h="315">
                    <a:moveTo>
                      <a:pt x="20" y="16"/>
                    </a:moveTo>
                    <a:lnTo>
                      <a:pt x="126" y="0"/>
                    </a:lnTo>
                    <a:lnTo>
                      <a:pt x="126" y="16"/>
                    </a:lnTo>
                    <a:lnTo>
                      <a:pt x="143" y="33"/>
                    </a:lnTo>
                    <a:lnTo>
                      <a:pt x="143" y="50"/>
                    </a:lnTo>
                    <a:lnTo>
                      <a:pt x="163" y="173"/>
                    </a:lnTo>
                    <a:lnTo>
                      <a:pt x="159" y="189"/>
                    </a:lnTo>
                    <a:lnTo>
                      <a:pt x="176" y="199"/>
                    </a:lnTo>
                    <a:lnTo>
                      <a:pt x="153" y="259"/>
                    </a:lnTo>
                    <a:lnTo>
                      <a:pt x="143" y="282"/>
                    </a:lnTo>
                    <a:lnTo>
                      <a:pt x="146" y="289"/>
                    </a:lnTo>
                    <a:lnTo>
                      <a:pt x="136" y="292"/>
                    </a:lnTo>
                    <a:lnTo>
                      <a:pt x="143" y="305"/>
                    </a:lnTo>
                    <a:lnTo>
                      <a:pt x="110" y="305"/>
                    </a:lnTo>
                    <a:lnTo>
                      <a:pt x="110" y="315"/>
                    </a:lnTo>
                    <a:lnTo>
                      <a:pt x="93" y="305"/>
                    </a:lnTo>
                    <a:lnTo>
                      <a:pt x="83" y="289"/>
                    </a:lnTo>
                    <a:lnTo>
                      <a:pt x="60" y="259"/>
                    </a:lnTo>
                    <a:lnTo>
                      <a:pt x="60" y="219"/>
                    </a:lnTo>
                    <a:lnTo>
                      <a:pt x="33" y="206"/>
                    </a:lnTo>
                    <a:lnTo>
                      <a:pt x="17" y="183"/>
                    </a:lnTo>
                    <a:lnTo>
                      <a:pt x="0" y="143"/>
                    </a:lnTo>
                    <a:lnTo>
                      <a:pt x="0" y="109"/>
                    </a:lnTo>
                    <a:lnTo>
                      <a:pt x="10" y="89"/>
                    </a:lnTo>
                    <a:lnTo>
                      <a:pt x="10" y="70"/>
                    </a:lnTo>
                    <a:lnTo>
                      <a:pt x="27" y="66"/>
                    </a:lnTo>
                    <a:lnTo>
                      <a:pt x="33" y="50"/>
                    </a:lnTo>
                    <a:lnTo>
                      <a:pt x="30" y="33"/>
                    </a:lnTo>
                    <a:lnTo>
                      <a:pt x="20" y="16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09" name="Freeform 132">
                <a:extLst>
                  <a:ext uri="{FF2B5EF4-FFF2-40B4-BE49-F238E27FC236}">
                    <a16:creationId xmlns:a16="http://schemas.microsoft.com/office/drawing/2014/main" id="{6B59BF1C-6876-6CA6-97BB-B25AD748C5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036" y="2104"/>
                <a:ext cx="494" cy="413"/>
              </a:xfrm>
              <a:custGeom>
                <a:avLst/>
                <a:gdLst/>
                <a:ahLst/>
                <a:cxnLst>
                  <a:cxn ang="0">
                    <a:pos x="60" y="229"/>
                  </a:cxn>
                  <a:cxn ang="0">
                    <a:pos x="140" y="229"/>
                  </a:cxn>
                  <a:cxn ang="0">
                    <a:pos x="250" y="216"/>
                  </a:cxn>
                  <a:cxn ang="0">
                    <a:pos x="246" y="239"/>
                  </a:cxn>
                  <a:cxn ang="0">
                    <a:pos x="266" y="239"/>
                  </a:cxn>
                  <a:cxn ang="0">
                    <a:pos x="270" y="216"/>
                  </a:cxn>
                  <a:cxn ang="0">
                    <a:pos x="283" y="213"/>
                  </a:cxn>
                  <a:cxn ang="0">
                    <a:pos x="286" y="199"/>
                  </a:cxn>
                  <a:cxn ang="0">
                    <a:pos x="280" y="196"/>
                  </a:cxn>
                  <a:cxn ang="0">
                    <a:pos x="280" y="189"/>
                  </a:cxn>
                  <a:cxn ang="0">
                    <a:pos x="263" y="179"/>
                  </a:cxn>
                  <a:cxn ang="0">
                    <a:pos x="253" y="163"/>
                  </a:cxn>
                  <a:cxn ang="0">
                    <a:pos x="230" y="133"/>
                  </a:cxn>
                  <a:cxn ang="0">
                    <a:pos x="230" y="93"/>
                  </a:cxn>
                  <a:cxn ang="0">
                    <a:pos x="203" y="80"/>
                  </a:cxn>
                  <a:cxn ang="0">
                    <a:pos x="187" y="57"/>
                  </a:cxn>
                  <a:cxn ang="0">
                    <a:pos x="170" y="17"/>
                  </a:cxn>
                  <a:cxn ang="0">
                    <a:pos x="153" y="0"/>
                  </a:cxn>
                  <a:cxn ang="0">
                    <a:pos x="0" y="13"/>
                  </a:cxn>
                  <a:cxn ang="0">
                    <a:pos x="17" y="47"/>
                  </a:cxn>
                  <a:cxn ang="0">
                    <a:pos x="17" y="57"/>
                  </a:cxn>
                  <a:cxn ang="0">
                    <a:pos x="27" y="57"/>
                  </a:cxn>
                  <a:cxn ang="0">
                    <a:pos x="34" y="73"/>
                  </a:cxn>
                  <a:cxn ang="0">
                    <a:pos x="44" y="90"/>
                  </a:cxn>
                  <a:cxn ang="0">
                    <a:pos x="57" y="206"/>
                  </a:cxn>
                  <a:cxn ang="0">
                    <a:pos x="60" y="229"/>
                  </a:cxn>
                </a:cxnLst>
                <a:rect l="0" t="0" r="r" b="b"/>
                <a:pathLst>
                  <a:path w="286" h="239">
                    <a:moveTo>
                      <a:pt x="60" y="229"/>
                    </a:moveTo>
                    <a:lnTo>
                      <a:pt x="140" y="229"/>
                    </a:lnTo>
                    <a:lnTo>
                      <a:pt x="250" y="216"/>
                    </a:lnTo>
                    <a:lnTo>
                      <a:pt x="246" y="239"/>
                    </a:lnTo>
                    <a:lnTo>
                      <a:pt x="266" y="239"/>
                    </a:lnTo>
                    <a:lnTo>
                      <a:pt x="270" y="216"/>
                    </a:lnTo>
                    <a:lnTo>
                      <a:pt x="283" y="213"/>
                    </a:lnTo>
                    <a:lnTo>
                      <a:pt x="286" y="199"/>
                    </a:lnTo>
                    <a:lnTo>
                      <a:pt x="280" y="196"/>
                    </a:lnTo>
                    <a:lnTo>
                      <a:pt x="280" y="189"/>
                    </a:lnTo>
                    <a:lnTo>
                      <a:pt x="263" y="179"/>
                    </a:lnTo>
                    <a:lnTo>
                      <a:pt x="253" y="163"/>
                    </a:lnTo>
                    <a:lnTo>
                      <a:pt x="230" y="133"/>
                    </a:lnTo>
                    <a:lnTo>
                      <a:pt x="230" y="93"/>
                    </a:lnTo>
                    <a:lnTo>
                      <a:pt x="203" y="80"/>
                    </a:lnTo>
                    <a:lnTo>
                      <a:pt x="187" y="57"/>
                    </a:lnTo>
                    <a:lnTo>
                      <a:pt x="170" y="17"/>
                    </a:lnTo>
                    <a:lnTo>
                      <a:pt x="153" y="0"/>
                    </a:lnTo>
                    <a:lnTo>
                      <a:pt x="0" y="13"/>
                    </a:lnTo>
                    <a:lnTo>
                      <a:pt x="17" y="47"/>
                    </a:lnTo>
                    <a:lnTo>
                      <a:pt x="17" y="57"/>
                    </a:lnTo>
                    <a:lnTo>
                      <a:pt x="27" y="57"/>
                    </a:lnTo>
                    <a:lnTo>
                      <a:pt x="34" y="73"/>
                    </a:lnTo>
                    <a:lnTo>
                      <a:pt x="44" y="90"/>
                    </a:lnTo>
                    <a:lnTo>
                      <a:pt x="57" y="206"/>
                    </a:lnTo>
                    <a:lnTo>
                      <a:pt x="60" y="229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0" name="Freeform 133">
                <a:extLst>
                  <a:ext uri="{FF2B5EF4-FFF2-40B4-BE49-F238E27FC236}">
                    <a16:creationId xmlns:a16="http://schemas.microsoft.com/office/drawing/2014/main" id="{BCA0542B-750B-0626-7794-CF6D70AF9B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577" y="1926"/>
                <a:ext cx="230" cy="40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0" y="150"/>
                  </a:cxn>
                  <a:cxn ang="0">
                    <a:pos x="16" y="166"/>
                  </a:cxn>
                  <a:cxn ang="0">
                    <a:pos x="33" y="176"/>
                  </a:cxn>
                  <a:cxn ang="0">
                    <a:pos x="10" y="236"/>
                  </a:cxn>
                  <a:cxn ang="0">
                    <a:pos x="23" y="226"/>
                  </a:cxn>
                  <a:cxn ang="0">
                    <a:pos x="73" y="219"/>
                  </a:cxn>
                  <a:cxn ang="0">
                    <a:pos x="83" y="203"/>
                  </a:cxn>
                  <a:cxn ang="0">
                    <a:pos x="93" y="213"/>
                  </a:cxn>
                  <a:cxn ang="0">
                    <a:pos x="103" y="193"/>
                  </a:cxn>
                  <a:cxn ang="0">
                    <a:pos x="116" y="169"/>
                  </a:cxn>
                  <a:cxn ang="0">
                    <a:pos x="133" y="153"/>
                  </a:cxn>
                  <a:cxn ang="0">
                    <a:pos x="106" y="0"/>
                  </a:cxn>
                  <a:cxn ang="0">
                    <a:pos x="36" y="10"/>
                  </a:cxn>
                  <a:cxn ang="0">
                    <a:pos x="33" y="17"/>
                  </a:cxn>
                  <a:cxn ang="0">
                    <a:pos x="16" y="27"/>
                  </a:cxn>
                  <a:cxn ang="0">
                    <a:pos x="0" y="27"/>
                  </a:cxn>
                </a:cxnLst>
                <a:rect l="0" t="0" r="r" b="b"/>
                <a:pathLst>
                  <a:path w="133" h="236">
                    <a:moveTo>
                      <a:pt x="0" y="27"/>
                    </a:moveTo>
                    <a:lnTo>
                      <a:pt x="20" y="150"/>
                    </a:lnTo>
                    <a:lnTo>
                      <a:pt x="16" y="166"/>
                    </a:lnTo>
                    <a:lnTo>
                      <a:pt x="33" y="176"/>
                    </a:lnTo>
                    <a:lnTo>
                      <a:pt x="10" y="236"/>
                    </a:lnTo>
                    <a:lnTo>
                      <a:pt x="23" y="226"/>
                    </a:lnTo>
                    <a:lnTo>
                      <a:pt x="73" y="219"/>
                    </a:lnTo>
                    <a:lnTo>
                      <a:pt x="83" y="203"/>
                    </a:lnTo>
                    <a:lnTo>
                      <a:pt x="93" y="213"/>
                    </a:lnTo>
                    <a:lnTo>
                      <a:pt x="103" y="193"/>
                    </a:lnTo>
                    <a:lnTo>
                      <a:pt x="116" y="169"/>
                    </a:lnTo>
                    <a:lnTo>
                      <a:pt x="133" y="153"/>
                    </a:lnTo>
                    <a:lnTo>
                      <a:pt x="106" y="0"/>
                    </a:lnTo>
                    <a:lnTo>
                      <a:pt x="36" y="10"/>
                    </a:lnTo>
                    <a:lnTo>
                      <a:pt x="33" y="17"/>
                    </a:lnTo>
                    <a:lnTo>
                      <a:pt x="16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1" name="Freeform 134">
                <a:extLst>
                  <a:ext uri="{FF2B5EF4-FFF2-40B4-BE49-F238E27FC236}">
                    <a16:creationId xmlns:a16="http://schemas.microsoft.com/office/drawing/2014/main" id="{A3AE81F2-4660-C76A-3C47-6FC54E839D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92" y="1318"/>
                <a:ext cx="460" cy="321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183"/>
                  </a:cxn>
                  <a:cxn ang="0">
                    <a:pos x="183" y="186"/>
                  </a:cxn>
                  <a:cxn ang="0">
                    <a:pos x="266" y="179"/>
                  </a:cxn>
                  <a:cxn ang="0">
                    <a:pos x="259" y="103"/>
                  </a:cxn>
                  <a:cxn ang="0">
                    <a:pos x="246" y="66"/>
                  </a:cxn>
                  <a:cxn ang="0">
                    <a:pos x="232" y="0"/>
                  </a:cxn>
                  <a:cxn ang="0">
                    <a:pos x="126" y="3"/>
                  </a:cxn>
                  <a:cxn ang="0">
                    <a:pos x="6" y="3"/>
                  </a:cxn>
                </a:cxnLst>
                <a:rect l="0" t="0" r="r" b="b"/>
                <a:pathLst>
                  <a:path w="266" h="186">
                    <a:moveTo>
                      <a:pt x="6" y="3"/>
                    </a:moveTo>
                    <a:lnTo>
                      <a:pt x="0" y="183"/>
                    </a:lnTo>
                    <a:lnTo>
                      <a:pt x="183" y="186"/>
                    </a:lnTo>
                    <a:lnTo>
                      <a:pt x="266" y="179"/>
                    </a:lnTo>
                    <a:lnTo>
                      <a:pt x="259" y="103"/>
                    </a:lnTo>
                    <a:lnTo>
                      <a:pt x="246" y="66"/>
                    </a:lnTo>
                    <a:lnTo>
                      <a:pt x="232" y="0"/>
                    </a:lnTo>
                    <a:lnTo>
                      <a:pt x="12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2" name="Freeform 135">
                <a:extLst>
                  <a:ext uri="{FF2B5EF4-FFF2-40B4-BE49-F238E27FC236}">
                    <a16:creationId xmlns:a16="http://schemas.microsoft.com/office/drawing/2014/main" id="{C9B6EA5F-E991-D9A9-2333-E7A8E4CE5A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80" y="1627"/>
                <a:ext cx="499" cy="345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190" y="7"/>
                  </a:cxn>
                  <a:cxn ang="0">
                    <a:pos x="273" y="0"/>
                  </a:cxn>
                  <a:cxn ang="0">
                    <a:pos x="263" y="17"/>
                  </a:cxn>
                  <a:cxn ang="0">
                    <a:pos x="273" y="33"/>
                  </a:cxn>
                  <a:cxn ang="0">
                    <a:pos x="289" y="133"/>
                  </a:cxn>
                  <a:cxn ang="0">
                    <a:pos x="283" y="140"/>
                  </a:cxn>
                  <a:cxn ang="0">
                    <a:pos x="289" y="150"/>
                  </a:cxn>
                  <a:cxn ang="0">
                    <a:pos x="289" y="200"/>
                  </a:cxn>
                  <a:cxn ang="0">
                    <a:pos x="276" y="183"/>
                  </a:cxn>
                  <a:cxn ang="0">
                    <a:pos x="263" y="170"/>
                  </a:cxn>
                  <a:cxn ang="0">
                    <a:pos x="243" y="173"/>
                  </a:cxn>
                  <a:cxn ang="0">
                    <a:pos x="226" y="170"/>
                  </a:cxn>
                  <a:cxn ang="0">
                    <a:pos x="206" y="166"/>
                  </a:cxn>
                  <a:cxn ang="0">
                    <a:pos x="77" y="166"/>
                  </a:cxn>
                  <a:cxn ang="0">
                    <a:pos x="0" y="156"/>
                  </a:cxn>
                  <a:cxn ang="0">
                    <a:pos x="3" y="50"/>
                  </a:cxn>
                  <a:cxn ang="0">
                    <a:pos x="7" y="4"/>
                  </a:cxn>
                </a:cxnLst>
                <a:rect l="0" t="0" r="r" b="b"/>
                <a:pathLst>
                  <a:path w="289" h="200">
                    <a:moveTo>
                      <a:pt x="7" y="4"/>
                    </a:moveTo>
                    <a:lnTo>
                      <a:pt x="190" y="7"/>
                    </a:lnTo>
                    <a:lnTo>
                      <a:pt x="273" y="0"/>
                    </a:lnTo>
                    <a:lnTo>
                      <a:pt x="263" y="17"/>
                    </a:lnTo>
                    <a:lnTo>
                      <a:pt x="273" y="33"/>
                    </a:lnTo>
                    <a:lnTo>
                      <a:pt x="289" y="133"/>
                    </a:lnTo>
                    <a:lnTo>
                      <a:pt x="283" y="140"/>
                    </a:lnTo>
                    <a:lnTo>
                      <a:pt x="289" y="150"/>
                    </a:lnTo>
                    <a:lnTo>
                      <a:pt x="289" y="200"/>
                    </a:lnTo>
                    <a:lnTo>
                      <a:pt x="276" y="183"/>
                    </a:lnTo>
                    <a:lnTo>
                      <a:pt x="263" y="170"/>
                    </a:lnTo>
                    <a:lnTo>
                      <a:pt x="243" y="173"/>
                    </a:lnTo>
                    <a:lnTo>
                      <a:pt x="226" y="170"/>
                    </a:lnTo>
                    <a:lnTo>
                      <a:pt x="206" y="166"/>
                    </a:lnTo>
                    <a:lnTo>
                      <a:pt x="77" y="166"/>
                    </a:lnTo>
                    <a:lnTo>
                      <a:pt x="0" y="156"/>
                    </a:lnTo>
                    <a:lnTo>
                      <a:pt x="3" y="5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3" name="Freeform 136">
                <a:extLst>
                  <a:ext uri="{FF2B5EF4-FFF2-40B4-BE49-F238E27FC236}">
                    <a16:creationId xmlns:a16="http://schemas.microsoft.com/office/drawing/2014/main" id="{7EEF40B7-414E-96C7-C005-6EA9E392FF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93" y="1254"/>
                <a:ext cx="494" cy="603"/>
              </a:xfrm>
              <a:custGeom>
                <a:avLst/>
                <a:gdLst/>
                <a:ahLst/>
                <a:cxnLst>
                  <a:cxn ang="0">
                    <a:pos x="286" y="80"/>
                  </a:cxn>
                  <a:cxn ang="0">
                    <a:pos x="263" y="100"/>
                  </a:cxn>
                  <a:cxn ang="0">
                    <a:pos x="236" y="117"/>
                  </a:cxn>
                  <a:cxn ang="0">
                    <a:pos x="200" y="156"/>
                  </a:cxn>
                  <a:cxn ang="0">
                    <a:pos x="190" y="173"/>
                  </a:cxn>
                  <a:cxn ang="0">
                    <a:pos x="187" y="193"/>
                  </a:cxn>
                  <a:cxn ang="0">
                    <a:pos x="177" y="203"/>
                  </a:cxn>
                  <a:cxn ang="0">
                    <a:pos x="187" y="206"/>
                  </a:cxn>
                  <a:cxn ang="0">
                    <a:pos x="170" y="206"/>
                  </a:cxn>
                  <a:cxn ang="0">
                    <a:pos x="180" y="216"/>
                  </a:cxn>
                  <a:cxn ang="0">
                    <a:pos x="177" y="226"/>
                  </a:cxn>
                  <a:cxn ang="0">
                    <a:pos x="183" y="266"/>
                  </a:cxn>
                  <a:cxn ang="0">
                    <a:pos x="173" y="283"/>
                  </a:cxn>
                  <a:cxn ang="0">
                    <a:pos x="200" y="286"/>
                  </a:cxn>
                  <a:cxn ang="0">
                    <a:pos x="220" y="303"/>
                  </a:cxn>
                  <a:cxn ang="0">
                    <a:pos x="236" y="316"/>
                  </a:cxn>
                  <a:cxn ang="0">
                    <a:pos x="246" y="333"/>
                  </a:cxn>
                  <a:cxn ang="0">
                    <a:pos x="50" y="349"/>
                  </a:cxn>
                  <a:cxn ang="0">
                    <a:pos x="34" y="249"/>
                  </a:cxn>
                  <a:cxn ang="0">
                    <a:pos x="24" y="233"/>
                  </a:cxn>
                  <a:cxn ang="0">
                    <a:pos x="34" y="216"/>
                  </a:cxn>
                  <a:cxn ang="0">
                    <a:pos x="27" y="140"/>
                  </a:cxn>
                  <a:cxn ang="0">
                    <a:pos x="14" y="103"/>
                  </a:cxn>
                  <a:cxn ang="0">
                    <a:pos x="0" y="37"/>
                  </a:cxn>
                  <a:cxn ang="0">
                    <a:pos x="77" y="30"/>
                  </a:cxn>
                  <a:cxn ang="0">
                    <a:pos x="100" y="0"/>
                  </a:cxn>
                  <a:cxn ang="0">
                    <a:pos x="110" y="10"/>
                  </a:cxn>
                  <a:cxn ang="0">
                    <a:pos x="103" y="24"/>
                  </a:cxn>
                  <a:cxn ang="0">
                    <a:pos x="117" y="30"/>
                  </a:cxn>
                  <a:cxn ang="0">
                    <a:pos x="110" y="43"/>
                  </a:cxn>
                  <a:cxn ang="0">
                    <a:pos x="133" y="57"/>
                  </a:cxn>
                  <a:cxn ang="0">
                    <a:pos x="160" y="47"/>
                  </a:cxn>
                  <a:cxn ang="0">
                    <a:pos x="233" y="80"/>
                  </a:cxn>
                  <a:cxn ang="0">
                    <a:pos x="286" y="80"/>
                  </a:cxn>
                </a:cxnLst>
                <a:rect l="0" t="0" r="r" b="b"/>
                <a:pathLst>
                  <a:path w="286" h="349">
                    <a:moveTo>
                      <a:pt x="286" y="80"/>
                    </a:moveTo>
                    <a:lnTo>
                      <a:pt x="263" y="100"/>
                    </a:lnTo>
                    <a:lnTo>
                      <a:pt x="236" y="117"/>
                    </a:lnTo>
                    <a:lnTo>
                      <a:pt x="200" y="156"/>
                    </a:lnTo>
                    <a:lnTo>
                      <a:pt x="190" y="173"/>
                    </a:lnTo>
                    <a:lnTo>
                      <a:pt x="187" y="193"/>
                    </a:lnTo>
                    <a:lnTo>
                      <a:pt x="177" y="203"/>
                    </a:lnTo>
                    <a:lnTo>
                      <a:pt x="187" y="206"/>
                    </a:lnTo>
                    <a:lnTo>
                      <a:pt x="170" y="206"/>
                    </a:lnTo>
                    <a:lnTo>
                      <a:pt x="180" y="216"/>
                    </a:lnTo>
                    <a:lnTo>
                      <a:pt x="177" y="226"/>
                    </a:lnTo>
                    <a:lnTo>
                      <a:pt x="183" y="266"/>
                    </a:lnTo>
                    <a:lnTo>
                      <a:pt x="173" y="283"/>
                    </a:lnTo>
                    <a:lnTo>
                      <a:pt x="200" y="286"/>
                    </a:lnTo>
                    <a:lnTo>
                      <a:pt x="220" y="303"/>
                    </a:lnTo>
                    <a:lnTo>
                      <a:pt x="236" y="316"/>
                    </a:lnTo>
                    <a:lnTo>
                      <a:pt x="246" y="333"/>
                    </a:lnTo>
                    <a:lnTo>
                      <a:pt x="50" y="349"/>
                    </a:lnTo>
                    <a:lnTo>
                      <a:pt x="34" y="249"/>
                    </a:lnTo>
                    <a:lnTo>
                      <a:pt x="24" y="233"/>
                    </a:lnTo>
                    <a:lnTo>
                      <a:pt x="34" y="216"/>
                    </a:lnTo>
                    <a:lnTo>
                      <a:pt x="27" y="140"/>
                    </a:lnTo>
                    <a:lnTo>
                      <a:pt x="14" y="103"/>
                    </a:lnTo>
                    <a:lnTo>
                      <a:pt x="0" y="37"/>
                    </a:lnTo>
                    <a:lnTo>
                      <a:pt x="77" y="30"/>
                    </a:lnTo>
                    <a:lnTo>
                      <a:pt x="100" y="0"/>
                    </a:lnTo>
                    <a:lnTo>
                      <a:pt x="110" y="10"/>
                    </a:lnTo>
                    <a:lnTo>
                      <a:pt x="103" y="24"/>
                    </a:lnTo>
                    <a:lnTo>
                      <a:pt x="117" y="30"/>
                    </a:lnTo>
                    <a:lnTo>
                      <a:pt x="110" y="43"/>
                    </a:lnTo>
                    <a:lnTo>
                      <a:pt x="133" y="57"/>
                    </a:lnTo>
                    <a:lnTo>
                      <a:pt x="160" y="47"/>
                    </a:lnTo>
                    <a:lnTo>
                      <a:pt x="233" y="80"/>
                    </a:lnTo>
                    <a:lnTo>
                      <a:pt x="286" y="8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4" name="Freeform 137">
                <a:extLst>
                  <a:ext uri="{FF2B5EF4-FFF2-40B4-BE49-F238E27FC236}">
                    <a16:creationId xmlns:a16="http://schemas.microsoft.com/office/drawing/2014/main" id="{630B1089-F163-AB46-B511-006AC3EE152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186" y="1513"/>
                <a:ext cx="374" cy="401"/>
              </a:xfrm>
              <a:custGeom>
                <a:avLst/>
                <a:gdLst/>
                <a:ahLst/>
                <a:cxnLst>
                  <a:cxn ang="0">
                    <a:pos x="93" y="16"/>
                  </a:cxn>
                  <a:cxn ang="0">
                    <a:pos x="70" y="16"/>
                  </a:cxn>
                  <a:cxn ang="0">
                    <a:pos x="76" y="0"/>
                  </a:cxn>
                  <a:cxn ang="0">
                    <a:pos x="30" y="6"/>
                  </a:cxn>
                  <a:cxn ang="0">
                    <a:pos x="20" y="23"/>
                  </a:cxn>
                  <a:cxn ang="0">
                    <a:pos x="17" y="43"/>
                  </a:cxn>
                  <a:cxn ang="0">
                    <a:pos x="7" y="53"/>
                  </a:cxn>
                  <a:cxn ang="0">
                    <a:pos x="17" y="56"/>
                  </a:cxn>
                  <a:cxn ang="0">
                    <a:pos x="0" y="56"/>
                  </a:cxn>
                  <a:cxn ang="0">
                    <a:pos x="10" y="66"/>
                  </a:cxn>
                  <a:cxn ang="0">
                    <a:pos x="7" y="76"/>
                  </a:cxn>
                  <a:cxn ang="0">
                    <a:pos x="13" y="116"/>
                  </a:cxn>
                  <a:cxn ang="0">
                    <a:pos x="3" y="133"/>
                  </a:cxn>
                  <a:cxn ang="0">
                    <a:pos x="30" y="136"/>
                  </a:cxn>
                  <a:cxn ang="0">
                    <a:pos x="50" y="153"/>
                  </a:cxn>
                  <a:cxn ang="0">
                    <a:pos x="66" y="166"/>
                  </a:cxn>
                  <a:cxn ang="0">
                    <a:pos x="76" y="183"/>
                  </a:cxn>
                  <a:cxn ang="0">
                    <a:pos x="80" y="186"/>
                  </a:cxn>
                  <a:cxn ang="0">
                    <a:pos x="76" y="216"/>
                  </a:cxn>
                  <a:cxn ang="0">
                    <a:pos x="83" y="222"/>
                  </a:cxn>
                  <a:cxn ang="0">
                    <a:pos x="103" y="232"/>
                  </a:cxn>
                  <a:cxn ang="0">
                    <a:pos x="209" y="216"/>
                  </a:cxn>
                  <a:cxn ang="0">
                    <a:pos x="209" y="183"/>
                  </a:cxn>
                  <a:cxn ang="0">
                    <a:pos x="216" y="73"/>
                  </a:cxn>
                  <a:cxn ang="0">
                    <a:pos x="193" y="116"/>
                  </a:cxn>
                  <a:cxn ang="0">
                    <a:pos x="193" y="99"/>
                  </a:cxn>
                  <a:cxn ang="0">
                    <a:pos x="199" y="83"/>
                  </a:cxn>
                  <a:cxn ang="0">
                    <a:pos x="193" y="50"/>
                  </a:cxn>
                  <a:cxn ang="0">
                    <a:pos x="183" y="50"/>
                  </a:cxn>
                  <a:cxn ang="0">
                    <a:pos x="176" y="40"/>
                  </a:cxn>
                  <a:cxn ang="0">
                    <a:pos x="159" y="40"/>
                  </a:cxn>
                  <a:cxn ang="0">
                    <a:pos x="136" y="26"/>
                  </a:cxn>
                  <a:cxn ang="0">
                    <a:pos x="110" y="26"/>
                  </a:cxn>
                  <a:cxn ang="0">
                    <a:pos x="93" y="16"/>
                  </a:cxn>
                </a:cxnLst>
                <a:rect l="0" t="0" r="r" b="b"/>
                <a:pathLst>
                  <a:path w="216" h="232">
                    <a:moveTo>
                      <a:pt x="93" y="16"/>
                    </a:moveTo>
                    <a:lnTo>
                      <a:pt x="70" y="16"/>
                    </a:lnTo>
                    <a:lnTo>
                      <a:pt x="76" y="0"/>
                    </a:lnTo>
                    <a:lnTo>
                      <a:pt x="30" y="6"/>
                    </a:lnTo>
                    <a:lnTo>
                      <a:pt x="20" y="23"/>
                    </a:lnTo>
                    <a:lnTo>
                      <a:pt x="17" y="43"/>
                    </a:lnTo>
                    <a:lnTo>
                      <a:pt x="7" y="53"/>
                    </a:lnTo>
                    <a:lnTo>
                      <a:pt x="17" y="56"/>
                    </a:lnTo>
                    <a:lnTo>
                      <a:pt x="0" y="56"/>
                    </a:lnTo>
                    <a:lnTo>
                      <a:pt x="10" y="66"/>
                    </a:lnTo>
                    <a:lnTo>
                      <a:pt x="7" y="76"/>
                    </a:lnTo>
                    <a:lnTo>
                      <a:pt x="13" y="116"/>
                    </a:lnTo>
                    <a:lnTo>
                      <a:pt x="3" y="133"/>
                    </a:lnTo>
                    <a:lnTo>
                      <a:pt x="30" y="136"/>
                    </a:lnTo>
                    <a:lnTo>
                      <a:pt x="50" y="153"/>
                    </a:lnTo>
                    <a:lnTo>
                      <a:pt x="66" y="166"/>
                    </a:lnTo>
                    <a:lnTo>
                      <a:pt x="76" y="183"/>
                    </a:lnTo>
                    <a:lnTo>
                      <a:pt x="80" y="186"/>
                    </a:lnTo>
                    <a:lnTo>
                      <a:pt x="76" y="216"/>
                    </a:lnTo>
                    <a:lnTo>
                      <a:pt x="83" y="222"/>
                    </a:lnTo>
                    <a:lnTo>
                      <a:pt x="103" y="232"/>
                    </a:lnTo>
                    <a:lnTo>
                      <a:pt x="209" y="216"/>
                    </a:lnTo>
                    <a:lnTo>
                      <a:pt x="209" y="183"/>
                    </a:lnTo>
                    <a:lnTo>
                      <a:pt x="216" y="73"/>
                    </a:lnTo>
                    <a:lnTo>
                      <a:pt x="193" y="116"/>
                    </a:lnTo>
                    <a:lnTo>
                      <a:pt x="193" y="99"/>
                    </a:lnTo>
                    <a:lnTo>
                      <a:pt x="199" y="83"/>
                    </a:lnTo>
                    <a:lnTo>
                      <a:pt x="193" y="50"/>
                    </a:lnTo>
                    <a:lnTo>
                      <a:pt x="183" y="50"/>
                    </a:lnTo>
                    <a:lnTo>
                      <a:pt x="176" y="40"/>
                    </a:lnTo>
                    <a:lnTo>
                      <a:pt x="159" y="40"/>
                    </a:lnTo>
                    <a:lnTo>
                      <a:pt x="136" y="26"/>
                    </a:lnTo>
                    <a:lnTo>
                      <a:pt x="110" y="26"/>
                    </a:lnTo>
                    <a:lnTo>
                      <a:pt x="93" y="16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5" name="Freeform 138">
                <a:extLst>
                  <a:ext uri="{FF2B5EF4-FFF2-40B4-BE49-F238E27FC236}">
                    <a16:creationId xmlns:a16="http://schemas.microsoft.com/office/drawing/2014/main" id="{A7EE9566-BC62-B4A0-B57A-B248083B95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47" y="1432"/>
                <a:ext cx="390" cy="224"/>
              </a:xfrm>
              <a:custGeom>
                <a:avLst/>
                <a:gdLst/>
                <a:ahLst/>
                <a:cxnLst>
                  <a:cxn ang="0">
                    <a:pos x="106" y="130"/>
                  </a:cxn>
                  <a:cxn ang="0">
                    <a:pos x="126" y="90"/>
                  </a:cxn>
                  <a:cxn ang="0">
                    <a:pos x="136" y="90"/>
                  </a:cxn>
                  <a:cxn ang="0">
                    <a:pos x="149" y="77"/>
                  </a:cxn>
                  <a:cxn ang="0">
                    <a:pos x="166" y="77"/>
                  </a:cxn>
                  <a:cxn ang="0">
                    <a:pos x="176" y="63"/>
                  </a:cxn>
                  <a:cxn ang="0">
                    <a:pos x="199" y="67"/>
                  </a:cxn>
                  <a:cxn ang="0">
                    <a:pos x="226" y="60"/>
                  </a:cxn>
                  <a:cxn ang="0">
                    <a:pos x="216" y="34"/>
                  </a:cxn>
                  <a:cxn ang="0">
                    <a:pos x="189" y="34"/>
                  </a:cxn>
                  <a:cxn ang="0">
                    <a:pos x="183" y="20"/>
                  </a:cxn>
                  <a:cxn ang="0">
                    <a:pos x="173" y="20"/>
                  </a:cxn>
                  <a:cxn ang="0">
                    <a:pos x="153" y="30"/>
                  </a:cxn>
                  <a:cxn ang="0">
                    <a:pos x="126" y="37"/>
                  </a:cxn>
                  <a:cxn ang="0">
                    <a:pos x="123" y="43"/>
                  </a:cxn>
                  <a:cxn ang="0">
                    <a:pos x="116" y="37"/>
                  </a:cxn>
                  <a:cxn ang="0">
                    <a:pos x="100" y="50"/>
                  </a:cxn>
                  <a:cxn ang="0">
                    <a:pos x="93" y="37"/>
                  </a:cxn>
                  <a:cxn ang="0">
                    <a:pos x="83" y="27"/>
                  </a:cxn>
                  <a:cxn ang="0">
                    <a:pos x="66" y="27"/>
                  </a:cxn>
                  <a:cxn ang="0">
                    <a:pos x="66" y="37"/>
                  </a:cxn>
                  <a:cxn ang="0">
                    <a:pos x="56" y="27"/>
                  </a:cxn>
                  <a:cxn ang="0">
                    <a:pos x="66" y="14"/>
                  </a:cxn>
                  <a:cxn ang="0">
                    <a:pos x="83" y="0"/>
                  </a:cxn>
                  <a:cxn ang="0">
                    <a:pos x="56" y="7"/>
                  </a:cxn>
                  <a:cxn ang="0">
                    <a:pos x="36" y="37"/>
                  </a:cxn>
                  <a:cxn ang="0">
                    <a:pos x="0" y="63"/>
                  </a:cxn>
                  <a:cxn ang="0">
                    <a:pos x="17" y="73"/>
                  </a:cxn>
                  <a:cxn ang="0">
                    <a:pos x="43" y="73"/>
                  </a:cxn>
                  <a:cxn ang="0">
                    <a:pos x="66" y="87"/>
                  </a:cxn>
                  <a:cxn ang="0">
                    <a:pos x="83" y="87"/>
                  </a:cxn>
                  <a:cxn ang="0">
                    <a:pos x="90" y="97"/>
                  </a:cxn>
                  <a:cxn ang="0">
                    <a:pos x="100" y="97"/>
                  </a:cxn>
                  <a:cxn ang="0">
                    <a:pos x="106" y="130"/>
                  </a:cxn>
                </a:cxnLst>
                <a:rect l="0" t="0" r="r" b="b"/>
                <a:pathLst>
                  <a:path w="226" h="130">
                    <a:moveTo>
                      <a:pt x="106" y="130"/>
                    </a:moveTo>
                    <a:lnTo>
                      <a:pt x="126" y="90"/>
                    </a:lnTo>
                    <a:lnTo>
                      <a:pt x="136" y="90"/>
                    </a:lnTo>
                    <a:lnTo>
                      <a:pt x="149" y="77"/>
                    </a:lnTo>
                    <a:lnTo>
                      <a:pt x="166" y="77"/>
                    </a:lnTo>
                    <a:lnTo>
                      <a:pt x="176" y="63"/>
                    </a:lnTo>
                    <a:lnTo>
                      <a:pt x="199" y="67"/>
                    </a:lnTo>
                    <a:lnTo>
                      <a:pt x="226" y="60"/>
                    </a:lnTo>
                    <a:lnTo>
                      <a:pt x="216" y="34"/>
                    </a:lnTo>
                    <a:lnTo>
                      <a:pt x="189" y="34"/>
                    </a:lnTo>
                    <a:lnTo>
                      <a:pt x="183" y="20"/>
                    </a:lnTo>
                    <a:lnTo>
                      <a:pt x="173" y="20"/>
                    </a:lnTo>
                    <a:lnTo>
                      <a:pt x="153" y="30"/>
                    </a:lnTo>
                    <a:lnTo>
                      <a:pt x="126" y="37"/>
                    </a:lnTo>
                    <a:lnTo>
                      <a:pt x="123" y="43"/>
                    </a:lnTo>
                    <a:lnTo>
                      <a:pt x="116" y="37"/>
                    </a:lnTo>
                    <a:lnTo>
                      <a:pt x="100" y="50"/>
                    </a:lnTo>
                    <a:lnTo>
                      <a:pt x="93" y="37"/>
                    </a:lnTo>
                    <a:lnTo>
                      <a:pt x="83" y="27"/>
                    </a:lnTo>
                    <a:lnTo>
                      <a:pt x="66" y="27"/>
                    </a:lnTo>
                    <a:lnTo>
                      <a:pt x="66" y="37"/>
                    </a:lnTo>
                    <a:lnTo>
                      <a:pt x="56" y="27"/>
                    </a:lnTo>
                    <a:lnTo>
                      <a:pt x="66" y="14"/>
                    </a:lnTo>
                    <a:lnTo>
                      <a:pt x="83" y="0"/>
                    </a:lnTo>
                    <a:lnTo>
                      <a:pt x="56" y="7"/>
                    </a:lnTo>
                    <a:lnTo>
                      <a:pt x="36" y="37"/>
                    </a:lnTo>
                    <a:lnTo>
                      <a:pt x="0" y="63"/>
                    </a:lnTo>
                    <a:lnTo>
                      <a:pt x="17" y="73"/>
                    </a:lnTo>
                    <a:lnTo>
                      <a:pt x="43" y="73"/>
                    </a:lnTo>
                    <a:lnTo>
                      <a:pt x="66" y="87"/>
                    </a:lnTo>
                    <a:lnTo>
                      <a:pt x="83" y="87"/>
                    </a:lnTo>
                    <a:lnTo>
                      <a:pt x="90" y="97"/>
                    </a:lnTo>
                    <a:lnTo>
                      <a:pt x="100" y="97"/>
                    </a:lnTo>
                    <a:lnTo>
                      <a:pt x="106" y="130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6" name="Freeform 139">
                <a:extLst>
                  <a:ext uri="{FF2B5EF4-FFF2-40B4-BE49-F238E27FC236}">
                    <a16:creationId xmlns:a16="http://schemas.microsoft.com/office/drawing/2014/main" id="{36EE42C8-DC29-91C5-BD21-D13E9E43AB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17" y="1565"/>
                <a:ext cx="276" cy="378"/>
              </a:xfrm>
              <a:custGeom>
                <a:avLst/>
                <a:gdLst/>
                <a:ahLst/>
                <a:cxnLst>
                  <a:cxn ang="0">
                    <a:pos x="160" y="136"/>
                  </a:cxn>
                  <a:cxn ang="0">
                    <a:pos x="160" y="119"/>
                  </a:cxn>
                  <a:cxn ang="0">
                    <a:pos x="133" y="69"/>
                  </a:cxn>
                  <a:cxn ang="0">
                    <a:pos x="126" y="76"/>
                  </a:cxn>
                  <a:cxn ang="0">
                    <a:pos x="120" y="93"/>
                  </a:cxn>
                  <a:cxn ang="0">
                    <a:pos x="110" y="103"/>
                  </a:cxn>
                  <a:cxn ang="0">
                    <a:pos x="100" y="96"/>
                  </a:cxn>
                  <a:cxn ang="0">
                    <a:pos x="100" y="86"/>
                  </a:cxn>
                  <a:cxn ang="0">
                    <a:pos x="113" y="69"/>
                  </a:cxn>
                  <a:cxn ang="0">
                    <a:pos x="110" y="40"/>
                  </a:cxn>
                  <a:cxn ang="0">
                    <a:pos x="100" y="10"/>
                  </a:cxn>
                  <a:cxn ang="0">
                    <a:pos x="43" y="0"/>
                  </a:cxn>
                  <a:cxn ang="0">
                    <a:pos x="33" y="10"/>
                  </a:cxn>
                  <a:cxn ang="0">
                    <a:pos x="43" y="23"/>
                  </a:cxn>
                  <a:cxn ang="0">
                    <a:pos x="33" y="36"/>
                  </a:cxn>
                  <a:cxn ang="0">
                    <a:pos x="33" y="53"/>
                  </a:cxn>
                  <a:cxn ang="0">
                    <a:pos x="27" y="46"/>
                  </a:cxn>
                  <a:cxn ang="0">
                    <a:pos x="17" y="30"/>
                  </a:cxn>
                  <a:cxn ang="0">
                    <a:pos x="10" y="60"/>
                  </a:cxn>
                  <a:cxn ang="0">
                    <a:pos x="0" y="136"/>
                  </a:cxn>
                  <a:cxn ang="0">
                    <a:pos x="17" y="156"/>
                  </a:cxn>
                  <a:cxn ang="0">
                    <a:pos x="17" y="179"/>
                  </a:cxn>
                  <a:cxn ang="0">
                    <a:pos x="20" y="202"/>
                  </a:cxn>
                  <a:cxn ang="0">
                    <a:pos x="13" y="219"/>
                  </a:cxn>
                  <a:cxn ang="0">
                    <a:pos x="83" y="209"/>
                  </a:cxn>
                  <a:cxn ang="0">
                    <a:pos x="143" y="202"/>
                  </a:cxn>
                  <a:cxn ang="0">
                    <a:pos x="133" y="186"/>
                  </a:cxn>
                  <a:cxn ang="0">
                    <a:pos x="136" y="172"/>
                  </a:cxn>
                  <a:cxn ang="0">
                    <a:pos x="143" y="169"/>
                  </a:cxn>
                  <a:cxn ang="0">
                    <a:pos x="160" y="136"/>
                  </a:cxn>
                </a:cxnLst>
                <a:rect l="0" t="0" r="r" b="b"/>
                <a:pathLst>
                  <a:path w="160" h="219">
                    <a:moveTo>
                      <a:pt x="160" y="136"/>
                    </a:moveTo>
                    <a:lnTo>
                      <a:pt x="160" y="119"/>
                    </a:lnTo>
                    <a:lnTo>
                      <a:pt x="133" y="69"/>
                    </a:lnTo>
                    <a:lnTo>
                      <a:pt x="126" y="76"/>
                    </a:lnTo>
                    <a:lnTo>
                      <a:pt x="120" y="93"/>
                    </a:lnTo>
                    <a:lnTo>
                      <a:pt x="110" y="103"/>
                    </a:lnTo>
                    <a:lnTo>
                      <a:pt x="100" y="96"/>
                    </a:lnTo>
                    <a:lnTo>
                      <a:pt x="100" y="86"/>
                    </a:lnTo>
                    <a:lnTo>
                      <a:pt x="113" y="69"/>
                    </a:lnTo>
                    <a:lnTo>
                      <a:pt x="110" y="40"/>
                    </a:lnTo>
                    <a:lnTo>
                      <a:pt x="100" y="10"/>
                    </a:lnTo>
                    <a:lnTo>
                      <a:pt x="43" y="0"/>
                    </a:lnTo>
                    <a:lnTo>
                      <a:pt x="33" y="10"/>
                    </a:lnTo>
                    <a:lnTo>
                      <a:pt x="43" y="23"/>
                    </a:lnTo>
                    <a:lnTo>
                      <a:pt x="33" y="36"/>
                    </a:lnTo>
                    <a:lnTo>
                      <a:pt x="33" y="53"/>
                    </a:lnTo>
                    <a:lnTo>
                      <a:pt x="27" y="46"/>
                    </a:lnTo>
                    <a:lnTo>
                      <a:pt x="17" y="30"/>
                    </a:lnTo>
                    <a:lnTo>
                      <a:pt x="10" y="60"/>
                    </a:lnTo>
                    <a:lnTo>
                      <a:pt x="0" y="136"/>
                    </a:lnTo>
                    <a:lnTo>
                      <a:pt x="17" y="156"/>
                    </a:lnTo>
                    <a:lnTo>
                      <a:pt x="17" y="179"/>
                    </a:lnTo>
                    <a:lnTo>
                      <a:pt x="20" y="202"/>
                    </a:lnTo>
                    <a:lnTo>
                      <a:pt x="13" y="219"/>
                    </a:lnTo>
                    <a:lnTo>
                      <a:pt x="83" y="209"/>
                    </a:lnTo>
                    <a:lnTo>
                      <a:pt x="143" y="202"/>
                    </a:lnTo>
                    <a:lnTo>
                      <a:pt x="133" y="186"/>
                    </a:lnTo>
                    <a:lnTo>
                      <a:pt x="136" y="172"/>
                    </a:lnTo>
                    <a:lnTo>
                      <a:pt x="143" y="169"/>
                    </a:lnTo>
                    <a:lnTo>
                      <a:pt x="160" y="136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117" name="Freeform 140">
                <a:extLst>
                  <a:ext uri="{FF2B5EF4-FFF2-40B4-BE49-F238E27FC236}">
                    <a16:creationId xmlns:a16="http://schemas.microsoft.com/office/drawing/2014/main" id="{2A9E2DB7-3685-5306-5F3A-9CA388C5B9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760" y="1839"/>
                <a:ext cx="316" cy="363"/>
              </a:xfrm>
              <a:custGeom>
                <a:avLst/>
                <a:gdLst/>
                <a:ahLst/>
                <a:cxnLst>
                  <a:cxn ang="0">
                    <a:pos x="60" y="196"/>
                  </a:cxn>
                  <a:cxn ang="0">
                    <a:pos x="77" y="203"/>
                  </a:cxn>
                  <a:cxn ang="0">
                    <a:pos x="87" y="200"/>
                  </a:cxn>
                  <a:cxn ang="0">
                    <a:pos x="97" y="203"/>
                  </a:cxn>
                  <a:cxn ang="0">
                    <a:pos x="103" y="193"/>
                  </a:cxn>
                  <a:cxn ang="0">
                    <a:pos x="110" y="193"/>
                  </a:cxn>
                  <a:cxn ang="0">
                    <a:pos x="126" y="210"/>
                  </a:cxn>
                  <a:cxn ang="0">
                    <a:pos x="133" y="203"/>
                  </a:cxn>
                  <a:cxn ang="0">
                    <a:pos x="136" y="193"/>
                  </a:cxn>
                  <a:cxn ang="0">
                    <a:pos x="136" y="186"/>
                  </a:cxn>
                  <a:cxn ang="0">
                    <a:pos x="143" y="170"/>
                  </a:cxn>
                  <a:cxn ang="0">
                    <a:pos x="153" y="170"/>
                  </a:cxn>
                  <a:cxn ang="0">
                    <a:pos x="153" y="160"/>
                  </a:cxn>
                  <a:cxn ang="0">
                    <a:pos x="160" y="146"/>
                  </a:cxn>
                  <a:cxn ang="0">
                    <a:pos x="160" y="143"/>
                  </a:cxn>
                  <a:cxn ang="0">
                    <a:pos x="166" y="143"/>
                  </a:cxn>
                  <a:cxn ang="0">
                    <a:pos x="170" y="133"/>
                  </a:cxn>
                  <a:cxn ang="0">
                    <a:pos x="176" y="116"/>
                  </a:cxn>
                  <a:cxn ang="0">
                    <a:pos x="176" y="93"/>
                  </a:cxn>
                  <a:cxn ang="0">
                    <a:pos x="183" y="77"/>
                  </a:cxn>
                  <a:cxn ang="0">
                    <a:pos x="166" y="0"/>
                  </a:cxn>
                  <a:cxn ang="0">
                    <a:pos x="133" y="27"/>
                  </a:cxn>
                  <a:cxn ang="0">
                    <a:pos x="116" y="43"/>
                  </a:cxn>
                  <a:cxn ang="0">
                    <a:pos x="103" y="50"/>
                  </a:cxn>
                  <a:cxn ang="0">
                    <a:pos x="87" y="50"/>
                  </a:cxn>
                  <a:cxn ang="0">
                    <a:pos x="80" y="43"/>
                  </a:cxn>
                  <a:cxn ang="0">
                    <a:pos x="60" y="43"/>
                  </a:cxn>
                  <a:cxn ang="0">
                    <a:pos x="0" y="50"/>
                  </a:cxn>
                  <a:cxn ang="0">
                    <a:pos x="27" y="203"/>
                  </a:cxn>
                  <a:cxn ang="0">
                    <a:pos x="60" y="196"/>
                  </a:cxn>
                </a:cxnLst>
                <a:rect l="0" t="0" r="r" b="b"/>
                <a:pathLst>
                  <a:path w="183" h="210">
                    <a:moveTo>
                      <a:pt x="60" y="196"/>
                    </a:moveTo>
                    <a:lnTo>
                      <a:pt x="77" y="203"/>
                    </a:lnTo>
                    <a:lnTo>
                      <a:pt x="87" y="200"/>
                    </a:lnTo>
                    <a:lnTo>
                      <a:pt x="97" y="203"/>
                    </a:lnTo>
                    <a:lnTo>
                      <a:pt x="103" y="193"/>
                    </a:lnTo>
                    <a:lnTo>
                      <a:pt x="110" y="193"/>
                    </a:lnTo>
                    <a:lnTo>
                      <a:pt x="126" y="210"/>
                    </a:lnTo>
                    <a:lnTo>
                      <a:pt x="133" y="203"/>
                    </a:lnTo>
                    <a:lnTo>
                      <a:pt x="136" y="193"/>
                    </a:lnTo>
                    <a:lnTo>
                      <a:pt x="136" y="186"/>
                    </a:lnTo>
                    <a:lnTo>
                      <a:pt x="143" y="170"/>
                    </a:lnTo>
                    <a:lnTo>
                      <a:pt x="153" y="170"/>
                    </a:lnTo>
                    <a:lnTo>
                      <a:pt x="153" y="160"/>
                    </a:lnTo>
                    <a:lnTo>
                      <a:pt x="160" y="146"/>
                    </a:lnTo>
                    <a:lnTo>
                      <a:pt x="160" y="143"/>
                    </a:lnTo>
                    <a:lnTo>
                      <a:pt x="166" y="143"/>
                    </a:lnTo>
                    <a:lnTo>
                      <a:pt x="170" y="133"/>
                    </a:lnTo>
                    <a:lnTo>
                      <a:pt x="176" y="116"/>
                    </a:lnTo>
                    <a:lnTo>
                      <a:pt x="176" y="93"/>
                    </a:lnTo>
                    <a:lnTo>
                      <a:pt x="183" y="77"/>
                    </a:lnTo>
                    <a:lnTo>
                      <a:pt x="166" y="0"/>
                    </a:lnTo>
                    <a:lnTo>
                      <a:pt x="133" y="27"/>
                    </a:lnTo>
                    <a:lnTo>
                      <a:pt x="116" y="43"/>
                    </a:lnTo>
                    <a:lnTo>
                      <a:pt x="103" y="50"/>
                    </a:lnTo>
                    <a:lnTo>
                      <a:pt x="87" y="50"/>
                    </a:lnTo>
                    <a:lnTo>
                      <a:pt x="80" y="43"/>
                    </a:lnTo>
                    <a:lnTo>
                      <a:pt x="60" y="43"/>
                    </a:lnTo>
                    <a:lnTo>
                      <a:pt x="0" y="50"/>
                    </a:lnTo>
                    <a:lnTo>
                      <a:pt x="27" y="203"/>
                    </a:lnTo>
                    <a:lnTo>
                      <a:pt x="60" y="196"/>
                    </a:lnTo>
                    <a:close/>
                  </a:path>
                </a:pathLst>
              </a:custGeom>
              <a:solidFill>
                <a:srgbClr val="DCDDDE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A7C04ACB-F358-A392-2DBA-00B11E081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9177" y="4291647"/>
              <a:ext cx="640080" cy="26140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339FF89D-7931-3698-BE90-B9ABC1743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9161" y="5128263"/>
              <a:ext cx="640080" cy="26140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B0CBA15-1E36-E6BD-80CE-E090E161F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4457" y="4665929"/>
              <a:ext cx="1280160" cy="235318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E5612CC6-C871-7972-A6FE-FE04190F6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98233" y="5206047"/>
              <a:ext cx="914824" cy="307407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3655B53-AF65-D69C-12B9-15E0BC2FCDF1}"/>
                </a:ext>
              </a:extLst>
            </p:cNvPr>
            <p:cNvSpPr/>
            <p:nvPr/>
          </p:nvSpPr>
          <p:spPr>
            <a:xfrm>
              <a:off x="1601855" y="3675500"/>
              <a:ext cx="1237853" cy="23994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>
              <a:outerShdw blurRad="63500" sx="102000" sy="102000" algn="ctr" rotWithShape="0">
                <a:prstClr val="black">
                  <a:alpha val="5000"/>
                </a:prstClr>
              </a:outerShdw>
            </a:effectLst>
          </p:spPr>
          <p:txBody>
            <a:bodyPr lIns="68580" rIns="68580" rtlCol="0" anchor="ctr"/>
            <a:lstStyle/>
            <a:p>
              <a:pPr marL="0" marR="0" lvl="0" indent="-13716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0057A8"/>
                  </a:solidFill>
                  <a:effectLst/>
                  <a:uLnTx/>
                  <a:uFillTx/>
                  <a:latin typeface="Arial"/>
                  <a:ea typeface="Open Sans" panose="020B0606030504020204" pitchFamily="34" charset="0"/>
                  <a:cs typeface="Arial" panose="020B0604020202020204" pitchFamily="34" charset="0"/>
                </a:rPr>
                <a:t>CLECs</a:t>
              </a:r>
            </a:p>
          </p:txBody>
        </p:sp>
      </p:grpSp>
      <p:pic>
        <p:nvPicPr>
          <p:cNvPr id="118" name="Picture 2">
            <a:extLst>
              <a:ext uri="{FF2B5EF4-FFF2-40B4-BE49-F238E27FC236}">
                <a16:creationId xmlns:a16="http://schemas.microsoft.com/office/drawing/2014/main" id="{D1AB1AD7-B848-D64A-FE58-0FE87E3A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27" y="4063037"/>
            <a:ext cx="472241" cy="2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>
            <a:extLst>
              <a:ext uri="{FF2B5EF4-FFF2-40B4-BE49-F238E27FC236}">
                <a16:creationId xmlns:a16="http://schemas.microsoft.com/office/drawing/2014/main" id="{1F4F894E-3D45-6CFF-66FF-E2408241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082" y="4169248"/>
            <a:ext cx="738533" cy="1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3AB2137C-10AB-3EF9-A7B7-12A2BE982F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035" y="4552873"/>
            <a:ext cx="644701" cy="214934"/>
          </a:xfrm>
          <a:prstGeom prst="rect">
            <a:avLst/>
          </a:prstGeom>
        </p:spPr>
      </p:pic>
      <p:pic>
        <p:nvPicPr>
          <p:cNvPr id="121" name="Picture 8">
            <a:extLst>
              <a:ext uri="{FF2B5EF4-FFF2-40B4-BE49-F238E27FC236}">
                <a16:creationId xmlns:a16="http://schemas.microsoft.com/office/drawing/2014/main" id="{2114A81A-25A4-0290-D1A7-A739073F6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2" t="43743" r="31836" b="44209"/>
          <a:stretch/>
        </p:blipFill>
        <p:spPr bwMode="auto">
          <a:xfrm>
            <a:off x="2496754" y="5637843"/>
            <a:ext cx="1011940" cy="1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8">
            <a:extLst>
              <a:ext uri="{FF2B5EF4-FFF2-40B4-BE49-F238E27FC236}">
                <a16:creationId xmlns:a16="http://schemas.microsoft.com/office/drawing/2014/main" id="{0E37BB6C-3422-45CD-AE92-B6578CAF6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2" t="43743" r="31836" b="44209"/>
          <a:stretch/>
        </p:blipFill>
        <p:spPr bwMode="auto">
          <a:xfrm>
            <a:off x="1922762" y="2153070"/>
            <a:ext cx="650774" cy="1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0">
            <a:extLst>
              <a:ext uri="{FF2B5EF4-FFF2-40B4-BE49-F238E27FC236}">
                <a16:creationId xmlns:a16="http://schemas.microsoft.com/office/drawing/2014/main" id="{38E90E82-A244-310B-ED0D-10523FA4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9" y="4768985"/>
            <a:ext cx="693261" cy="3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1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Robust Long – Distance (LD/TF) Network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8C6909-7FEC-4BC0-9E9C-1A27EB1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78826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7DB3D5C-3C29-2117-00AE-52D120EB155C}"/>
              </a:ext>
            </a:extLst>
          </p:cNvPr>
          <p:cNvSpPr txBox="1">
            <a:spLocks/>
          </p:cNvSpPr>
          <p:nvPr/>
        </p:nvSpPr>
        <p:spPr>
          <a:xfrm>
            <a:off x="429490" y="1102207"/>
            <a:ext cx="8323892" cy="439655"/>
          </a:xfrm>
          <a:prstGeom prst="rect">
            <a:avLst/>
          </a:prstGeom>
          <a:ln w="3175">
            <a:noFill/>
          </a:ln>
        </p:spPr>
        <p:txBody>
          <a:bodyPr vert="horz" lIns="0" tIns="45720" rIns="36000" bIns="3600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lang="en-US" sz="1600" kern="1200" noProof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8283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Lingo’s LD/TF Network Provides Services for SME, Carrier and Consumer Customers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2838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D688C7E-6632-9A39-579E-6F2FCD19CFB0}"/>
              </a:ext>
            </a:extLst>
          </p:cNvPr>
          <p:cNvSpPr txBox="1">
            <a:spLocks/>
          </p:cNvSpPr>
          <p:nvPr/>
        </p:nvSpPr>
        <p:spPr>
          <a:xfrm>
            <a:off x="353890" y="6369051"/>
            <a:ext cx="8391600" cy="288925"/>
          </a:xfrm>
          <a:prstGeom prst="rect">
            <a:avLst/>
          </a:prstGeom>
          <a:ln w="3175">
            <a:noFill/>
          </a:ln>
        </p:spPr>
        <p:txBody>
          <a:bodyPr vert="horz" lIns="0" tIns="36000" rIns="36000" bIns="3600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7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Company materials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721DF9EE-4E19-0C69-206D-041FCDDF9BA4}"/>
              </a:ext>
            </a:extLst>
          </p:cNvPr>
          <p:cNvSpPr txBox="1">
            <a:spLocks/>
          </p:cNvSpPr>
          <p:nvPr/>
        </p:nvSpPr>
        <p:spPr>
          <a:xfrm>
            <a:off x="1266221" y="2029325"/>
            <a:ext cx="4017600" cy="1916065"/>
          </a:xfrm>
          <a:prstGeom prst="rect">
            <a:avLst/>
          </a:prstGeo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AC543"/>
              </a:buClr>
              <a:buSzPct val="85000"/>
              <a:buFont typeface="Wingdings" pitchFamily="2" charset="2"/>
              <a:buChar char="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LD Network backbone is shared with Cloud/UC Network to increase efficiency across both networks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AC543"/>
              </a:buClr>
              <a:buSzPct val="85000"/>
              <a:buFont typeface="Wingdings" pitchFamily="2" charset="2"/>
              <a:buChar char="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North American (U.S. &amp; Canada) LD Network:</a:t>
            </a:r>
          </a:p>
          <a:p>
            <a:pPr marL="361950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120000"/>
              <a:buFont typeface="HelveticaNeue LT 45 Lt" pitchFamily="34" charset="0"/>
              <a:buChar char="—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Terminates traffic to 99% of U.S. and Canadian LATAs via ILEC Central Office Connections</a:t>
            </a:r>
          </a:p>
          <a:p>
            <a:pPr marL="361950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120000"/>
              <a:buFont typeface="HelveticaNeue LT 45 Lt" pitchFamily="34" charset="0"/>
              <a:buChar char="—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50% current utilization of LD/TF network will enable Lingo to add new volume with minimal capex</a:t>
            </a:r>
          </a:p>
          <a:p>
            <a:pPr marL="361950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120000"/>
              <a:buFont typeface="HelveticaNeue LT 45 Lt" pitchFamily="34" charset="0"/>
              <a:buChar char="—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Carries over 12B minutes of traffic annually</a:t>
            </a:r>
          </a:p>
          <a:p>
            <a:pPr marL="361950" marR="0" lvl="2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333333"/>
              </a:buClr>
              <a:buSzPct val="120000"/>
              <a:buFont typeface="HelveticaNeue LT 45 Lt" pitchFamily="34" charset="0"/>
              <a:buChar char="—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Provides domestic and int’l LD origination / termination and 8YY services for our SME, Carrier &amp; Consumer customers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C82BBA05-ACDB-71A8-6CC6-0F3BAA391EF1}"/>
              </a:ext>
            </a:extLst>
          </p:cNvPr>
          <p:cNvSpPr txBox="1">
            <a:spLocks/>
          </p:cNvSpPr>
          <p:nvPr/>
        </p:nvSpPr>
        <p:spPr>
          <a:xfrm>
            <a:off x="6484614" y="1560662"/>
            <a:ext cx="4017600" cy="360363"/>
          </a:xfrm>
          <a:prstGeom prst="rect">
            <a:avLst/>
          </a:prstGeom>
          <a:ln w="3175">
            <a:noFill/>
          </a:ln>
        </p:spPr>
        <p:txBody>
          <a:bodyPr vert="horz" lIns="0" tIns="36000" rIns="36000" bIns="3600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Feature Group-D Network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6412689D-C3D7-D36D-E337-13935971E3C6}"/>
              </a:ext>
            </a:extLst>
          </p:cNvPr>
          <p:cNvSpPr txBox="1">
            <a:spLocks/>
          </p:cNvSpPr>
          <p:nvPr/>
        </p:nvSpPr>
        <p:spPr>
          <a:xfrm>
            <a:off x="9052316" y="1964732"/>
            <a:ext cx="1439370" cy="1949439"/>
          </a:xfrm>
          <a:prstGeom prst="rect">
            <a:avLst/>
          </a:prstGeom>
          <a:ln w="3175">
            <a:noFill/>
          </a:ln>
        </p:spPr>
        <p:txBody>
          <a:bodyPr vert="horz" lIns="91440" tIns="36000" rIns="36000" bIns="3600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AC543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Coverage Statistics: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AC543"/>
              </a:buClr>
              <a:buSzPct val="85000"/>
              <a:buFont typeface="Wingdings" pitchFamily="2" charset="2"/>
              <a:buChar char="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192 of 194 LATAs in U.S. and </a:t>
            </a:r>
            <a:b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Canada (99%)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AC543"/>
              </a:buClr>
              <a:buSzPct val="85000"/>
              <a:buFont typeface="Wingdings" pitchFamily="2" charset="2"/>
              <a:buChar char="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475 of 1,100 Tandems (43%)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AC543"/>
              </a:buClr>
              <a:buSzPct val="85000"/>
              <a:buFont typeface="Wingdings" pitchFamily="2" charset="2"/>
              <a:buChar char="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24,000 of 32,000 End Offices (75%)</a:t>
            </a:r>
          </a:p>
          <a:p>
            <a:pPr marL="180975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8AC543"/>
              </a:buClr>
              <a:buSzPct val="85000"/>
              <a:buFont typeface="Wingdings" pitchFamily="2" charset="2"/>
              <a:buChar char=""/>
              <a:tabLst/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131,000 of 154,000 NPA/NXXs (85%)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DF186BF-2A2E-7C0B-8AD3-B116C29A60EA}"/>
              </a:ext>
            </a:extLst>
          </p:cNvPr>
          <p:cNvSpPr txBox="1">
            <a:spLocks/>
          </p:cNvSpPr>
          <p:nvPr/>
        </p:nvSpPr>
        <p:spPr>
          <a:xfrm>
            <a:off x="1266221" y="4128737"/>
            <a:ext cx="4017600" cy="360000"/>
          </a:xfrm>
          <a:prstGeom prst="rect">
            <a:avLst/>
          </a:prstGeom>
          <a:ln w="3175">
            <a:noFill/>
          </a:ln>
        </p:spPr>
        <p:txBody>
          <a:bodyPr vert="horz" lIns="0" tIns="36000" rIns="36000" bIns="3600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Key Technology Partners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87E2FDBC-1E06-5652-1C17-28DEFAB6B8E0}"/>
              </a:ext>
            </a:extLst>
          </p:cNvPr>
          <p:cNvSpPr txBox="1">
            <a:spLocks/>
          </p:cNvSpPr>
          <p:nvPr/>
        </p:nvSpPr>
        <p:spPr>
          <a:xfrm>
            <a:off x="6484614" y="4137542"/>
            <a:ext cx="4017600" cy="360000"/>
          </a:xfrm>
          <a:prstGeom prst="rect">
            <a:avLst/>
          </a:prstGeom>
          <a:ln w="3175">
            <a:noFill/>
          </a:ln>
        </p:spPr>
        <p:txBody>
          <a:bodyPr vert="horz" lIns="0" tIns="36000" rIns="36000" bIns="3600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Core Backbone Network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6E8D7CB-E651-6731-C58F-D546AE1E3366}"/>
              </a:ext>
            </a:extLst>
          </p:cNvPr>
          <p:cNvSpPr txBox="1">
            <a:spLocks/>
          </p:cNvSpPr>
          <p:nvPr/>
        </p:nvSpPr>
        <p:spPr>
          <a:xfrm>
            <a:off x="1266220" y="1533192"/>
            <a:ext cx="4017600" cy="360363"/>
          </a:xfrm>
          <a:prstGeom prst="rect">
            <a:avLst/>
          </a:prstGeom>
          <a:ln w="3175">
            <a:noFill/>
          </a:ln>
        </p:spPr>
        <p:txBody>
          <a:bodyPr vert="horz" lIns="0" tIns="36000" rIns="36000" bIns="36000" rtlCol="0" anchor="b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defRPr sz="11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2925" indent="-180975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Font typeface="HelveticaNeue LT 45 Lt" pitchFamily="34" charset="0"/>
              <a:buChar char="—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360"/>
              </a:spcAft>
              <a:buFont typeface="Calibri" pitchFamily="34" charset="0"/>
              <a:buChar char="—"/>
              <a:defRPr sz="1000" kern="1200">
                <a:solidFill>
                  <a:srgbClr val="4D4F53"/>
                </a:solidFill>
                <a:latin typeface="HelveticaNeue LT 45 L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86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LD Network Key Highlights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EDF586-5F53-11B0-1D3C-F919333D1652}"/>
              </a:ext>
            </a:extLst>
          </p:cNvPr>
          <p:cNvCxnSpPr>
            <a:cxnSpLocks/>
          </p:cNvCxnSpPr>
          <p:nvPr/>
        </p:nvCxnSpPr>
        <p:spPr>
          <a:xfrm>
            <a:off x="1266221" y="4500150"/>
            <a:ext cx="4014216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25A4B8-B1F2-D7B5-0643-3EE265EF5EF3}"/>
              </a:ext>
            </a:extLst>
          </p:cNvPr>
          <p:cNvCxnSpPr/>
          <p:nvPr/>
        </p:nvCxnSpPr>
        <p:spPr>
          <a:xfrm>
            <a:off x="6487917" y="4531236"/>
            <a:ext cx="4014216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EC2708-C03E-9A10-4190-605FB023FAC4}"/>
              </a:ext>
            </a:extLst>
          </p:cNvPr>
          <p:cNvCxnSpPr>
            <a:cxnSpLocks/>
          </p:cNvCxnSpPr>
          <p:nvPr/>
        </p:nvCxnSpPr>
        <p:spPr>
          <a:xfrm>
            <a:off x="1266219" y="1893555"/>
            <a:ext cx="4014216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348C7F-D5C5-9677-47CA-1707839239CC}"/>
              </a:ext>
            </a:extLst>
          </p:cNvPr>
          <p:cNvCxnSpPr/>
          <p:nvPr/>
        </p:nvCxnSpPr>
        <p:spPr>
          <a:xfrm>
            <a:off x="6487917" y="1921025"/>
            <a:ext cx="4014216" cy="0"/>
          </a:xfrm>
          <a:prstGeom prst="line">
            <a:avLst/>
          </a:prstGeom>
          <a:noFill/>
          <a:ln w="25400" cap="flat" cmpd="sng" algn="ctr">
            <a:solidFill>
              <a:srgbClr val="8AC543"/>
            </a:solidFill>
            <a:prstDash val="solid"/>
          </a:ln>
          <a:effectLst/>
        </p:spPr>
      </p:cxnSp>
      <p:sp>
        <p:nvSpPr>
          <p:cNvPr id="16" name="object 24">
            <a:extLst>
              <a:ext uri="{FF2B5EF4-FFF2-40B4-BE49-F238E27FC236}">
                <a16:creationId xmlns:a16="http://schemas.microsoft.com/office/drawing/2014/main" id="{E14D8883-76CD-75F9-ACDF-F0BDD9CDBDD9}"/>
              </a:ext>
            </a:extLst>
          </p:cNvPr>
          <p:cNvSpPr/>
          <p:nvPr/>
        </p:nvSpPr>
        <p:spPr>
          <a:xfrm>
            <a:off x="6363962" y="1991090"/>
            <a:ext cx="2545656" cy="17807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 dirty="0">
              <a:solidFill>
                <a:srgbClr val="323232"/>
              </a:solidFill>
              <a:latin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D3080C-74B4-9057-ED62-35059B4D6AD1}"/>
              </a:ext>
            </a:extLst>
          </p:cNvPr>
          <p:cNvSpPr/>
          <p:nvPr/>
        </p:nvSpPr>
        <p:spPr>
          <a:xfrm>
            <a:off x="1266220" y="4578923"/>
            <a:ext cx="4025207" cy="1694212"/>
          </a:xfrm>
          <a:prstGeom prst="rect">
            <a:avLst/>
          </a:prstGeom>
          <a:noFill/>
          <a:ln w="12700" cap="flat" cmpd="sng" algn="ctr">
            <a:solidFill>
              <a:srgbClr val="5E6162"/>
            </a:solidFill>
            <a:prstDash val="sysDash"/>
          </a:ln>
          <a:effectLst/>
        </p:spPr>
        <p:txBody>
          <a:bodyPr wrap="square" lIns="36000" tIns="36000" rIns="36000" bIns="36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" name="Content Placeholder 66">
            <a:extLst>
              <a:ext uri="{FF2B5EF4-FFF2-40B4-BE49-F238E27FC236}">
                <a16:creationId xmlns:a16="http://schemas.microsoft.com/office/drawing/2014/main" id="{787CA4F4-40B1-3073-B1F2-46DBD9E551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4648" y="4605575"/>
            <a:ext cx="2478088" cy="1744676"/>
          </a:xfrm>
          <a:prstGeom prst="rect">
            <a:avLst/>
          </a:prstGeom>
          <a:ln w="3175">
            <a:noFill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35151A3-6114-CA80-EEBD-8D8DDCC0566F}"/>
              </a:ext>
            </a:extLst>
          </p:cNvPr>
          <p:cNvGrpSpPr/>
          <p:nvPr/>
        </p:nvGrpSpPr>
        <p:grpSpPr>
          <a:xfrm>
            <a:off x="3405140" y="5027999"/>
            <a:ext cx="1006314" cy="593618"/>
            <a:chOff x="5949185" y="5672186"/>
            <a:chExt cx="793501" cy="426701"/>
          </a:xfrm>
        </p:grpSpPr>
        <p:pic>
          <p:nvPicPr>
            <p:cNvPr id="32" name="Picture 5" descr="\\moelisib.com\DATA\NYC\NYC\Presentations\Logos\C\CenturyLink.emf">
              <a:extLst>
                <a:ext uri="{FF2B5EF4-FFF2-40B4-BE49-F238E27FC236}">
                  <a16:creationId xmlns:a16="http://schemas.microsoft.com/office/drawing/2014/main" id="{1DCAC139-1188-1181-C9AE-69D85C96C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185" y="5955808"/>
              <a:ext cx="793501" cy="143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\\moelisib.com\DATA\NYC\NYC\Presentations\Logos\L\Level 3 Communications.emf">
              <a:extLst>
                <a:ext uri="{FF2B5EF4-FFF2-40B4-BE49-F238E27FC236}">
                  <a16:creationId xmlns:a16="http://schemas.microsoft.com/office/drawing/2014/main" id="{D24D3925-2ED4-9DF5-10E0-F3E3F2CF0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2625" y="5772456"/>
              <a:ext cx="549347" cy="131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DAE1A9A-E334-8079-8CAF-F614A89CFAA4}"/>
                </a:ext>
              </a:extLst>
            </p:cNvPr>
            <p:cNvSpPr txBox="1"/>
            <p:nvPr/>
          </p:nvSpPr>
          <p:spPr>
            <a:xfrm>
              <a:off x="6463285" y="5672186"/>
              <a:ext cx="17904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/</a:t>
              </a:r>
            </a:p>
          </p:txBody>
        </p:sp>
      </p:grpSp>
      <p:pic>
        <p:nvPicPr>
          <p:cNvPr id="35" name="Picture 2" descr="\\moelisib.com\DATA\NYC\NYC\Presentations\Logos\C\Cisco [blue].emf">
            <a:extLst>
              <a:ext uri="{FF2B5EF4-FFF2-40B4-BE49-F238E27FC236}">
                <a16:creationId xmlns:a16="http://schemas.microsoft.com/office/drawing/2014/main" id="{0E170701-5B7F-CDEB-22DD-C4E510AA0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72" y="4680915"/>
            <a:ext cx="691568" cy="3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Image result for ntt logo">
            <a:extLst>
              <a:ext uri="{FF2B5EF4-FFF2-40B4-BE49-F238E27FC236}">
                <a16:creationId xmlns:a16="http://schemas.microsoft.com/office/drawing/2014/main" id="{C58F7C93-3CAD-805F-D50A-2D515A09A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966" y="5816674"/>
            <a:ext cx="792026" cy="2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FCF7A8B-F7AD-7CD5-D75F-66B65369DE8B}"/>
              </a:ext>
            </a:extLst>
          </p:cNvPr>
          <p:cNvGrpSpPr/>
          <p:nvPr/>
        </p:nvGrpSpPr>
        <p:grpSpPr>
          <a:xfrm>
            <a:off x="4143751" y="5621699"/>
            <a:ext cx="850079" cy="531659"/>
            <a:chOff x="5949185" y="6110244"/>
            <a:chExt cx="784278" cy="50534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ADEB03-ECA3-6AD5-1C40-FF00F2A42E04}"/>
                </a:ext>
              </a:extLst>
            </p:cNvPr>
            <p:cNvSpPr txBox="1"/>
            <p:nvPr/>
          </p:nvSpPr>
          <p:spPr>
            <a:xfrm>
              <a:off x="6554417" y="6110244"/>
              <a:ext cx="1790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/</a:t>
              </a:r>
            </a:p>
          </p:txBody>
        </p:sp>
        <p:pic>
          <p:nvPicPr>
            <p:cNvPr id="39" name="Picture 4" descr="Image result for verizon logo">
              <a:extLst>
                <a:ext uri="{FF2B5EF4-FFF2-40B4-BE49-F238E27FC236}">
                  <a16:creationId xmlns:a16="http://schemas.microsoft.com/office/drawing/2014/main" id="{F7270B73-102A-357E-1812-DBFEC4B338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45" b="27445"/>
            <a:stretch/>
          </p:blipFill>
          <p:spPr bwMode="auto">
            <a:xfrm>
              <a:off x="5949185" y="6204068"/>
              <a:ext cx="697484" cy="209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0" descr="Image result for xo logo verizon">
              <a:extLst>
                <a:ext uri="{FF2B5EF4-FFF2-40B4-BE49-F238E27FC236}">
                  <a16:creationId xmlns:a16="http://schemas.microsoft.com/office/drawing/2014/main" id="{AB04736F-7210-36CC-FAAB-51F2B456FE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00"/>
            <a:stretch/>
          </p:blipFill>
          <p:spPr bwMode="auto">
            <a:xfrm>
              <a:off x="6230346" y="6408875"/>
              <a:ext cx="231177" cy="206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2" descr="Image result for gtt logo">
            <a:extLst>
              <a:ext uri="{FF2B5EF4-FFF2-40B4-BE49-F238E27FC236}">
                <a16:creationId xmlns:a16="http://schemas.microsoft.com/office/drawing/2014/main" id="{F219CA44-576C-5152-86A5-46EF25019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281" y="5269654"/>
            <a:ext cx="730774" cy="36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Image result for dialogic logo">
            <a:extLst>
              <a:ext uri="{FF2B5EF4-FFF2-40B4-BE49-F238E27FC236}">
                <a16:creationId xmlns:a16="http://schemas.microsoft.com/office/drawing/2014/main" id="{F6A677B3-5F4B-F87C-8DD4-1D3236EC9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30720" r="13931" b="30720"/>
          <a:stretch/>
        </p:blipFill>
        <p:spPr bwMode="auto">
          <a:xfrm>
            <a:off x="3838014" y="4782996"/>
            <a:ext cx="1261645" cy="24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2" descr="Image result for phoenix software logo">
            <a:extLst>
              <a:ext uri="{FF2B5EF4-FFF2-40B4-BE49-F238E27FC236}">
                <a16:creationId xmlns:a16="http://schemas.microsoft.com/office/drawing/2014/main" id="{2741391E-51E4-53DE-95F0-E18646B71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98" y="5740005"/>
            <a:ext cx="935087" cy="33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4" descr="Image result for 46 labs logo">
            <a:extLst>
              <a:ext uri="{FF2B5EF4-FFF2-40B4-BE49-F238E27FC236}">
                <a16:creationId xmlns:a16="http://schemas.microsoft.com/office/drawing/2014/main" id="{DAF43DA1-99E7-3CAB-6471-AD05BB3F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631" y="4679717"/>
            <a:ext cx="814239" cy="4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A966961-BA43-4F5B-39A3-B034B108A0A3}"/>
              </a:ext>
            </a:extLst>
          </p:cNvPr>
          <p:cNvGrpSpPr/>
          <p:nvPr/>
        </p:nvGrpSpPr>
        <p:grpSpPr>
          <a:xfrm>
            <a:off x="6363962" y="3801339"/>
            <a:ext cx="4299991" cy="235677"/>
            <a:chOff x="4730750" y="3880724"/>
            <a:chExt cx="4014216" cy="22270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5769C9-852C-E6B1-AADD-9F17E6600059}"/>
                </a:ext>
              </a:extLst>
            </p:cNvPr>
            <p:cNvSpPr/>
            <p:nvPr/>
          </p:nvSpPr>
          <p:spPr>
            <a:xfrm>
              <a:off x="4730750" y="3880724"/>
              <a:ext cx="4014216" cy="22270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0057A8"/>
              </a:solidFill>
              <a:prstDash val="solid"/>
            </a:ln>
            <a:effectLst/>
          </p:spPr>
          <p:txBody>
            <a:bodyPr wrap="square" lIns="36000" tIns="36000" rIns="36000" bIns="3600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87285119-3537-3DF9-CE9F-8B0255E1EC13}"/>
                </a:ext>
              </a:extLst>
            </p:cNvPr>
            <p:cNvGrpSpPr/>
            <p:nvPr/>
          </p:nvGrpSpPr>
          <p:grpSpPr>
            <a:xfrm>
              <a:off x="4984194" y="3881339"/>
              <a:ext cx="3357424" cy="215444"/>
              <a:chOff x="4988448" y="3881339"/>
              <a:chExt cx="3357424" cy="215444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D22E786-89BA-74FB-FEB3-F0F8FF01B211}"/>
                  </a:ext>
                </a:extLst>
              </p:cNvPr>
              <p:cNvGrpSpPr/>
              <p:nvPr/>
            </p:nvGrpSpPr>
            <p:grpSpPr>
              <a:xfrm>
                <a:off x="4988448" y="3919503"/>
                <a:ext cx="1117987" cy="135293"/>
                <a:chOff x="3309549" y="4063942"/>
                <a:chExt cx="1117987" cy="135293"/>
              </a:xfrm>
            </p:grpSpPr>
            <p:sp>
              <p:nvSpPr>
                <p:cNvPr id="55" name="object 23">
                  <a:extLst>
                    <a:ext uri="{FF2B5EF4-FFF2-40B4-BE49-F238E27FC236}">
                      <a16:creationId xmlns:a16="http://schemas.microsoft.com/office/drawing/2014/main" id="{2A28A73A-1521-A655-DCB9-1744F7D51B3C}"/>
                    </a:ext>
                  </a:extLst>
                </p:cNvPr>
                <p:cNvSpPr txBox="1"/>
                <p:nvPr/>
              </p:nvSpPr>
              <p:spPr>
                <a:xfrm>
                  <a:off x="3309549" y="4063942"/>
                  <a:ext cx="1117987" cy="135293"/>
                </a:xfrm>
                <a:prstGeom prst="rect">
                  <a:avLst/>
                </a:prstGeom>
              </p:spPr>
              <p:txBody>
                <a:bodyPr vert="horz" wrap="square" lIns="0" tIns="12065" rIns="0" bIns="0" rtlCol="0">
                  <a:spAutoFit/>
                </a:bodyPr>
                <a:lstStyle/>
                <a:p>
                  <a:pPr marL="1270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Los Angeles switch</a:t>
                  </a:r>
                  <a:r>
                    <a:rPr kumimoji="0" sz="800" b="0" i="0" u="none" strike="noStrike" kern="0" cap="none" spc="20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 </a:t>
                  </a:r>
                  <a:r>
                    <a:rPr kumimoji="0" sz="8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site</a:t>
                  </a:r>
                  <a:endParaRPr kumimoji="0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F679C620-E2DB-8E91-1B81-BF02498E74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35886" y="4199235"/>
                  <a:ext cx="13265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7BB337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BAC0BC4-A3A9-A2CA-E136-5B4BAF572A67}"/>
                  </a:ext>
                </a:extLst>
              </p:cNvPr>
              <p:cNvGrpSpPr/>
              <p:nvPr/>
            </p:nvGrpSpPr>
            <p:grpSpPr>
              <a:xfrm>
                <a:off x="7313610" y="3910777"/>
                <a:ext cx="1032262" cy="144019"/>
                <a:chOff x="7008575" y="3530107"/>
                <a:chExt cx="1032262" cy="144019"/>
              </a:xfrm>
            </p:grpSpPr>
            <p:sp>
              <p:nvSpPr>
                <p:cNvPr id="53" name="object 22">
                  <a:extLst>
                    <a:ext uri="{FF2B5EF4-FFF2-40B4-BE49-F238E27FC236}">
                      <a16:creationId xmlns:a16="http://schemas.microsoft.com/office/drawing/2014/main" id="{77C09CB4-CDE4-85FB-33CE-E027F427FACD}"/>
                    </a:ext>
                  </a:extLst>
                </p:cNvPr>
                <p:cNvSpPr txBox="1"/>
                <p:nvPr/>
              </p:nvSpPr>
              <p:spPr>
                <a:xfrm>
                  <a:off x="7008575" y="3530107"/>
                  <a:ext cx="1032262" cy="135293"/>
                </a:xfrm>
                <a:prstGeom prst="rect">
                  <a:avLst/>
                </a:prstGeom>
              </p:spPr>
              <p:txBody>
                <a:bodyPr vert="horz" wrap="square" lIns="0" tIns="12065" rIns="0" bIns="0" rtlCol="0">
                  <a:spAutoFit/>
                </a:bodyPr>
                <a:lstStyle/>
                <a:p>
                  <a:pPr marL="1270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95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8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New York switch</a:t>
                  </a:r>
                  <a:r>
                    <a:rPr kumimoji="0" sz="800" b="0" i="0" u="none" strike="noStrike" kern="0" cap="none" spc="-1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 </a:t>
                  </a:r>
                  <a:r>
                    <a:rPr kumimoji="0" sz="8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site</a:t>
                  </a:r>
                  <a:endParaRPr kumimoji="0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F5A49418-FE70-4A41-FC18-C50D2CCBBF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88856" y="3674126"/>
                  <a:ext cx="13265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4539A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7A961BB-5ECB-2EC3-5F40-8387E9332849}"/>
                  </a:ext>
                </a:extLst>
              </p:cNvPr>
              <p:cNvGrpSpPr/>
              <p:nvPr/>
            </p:nvGrpSpPr>
            <p:grpSpPr>
              <a:xfrm>
                <a:off x="6359879" y="3881339"/>
                <a:ext cx="846524" cy="215444"/>
                <a:chOff x="3221392" y="3767403"/>
                <a:chExt cx="846524" cy="215444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6409283-F257-7223-B174-DF6477276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1406" y="3940860"/>
                  <a:ext cx="132656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89A31"/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A03F721-81FC-880C-E91B-590F98C0C471}"/>
                    </a:ext>
                  </a:extLst>
                </p:cNvPr>
                <p:cNvSpPr/>
                <p:nvPr/>
              </p:nvSpPr>
              <p:spPr>
                <a:xfrm>
                  <a:off x="3221392" y="3767403"/>
                  <a:ext cx="846524" cy="215444"/>
                </a:xfrm>
                <a:prstGeom prst="rect">
                  <a:avLst/>
                </a:prstGeom>
              </p:spPr>
              <p:txBody>
                <a:bodyPr wrap="square" lIns="0" rIns="0">
                  <a:spAutoFit/>
                </a:bodyPr>
                <a:lstStyle/>
                <a:p>
                  <a:pPr marL="1270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61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Dallas switch</a:t>
                  </a:r>
                  <a:r>
                    <a:rPr kumimoji="0" lang="en-US" sz="800" b="0" i="0" u="none" strike="noStrike" kern="0" cap="none" spc="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 </a:t>
                  </a:r>
                  <a:r>
                    <a:rPr kumimoji="0" lang="en-US" sz="800" b="0" i="0" u="none" strike="noStrike" kern="0" cap="none" spc="-5" normalizeH="0" baseline="0" noProof="0" dirty="0">
                      <a:ln>
                        <a:noFill/>
                      </a:ln>
                      <a:solidFill>
                        <a:srgbClr val="323232"/>
                      </a:solidFill>
                      <a:effectLst/>
                      <a:uLnTx/>
                      <a:uFillTx/>
                      <a:latin typeface="Arial"/>
                      <a:cs typeface="Arial"/>
                    </a:rPr>
                    <a:t>site</a:t>
                  </a:r>
                  <a:endPara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Arial"/>
                    <a:cs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00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Trusted by the Best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8C6909-7FEC-4BC0-9E9C-1A27EB1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78826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7" name="Table 13">
            <a:extLst>
              <a:ext uri="{FF2B5EF4-FFF2-40B4-BE49-F238E27FC236}">
                <a16:creationId xmlns:a16="http://schemas.microsoft.com/office/drawing/2014/main" id="{57D581D4-380F-084F-D959-A5F6EA25612D}"/>
              </a:ext>
            </a:extLst>
          </p:cNvPr>
          <p:cNvGraphicFramePr>
            <a:graphicFrameLocks noGrp="1"/>
          </p:cNvGraphicFramePr>
          <p:nvPr/>
        </p:nvGraphicFramePr>
        <p:xfrm>
          <a:off x="386863" y="1428538"/>
          <a:ext cx="11299485" cy="4554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59897">
                  <a:extLst>
                    <a:ext uri="{9D8B030D-6E8A-4147-A177-3AD203B41FA5}">
                      <a16:colId xmlns:a16="http://schemas.microsoft.com/office/drawing/2014/main" val="1303389169"/>
                    </a:ext>
                  </a:extLst>
                </a:gridCol>
                <a:gridCol w="2259897">
                  <a:extLst>
                    <a:ext uri="{9D8B030D-6E8A-4147-A177-3AD203B41FA5}">
                      <a16:colId xmlns:a16="http://schemas.microsoft.com/office/drawing/2014/main" val="4264531145"/>
                    </a:ext>
                  </a:extLst>
                </a:gridCol>
                <a:gridCol w="2259897">
                  <a:extLst>
                    <a:ext uri="{9D8B030D-6E8A-4147-A177-3AD203B41FA5}">
                      <a16:colId xmlns:a16="http://schemas.microsoft.com/office/drawing/2014/main" val="766418526"/>
                    </a:ext>
                  </a:extLst>
                </a:gridCol>
                <a:gridCol w="2259897">
                  <a:extLst>
                    <a:ext uri="{9D8B030D-6E8A-4147-A177-3AD203B41FA5}">
                      <a16:colId xmlns:a16="http://schemas.microsoft.com/office/drawing/2014/main" val="2090568954"/>
                    </a:ext>
                  </a:extLst>
                </a:gridCol>
                <a:gridCol w="2259897">
                  <a:extLst>
                    <a:ext uri="{9D8B030D-6E8A-4147-A177-3AD203B41FA5}">
                      <a16:colId xmlns:a16="http://schemas.microsoft.com/office/drawing/2014/main" val="4292641819"/>
                    </a:ext>
                  </a:extLst>
                </a:gridCol>
              </a:tblGrid>
              <a:tr h="603175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Restaurants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Retail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Banking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Finance, Insurance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Property Management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Growth Areas: 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Petro-Chem, Health Services &amp; Senior Living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716336"/>
                  </a:ext>
                </a:extLst>
              </a:tr>
              <a:tr h="3853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697911"/>
                  </a:ext>
                </a:extLst>
              </a:tr>
            </a:tbl>
          </a:graphicData>
        </a:graphic>
      </p:graphicFrame>
      <p:pic>
        <p:nvPicPr>
          <p:cNvPr id="68" name="Picture 1" descr="Description: Description: http://t3.gstatic.com/images?q=tbn:ANd9GcT_ieVnqo3YZpvIuOYEuayIWK9JrFljVFq8Plh5gxVgcEPowQMbrA">
            <a:extLst>
              <a:ext uri="{FF2B5EF4-FFF2-40B4-BE49-F238E27FC236}">
                <a16:creationId xmlns:a16="http://schemas.microsoft.com/office/drawing/2014/main" id="{8D2C44AC-9101-A611-F9D9-191B27D1C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301" y="2133154"/>
            <a:ext cx="959875" cy="55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B9D7E744-30AE-02B1-AA54-D5E7E06D02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91" y="2135898"/>
            <a:ext cx="1194010" cy="476945"/>
          </a:xfrm>
          <a:prstGeom prst="rect">
            <a:avLst/>
          </a:prstGeom>
        </p:spPr>
      </p:pic>
      <p:pic>
        <p:nvPicPr>
          <p:cNvPr id="70" name="Picture 69" descr="G:\CRM\Beth\Susanne\Logos\Barnes and Noble Booksellers, Inc..png">
            <a:extLst>
              <a:ext uri="{FF2B5EF4-FFF2-40B4-BE49-F238E27FC236}">
                <a16:creationId xmlns:a16="http://schemas.microsoft.com/office/drawing/2014/main" id="{1E773C76-9756-7031-17E4-E1B3617E4C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232" y="2661502"/>
            <a:ext cx="1581194" cy="24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Picture 70" descr="G:\CRM\Beth\Susanne\Logos\Sportsman's Warehouse.png">
            <a:extLst>
              <a:ext uri="{FF2B5EF4-FFF2-40B4-BE49-F238E27FC236}">
                <a16:creationId xmlns:a16="http://schemas.microsoft.com/office/drawing/2014/main" id="{E946D9C2-7355-750A-909D-67F16D54F4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2036" y="4763112"/>
            <a:ext cx="1048231" cy="45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71" descr="G:\CRM\Beth\Susanne\Logos\Fisher Auto Parts, Inc..png">
            <a:extLst>
              <a:ext uri="{FF2B5EF4-FFF2-40B4-BE49-F238E27FC236}">
                <a16:creationId xmlns:a16="http://schemas.microsoft.com/office/drawing/2014/main" id="{08291A16-2537-28BC-B9D1-8360FFE040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470" y="3423871"/>
            <a:ext cx="937260" cy="571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72" descr="G:\CRM\Beth\Susanne\Logos\La-Z-Boy, INC.png">
            <a:extLst>
              <a:ext uri="{FF2B5EF4-FFF2-40B4-BE49-F238E27FC236}">
                <a16:creationId xmlns:a16="http://schemas.microsoft.com/office/drawing/2014/main" id="{7DAA9143-B833-82E9-08D5-225EE52A96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5548" y="2159482"/>
            <a:ext cx="1902126" cy="444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Picture 73" descr="G:\CRM\Beth\Susanne\Logos\Capital Farm Credit.png">
            <a:extLst>
              <a:ext uri="{FF2B5EF4-FFF2-40B4-BE49-F238E27FC236}">
                <a16:creationId xmlns:a16="http://schemas.microsoft.com/office/drawing/2014/main" id="{C161FAD1-EA66-928C-767C-52AA30ED29D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235" y="3559506"/>
            <a:ext cx="1013694" cy="459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Picture 8" descr="C:\Users\jvish\Desktop\citizens-bank-logo.png">
            <a:extLst>
              <a:ext uri="{FF2B5EF4-FFF2-40B4-BE49-F238E27FC236}">
                <a16:creationId xmlns:a16="http://schemas.microsoft.com/office/drawing/2014/main" id="{5FB9C7E9-3F21-4E45-27B4-D74AF1B9B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235" y="3056805"/>
            <a:ext cx="1350036" cy="5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>
            <a:extLst>
              <a:ext uri="{FF2B5EF4-FFF2-40B4-BE49-F238E27FC236}">
                <a16:creationId xmlns:a16="http://schemas.microsoft.com/office/drawing/2014/main" id="{2BB18585-84F2-2E87-83F7-D3BE76B8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3605" y="2700746"/>
            <a:ext cx="726657" cy="55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3">
            <a:extLst>
              <a:ext uri="{FF2B5EF4-FFF2-40B4-BE49-F238E27FC236}">
                <a16:creationId xmlns:a16="http://schemas.microsoft.com/office/drawing/2014/main" id="{13F7CCF2-7D7E-D8F6-29B7-6C37236B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2559" y="2144166"/>
            <a:ext cx="1570837" cy="47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4">
            <a:extLst>
              <a:ext uri="{FF2B5EF4-FFF2-40B4-BE49-F238E27FC236}">
                <a16:creationId xmlns:a16="http://schemas.microsoft.com/office/drawing/2014/main" id="{4643300B-1179-C357-8611-560BD850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7112" y="2585856"/>
            <a:ext cx="726656" cy="72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" name="Picture 5">
            <a:extLst>
              <a:ext uri="{FF2B5EF4-FFF2-40B4-BE49-F238E27FC236}">
                <a16:creationId xmlns:a16="http://schemas.microsoft.com/office/drawing/2014/main" id="{24F6DB3F-2C77-DD73-CA9F-3D41878BF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517" y="3338109"/>
            <a:ext cx="1115191" cy="53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9" descr="G:\CRM\Beth\Susanne\Logos\Zions.png">
            <a:extLst>
              <a:ext uri="{FF2B5EF4-FFF2-40B4-BE49-F238E27FC236}">
                <a16:creationId xmlns:a16="http://schemas.microsoft.com/office/drawing/2014/main" id="{F9EA2EBC-84D6-75AC-AF15-A624439DA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377" y="1860640"/>
            <a:ext cx="937260" cy="93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 descr="G:\CRM\Beth\Susanne\Logos\CENTRAL BANCOMPANY.png">
            <a:extLst>
              <a:ext uri="{FF2B5EF4-FFF2-40B4-BE49-F238E27FC236}">
                <a16:creationId xmlns:a16="http://schemas.microsoft.com/office/drawing/2014/main" id="{96E0AFC2-28AE-0A44-C039-A69FC93C1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08544" y="4012764"/>
            <a:ext cx="1537459" cy="4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Image result for hooters of America logo">
            <a:extLst>
              <a:ext uri="{FF2B5EF4-FFF2-40B4-BE49-F238E27FC236}">
                <a16:creationId xmlns:a16="http://schemas.microsoft.com/office/drawing/2014/main" id="{2FA56EFF-97D4-2681-A80C-DB4197399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57" y="4570557"/>
            <a:ext cx="772226" cy="54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D5F070C0-597D-1A63-CC9D-5D2DC66C027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517" y="3985114"/>
            <a:ext cx="1533817" cy="404836"/>
          </a:xfrm>
          <a:prstGeom prst="rect">
            <a:avLst/>
          </a:prstGeom>
        </p:spPr>
      </p:pic>
      <p:pic>
        <p:nvPicPr>
          <p:cNvPr id="84" name="Picture 83" descr="Logo, company name&#10;&#10;Description automatically generated">
            <a:extLst>
              <a:ext uri="{FF2B5EF4-FFF2-40B4-BE49-F238E27FC236}">
                <a16:creationId xmlns:a16="http://schemas.microsoft.com/office/drawing/2014/main" id="{274147EC-6872-4B89-2F51-3F27DF30D47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632" y="2597478"/>
            <a:ext cx="941355" cy="848331"/>
          </a:xfrm>
          <a:prstGeom prst="rect">
            <a:avLst/>
          </a:prstGeom>
        </p:spPr>
      </p:pic>
      <p:pic>
        <p:nvPicPr>
          <p:cNvPr id="85" name="Picture 8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CB6ED10-59E8-ACD1-8C0A-87115138A641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704" y="5434292"/>
            <a:ext cx="1154314" cy="391167"/>
          </a:xfrm>
          <a:prstGeom prst="rect">
            <a:avLst/>
          </a:prstGeom>
        </p:spPr>
      </p:pic>
      <p:pic>
        <p:nvPicPr>
          <p:cNvPr id="86" name="Picture 8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F2806BD-7D59-7CE3-E552-333DB9DEDC7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40" y="5020416"/>
            <a:ext cx="1282193" cy="427398"/>
          </a:xfrm>
          <a:prstGeom prst="rect">
            <a:avLst/>
          </a:prstGeom>
        </p:spPr>
      </p:pic>
      <p:pic>
        <p:nvPicPr>
          <p:cNvPr id="87" name="Picture 86" descr="A picture containing text&#10;&#10;Description automatically generated">
            <a:extLst>
              <a:ext uri="{FF2B5EF4-FFF2-40B4-BE49-F238E27FC236}">
                <a16:creationId xmlns:a16="http://schemas.microsoft.com/office/drawing/2014/main" id="{10CA14D4-5B90-F933-4651-9B7332F174BE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52" y="4038752"/>
            <a:ext cx="1163736" cy="445618"/>
          </a:xfrm>
          <a:prstGeom prst="rect">
            <a:avLst/>
          </a:prstGeom>
        </p:spPr>
      </p:pic>
      <p:pic>
        <p:nvPicPr>
          <p:cNvPr id="88" name="Picture 8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2F0444-C439-039F-6F6F-D9E6FB01383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489" y="3489950"/>
            <a:ext cx="1736996" cy="477799"/>
          </a:xfrm>
          <a:prstGeom prst="rect">
            <a:avLst/>
          </a:prstGeom>
        </p:spPr>
      </p:pic>
      <p:pic>
        <p:nvPicPr>
          <p:cNvPr id="89" name="Picture 88" descr="A picture containing text&#10;&#10;Description automatically generated">
            <a:extLst>
              <a:ext uri="{FF2B5EF4-FFF2-40B4-BE49-F238E27FC236}">
                <a16:creationId xmlns:a16="http://schemas.microsoft.com/office/drawing/2014/main" id="{64D66CD9-CDDF-FCB3-37E6-1C5EF74CCDFF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347" y="4504674"/>
            <a:ext cx="1228764" cy="634201"/>
          </a:xfrm>
          <a:prstGeom prst="rect">
            <a:avLst/>
          </a:prstGeom>
        </p:spPr>
      </p:pic>
      <p:pic>
        <p:nvPicPr>
          <p:cNvPr id="90" name="Picture 89" descr="Logo&#10;&#10;Description automatically generated">
            <a:extLst>
              <a:ext uri="{FF2B5EF4-FFF2-40B4-BE49-F238E27FC236}">
                <a16:creationId xmlns:a16="http://schemas.microsoft.com/office/drawing/2014/main" id="{2CC9492F-ED78-0437-6DA2-A88044AB77FE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430" y="4915936"/>
            <a:ext cx="1645920" cy="513526"/>
          </a:xfrm>
          <a:prstGeom prst="rect">
            <a:avLst/>
          </a:prstGeom>
        </p:spPr>
      </p:pic>
      <p:pic>
        <p:nvPicPr>
          <p:cNvPr id="91" name="Picture 90" descr="Logo, company name&#10;&#10;Description automatically generated">
            <a:extLst>
              <a:ext uri="{FF2B5EF4-FFF2-40B4-BE49-F238E27FC236}">
                <a16:creationId xmlns:a16="http://schemas.microsoft.com/office/drawing/2014/main" id="{DA54D210-2867-908B-7033-B404C44DC5A2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3656" y="4827614"/>
            <a:ext cx="1108627" cy="432334"/>
          </a:xfrm>
          <a:prstGeom prst="rect">
            <a:avLst/>
          </a:prstGeom>
        </p:spPr>
      </p:pic>
      <p:pic>
        <p:nvPicPr>
          <p:cNvPr id="92" name="Picture 9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2BBABB0-49B2-8DAC-07DE-F2E1D75E33DE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947" y="4240864"/>
            <a:ext cx="1039058" cy="584933"/>
          </a:xfrm>
          <a:prstGeom prst="rect">
            <a:avLst/>
          </a:prstGeom>
        </p:spPr>
      </p:pic>
      <p:pic>
        <p:nvPicPr>
          <p:cNvPr id="93" name="Picture 92" descr="A picture containing brass knucks, weapon, clipart, scissors&#10;&#10;Description automatically generated">
            <a:extLst>
              <a:ext uri="{FF2B5EF4-FFF2-40B4-BE49-F238E27FC236}">
                <a16:creationId xmlns:a16="http://schemas.microsoft.com/office/drawing/2014/main" id="{5A686915-FFDE-6AE9-BD2A-3E14A9DBD97A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445" y="5182240"/>
            <a:ext cx="954977" cy="458389"/>
          </a:xfrm>
          <a:prstGeom prst="rect">
            <a:avLst/>
          </a:prstGeom>
        </p:spPr>
      </p:pic>
      <p:pic>
        <p:nvPicPr>
          <p:cNvPr id="94" name="Picture 93" descr="Icon&#10;&#10;Description automatically generated with medium confidence">
            <a:extLst>
              <a:ext uri="{FF2B5EF4-FFF2-40B4-BE49-F238E27FC236}">
                <a16:creationId xmlns:a16="http://schemas.microsoft.com/office/drawing/2014/main" id="{6FCABAF5-101D-050A-0B1B-32E8D885DF0C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628" y="3495739"/>
            <a:ext cx="709079" cy="584933"/>
          </a:xfrm>
          <a:prstGeom prst="rect">
            <a:avLst/>
          </a:prstGeom>
        </p:spPr>
      </p:pic>
      <p:pic>
        <p:nvPicPr>
          <p:cNvPr id="95" name="Picture 9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96BEFD2-A48E-B470-DC48-F8D0756C44A7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769" y="3029765"/>
            <a:ext cx="1785138" cy="275600"/>
          </a:xfrm>
          <a:prstGeom prst="rect">
            <a:avLst/>
          </a:prstGeom>
        </p:spPr>
      </p:pic>
      <p:pic>
        <p:nvPicPr>
          <p:cNvPr id="96" name="Picture 95" descr="Logo, company name&#10;&#10;Description automatically generated">
            <a:extLst>
              <a:ext uri="{FF2B5EF4-FFF2-40B4-BE49-F238E27FC236}">
                <a16:creationId xmlns:a16="http://schemas.microsoft.com/office/drawing/2014/main" id="{516927D4-CAC4-6AC8-E295-14C6A47E8F22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9246" y="2634038"/>
            <a:ext cx="1581193" cy="529501"/>
          </a:xfrm>
          <a:prstGeom prst="rect">
            <a:avLst/>
          </a:prstGeom>
        </p:spPr>
      </p:pic>
      <p:pic>
        <p:nvPicPr>
          <p:cNvPr id="97" name="Picture 96" descr="A picture containing text&#10;&#10;Description automatically generated">
            <a:extLst>
              <a:ext uri="{FF2B5EF4-FFF2-40B4-BE49-F238E27FC236}">
                <a16:creationId xmlns:a16="http://schemas.microsoft.com/office/drawing/2014/main" id="{7CD088E4-A9E1-011D-4233-1C95F68092CB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889" y="5327904"/>
            <a:ext cx="1176833" cy="312725"/>
          </a:xfrm>
          <a:prstGeom prst="rect">
            <a:avLst/>
          </a:prstGeom>
        </p:spPr>
      </p:pic>
      <p:pic>
        <p:nvPicPr>
          <p:cNvPr id="98" name="Picture 97" descr="Logo, company name&#10;&#10;Description automatically generated">
            <a:extLst>
              <a:ext uri="{FF2B5EF4-FFF2-40B4-BE49-F238E27FC236}">
                <a16:creationId xmlns:a16="http://schemas.microsoft.com/office/drawing/2014/main" id="{81AF3290-6459-FF1A-CFF9-BA0D0935240D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907" y="4560692"/>
            <a:ext cx="895989" cy="483089"/>
          </a:xfrm>
          <a:prstGeom prst="rect">
            <a:avLst/>
          </a:prstGeom>
        </p:spPr>
      </p:pic>
      <p:pic>
        <p:nvPicPr>
          <p:cNvPr id="99" name="Picture 98" descr="Text&#10;&#10;Description automatically generated">
            <a:extLst>
              <a:ext uri="{FF2B5EF4-FFF2-40B4-BE49-F238E27FC236}">
                <a16:creationId xmlns:a16="http://schemas.microsoft.com/office/drawing/2014/main" id="{5B599B94-6862-DA5A-32C4-EC4F9681B227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652" y="4432792"/>
            <a:ext cx="942892" cy="505550"/>
          </a:xfrm>
          <a:prstGeom prst="rect">
            <a:avLst/>
          </a:prstGeom>
        </p:spPr>
      </p:pic>
      <p:pic>
        <p:nvPicPr>
          <p:cNvPr id="100" name="Picture 99" descr="Logo, company name&#10;&#10;Description automatically generated">
            <a:extLst>
              <a:ext uri="{FF2B5EF4-FFF2-40B4-BE49-F238E27FC236}">
                <a16:creationId xmlns:a16="http://schemas.microsoft.com/office/drawing/2014/main" id="{A239257E-0EDF-B65C-483D-0DEB226C4745}"/>
              </a:ext>
            </a:extLst>
          </p:cNvPr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8369" y="3276142"/>
            <a:ext cx="943610" cy="493036"/>
          </a:xfrm>
          <a:prstGeom prst="rect">
            <a:avLst/>
          </a:prstGeom>
        </p:spPr>
      </p:pic>
      <p:pic>
        <p:nvPicPr>
          <p:cNvPr id="101" name="Picture 100" descr="Text&#10;&#10;Description automatically generated with low confidence">
            <a:extLst>
              <a:ext uri="{FF2B5EF4-FFF2-40B4-BE49-F238E27FC236}">
                <a16:creationId xmlns:a16="http://schemas.microsoft.com/office/drawing/2014/main" id="{6CBA8FD4-20AF-6287-23C2-61415D796962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596" y="4161195"/>
            <a:ext cx="1048230" cy="543194"/>
          </a:xfrm>
          <a:prstGeom prst="rect">
            <a:avLst/>
          </a:prstGeom>
        </p:spPr>
      </p:pic>
      <p:pic>
        <p:nvPicPr>
          <p:cNvPr id="102" name="Picture 2" descr="Image result for first foundation bank logo&quot;">
            <a:extLst>
              <a:ext uri="{FF2B5EF4-FFF2-40B4-BE49-F238E27FC236}">
                <a16:creationId xmlns:a16="http://schemas.microsoft.com/office/drawing/2014/main" id="{3EB7077B-7958-106F-6A52-B0510F2F1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7125" y="4347132"/>
            <a:ext cx="1645920" cy="33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8">
            <a:extLst>
              <a:ext uri="{FF2B5EF4-FFF2-40B4-BE49-F238E27FC236}">
                <a16:creationId xmlns:a16="http://schemas.microsoft.com/office/drawing/2014/main" id="{14B119B8-DCAC-BFBF-A2B6-224520ACA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925" y="2431243"/>
            <a:ext cx="1249750" cy="2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G:\CRM\Beth\Susanne\Logos\Chevron.png">
            <a:extLst>
              <a:ext uri="{FF2B5EF4-FFF2-40B4-BE49-F238E27FC236}">
                <a16:creationId xmlns:a16="http://schemas.microsoft.com/office/drawing/2014/main" id="{EC6C611A-38A2-4821-6A44-B835A733DE86}"/>
              </a:ext>
            </a:extLst>
          </p:cNvPr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5659" y="2214156"/>
            <a:ext cx="509084" cy="591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04" descr="G:\CRM\Beth\Susanne\Logos\Dental Care Alliance.png">
            <a:extLst>
              <a:ext uri="{FF2B5EF4-FFF2-40B4-BE49-F238E27FC236}">
                <a16:creationId xmlns:a16="http://schemas.microsoft.com/office/drawing/2014/main" id="{C199A523-C557-15BA-C237-7BF765CD66FA}"/>
              </a:ext>
            </a:extLst>
          </p:cNvPr>
          <p:cNvPicPr>
            <a:picLocks noChangeAspect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1852" y="4853661"/>
            <a:ext cx="881331" cy="406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object 57">
            <a:extLst>
              <a:ext uri="{FF2B5EF4-FFF2-40B4-BE49-F238E27FC236}">
                <a16:creationId xmlns:a16="http://schemas.microsoft.com/office/drawing/2014/main" id="{9A9124A5-3047-CB76-DE32-351EE3045FAD}"/>
              </a:ext>
            </a:extLst>
          </p:cNvPr>
          <p:cNvSpPr/>
          <p:nvPr/>
        </p:nvSpPr>
        <p:spPr>
          <a:xfrm>
            <a:off x="1407879" y="2692324"/>
            <a:ext cx="1112095" cy="412928"/>
          </a:xfrm>
          <a:prstGeom prst="rect">
            <a:avLst/>
          </a:prstGeom>
          <a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object 58">
            <a:extLst>
              <a:ext uri="{FF2B5EF4-FFF2-40B4-BE49-F238E27FC236}">
                <a16:creationId xmlns:a16="http://schemas.microsoft.com/office/drawing/2014/main" id="{CC6A0E89-8D2A-C4FC-0A22-0B8046486BF7}"/>
              </a:ext>
            </a:extLst>
          </p:cNvPr>
          <p:cNvSpPr/>
          <p:nvPr/>
        </p:nvSpPr>
        <p:spPr>
          <a:xfrm>
            <a:off x="1687770" y="3163539"/>
            <a:ext cx="591231" cy="401437"/>
          </a:xfrm>
          <a:prstGeom prst="rect">
            <a:avLst/>
          </a:prstGeom>
          <a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8" name="Picture 2" descr="Image result for arby's logo">
            <a:extLst>
              <a:ext uri="{FF2B5EF4-FFF2-40B4-BE49-F238E27FC236}">
                <a16:creationId xmlns:a16="http://schemas.microsoft.com/office/drawing/2014/main" id="{BBB308D6-CE6F-357B-DFC7-12532009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946" y="3947130"/>
            <a:ext cx="602582" cy="52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60">
            <a:extLst>
              <a:ext uri="{FF2B5EF4-FFF2-40B4-BE49-F238E27FC236}">
                <a16:creationId xmlns:a16="http://schemas.microsoft.com/office/drawing/2014/main" id="{1287CF0A-5C86-B276-C310-ABBCAC81F1E3}"/>
              </a:ext>
            </a:extLst>
          </p:cNvPr>
          <p:cNvSpPr/>
          <p:nvPr/>
        </p:nvSpPr>
        <p:spPr>
          <a:xfrm>
            <a:off x="5703422" y="5559043"/>
            <a:ext cx="1273622" cy="234141"/>
          </a:xfrm>
          <a:prstGeom prst="rect">
            <a:avLst/>
          </a:prstGeom>
          <a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object 61">
            <a:extLst>
              <a:ext uri="{FF2B5EF4-FFF2-40B4-BE49-F238E27FC236}">
                <a16:creationId xmlns:a16="http://schemas.microsoft.com/office/drawing/2014/main" id="{EAECD94C-8A31-4D9B-AB16-13488B92ADAD}"/>
              </a:ext>
            </a:extLst>
          </p:cNvPr>
          <p:cNvSpPr/>
          <p:nvPr/>
        </p:nvSpPr>
        <p:spPr>
          <a:xfrm>
            <a:off x="6026764" y="4753137"/>
            <a:ext cx="765048" cy="257599"/>
          </a:xfrm>
          <a:prstGeom prst="rect">
            <a:avLst/>
          </a:prstGeom>
          <a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object 62">
            <a:extLst>
              <a:ext uri="{FF2B5EF4-FFF2-40B4-BE49-F238E27FC236}">
                <a16:creationId xmlns:a16="http://schemas.microsoft.com/office/drawing/2014/main" id="{A4C9DFEF-0440-5E5C-0014-CF132C81F2A9}"/>
              </a:ext>
            </a:extLst>
          </p:cNvPr>
          <p:cNvSpPr/>
          <p:nvPr/>
        </p:nvSpPr>
        <p:spPr>
          <a:xfrm>
            <a:off x="10152709" y="2215532"/>
            <a:ext cx="549113" cy="543335"/>
          </a:xfrm>
          <a:prstGeom prst="rect">
            <a:avLst/>
          </a:prstGeom>
          <a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ED6AA07E-D133-BD7E-E289-6F8BB50EB5AC}"/>
              </a:ext>
            </a:extLst>
          </p:cNvPr>
          <p:cNvSpPr/>
          <p:nvPr/>
        </p:nvSpPr>
        <p:spPr>
          <a:xfrm>
            <a:off x="10834948" y="2164472"/>
            <a:ext cx="748205" cy="439701"/>
          </a:xfrm>
          <a:prstGeom prst="rect">
            <a:avLst/>
          </a:prstGeom>
          <a:blipFill>
            <a:blip r:embed="rId4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BD8CB1D7-CC00-1022-B4F5-4B28D439828F}"/>
              </a:ext>
            </a:extLst>
          </p:cNvPr>
          <p:cNvSpPr/>
          <p:nvPr/>
        </p:nvSpPr>
        <p:spPr>
          <a:xfrm>
            <a:off x="3837511" y="4187788"/>
            <a:ext cx="1017280" cy="240890"/>
          </a:xfrm>
          <a:prstGeom prst="rect">
            <a:avLst/>
          </a:prstGeom>
          <a:blipFill>
            <a:blip r:embed="rId4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28C113F2-DEDB-C528-6D73-E4F26BAE507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340" y="5427611"/>
            <a:ext cx="1194601" cy="33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114" descr="Hendrick Health">
            <a:extLst>
              <a:ext uri="{FF2B5EF4-FFF2-40B4-BE49-F238E27FC236}">
                <a16:creationId xmlns:a16="http://schemas.microsoft.com/office/drawing/2014/main" id="{1597E761-C5FE-6B8E-846C-4860605A197A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376" y="4404395"/>
            <a:ext cx="1124764" cy="36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115" descr="JSH Foundation">
            <a:extLst>
              <a:ext uri="{FF2B5EF4-FFF2-40B4-BE49-F238E27FC236}">
                <a16:creationId xmlns:a16="http://schemas.microsoft.com/office/drawing/2014/main" id="{75955F99-94BA-8851-0D1B-05E4A127555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893" y="3951691"/>
            <a:ext cx="1272121" cy="427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A1B252E-AAC4-BB9A-7B3D-568E26B6E29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95" y="5450253"/>
            <a:ext cx="1111759" cy="34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A307B03-3C99-1574-F1E6-1D0E98C0B463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298" y="3341139"/>
            <a:ext cx="1116521" cy="30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5E84666-D86E-FCD1-1805-792D728AD644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86" y="2923526"/>
            <a:ext cx="822625" cy="40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C780ACF7-E1D6-5344-5BE8-EE937495681F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979" y="3709373"/>
            <a:ext cx="1039058" cy="16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Picture 120" descr="Trilogy Health Services">
            <a:extLst>
              <a:ext uri="{FF2B5EF4-FFF2-40B4-BE49-F238E27FC236}">
                <a16:creationId xmlns:a16="http://schemas.microsoft.com/office/drawing/2014/main" id="{B6ED9C2F-BC1D-8CAF-CF7C-E678C3B998CC}"/>
              </a:ext>
            </a:extLst>
          </p:cNvPr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449" y="5322546"/>
            <a:ext cx="675704" cy="47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F4E1A8C1-7378-E01D-5743-50180E72B961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64" y="3499514"/>
            <a:ext cx="983974" cy="370756"/>
          </a:xfrm>
          <a:prstGeom prst="rect">
            <a:avLst/>
          </a:prstGeom>
          <a:noFill/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550F7D79-F984-451F-18A5-C7655AC1C2CC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8910838" y="3706970"/>
            <a:ext cx="432043" cy="673314"/>
          </a:xfrm>
          <a:prstGeom prst="rect">
            <a:avLst/>
          </a:prstGeom>
        </p:spPr>
      </p:pic>
      <p:pic>
        <p:nvPicPr>
          <p:cNvPr id="124" name="Picture 123" descr="A picture containing text&#10;&#10;Description automatically generated">
            <a:extLst>
              <a:ext uri="{FF2B5EF4-FFF2-40B4-BE49-F238E27FC236}">
                <a16:creationId xmlns:a16="http://schemas.microsoft.com/office/drawing/2014/main" id="{4B780C6F-32F1-78DE-F74C-3742222A966F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2699867" y="4791545"/>
            <a:ext cx="1057275" cy="315595"/>
          </a:xfrm>
          <a:prstGeom prst="rect">
            <a:avLst/>
          </a:prstGeom>
        </p:spPr>
      </p:pic>
      <p:pic>
        <p:nvPicPr>
          <p:cNvPr id="125" name="Picture 124" descr="Logo, company name&#10;&#10;Description automatically generated">
            <a:extLst>
              <a:ext uri="{FF2B5EF4-FFF2-40B4-BE49-F238E27FC236}">
                <a16:creationId xmlns:a16="http://schemas.microsoft.com/office/drawing/2014/main" id="{5C44DC4F-7032-621F-DB80-72AF223B90A7}"/>
              </a:ext>
            </a:extLst>
      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9543483" y="2799798"/>
            <a:ext cx="990657" cy="364306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9AADDBB5-1871-8B56-B7EC-B3BCC14BAB1F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1123666" y="2679309"/>
            <a:ext cx="533833" cy="595907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4C1BAA85-A13D-5468-FFF2-F6A133CAAE5F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3837511" y="3515488"/>
            <a:ext cx="926988" cy="3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Network &amp; Technology Partners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8C6909-7FEC-4BC0-9E9C-1A27EB1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78826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02E4D688-BAF0-9351-69E6-0505530C4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7" b="35663"/>
          <a:stretch/>
        </p:blipFill>
        <p:spPr bwMode="auto">
          <a:xfrm>
            <a:off x="7639830" y="3410614"/>
            <a:ext cx="1451389" cy="3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&#10;">
            <a:extLst>
              <a:ext uri="{FF2B5EF4-FFF2-40B4-BE49-F238E27FC236}">
                <a16:creationId xmlns:a16="http://schemas.microsoft.com/office/drawing/2014/main" id="{037BA343-6411-A29A-83C5-4C0A4E27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47" y="3392423"/>
            <a:ext cx="695615" cy="3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69972-8611-F2B1-CBA1-E6EFCC051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247" y="1532664"/>
            <a:ext cx="680522" cy="305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062875-3C2A-1138-73AE-9D941A37D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068" y="1808531"/>
            <a:ext cx="625057" cy="374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70DC27-B58F-3F9B-0EF0-F085C74EFB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597" y="1518577"/>
            <a:ext cx="682561" cy="278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EB7509-5F5E-E593-162D-C28C417D7B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7412" y="1844031"/>
            <a:ext cx="1025651" cy="344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8A9BCE-0D51-3A43-14BB-6C7A0ACF6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8341" y="1525111"/>
            <a:ext cx="686995" cy="243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2868B-973F-57F1-97D3-C3B0816F9C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4274" y="1508775"/>
            <a:ext cx="879945" cy="3293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C8FC09-DE00-00CF-3544-9EEF996AC0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9451" y="1551740"/>
            <a:ext cx="588186" cy="2455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FA0763-12B1-BD4D-E25D-C896F19E2334}"/>
              </a:ext>
            </a:extLst>
          </p:cNvPr>
          <p:cNvSpPr txBox="1"/>
          <p:nvPr/>
        </p:nvSpPr>
        <p:spPr>
          <a:xfrm>
            <a:off x="6202875" y="4735228"/>
            <a:ext cx="5702520" cy="14132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05740" lvl="1" indent="-205740">
              <a:spcBef>
                <a:spcPts val="225"/>
              </a:spcBef>
              <a:spcAft>
                <a:spcPts val="450"/>
              </a:spcAft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Calibri" panose="020F0502020204030204" pitchFamily="34" charset="0"/>
              </a:rPr>
              <a:t>More than 50 different network providers enabling nationwide coverage and access</a:t>
            </a:r>
          </a:p>
          <a:p>
            <a:pPr marL="205740" lvl="1" indent="-205740">
              <a:spcBef>
                <a:spcPts val="225"/>
              </a:spcBef>
              <a:spcAft>
                <a:spcPts val="450"/>
              </a:spcAft>
              <a:buClr>
                <a:srgbClr val="333333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cs typeface="Calibri" panose="020F0502020204030204" pitchFamily="34" charset="0"/>
              </a:rPr>
              <a:t>Best of breed technology partners utilized across Cloud/UC, Managed Services and equipment deployments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2E7F4A-C31A-9D2A-DB4E-F5405EAAE6BF}"/>
              </a:ext>
            </a:extLst>
          </p:cNvPr>
          <p:cNvSpPr/>
          <p:nvPr/>
        </p:nvSpPr>
        <p:spPr>
          <a:xfrm>
            <a:off x="6218547" y="1189285"/>
            <a:ext cx="3183611" cy="2057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txBody>
          <a:bodyPr lIns="68580" rIns="0" rtlCol="0" anchor="ctr"/>
          <a:lstStyle/>
          <a:p>
            <a:pPr indent="-137160">
              <a:defRPr/>
            </a:pPr>
            <a:r>
              <a:rPr lang="en-US" sz="1200" b="1" kern="0" dirty="0">
                <a:solidFill>
                  <a:srgbClr val="333333"/>
                </a:solidFill>
                <a:latin typeface="Arial"/>
                <a:ea typeface="Open Sans" panose="020B0606030504020204" pitchFamily="34" charset="0"/>
                <a:cs typeface="Calibri" panose="020F0502020204030204" pitchFamily="34" charset="0"/>
              </a:rPr>
              <a:t>Data &amp; Voice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EC306D-F018-6B7A-BA6B-4C63388D716E}"/>
              </a:ext>
            </a:extLst>
          </p:cNvPr>
          <p:cNvCxnSpPr>
            <a:cxnSpLocks/>
          </p:cNvCxnSpPr>
          <p:nvPr/>
        </p:nvCxnSpPr>
        <p:spPr>
          <a:xfrm>
            <a:off x="6277687" y="1395025"/>
            <a:ext cx="4016320" cy="0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  <a:miter lim="800000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01B14E3-1461-E428-8669-6E0E6938F036}"/>
              </a:ext>
            </a:extLst>
          </p:cNvPr>
          <p:cNvSpPr/>
          <p:nvPr/>
        </p:nvSpPr>
        <p:spPr>
          <a:xfrm>
            <a:off x="1290445" y="1167251"/>
            <a:ext cx="3183611" cy="2057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txBody>
          <a:bodyPr lIns="68580" rIns="0" rtlCol="0" anchor="ctr"/>
          <a:lstStyle/>
          <a:p>
            <a:pPr indent="-137160">
              <a:defRPr/>
            </a:pPr>
            <a:r>
              <a:rPr lang="en-US" sz="1200" b="1" kern="0" dirty="0">
                <a:solidFill>
                  <a:srgbClr val="333333"/>
                </a:solidFill>
                <a:latin typeface="Arial"/>
                <a:ea typeface="Open Sans" panose="020B0606030504020204" pitchFamily="34" charset="0"/>
                <a:cs typeface="Calibri" panose="020F0502020204030204" pitchFamily="34" charset="0"/>
              </a:rPr>
              <a:t>Cloud/UC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7BE9F4-B92D-57A1-3D1B-84128E4B9ED5}"/>
              </a:ext>
            </a:extLst>
          </p:cNvPr>
          <p:cNvCxnSpPr>
            <a:cxnSpLocks/>
          </p:cNvCxnSpPr>
          <p:nvPr/>
        </p:nvCxnSpPr>
        <p:spPr>
          <a:xfrm>
            <a:off x="1349585" y="1372991"/>
            <a:ext cx="4016320" cy="0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  <a:miter lim="800000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6C6FF-691F-A6F7-E977-BAA204D2B58D}"/>
              </a:ext>
            </a:extLst>
          </p:cNvPr>
          <p:cNvSpPr/>
          <p:nvPr/>
        </p:nvSpPr>
        <p:spPr>
          <a:xfrm>
            <a:off x="1274474" y="3121143"/>
            <a:ext cx="3183611" cy="2057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txBody>
          <a:bodyPr lIns="68580" rIns="0" rtlCol="0" anchor="ctr"/>
          <a:lstStyle/>
          <a:p>
            <a:pPr indent="-137160">
              <a:defRPr/>
            </a:pPr>
            <a:r>
              <a:rPr lang="en-US" sz="1200" b="1" kern="0" dirty="0">
                <a:solidFill>
                  <a:srgbClr val="333333"/>
                </a:solidFill>
                <a:latin typeface="Arial"/>
                <a:ea typeface="Open Sans" panose="020B0606030504020204" pitchFamily="34" charset="0"/>
                <a:cs typeface="Calibri" panose="020F0502020204030204" pitchFamily="34" charset="0"/>
              </a:rPr>
              <a:t>Wireless Service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EF5616-E1F8-D89C-82C8-9125ED182EEB}"/>
              </a:ext>
            </a:extLst>
          </p:cNvPr>
          <p:cNvCxnSpPr>
            <a:cxnSpLocks/>
          </p:cNvCxnSpPr>
          <p:nvPr/>
        </p:nvCxnSpPr>
        <p:spPr>
          <a:xfrm>
            <a:off x="1333614" y="3326883"/>
            <a:ext cx="4016320" cy="0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  <a:miter lim="800000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C94AD89-FF45-BE56-8E29-7AFEB47643C0}"/>
              </a:ext>
            </a:extLst>
          </p:cNvPr>
          <p:cNvSpPr/>
          <p:nvPr/>
        </p:nvSpPr>
        <p:spPr>
          <a:xfrm>
            <a:off x="6384663" y="3074754"/>
            <a:ext cx="3183611" cy="2057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txBody>
          <a:bodyPr lIns="68580" rIns="0" rtlCol="0" anchor="ctr"/>
          <a:lstStyle/>
          <a:p>
            <a:pPr indent="-137160">
              <a:defRPr/>
            </a:pPr>
            <a:r>
              <a:rPr lang="en-US" sz="12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  <a:ea typeface="Open Sans" panose="020B0606030504020204" pitchFamily="34" charset="0"/>
                <a:cs typeface="Calibri" panose="020F0502020204030204" pitchFamily="34" charset="0"/>
              </a:rPr>
              <a:t>Equipment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C36AE53-ECA9-E699-02AC-80A909257CBA}"/>
              </a:ext>
            </a:extLst>
          </p:cNvPr>
          <p:cNvCxnSpPr>
            <a:cxnSpLocks/>
          </p:cNvCxnSpPr>
          <p:nvPr/>
        </p:nvCxnSpPr>
        <p:spPr>
          <a:xfrm>
            <a:off x="6443803" y="3280494"/>
            <a:ext cx="4016320" cy="0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  <a:miter lim="800000"/>
          </a:ln>
          <a:effectLst/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3E4DFC8-AF01-0FDA-1AF0-DFC9977519B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16699"/>
          <a:stretch/>
        </p:blipFill>
        <p:spPr>
          <a:xfrm>
            <a:off x="7206484" y="3393577"/>
            <a:ext cx="500513" cy="4161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E60C254-1AF9-0659-BA9A-3AB5684E44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3760" y="3905366"/>
            <a:ext cx="1189690" cy="182074"/>
          </a:xfrm>
          <a:prstGeom prst="rect">
            <a:avLst/>
          </a:prstGeom>
        </p:spPr>
      </p:pic>
      <p:pic>
        <p:nvPicPr>
          <p:cNvPr id="24" name="Picture 2" descr="&#10;">
            <a:extLst>
              <a:ext uri="{FF2B5EF4-FFF2-40B4-BE49-F238E27FC236}">
                <a16:creationId xmlns:a16="http://schemas.microsoft.com/office/drawing/2014/main" id="{91663240-B99B-0E5D-BA36-547BB06A9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135" y="3370615"/>
            <a:ext cx="641690" cy="4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id="{01F2D90B-0BD4-B7EF-F6FF-5A8C4764F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2" t="43743" r="31836" b="44209"/>
          <a:stretch/>
        </p:blipFill>
        <p:spPr bwMode="auto">
          <a:xfrm>
            <a:off x="6408246" y="1939801"/>
            <a:ext cx="1156945" cy="21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id="{17A36946-E573-992F-67DD-8E88A209C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2" t="43743" r="31836" b="44209"/>
          <a:stretch/>
        </p:blipFill>
        <p:spPr bwMode="auto">
          <a:xfrm>
            <a:off x="4274554" y="2055278"/>
            <a:ext cx="914751" cy="17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CAC7700C-52FA-E733-AE69-5A9EC878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117" y="1498964"/>
            <a:ext cx="739386" cy="4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ED7F4DEF-346B-552B-398D-BA8F78ED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318" y="1933947"/>
            <a:ext cx="865968" cy="2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A12C5F17-45E6-C56A-B982-E1C3CBB7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97" y="3715262"/>
            <a:ext cx="1173867" cy="2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B777B154-A656-4623-FA37-A9940109F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4" b="29775"/>
          <a:stretch/>
        </p:blipFill>
        <p:spPr bwMode="auto">
          <a:xfrm>
            <a:off x="9843700" y="3465579"/>
            <a:ext cx="749686" cy="20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38404273-E99B-6E83-D02D-9941A3B36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49" y="3839088"/>
            <a:ext cx="675893" cy="2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&#10;">
            <a:extLst>
              <a:ext uri="{FF2B5EF4-FFF2-40B4-BE49-F238E27FC236}">
                <a16:creationId xmlns:a16="http://schemas.microsoft.com/office/drawing/2014/main" id="{C14777A4-622E-10EA-31D7-912022D64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5" t="39120" r="18551" b="39385"/>
          <a:stretch/>
        </p:blipFill>
        <p:spPr bwMode="auto">
          <a:xfrm>
            <a:off x="2027271" y="3469463"/>
            <a:ext cx="905500" cy="30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&#10;">
            <a:extLst>
              <a:ext uri="{FF2B5EF4-FFF2-40B4-BE49-F238E27FC236}">
                <a16:creationId xmlns:a16="http://schemas.microsoft.com/office/drawing/2014/main" id="{ABE6F92D-83E7-A43A-6217-65E11F5BB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4" t="25836" r="1982" b="22865"/>
          <a:stretch/>
        </p:blipFill>
        <p:spPr bwMode="auto">
          <a:xfrm>
            <a:off x="4545491" y="3704983"/>
            <a:ext cx="865843" cy="31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&#10;">
            <a:extLst>
              <a:ext uri="{FF2B5EF4-FFF2-40B4-BE49-F238E27FC236}">
                <a16:creationId xmlns:a16="http://schemas.microsoft.com/office/drawing/2014/main" id="{D5AEA3DE-EED5-F23C-9EE8-2BD98E6DE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614" y="3356554"/>
            <a:ext cx="695615" cy="69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&#10;">
            <a:extLst>
              <a:ext uri="{FF2B5EF4-FFF2-40B4-BE49-F238E27FC236}">
                <a16:creationId xmlns:a16="http://schemas.microsoft.com/office/drawing/2014/main" id="{DCC62863-8C22-0052-C3B8-EFFE320C8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4" b="36379"/>
          <a:stretch/>
        </p:blipFill>
        <p:spPr bwMode="auto">
          <a:xfrm>
            <a:off x="1290445" y="5236158"/>
            <a:ext cx="835102" cy="15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&#10;">
            <a:extLst>
              <a:ext uri="{FF2B5EF4-FFF2-40B4-BE49-F238E27FC236}">
                <a16:creationId xmlns:a16="http://schemas.microsoft.com/office/drawing/2014/main" id="{5390A05D-A5EB-B546-CC57-9AF3C69DE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89" y="3758935"/>
            <a:ext cx="942177" cy="34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&#10;">
            <a:extLst>
              <a:ext uri="{FF2B5EF4-FFF2-40B4-BE49-F238E27FC236}">
                <a16:creationId xmlns:a16="http://schemas.microsoft.com/office/drawing/2014/main" id="{58CE9FBD-8730-C52F-A78A-25C00EF3A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830" y="3771323"/>
            <a:ext cx="669177" cy="3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&#10;">
            <a:extLst>
              <a:ext uri="{FF2B5EF4-FFF2-40B4-BE49-F238E27FC236}">
                <a16:creationId xmlns:a16="http://schemas.microsoft.com/office/drawing/2014/main" id="{6F59F19D-9954-F952-1503-DE55D476E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5" t="2746" r="1" b="-1"/>
          <a:stretch/>
        </p:blipFill>
        <p:spPr bwMode="auto">
          <a:xfrm>
            <a:off x="6436259" y="3390436"/>
            <a:ext cx="689191" cy="3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DFF8377-4717-EA29-3DEE-22DA8F6C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79" y="1510746"/>
            <a:ext cx="1042497" cy="104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023A719-E085-82FE-731A-49E19270A735}"/>
              </a:ext>
            </a:extLst>
          </p:cNvPr>
          <p:cNvSpPr/>
          <p:nvPr/>
        </p:nvSpPr>
        <p:spPr>
          <a:xfrm>
            <a:off x="1274473" y="4885234"/>
            <a:ext cx="3183611" cy="2057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5000"/>
              </a:prstClr>
            </a:outerShdw>
          </a:effectLst>
        </p:spPr>
        <p:txBody>
          <a:bodyPr lIns="68580" rIns="0" rtlCol="0" anchor="ctr"/>
          <a:lstStyle/>
          <a:p>
            <a:pPr indent="-137160">
              <a:defRPr/>
            </a:pPr>
            <a:r>
              <a:rPr lang="en-US" sz="1200" b="1" kern="0" dirty="0">
                <a:solidFill>
                  <a:srgbClr val="333333"/>
                </a:solidFill>
                <a:latin typeface="Arial"/>
                <a:ea typeface="Open Sans" panose="020B0606030504020204" pitchFamily="34" charset="0"/>
                <a:cs typeface="Calibri" panose="020F0502020204030204" pitchFamily="34" charset="0"/>
              </a:rPr>
              <a:t>Security / Managed Communications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925577-5084-D765-A67B-619C03401E9D}"/>
              </a:ext>
            </a:extLst>
          </p:cNvPr>
          <p:cNvCxnSpPr>
            <a:cxnSpLocks/>
          </p:cNvCxnSpPr>
          <p:nvPr/>
        </p:nvCxnSpPr>
        <p:spPr>
          <a:xfrm>
            <a:off x="1333613" y="5090974"/>
            <a:ext cx="4016320" cy="0"/>
          </a:xfrm>
          <a:prstGeom prst="line">
            <a:avLst/>
          </a:prstGeom>
          <a:noFill/>
          <a:ln w="6350" cap="flat" cmpd="sng" algn="ctr">
            <a:solidFill>
              <a:srgbClr val="8AC543"/>
            </a:solidFill>
            <a:prstDash val="solid"/>
            <a:miter lim="800000"/>
          </a:ln>
          <a:effectLst/>
        </p:spPr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14CFB3B5-B490-90DC-5683-2C17313360B6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294176" y="5210249"/>
            <a:ext cx="1061312" cy="2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0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DB946-3D69-481C-AD62-23E41E2D0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Partnerships with the Industry’s Best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68C6909-7FEC-4BC0-9E9C-1A27EB19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5355" y="6478826"/>
            <a:ext cx="521289" cy="365125"/>
          </a:xfrm>
        </p:spPr>
        <p:txBody>
          <a:bodyPr/>
          <a:lstStyle/>
          <a:p>
            <a:fld id="{6349E11C-90B2-443B-916D-5DE0D58BED9A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26D98D-5324-227D-D508-6CE420C0FD16}"/>
              </a:ext>
            </a:extLst>
          </p:cNvPr>
          <p:cNvGrpSpPr/>
          <p:nvPr/>
        </p:nvGrpSpPr>
        <p:grpSpPr>
          <a:xfrm>
            <a:off x="602146" y="1242265"/>
            <a:ext cx="10987706" cy="553796"/>
            <a:chOff x="531450" y="1197217"/>
            <a:chExt cx="10987706" cy="553796"/>
          </a:xfrm>
        </p:grpSpPr>
        <p:pic>
          <p:nvPicPr>
            <p:cNvPr id="5" name="Picture 5" descr="\\moelisib.com\DATA\NYC\NYC\Presentations\Logos\C\CenturyLink.emf">
              <a:extLst>
                <a:ext uri="{FF2B5EF4-FFF2-40B4-BE49-F238E27FC236}">
                  <a16:creationId xmlns:a16="http://schemas.microsoft.com/office/drawing/2014/main" id="{AD3DDB3F-E3A4-CEAA-DCC4-94472B07B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176" y="1456663"/>
              <a:ext cx="1534546" cy="29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bject 65">
              <a:extLst>
                <a:ext uri="{FF2B5EF4-FFF2-40B4-BE49-F238E27FC236}">
                  <a16:creationId xmlns:a16="http://schemas.microsoft.com/office/drawing/2014/main" id="{023E7B3F-0045-873F-4530-E5F19EA041D4}"/>
                </a:ext>
              </a:extLst>
            </p:cNvPr>
            <p:cNvSpPr/>
            <p:nvPr/>
          </p:nvSpPr>
          <p:spPr>
            <a:xfrm>
              <a:off x="8529839" y="1377740"/>
              <a:ext cx="1049420" cy="28806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" name="Picture 7" descr="Logo, company name&#10;&#10;Description automatically generated">
              <a:extLst>
                <a:ext uri="{FF2B5EF4-FFF2-40B4-BE49-F238E27FC236}">
                  <a16:creationId xmlns:a16="http://schemas.microsoft.com/office/drawing/2014/main" id="{4CBA17B3-B49F-AED8-CF61-CA4A7CA13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4060" y="1197217"/>
              <a:ext cx="988920" cy="553796"/>
            </a:xfrm>
            <a:prstGeom prst="rect">
              <a:avLst/>
            </a:prstGeom>
          </p:spPr>
        </p:pic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7A0C505E-6559-8765-11C4-676D84DDA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0479" y="1286350"/>
              <a:ext cx="958677" cy="4389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62607E-5580-7CA7-992E-8E01C0F3D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450" y="1504126"/>
              <a:ext cx="1316736" cy="20549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AAF07E-4D20-A933-D497-920C3442FA88}"/>
              </a:ext>
            </a:extLst>
          </p:cNvPr>
          <p:cNvGrpSpPr/>
          <p:nvPr/>
        </p:nvGrpSpPr>
        <p:grpSpPr>
          <a:xfrm>
            <a:off x="419662" y="5040339"/>
            <a:ext cx="11090730" cy="389071"/>
            <a:chOff x="170531" y="5370964"/>
            <a:chExt cx="11090730" cy="389071"/>
          </a:xfrm>
        </p:grpSpPr>
        <p:pic>
          <p:nvPicPr>
            <p:cNvPr id="12" name="Picture 4" descr="\\moelisib.com\DATA\NYC\NYC\Presentations\Logos\Z\Zayo.emf">
              <a:extLst>
                <a:ext uri="{FF2B5EF4-FFF2-40B4-BE49-F238E27FC236}">
                  <a16:creationId xmlns:a16="http://schemas.microsoft.com/office/drawing/2014/main" id="{0F9DD0BF-6AD6-5B45-9A66-7A9EE0A25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3485" y="5487517"/>
              <a:ext cx="910884" cy="272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0159A9-33B6-9DFA-1B0D-04DDD1505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52385" y="5449559"/>
              <a:ext cx="1208876" cy="272267"/>
            </a:xfrm>
            <a:prstGeom prst="rect">
              <a:avLst/>
            </a:prstGeom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02421BC1-9AB3-A37B-F6A0-0599767DA9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419" y="5370964"/>
              <a:ext cx="1440617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FF595E89-EB26-F623-3A0D-1107084AE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531" y="5391125"/>
              <a:ext cx="1446856" cy="36576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E13519-A606-32DF-CF26-503E459BE4F5}"/>
              </a:ext>
            </a:extLst>
          </p:cNvPr>
          <p:cNvGrpSpPr/>
          <p:nvPr/>
        </p:nvGrpSpPr>
        <p:grpSpPr>
          <a:xfrm>
            <a:off x="1354081" y="2757304"/>
            <a:ext cx="10235771" cy="658368"/>
            <a:chOff x="1353293" y="2788415"/>
            <a:chExt cx="10235771" cy="658368"/>
          </a:xfrm>
        </p:grpSpPr>
        <p:pic>
          <p:nvPicPr>
            <p:cNvPr id="17" name="Picture 17" descr="\\moelisib.com\DATA\NYC\NYC\Presentations\Logos\T\T-Mobile.emf">
              <a:extLst>
                <a:ext uri="{FF2B5EF4-FFF2-40B4-BE49-F238E27FC236}">
                  <a16:creationId xmlns:a16="http://schemas.microsoft.com/office/drawing/2014/main" id="{FB82D365-170D-61B3-2DF1-2B418DD4A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0448"/>
            <a:stretch>
              <a:fillRect/>
            </a:stretch>
          </p:blipFill>
          <p:spPr bwMode="auto">
            <a:xfrm>
              <a:off x="4470971" y="3082010"/>
              <a:ext cx="1326097" cy="21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Logo, company name&#10;&#10;Description automatically generated">
              <a:extLst>
                <a:ext uri="{FF2B5EF4-FFF2-40B4-BE49-F238E27FC236}">
                  <a16:creationId xmlns:a16="http://schemas.microsoft.com/office/drawing/2014/main" id="{1DDA3686-680C-2BAA-B9BD-B0D0C461D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8445" y="2788415"/>
              <a:ext cx="1316736" cy="658368"/>
            </a:xfrm>
            <a:prstGeom prst="rect">
              <a:avLst/>
            </a:prstGeom>
          </p:spPr>
        </p:pic>
        <p:pic>
          <p:nvPicPr>
            <p:cNvPr id="19" name="Picture 18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0469DCD-D6FA-BE28-D187-8ADF1F512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56874" y="2976121"/>
              <a:ext cx="1232190" cy="365760"/>
            </a:xfrm>
            <a:prstGeom prst="rect">
              <a:avLst/>
            </a:prstGeom>
          </p:spPr>
        </p:pic>
        <p:pic>
          <p:nvPicPr>
            <p:cNvPr id="20" name="Picture 2" descr="MONNIT | Masterchips">
              <a:extLst>
                <a:ext uri="{FF2B5EF4-FFF2-40B4-BE49-F238E27FC236}">
                  <a16:creationId xmlns:a16="http://schemas.microsoft.com/office/drawing/2014/main" id="{DCEE6C78-8A19-B715-0215-9AA4F29F83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53293" y="3146106"/>
              <a:ext cx="1318487" cy="248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D8368A-CF24-F0A4-6FE9-5A53F74D96CA}"/>
              </a:ext>
            </a:extLst>
          </p:cNvPr>
          <p:cNvGrpSpPr/>
          <p:nvPr/>
        </p:nvGrpSpPr>
        <p:grpSpPr>
          <a:xfrm>
            <a:off x="614131" y="2180006"/>
            <a:ext cx="10262525" cy="471608"/>
            <a:chOff x="393209" y="2037806"/>
            <a:chExt cx="10262525" cy="471608"/>
          </a:xfrm>
        </p:grpSpPr>
        <p:pic>
          <p:nvPicPr>
            <p:cNvPr id="22" name="Picture 2" descr="Image result for gtt logo">
              <a:extLst>
                <a:ext uri="{FF2B5EF4-FFF2-40B4-BE49-F238E27FC236}">
                  <a16:creationId xmlns:a16="http://schemas.microsoft.com/office/drawing/2014/main" id="{E60DC0E0-298B-D3EA-934A-18A4288BD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481" y="2166945"/>
              <a:ext cx="708660" cy="34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4" descr="\\moelisib.com\DATA\NYC\NYC\Presentations\Logos\L\Level 3 Communications.emf">
              <a:extLst>
                <a:ext uri="{FF2B5EF4-FFF2-40B4-BE49-F238E27FC236}">
                  <a16:creationId xmlns:a16="http://schemas.microsoft.com/office/drawing/2014/main" id="{ADC1C538-9493-41F1-33A1-F4836ACD9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534" y="2166945"/>
              <a:ext cx="1151705" cy="29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F86643EE-2213-A6FE-77A8-F057625D6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5325" y="2103234"/>
              <a:ext cx="860409" cy="340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Logo, company name&#10;&#10;Description automatically generated">
              <a:extLst>
                <a:ext uri="{FF2B5EF4-FFF2-40B4-BE49-F238E27FC236}">
                  <a16:creationId xmlns:a16="http://schemas.microsoft.com/office/drawing/2014/main" id="{E285D136-EBA8-3FB1-B894-865B1FF54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519" b="28478"/>
            <a:stretch/>
          </p:blipFill>
          <p:spPr>
            <a:xfrm>
              <a:off x="393209" y="2037806"/>
              <a:ext cx="990600" cy="406174"/>
            </a:xfrm>
            <a:prstGeom prst="rect">
              <a:avLst/>
            </a:prstGeom>
          </p:spPr>
        </p:pic>
        <p:pic>
          <p:nvPicPr>
            <p:cNvPr id="26" name="Picture 2" descr="Inseego Corp. to Present at the 24th Annual Needham Virtual Growth  Conference | Business Wire">
              <a:extLst>
                <a:ext uri="{FF2B5EF4-FFF2-40B4-BE49-F238E27FC236}">
                  <a16:creationId xmlns:a16="http://schemas.microsoft.com/office/drawing/2014/main" id="{92EF2F2E-84DB-A2ED-C992-F0F2CF1223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44637" y="2178711"/>
              <a:ext cx="1113812" cy="330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C14B36B-698F-35B5-2F5E-64B3D5D9DEB3}"/>
              </a:ext>
            </a:extLst>
          </p:cNvPr>
          <p:cNvGrpSpPr/>
          <p:nvPr/>
        </p:nvGrpSpPr>
        <p:grpSpPr>
          <a:xfrm>
            <a:off x="705715" y="3563092"/>
            <a:ext cx="10198239" cy="640877"/>
            <a:chOff x="378683" y="3611376"/>
            <a:chExt cx="10198239" cy="640877"/>
          </a:xfrm>
        </p:grpSpPr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BCD0F411-6EA6-B938-49EE-C4B082885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1730" y="3928240"/>
              <a:ext cx="1376200" cy="219456"/>
            </a:xfrm>
            <a:prstGeom prst="rect">
              <a:avLst/>
            </a:prstGeom>
          </p:spPr>
        </p:pic>
        <p:pic>
          <p:nvPicPr>
            <p:cNvPr id="29" name="Picture 28" descr="Logo, company name&#10;&#10;Description automatically generated">
              <a:extLst>
                <a:ext uri="{FF2B5EF4-FFF2-40B4-BE49-F238E27FC236}">
                  <a16:creationId xmlns:a16="http://schemas.microsoft.com/office/drawing/2014/main" id="{93A595E5-039D-7E1B-7C4A-ABE58AA4C5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382" b="9999"/>
            <a:stretch/>
          </p:blipFill>
          <p:spPr>
            <a:xfrm>
              <a:off x="9401266" y="3611376"/>
              <a:ext cx="1175656" cy="537356"/>
            </a:xfrm>
            <a:prstGeom prst="rect">
              <a:avLst/>
            </a:prstGeom>
          </p:spPr>
        </p:pic>
        <p:pic>
          <p:nvPicPr>
            <p:cNvPr id="30" name="Picture 29" descr="Text&#10;&#10;Description automatically generated">
              <a:extLst>
                <a:ext uri="{FF2B5EF4-FFF2-40B4-BE49-F238E27FC236}">
                  <a16:creationId xmlns:a16="http://schemas.microsoft.com/office/drawing/2014/main" id="{2668C789-C701-FAA6-4049-90499A7D9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01613" y="3667037"/>
              <a:ext cx="1596044" cy="585216"/>
            </a:xfrm>
            <a:prstGeom prst="rect">
              <a:avLst/>
            </a:prstGeom>
          </p:spPr>
        </p:pic>
        <p:pic>
          <p:nvPicPr>
            <p:cNvPr id="31" name="Picture 4" descr="Poly Inc. - Wikipedia">
              <a:extLst>
                <a:ext uri="{FF2B5EF4-FFF2-40B4-BE49-F238E27FC236}">
                  <a16:creationId xmlns:a16="http://schemas.microsoft.com/office/drawing/2014/main" id="{4E041586-6543-184A-551B-EA1640445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683" y="3703583"/>
              <a:ext cx="1113812" cy="487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4EDC4A-1D43-4787-79CD-AD2249E60794}"/>
              </a:ext>
            </a:extLst>
          </p:cNvPr>
          <p:cNvGrpSpPr/>
          <p:nvPr/>
        </p:nvGrpSpPr>
        <p:grpSpPr>
          <a:xfrm>
            <a:off x="1717715" y="4361612"/>
            <a:ext cx="7932240" cy="396207"/>
            <a:chOff x="1321753" y="4580237"/>
            <a:chExt cx="7932240" cy="396207"/>
          </a:xfrm>
        </p:grpSpPr>
        <p:pic>
          <p:nvPicPr>
            <p:cNvPr id="33" name="Picture 4" descr="Charter Spectrum Logo PNG Transparent - PngPix">
              <a:extLst>
                <a:ext uri="{FF2B5EF4-FFF2-40B4-BE49-F238E27FC236}">
                  <a16:creationId xmlns:a16="http://schemas.microsoft.com/office/drawing/2014/main" id="{75699355-1377-200D-5BB0-A98C5373C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753" y="4616214"/>
              <a:ext cx="1247451" cy="360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Logo, company name&#10;&#10;Description automatically generated">
              <a:extLst>
                <a:ext uri="{FF2B5EF4-FFF2-40B4-BE49-F238E27FC236}">
                  <a16:creationId xmlns:a16="http://schemas.microsoft.com/office/drawing/2014/main" id="{EEAD9F54-8FF7-2AEE-F545-B1CC001FF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3561" y="4580237"/>
              <a:ext cx="1170432" cy="330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6665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1" dirty="0">
            <a:solidFill>
              <a:srgbClr val="504D57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1408</Words>
  <Application>Microsoft Office PowerPoint</Application>
  <PresentationFormat>Widescreen</PresentationFormat>
  <Paragraphs>233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HelveticaNeue LT 45 Lt</vt:lpstr>
      <vt:lpstr>Open Sans</vt:lpstr>
      <vt:lpstr>Open Sans Extrabold</vt:lpstr>
      <vt:lpstr>Open Sans Light</vt:lpstr>
      <vt:lpstr>Open Sans Semibold</vt:lpstr>
      <vt:lpstr>Wingdings</vt:lpstr>
      <vt:lpstr>Office Theme</vt:lpstr>
      <vt:lpstr>Defining a Winning Combination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Sark</dc:creator>
  <cp:lastModifiedBy>Greg Corwin</cp:lastModifiedBy>
  <cp:revision>89</cp:revision>
  <dcterms:created xsi:type="dcterms:W3CDTF">2023-01-05T13:50:52Z</dcterms:created>
  <dcterms:modified xsi:type="dcterms:W3CDTF">2023-05-31T16:26:41Z</dcterms:modified>
</cp:coreProperties>
</file>