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727" r:id="rId5"/>
  </p:sldMasterIdLst>
  <p:notesMasterIdLst>
    <p:notesMasterId r:id="rId44"/>
  </p:notesMasterIdLst>
  <p:sldIdLst>
    <p:sldId id="430" r:id="rId6"/>
    <p:sldId id="305" r:id="rId7"/>
    <p:sldId id="390" r:id="rId8"/>
    <p:sldId id="347" r:id="rId9"/>
    <p:sldId id="387" r:id="rId10"/>
    <p:sldId id="393" r:id="rId11"/>
    <p:sldId id="394" r:id="rId12"/>
    <p:sldId id="395" r:id="rId13"/>
    <p:sldId id="396" r:id="rId14"/>
    <p:sldId id="415" r:id="rId15"/>
    <p:sldId id="391" r:id="rId16"/>
    <p:sldId id="397" r:id="rId17"/>
    <p:sldId id="327" r:id="rId18"/>
    <p:sldId id="450" r:id="rId19"/>
    <p:sldId id="423" r:id="rId20"/>
    <p:sldId id="426" r:id="rId21"/>
    <p:sldId id="422" r:id="rId22"/>
    <p:sldId id="427" r:id="rId23"/>
    <p:sldId id="428" r:id="rId24"/>
    <p:sldId id="452" r:id="rId25"/>
    <p:sldId id="454" r:id="rId26"/>
    <p:sldId id="455" r:id="rId27"/>
    <p:sldId id="453" r:id="rId28"/>
    <p:sldId id="456" r:id="rId29"/>
    <p:sldId id="457" r:id="rId30"/>
    <p:sldId id="458" r:id="rId31"/>
    <p:sldId id="459" r:id="rId32"/>
    <p:sldId id="412" r:id="rId33"/>
    <p:sldId id="418" r:id="rId34"/>
    <p:sldId id="407" r:id="rId35"/>
    <p:sldId id="445" r:id="rId36"/>
    <p:sldId id="446" r:id="rId37"/>
    <p:sldId id="406" r:id="rId38"/>
    <p:sldId id="451" r:id="rId39"/>
    <p:sldId id="444" r:id="rId40"/>
    <p:sldId id="432" r:id="rId41"/>
    <p:sldId id="257" r:id="rId42"/>
    <p:sldId id="330"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12B"/>
    <a:srgbClr val="6B9FBD"/>
    <a:srgbClr val="0C4F9C"/>
    <a:srgbClr val="518EB2"/>
    <a:srgbClr val="4D4A54"/>
    <a:srgbClr val="000000"/>
    <a:srgbClr val="40C4DD"/>
    <a:srgbClr val="4F4C56"/>
    <a:srgbClr val="7C1B29"/>
    <a:srgbClr val="8D8C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57A7F1-D066-4D4C-8930-A1E992F44B82}" v="3" dt="2023-08-17T16:15:24.4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71703" autoAdjust="0"/>
  </p:normalViewPr>
  <p:slideViewPr>
    <p:cSldViewPr snapToGrid="0">
      <p:cViewPr varScale="1">
        <p:scale>
          <a:sx n="108" d="100"/>
          <a:sy n="108" d="100"/>
        </p:scale>
        <p:origin x="2214" y="102"/>
      </p:cViewPr>
      <p:guideLst>
        <p:guide/>
        <p:guide orient="horz" pos="2160"/>
      </p:guideLst>
    </p:cSldViewPr>
  </p:slideViewPr>
  <p:notesTextViewPr>
    <p:cViewPr>
      <p:scale>
        <a:sx n="1" d="1"/>
        <a:sy n="1" d="1"/>
      </p:scale>
      <p:origin x="0" y="0"/>
    </p:cViewPr>
  </p:notesTextViewPr>
  <p:notesViewPr>
    <p:cSldViewPr snapToGrid="0">
      <p:cViewPr>
        <p:scale>
          <a:sx n="1" d="2"/>
          <a:sy n="1" d="2"/>
        </p:scale>
        <p:origin x="3882" y="9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Qty</c:v>
                </c:pt>
              </c:strCache>
            </c:strRef>
          </c:tx>
          <c:dPt>
            <c:idx val="0"/>
            <c:bubble3D val="0"/>
            <c:spPr>
              <a:gradFill rotWithShape="1">
                <a:gsLst>
                  <a:gs pos="0">
                    <a:schemeClr val="accent2"/>
                  </a:gs>
                  <a:gs pos="90000">
                    <a:schemeClr val="accent2">
                      <a:shade val="100000"/>
                    </a:schemeClr>
                  </a:gs>
                  <a:gs pos="100000">
                    <a:schemeClr val="accent2">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30000"/>
                  </a:scrgbClr>
                </a:contourClr>
              </a:sp3d>
            </c:spPr>
            <c:extLst>
              <c:ext xmlns:c16="http://schemas.microsoft.com/office/drawing/2014/chart" uri="{C3380CC4-5D6E-409C-BE32-E72D297353CC}">
                <c16:uniqueId val="{00000000-EF99-4EB2-AD4E-37647F4B43CE}"/>
              </c:ext>
            </c:extLst>
          </c:dPt>
          <c:dPt>
            <c:idx val="1"/>
            <c:bubble3D val="0"/>
            <c:spPr>
              <a:solidFill>
                <a:srgbClr val="8F8D94"/>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30000"/>
                  </a:scrgbClr>
                </a:contourClr>
              </a:sp3d>
            </c:spPr>
            <c:extLst>
              <c:ext xmlns:c16="http://schemas.microsoft.com/office/drawing/2014/chart" uri="{C3380CC4-5D6E-409C-BE32-E72D297353CC}">
                <c16:uniqueId val="{00000001-EF99-4EB2-AD4E-37647F4B43CE}"/>
              </c:ext>
            </c:extLst>
          </c:dPt>
          <c:dPt>
            <c:idx val="2"/>
            <c:bubble3D val="0"/>
            <c:spPr>
              <a:solidFill>
                <a:srgbClr val="518EB2"/>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30000"/>
                  </a:scrgbClr>
                </a:contourClr>
              </a:sp3d>
            </c:spPr>
            <c:extLst>
              <c:ext xmlns:c16="http://schemas.microsoft.com/office/drawing/2014/chart" uri="{C3380CC4-5D6E-409C-BE32-E72D297353CC}">
                <c16:uniqueId val="{00000002-EF99-4EB2-AD4E-37647F4B43CE}"/>
              </c:ext>
            </c:extLst>
          </c:dPt>
          <c:dPt>
            <c:idx val="3"/>
            <c:bubble3D val="0"/>
            <c:spPr>
              <a:gradFill rotWithShape="1">
                <a:gsLst>
                  <a:gs pos="0">
                    <a:schemeClr val="accent2">
                      <a:lumMod val="60000"/>
                    </a:schemeClr>
                  </a:gs>
                  <a:gs pos="90000">
                    <a:schemeClr val="accent2">
                      <a:lumMod val="60000"/>
                      <a:shade val="100000"/>
                    </a:schemeClr>
                  </a:gs>
                  <a:gs pos="100000">
                    <a:schemeClr val="accent2">
                      <a:lumMod val="6000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30000"/>
                  </a:scrgbClr>
                </a:contourClr>
              </a:sp3d>
            </c:spPr>
            <c:extLst>
              <c:ext xmlns:c16="http://schemas.microsoft.com/office/drawing/2014/chart" uri="{C3380CC4-5D6E-409C-BE32-E72D297353CC}">
                <c16:uniqueId val="{00000003-EF99-4EB2-AD4E-37647F4B43CE}"/>
              </c:ext>
            </c:extLst>
          </c:dPt>
          <c:dPt>
            <c:idx val="4"/>
            <c:bubble3D val="0"/>
            <c:spPr>
              <a:gradFill rotWithShape="1">
                <a:gsLst>
                  <a:gs pos="0">
                    <a:schemeClr val="accent4">
                      <a:lumMod val="60000"/>
                    </a:schemeClr>
                  </a:gs>
                  <a:gs pos="90000">
                    <a:schemeClr val="accent4">
                      <a:lumMod val="60000"/>
                      <a:shade val="100000"/>
                    </a:schemeClr>
                  </a:gs>
                  <a:gs pos="100000">
                    <a:schemeClr val="accent4">
                      <a:lumMod val="6000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30000"/>
                  </a:scrgbClr>
                </a:contourClr>
              </a:sp3d>
            </c:spPr>
            <c:extLst>
              <c:ext xmlns:c16="http://schemas.microsoft.com/office/drawing/2014/chart" uri="{C3380CC4-5D6E-409C-BE32-E72D297353CC}">
                <c16:uniqueId val="{00000004-EF99-4EB2-AD4E-37647F4B43CE}"/>
              </c:ext>
            </c:extLst>
          </c:dPt>
          <c:dLbls>
            <c:dLbl>
              <c:idx val="0"/>
              <c:layout>
                <c:manualLayout>
                  <c:x val="-6.8945580493286765E-2"/>
                  <c:y val="-0.13757736930757883"/>
                </c:manualLayout>
              </c:layout>
              <c:tx>
                <c:rich>
                  <a:bodyPr/>
                  <a:lstStyle/>
                  <a:p>
                    <a:fld id="{572EA779-E33B-407D-A7F5-593415C23460}" type="CELLRANGE">
                      <a:rPr lang="en-US" baseline="0" dirty="0"/>
                      <a:pPr/>
                      <a:t>[CELLRANGE]</a:t>
                    </a:fld>
                    <a:r>
                      <a:rPr lang="en-US" baseline="0"/>
                      <a:t>; </a:t>
                    </a:r>
                    <a:fld id="{F699F16A-6B3C-4D34-A81A-B860723AAACA}" type="VALUE">
                      <a:rPr lang="en-US" baseline="0" dirty="0"/>
                      <a:pPr/>
                      <a:t>[VALUE]</a:t>
                    </a:fld>
                    <a:r>
                      <a:rPr lang="en-US" baseline="0"/>
                      <a:t>; </a:t>
                    </a:r>
                    <a:fld id="{89C97CA9-57F2-46D2-8545-37C346197106}" type="PERCENTAGE">
                      <a:rPr lang="en-US" baseline="0" dirty="0"/>
                      <a:pPr/>
                      <a:t>[PERCENTAGE]</a:t>
                    </a:fld>
                    <a:endParaRPr lang="en-US" baseline="0"/>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0-EF99-4EB2-AD4E-37647F4B43CE}"/>
                </c:ext>
              </c:extLst>
            </c:dLbl>
            <c:dLbl>
              <c:idx val="1"/>
              <c:tx>
                <c:rich>
                  <a:bodyPr/>
                  <a:lstStyle/>
                  <a:p>
                    <a:fld id="{4F6D904D-E435-4D8E-8F81-193ECFBD7088}" type="CELLRANGE">
                      <a:rPr lang="en-US"/>
                      <a:pPr/>
                      <a:t>[CELLRANGE]</a:t>
                    </a:fld>
                    <a:r>
                      <a:rPr lang="en-US" baseline="0"/>
                      <a:t>; </a:t>
                    </a:r>
                    <a:fld id="{CFE64C32-043A-4E91-8E26-286D6EBF4EC2}" type="VALUE">
                      <a:rPr lang="en-US" baseline="0"/>
                      <a:pPr/>
                      <a:t>[VALUE]</a:t>
                    </a:fld>
                    <a:r>
                      <a:rPr lang="en-US" baseline="0"/>
                      <a:t>; </a:t>
                    </a:r>
                    <a:fld id="{BE584A72-2C07-4F64-8AAD-591DEFF1E6A8}" type="PERCENTAGE">
                      <a:rPr lang="en-US" baseline="0"/>
                      <a:pPr/>
                      <a:t>[PERCENTAGE]</a:t>
                    </a:fld>
                    <a:endParaRPr lang="en-US" baseline="0"/>
                  </a:p>
                </c:rich>
              </c:tx>
              <c:dLblPos val="outEnd"/>
              <c:showLegendKey val="0"/>
              <c:showVal val="1"/>
              <c:showCatName val="0"/>
              <c:showSerName val="0"/>
              <c:showPercent val="1"/>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F99-4EB2-AD4E-37647F4B43CE}"/>
                </c:ext>
              </c:extLst>
            </c:dLbl>
            <c:dLbl>
              <c:idx val="2"/>
              <c:tx>
                <c:rich>
                  <a:bodyPr/>
                  <a:lstStyle/>
                  <a:p>
                    <a:fld id="{B69A7583-4464-488B-8AC9-FDDB528A66A4}" type="CELLRANGE">
                      <a:rPr lang="en-US"/>
                      <a:pPr/>
                      <a:t>[CELLRANGE]</a:t>
                    </a:fld>
                    <a:r>
                      <a:rPr lang="en-US" baseline="0"/>
                      <a:t>; </a:t>
                    </a:r>
                    <a:fld id="{53B99360-DB00-4284-8CBE-DDEFC09DBA57}" type="VALUE">
                      <a:rPr lang="en-US" baseline="0"/>
                      <a:pPr/>
                      <a:t>[VALUE]</a:t>
                    </a:fld>
                    <a:r>
                      <a:rPr lang="en-US" baseline="0"/>
                      <a:t>; </a:t>
                    </a:r>
                    <a:fld id="{7702871E-43DA-4266-866D-C418869DE715}" type="PERCENTAGE">
                      <a:rPr lang="en-US" baseline="0"/>
                      <a:pPr/>
                      <a:t>[PERCENTAGE]</a:t>
                    </a:fld>
                    <a:endParaRPr lang="en-US" baseline="0"/>
                  </a:p>
                </c:rich>
              </c:tx>
              <c:dLblPos val="outEnd"/>
              <c:showLegendKey val="0"/>
              <c:showVal val="1"/>
              <c:showCatName val="0"/>
              <c:showSerName val="0"/>
              <c:showPercent val="1"/>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F99-4EB2-AD4E-37647F4B43CE}"/>
                </c:ext>
              </c:extLst>
            </c:dLbl>
            <c:dLbl>
              <c:idx val="3"/>
              <c:tx>
                <c:rich>
                  <a:bodyPr/>
                  <a:lstStyle/>
                  <a:p>
                    <a:endParaRPr lang="en-US"/>
                  </a:p>
                </c:rich>
              </c:tx>
              <c:dLblPos val="outEnd"/>
              <c:showLegendKey val="0"/>
              <c:showVal val="1"/>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3-EF99-4EB2-AD4E-37647F4B43CE}"/>
                </c:ext>
              </c:extLst>
            </c:dLbl>
            <c:dLbl>
              <c:idx val="4"/>
              <c:tx>
                <c:rich>
                  <a:bodyPr/>
                  <a:lstStyle/>
                  <a:p>
                    <a:fld id="{1B859B86-F782-4FA3-8799-EA81C27ACB5C}" type="CELLRANGE">
                      <a:rPr lang="en-US"/>
                      <a:pPr/>
                      <a:t>[CELLRANGE]</a:t>
                    </a:fld>
                    <a:r>
                      <a:rPr lang="en-US" baseline="0"/>
                      <a:t>; </a:t>
                    </a:r>
                    <a:fld id="{543B55FE-874B-4869-AB4C-B7A24ABCE2E9}" type="VALUE">
                      <a:rPr lang="en-US" baseline="0"/>
                      <a:pPr/>
                      <a:t>[VALUE]</a:t>
                    </a:fld>
                    <a:r>
                      <a:rPr lang="en-US" baseline="0"/>
                      <a:t>; </a:t>
                    </a:r>
                    <a:fld id="{29FE3808-CC08-49A9-8C76-78246F88B0FA}" type="PERCENTAGE">
                      <a:rPr lang="en-US" baseline="0"/>
                      <a:pPr/>
                      <a:t>[PERCENTAGE]</a:t>
                    </a:fld>
                    <a:endParaRPr lang="en-US" baseline="0"/>
                  </a:p>
                </c:rich>
              </c:tx>
              <c:dLblPos val="outEnd"/>
              <c:showLegendKey val="0"/>
              <c:showVal val="1"/>
              <c:showCatName val="0"/>
              <c:showSerName val="0"/>
              <c:showPercent val="1"/>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99-4EB2-AD4E-37647F4B43C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1"/>
            <c:showBubbleSize val="0"/>
            <c:separator>; </c:separator>
            <c:showLeaderLines val="1"/>
            <c:leaderLines>
              <c:spPr>
                <a:ln w="9525">
                  <a:solidFill>
                    <a:schemeClr val="lt1">
                      <a:lumMod val="95000"/>
                      <a:alpha val="54000"/>
                    </a:schemeClr>
                  </a:solidFill>
                </a:ln>
                <a:effectLst/>
              </c:spPr>
            </c:leaderLines>
            <c:extLst>
              <c:ext xmlns:c15="http://schemas.microsoft.com/office/drawing/2012/chart" uri="{CE6537A1-D6FC-4f65-9D91-7224C49458BB}">
                <c15:showDataLabelsRange val="1"/>
              </c:ext>
            </c:extLst>
          </c:dLbls>
          <c:cat>
            <c:strRef>
              <c:f>Sheet1!$A$2:$A$6</c:f>
              <c:strCache>
                <c:ptCount val="5"/>
                <c:pt idx="0">
                  <c:v>Broadband</c:v>
                </c:pt>
                <c:pt idx="1">
                  <c:v>VoIP</c:v>
                </c:pt>
                <c:pt idx="2">
                  <c:v>SD-WAN</c:v>
                </c:pt>
                <c:pt idx="3">
                  <c:v>Cloud</c:v>
                </c:pt>
                <c:pt idx="4">
                  <c:v>POTS</c:v>
                </c:pt>
              </c:strCache>
            </c:strRef>
          </c:cat>
          <c:val>
            <c:numRef>
              <c:f>Sheet1!$B$2:$B$6</c:f>
              <c:numCache>
                <c:formatCode>General</c:formatCode>
                <c:ptCount val="5"/>
                <c:pt idx="0">
                  <c:v>24</c:v>
                </c:pt>
                <c:pt idx="1">
                  <c:v>92</c:v>
                </c:pt>
                <c:pt idx="2">
                  <c:v>24</c:v>
                </c:pt>
                <c:pt idx="4">
                  <c:v>9</c:v>
                </c:pt>
              </c:numCache>
            </c:numRef>
          </c:val>
          <c:extLst>
            <c:ext xmlns:c15="http://schemas.microsoft.com/office/drawing/2012/chart" uri="{02D57815-91ED-43cb-92C2-25804820EDAC}">
              <c15:datalabelsRange>
                <c15:f>Sheet1!$A$2:$A$6</c15:f>
                <c15:dlblRangeCache>
                  <c:ptCount val="5"/>
                  <c:pt idx="0">
                    <c:v>Broadband</c:v>
                  </c:pt>
                  <c:pt idx="1">
                    <c:v>VoIP</c:v>
                  </c:pt>
                  <c:pt idx="2">
                    <c:v>SD-WAN</c:v>
                  </c:pt>
                  <c:pt idx="3">
                    <c:v>Cloud</c:v>
                  </c:pt>
                  <c:pt idx="4">
                    <c:v>POTS</c:v>
                  </c:pt>
                </c15:dlblRangeCache>
              </c15:datalabelsRange>
            </c:ext>
            <c:ext xmlns:c16="http://schemas.microsoft.com/office/drawing/2014/chart" uri="{C3380CC4-5D6E-409C-BE32-E72D297353CC}">
              <c16:uniqueId val="{00000000-2988-4933-9594-FEDF9490F03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80561790996027238"/>
          <c:y val="0.1148912462569627"/>
          <c:w val="0.18328549526330887"/>
          <c:h val="0.337328987141759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0.84492691513493579"/>
          <c:y val="0.11489132249198833"/>
          <c:w val="0.13648892716535432"/>
          <c:h val="0.337328987141759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rotWithShape="1">
                <a:gsLst>
                  <a:gs pos="0">
                    <a:schemeClr val="accent2"/>
                  </a:gs>
                  <a:gs pos="90000">
                    <a:schemeClr val="accent2">
                      <a:shade val="100000"/>
                    </a:schemeClr>
                  </a:gs>
                  <a:gs pos="100000">
                    <a:schemeClr val="accent2">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30000"/>
                  </a:scrgbClr>
                </a:contourClr>
              </a:sp3d>
            </c:spPr>
            <c:extLst>
              <c:ext xmlns:c16="http://schemas.microsoft.com/office/drawing/2014/chart" uri="{C3380CC4-5D6E-409C-BE32-E72D297353CC}">
                <c16:uniqueId val="{00000001-7D23-4BC4-841B-33235F29BB3E}"/>
              </c:ext>
            </c:extLst>
          </c:dPt>
          <c:dPt>
            <c:idx val="1"/>
            <c:bubble3D val="0"/>
            <c:spPr>
              <a:solidFill>
                <a:srgbClr val="8F8D94"/>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30000"/>
                  </a:scrgbClr>
                </a:contourClr>
              </a:sp3d>
            </c:spPr>
            <c:extLst>
              <c:ext xmlns:c16="http://schemas.microsoft.com/office/drawing/2014/chart" uri="{C3380CC4-5D6E-409C-BE32-E72D297353CC}">
                <c16:uniqueId val="{00000003-7D23-4BC4-841B-33235F29BB3E}"/>
              </c:ext>
            </c:extLst>
          </c:dPt>
          <c:dPt>
            <c:idx val="2"/>
            <c:bubble3D val="0"/>
            <c:spPr>
              <a:solidFill>
                <a:srgbClr val="518EB2"/>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30000"/>
                  </a:scrgbClr>
                </a:contourClr>
              </a:sp3d>
            </c:spPr>
            <c:extLst>
              <c:ext xmlns:c16="http://schemas.microsoft.com/office/drawing/2014/chart" uri="{C3380CC4-5D6E-409C-BE32-E72D297353CC}">
                <c16:uniqueId val="{00000005-7D23-4BC4-841B-33235F29BB3E}"/>
              </c:ext>
            </c:extLst>
          </c:dPt>
          <c:dPt>
            <c:idx val="3"/>
            <c:bubble3D val="0"/>
            <c:spPr>
              <a:gradFill rotWithShape="1">
                <a:gsLst>
                  <a:gs pos="0">
                    <a:schemeClr val="accent2">
                      <a:lumMod val="60000"/>
                    </a:schemeClr>
                  </a:gs>
                  <a:gs pos="90000">
                    <a:schemeClr val="accent2">
                      <a:lumMod val="60000"/>
                      <a:shade val="100000"/>
                    </a:schemeClr>
                  </a:gs>
                  <a:gs pos="100000">
                    <a:schemeClr val="accent2">
                      <a:lumMod val="6000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30000"/>
                  </a:scrgbClr>
                </a:contourClr>
              </a:sp3d>
            </c:spPr>
            <c:extLst>
              <c:ext xmlns:c16="http://schemas.microsoft.com/office/drawing/2014/chart" uri="{C3380CC4-5D6E-409C-BE32-E72D297353CC}">
                <c16:uniqueId val="{00000007-7D23-4BC4-841B-33235F29BB3E}"/>
              </c:ext>
            </c:extLst>
          </c:dPt>
          <c:dPt>
            <c:idx val="4"/>
            <c:bubble3D val="0"/>
            <c:spPr>
              <a:gradFill rotWithShape="1">
                <a:gsLst>
                  <a:gs pos="0">
                    <a:schemeClr val="accent4">
                      <a:lumMod val="60000"/>
                    </a:schemeClr>
                  </a:gs>
                  <a:gs pos="90000">
                    <a:schemeClr val="accent4">
                      <a:lumMod val="60000"/>
                      <a:shade val="100000"/>
                    </a:schemeClr>
                  </a:gs>
                  <a:gs pos="100000">
                    <a:schemeClr val="accent4">
                      <a:lumMod val="6000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rgbClr r="0" g="0" b="0">
                    <a:shade val="30000"/>
                  </a:scrgbClr>
                </a:contourClr>
              </a:sp3d>
            </c:spPr>
            <c:extLst>
              <c:ext xmlns:c16="http://schemas.microsoft.com/office/drawing/2014/chart" uri="{C3380CC4-5D6E-409C-BE32-E72D297353CC}">
                <c16:uniqueId val="{00000009-7D23-4BC4-841B-33235F29BB3E}"/>
              </c:ext>
            </c:extLst>
          </c:dPt>
          <c:dLbls>
            <c:dLbl>
              <c:idx val="0"/>
              <c:tx>
                <c:rich>
                  <a:bodyPr/>
                  <a:lstStyle/>
                  <a:p>
                    <a:fld id="{4DB97EDD-6BAA-4F65-B3F3-0A950BB0132C}" type="CELLRANGE">
                      <a:rPr lang="en-US"/>
                      <a:pPr/>
                      <a:t>[CELLRANGE]</a:t>
                    </a:fld>
                    <a:r>
                      <a:rPr lang="en-US" baseline="0"/>
                      <a:t>; </a:t>
                    </a:r>
                    <a:fld id="{B458C912-C782-4A12-8796-B45F001D6040}" type="VALUE">
                      <a:rPr lang="en-US" baseline="0"/>
                      <a:pPr/>
                      <a:t>[VALUE]</a:t>
                    </a:fld>
                    <a:r>
                      <a:rPr lang="en-US" baseline="0"/>
                      <a:t>; </a:t>
                    </a:r>
                    <a:fld id="{3A51578E-CD05-4D5C-B060-3F2575B1DB3D}" type="PERCENTAGE">
                      <a:rPr lang="en-US" baseline="0"/>
                      <a:pPr/>
                      <a:t>[PERCENTAGE]</a:t>
                    </a:fld>
                    <a:endParaRPr lang="en-US" baseline="0"/>
                  </a:p>
                </c:rich>
              </c:tx>
              <c:dLblPos val="outEnd"/>
              <c:showLegendKey val="0"/>
              <c:showVal val="1"/>
              <c:showCatName val="0"/>
              <c:showSerName val="0"/>
              <c:showPercent val="1"/>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D23-4BC4-841B-33235F29BB3E}"/>
                </c:ext>
              </c:extLst>
            </c:dLbl>
            <c:dLbl>
              <c:idx val="1"/>
              <c:tx>
                <c:rich>
                  <a:bodyPr/>
                  <a:lstStyle/>
                  <a:p>
                    <a:fld id="{95826908-42B7-4F90-8C1C-4D8F1E6A5E41}" type="CELLRANGE">
                      <a:rPr lang="en-US"/>
                      <a:pPr/>
                      <a:t>[CELLRANGE]</a:t>
                    </a:fld>
                    <a:r>
                      <a:rPr lang="en-US" baseline="0"/>
                      <a:t>; </a:t>
                    </a:r>
                    <a:fld id="{243E6B25-1B9D-4FE1-AD0C-D3B051BE5895}" type="VALUE">
                      <a:rPr lang="en-US" baseline="0"/>
                      <a:pPr/>
                      <a:t>[VALUE]</a:t>
                    </a:fld>
                    <a:r>
                      <a:rPr lang="en-US" baseline="0"/>
                      <a:t>; </a:t>
                    </a:r>
                    <a:fld id="{BFC8E6A4-AA2B-4887-A2FB-36D0349CB473}" type="PERCENTAGE">
                      <a:rPr lang="en-US" baseline="0"/>
                      <a:pPr/>
                      <a:t>[PERCENTAGE]</a:t>
                    </a:fld>
                    <a:endParaRPr lang="en-US" baseline="0"/>
                  </a:p>
                </c:rich>
              </c:tx>
              <c:dLblPos val="outEnd"/>
              <c:showLegendKey val="0"/>
              <c:showVal val="1"/>
              <c:showCatName val="0"/>
              <c:showSerName val="0"/>
              <c:showPercent val="1"/>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D23-4BC4-841B-33235F29BB3E}"/>
                </c:ext>
              </c:extLst>
            </c:dLbl>
            <c:dLbl>
              <c:idx val="2"/>
              <c:tx>
                <c:rich>
                  <a:bodyPr/>
                  <a:lstStyle/>
                  <a:p>
                    <a:fld id="{F72F53F5-4C0F-4D9A-8162-C8C28E8B0DD5}" type="CELLRANGE">
                      <a:rPr lang="en-US"/>
                      <a:pPr/>
                      <a:t>[CELLRANGE]</a:t>
                    </a:fld>
                    <a:r>
                      <a:rPr lang="en-US" baseline="0"/>
                      <a:t>; </a:t>
                    </a:r>
                    <a:fld id="{15597A3B-8271-4C06-9845-8EE8556E219A}" type="VALUE">
                      <a:rPr lang="en-US" baseline="0"/>
                      <a:pPr/>
                      <a:t>[VALUE]</a:t>
                    </a:fld>
                    <a:r>
                      <a:rPr lang="en-US" baseline="0"/>
                      <a:t>; </a:t>
                    </a:r>
                    <a:fld id="{20578281-7EDF-472D-A017-889177BAE3F5}" type="PERCENTAGE">
                      <a:rPr lang="en-US" baseline="0"/>
                      <a:pPr/>
                      <a:t>[PERCENTAGE]</a:t>
                    </a:fld>
                    <a:endParaRPr lang="en-US" baseline="0"/>
                  </a:p>
                </c:rich>
              </c:tx>
              <c:dLblPos val="outEnd"/>
              <c:showLegendKey val="0"/>
              <c:showVal val="1"/>
              <c:showCatName val="0"/>
              <c:showSerName val="0"/>
              <c:showPercent val="1"/>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D23-4BC4-841B-33235F29BB3E}"/>
                </c:ext>
              </c:extLst>
            </c:dLbl>
            <c:dLbl>
              <c:idx val="3"/>
              <c:tx>
                <c:rich>
                  <a:bodyPr/>
                  <a:lstStyle/>
                  <a:p>
                    <a:fld id="{59016F86-5131-48AE-B2D2-481314D1DE16}" type="CELLRANGE">
                      <a:rPr lang="en-US"/>
                      <a:pPr/>
                      <a:t>[CELLRANGE]</a:t>
                    </a:fld>
                    <a:r>
                      <a:rPr lang="en-US" baseline="0"/>
                      <a:t>; </a:t>
                    </a:r>
                    <a:fld id="{716A148C-C1E4-4FD8-A3FF-BF78CE01A6BD}" type="VALUE">
                      <a:rPr lang="en-US" baseline="0"/>
                      <a:pPr/>
                      <a:t>[VALUE]</a:t>
                    </a:fld>
                    <a:r>
                      <a:rPr lang="en-US" baseline="0"/>
                      <a:t>; </a:t>
                    </a:r>
                    <a:fld id="{159A202B-952E-4C59-BC54-96A9E692DB2A}" type="PERCENTAGE">
                      <a:rPr lang="en-US" baseline="0"/>
                      <a:pPr/>
                      <a:t>[PERCENTAGE]</a:t>
                    </a:fld>
                    <a:endParaRPr lang="en-US" baseline="0"/>
                  </a:p>
                </c:rich>
              </c:tx>
              <c:dLblPos val="outEnd"/>
              <c:showLegendKey val="0"/>
              <c:showVal val="1"/>
              <c:showCatName val="0"/>
              <c:showSerName val="0"/>
              <c:showPercent val="1"/>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7D23-4BC4-841B-33235F29BB3E}"/>
                </c:ext>
              </c:extLst>
            </c:dLbl>
            <c:dLbl>
              <c:idx val="4"/>
              <c:tx>
                <c:rich>
                  <a:bodyPr/>
                  <a:lstStyle/>
                  <a:p>
                    <a:fld id="{BC416AAE-D75D-4A00-AD48-4959C419B4BE}" type="CELLRANGE">
                      <a:rPr lang="en-US"/>
                      <a:pPr/>
                      <a:t>[CELLRANGE]</a:t>
                    </a:fld>
                    <a:r>
                      <a:rPr lang="en-US" baseline="0"/>
                      <a:t>; </a:t>
                    </a:r>
                    <a:fld id="{9D615375-CD52-4402-9D00-B7C551BBA2AD}" type="VALUE">
                      <a:rPr lang="en-US" baseline="0"/>
                      <a:pPr/>
                      <a:t>[VALUE]</a:t>
                    </a:fld>
                    <a:r>
                      <a:rPr lang="en-US" baseline="0"/>
                      <a:t>; </a:t>
                    </a:r>
                    <a:fld id="{D7796DD4-A441-4A9C-BBE5-3AE01C17E70B}" type="PERCENTAGE">
                      <a:rPr lang="en-US" baseline="0"/>
                      <a:pPr/>
                      <a:t>[PERCENTAGE]</a:t>
                    </a:fld>
                    <a:endParaRPr lang="en-US" baseline="0"/>
                  </a:p>
                </c:rich>
              </c:tx>
              <c:dLblPos val="outEnd"/>
              <c:showLegendKey val="0"/>
              <c:showVal val="1"/>
              <c:showCatName val="0"/>
              <c:showSerName val="0"/>
              <c:showPercent val="1"/>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D23-4BC4-841B-33235F29BB3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1"/>
            <c:showBubbleSize val="0"/>
            <c:separator>; </c:separator>
            <c:showLeaderLines val="1"/>
            <c:leaderLines>
              <c:spPr>
                <a:ln w="9525">
                  <a:solidFill>
                    <a:schemeClr val="lt1">
                      <a:lumMod val="95000"/>
                      <a:alpha val="54000"/>
                    </a:schemeClr>
                  </a:solidFill>
                </a:ln>
                <a:effectLst/>
              </c:spPr>
            </c:leaderLines>
            <c:extLst>
              <c:ext xmlns:c15="http://schemas.microsoft.com/office/drawing/2012/chart" uri="{CE6537A1-D6FC-4f65-9D91-7224C49458BB}">
                <c15:showDataLabelsRange val="1"/>
              </c:ext>
            </c:extLst>
          </c:dLbls>
          <c:cat>
            <c:strRef>
              <c:f>Sheet1!$A$2:$A$6</c:f>
              <c:strCache>
                <c:ptCount val="5"/>
                <c:pt idx="0">
                  <c:v>Broadband</c:v>
                </c:pt>
                <c:pt idx="1">
                  <c:v>VoIP</c:v>
                </c:pt>
                <c:pt idx="2">
                  <c:v>SD-WAN</c:v>
                </c:pt>
                <c:pt idx="3">
                  <c:v>Cloud</c:v>
                </c:pt>
                <c:pt idx="4">
                  <c:v>POTS</c:v>
                </c:pt>
              </c:strCache>
            </c:strRef>
          </c:cat>
          <c:val>
            <c:numRef>
              <c:f>Sheet1!$B$2:$B$6</c:f>
              <c:numCache>
                <c:formatCode>General</c:formatCode>
                <c:ptCount val="5"/>
                <c:pt idx="0">
                  <c:v>50</c:v>
                </c:pt>
                <c:pt idx="1">
                  <c:v>50</c:v>
                </c:pt>
                <c:pt idx="2">
                  <c:v>50</c:v>
                </c:pt>
                <c:pt idx="3">
                  <c:v>50</c:v>
                </c:pt>
                <c:pt idx="4">
                  <c:v>50</c:v>
                </c:pt>
              </c:numCache>
            </c:numRef>
          </c:val>
          <c:extLst>
            <c:ext xmlns:c15="http://schemas.microsoft.com/office/drawing/2012/chart" uri="{02D57815-91ED-43cb-92C2-25804820EDAC}">
              <c15:datalabelsRange>
                <c15:f>Sheet1!$A$2:$A$6</c15:f>
                <c15:dlblRangeCache>
                  <c:ptCount val="5"/>
                  <c:pt idx="0">
                    <c:v>Broadband</c:v>
                  </c:pt>
                  <c:pt idx="1">
                    <c:v>VoIP</c:v>
                  </c:pt>
                  <c:pt idx="2">
                    <c:v>SD-WAN</c:v>
                  </c:pt>
                  <c:pt idx="3">
                    <c:v>Cloud</c:v>
                  </c:pt>
                  <c:pt idx="4">
                    <c:v>POTS</c:v>
                  </c:pt>
                </c15:dlblRangeCache>
              </c15:datalabelsRange>
            </c:ext>
            <c:ext xmlns:c16="http://schemas.microsoft.com/office/drawing/2014/chart" uri="{C3380CC4-5D6E-409C-BE32-E72D297353CC}">
              <c16:uniqueId val="{0000000A-7D23-4BC4-841B-33235F29BB3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84492691513493579"/>
          <c:y val="0.11489132249198833"/>
          <c:w val="0.13648892716535432"/>
          <c:h val="0.337328987141759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0660843175853018E-2"/>
          <c:y val="9.1807665240929467E-2"/>
          <c:w val="0.92589632310323866"/>
          <c:h val="0.80659564763359293"/>
        </c:manualLayout>
      </c:layout>
      <c:barChart>
        <c:barDir val="col"/>
        <c:grouping val="percentStacked"/>
        <c:varyColors val="0"/>
        <c:ser>
          <c:idx val="0"/>
          <c:order val="0"/>
          <c:tx>
            <c:strRef>
              <c:f>Sheet1!$B$1</c:f>
              <c:strCache>
                <c:ptCount val="1"/>
                <c:pt idx="0">
                  <c:v> Voice </c:v>
                </c:pt>
              </c:strCache>
            </c:strRef>
          </c:tx>
          <c:spPr>
            <a:solidFill>
              <a:schemeClr val="accent1">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m/d/yyyy</c:formatCode>
                <c:ptCount val="12"/>
                <c:pt idx="0">
                  <c:v>43617</c:v>
                </c:pt>
                <c:pt idx="1">
                  <c:v>43647</c:v>
                </c:pt>
                <c:pt idx="2">
                  <c:v>43678</c:v>
                </c:pt>
                <c:pt idx="3">
                  <c:v>43709</c:v>
                </c:pt>
                <c:pt idx="4">
                  <c:v>43739</c:v>
                </c:pt>
                <c:pt idx="5">
                  <c:v>43770</c:v>
                </c:pt>
                <c:pt idx="6">
                  <c:v>43800</c:v>
                </c:pt>
                <c:pt idx="7">
                  <c:v>43831</c:v>
                </c:pt>
                <c:pt idx="8">
                  <c:v>43862</c:v>
                </c:pt>
                <c:pt idx="9">
                  <c:v>43891</c:v>
                </c:pt>
              </c:numCache>
            </c:numRef>
          </c:cat>
          <c:val>
            <c:numRef>
              <c:f>Sheet1!$B$2:$B$13</c:f>
              <c:numCache>
                <c:formatCode>_("$"* #,##0.00_);_("$"* \(#,##0.00\);_("$"* "-"??_);_(@_)</c:formatCode>
                <c:ptCount val="12"/>
                <c:pt idx="0">
                  <c:v>483.64</c:v>
                </c:pt>
                <c:pt idx="1">
                  <c:v>484.07</c:v>
                </c:pt>
                <c:pt idx="2">
                  <c:v>1194.55</c:v>
                </c:pt>
                <c:pt idx="3">
                  <c:v>693.36</c:v>
                </c:pt>
                <c:pt idx="4">
                  <c:v>711.23</c:v>
                </c:pt>
                <c:pt idx="5">
                  <c:v>700.96</c:v>
                </c:pt>
                <c:pt idx="6">
                  <c:v>700.96</c:v>
                </c:pt>
                <c:pt idx="7">
                  <c:v>700.48</c:v>
                </c:pt>
                <c:pt idx="8">
                  <c:v>819.15</c:v>
                </c:pt>
                <c:pt idx="9">
                  <c:v>819.15</c:v>
                </c:pt>
              </c:numCache>
            </c:numRef>
          </c:val>
          <c:extLst>
            <c:ext xmlns:c16="http://schemas.microsoft.com/office/drawing/2014/chart" uri="{C3380CC4-5D6E-409C-BE32-E72D297353CC}">
              <c16:uniqueId val="{00000000-C076-4321-BD24-9F13E88C3062}"/>
            </c:ext>
          </c:extLst>
        </c:ser>
        <c:ser>
          <c:idx val="1"/>
          <c:order val="1"/>
          <c:tx>
            <c:strRef>
              <c:f>Sheet1!$C$1</c:f>
              <c:strCache>
                <c:ptCount val="1"/>
                <c:pt idx="0">
                  <c:v> VoIP </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m/d/yyyy</c:formatCode>
                <c:ptCount val="12"/>
                <c:pt idx="0">
                  <c:v>43617</c:v>
                </c:pt>
                <c:pt idx="1">
                  <c:v>43647</c:v>
                </c:pt>
                <c:pt idx="2">
                  <c:v>43678</c:v>
                </c:pt>
                <c:pt idx="3">
                  <c:v>43709</c:v>
                </c:pt>
                <c:pt idx="4">
                  <c:v>43739</c:v>
                </c:pt>
                <c:pt idx="5">
                  <c:v>43770</c:v>
                </c:pt>
                <c:pt idx="6">
                  <c:v>43800</c:v>
                </c:pt>
                <c:pt idx="7">
                  <c:v>43831</c:v>
                </c:pt>
                <c:pt idx="8">
                  <c:v>43862</c:v>
                </c:pt>
                <c:pt idx="9">
                  <c:v>43891</c:v>
                </c:pt>
              </c:numCache>
            </c:numRef>
          </c:cat>
          <c:val>
            <c:numRef>
              <c:f>Sheet1!$C$2:$C$13</c:f>
              <c:numCache>
                <c:formatCode>_("$"* #,##0.00_);_("$"* \(#,##0.00\);_("$"* "-"??_);_(@_)</c:formatCode>
                <c:ptCount val="12"/>
                <c:pt idx="0">
                  <c:v>2780.68</c:v>
                </c:pt>
                <c:pt idx="1">
                  <c:v>2783.72</c:v>
                </c:pt>
                <c:pt idx="2">
                  <c:v>2783.66</c:v>
                </c:pt>
                <c:pt idx="3">
                  <c:v>2786.11</c:v>
                </c:pt>
                <c:pt idx="4">
                  <c:v>2785.75</c:v>
                </c:pt>
                <c:pt idx="5">
                  <c:v>2565.96</c:v>
                </c:pt>
                <c:pt idx="6">
                  <c:v>2657.08</c:v>
                </c:pt>
                <c:pt idx="7">
                  <c:v>2647.91</c:v>
                </c:pt>
                <c:pt idx="8">
                  <c:v>2651.11</c:v>
                </c:pt>
                <c:pt idx="9">
                  <c:v>2649.4</c:v>
                </c:pt>
              </c:numCache>
            </c:numRef>
          </c:val>
          <c:extLst>
            <c:ext xmlns:c16="http://schemas.microsoft.com/office/drawing/2014/chart" uri="{C3380CC4-5D6E-409C-BE32-E72D297353CC}">
              <c16:uniqueId val="{00000001-C076-4321-BD24-9F13E88C3062}"/>
            </c:ext>
          </c:extLst>
        </c:ser>
        <c:ser>
          <c:idx val="2"/>
          <c:order val="2"/>
          <c:tx>
            <c:strRef>
              <c:f>Sheet1!$D$1</c:f>
              <c:strCache>
                <c:ptCount val="1"/>
                <c:pt idx="0">
                  <c:v> Data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m/d/yyyy</c:formatCode>
                <c:ptCount val="12"/>
                <c:pt idx="0">
                  <c:v>43617</c:v>
                </c:pt>
                <c:pt idx="1">
                  <c:v>43647</c:v>
                </c:pt>
                <c:pt idx="2">
                  <c:v>43678</c:v>
                </c:pt>
                <c:pt idx="3">
                  <c:v>43709</c:v>
                </c:pt>
                <c:pt idx="4">
                  <c:v>43739</c:v>
                </c:pt>
                <c:pt idx="5">
                  <c:v>43770</c:v>
                </c:pt>
                <c:pt idx="6">
                  <c:v>43800</c:v>
                </c:pt>
                <c:pt idx="7">
                  <c:v>43831</c:v>
                </c:pt>
                <c:pt idx="8">
                  <c:v>43862</c:v>
                </c:pt>
                <c:pt idx="9">
                  <c:v>43891</c:v>
                </c:pt>
              </c:numCache>
            </c:numRef>
          </c:cat>
          <c:val>
            <c:numRef>
              <c:f>Sheet1!$D$2:$D$13</c:f>
              <c:numCache>
                <c:formatCode>_("$"* #,##0.00_);_("$"* \(#,##0.00\);_("$"* "-"??_);_(@_)</c:formatCode>
                <c:ptCount val="12"/>
                <c:pt idx="0">
                  <c:v>6151.62</c:v>
                </c:pt>
                <c:pt idx="1">
                  <c:v>6153.6</c:v>
                </c:pt>
                <c:pt idx="2">
                  <c:v>6153.6</c:v>
                </c:pt>
                <c:pt idx="3">
                  <c:v>6153.6</c:v>
                </c:pt>
                <c:pt idx="4">
                  <c:v>6153.81</c:v>
                </c:pt>
                <c:pt idx="5">
                  <c:v>6153.81</c:v>
                </c:pt>
                <c:pt idx="6">
                  <c:v>6153.81</c:v>
                </c:pt>
                <c:pt idx="7">
                  <c:v>6153.81</c:v>
                </c:pt>
                <c:pt idx="8">
                  <c:v>6153.87</c:v>
                </c:pt>
                <c:pt idx="9">
                  <c:v>6153.87</c:v>
                </c:pt>
              </c:numCache>
            </c:numRef>
          </c:val>
          <c:extLst>
            <c:ext xmlns:c16="http://schemas.microsoft.com/office/drawing/2014/chart" uri="{C3380CC4-5D6E-409C-BE32-E72D297353CC}">
              <c16:uniqueId val="{00000002-C076-4321-BD24-9F13E88C3062}"/>
            </c:ext>
          </c:extLst>
        </c:ser>
        <c:ser>
          <c:idx val="3"/>
          <c:order val="3"/>
          <c:tx>
            <c:strRef>
              <c:f>Sheet1!$E$1</c:f>
              <c:strCache>
                <c:ptCount val="1"/>
                <c:pt idx="0">
                  <c:v> Long Distance </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m/d/yyyy</c:formatCode>
                <c:ptCount val="12"/>
                <c:pt idx="0">
                  <c:v>43617</c:v>
                </c:pt>
                <c:pt idx="1">
                  <c:v>43647</c:v>
                </c:pt>
                <c:pt idx="2">
                  <c:v>43678</c:v>
                </c:pt>
                <c:pt idx="3">
                  <c:v>43709</c:v>
                </c:pt>
                <c:pt idx="4">
                  <c:v>43739</c:v>
                </c:pt>
                <c:pt idx="5">
                  <c:v>43770</c:v>
                </c:pt>
                <c:pt idx="6">
                  <c:v>43800</c:v>
                </c:pt>
                <c:pt idx="7">
                  <c:v>43831</c:v>
                </c:pt>
                <c:pt idx="8">
                  <c:v>43862</c:v>
                </c:pt>
                <c:pt idx="9">
                  <c:v>43891</c:v>
                </c:pt>
              </c:numCache>
            </c:numRef>
          </c:cat>
          <c:val>
            <c:numRef>
              <c:f>Sheet1!$E$2:$E$13</c:f>
              <c:numCache>
                <c:formatCode>_("$"* #,##0.00_);_("$"* \(#,##0.00\);_("$"* "-"??_);_(@_)</c:formatCode>
                <c:ptCount val="12"/>
                <c:pt idx="0">
                  <c:v>68.25</c:v>
                </c:pt>
                <c:pt idx="1">
                  <c:v>65.099999999999994</c:v>
                </c:pt>
                <c:pt idx="2">
                  <c:v>82.29</c:v>
                </c:pt>
                <c:pt idx="3">
                  <c:v>81.58</c:v>
                </c:pt>
                <c:pt idx="4">
                  <c:v>79.72</c:v>
                </c:pt>
                <c:pt idx="5">
                  <c:v>103.64</c:v>
                </c:pt>
                <c:pt idx="6">
                  <c:v>110.53</c:v>
                </c:pt>
                <c:pt idx="7">
                  <c:v>124.82</c:v>
                </c:pt>
                <c:pt idx="8">
                  <c:v>93.7</c:v>
                </c:pt>
                <c:pt idx="9">
                  <c:v>120.29</c:v>
                </c:pt>
              </c:numCache>
            </c:numRef>
          </c:val>
          <c:extLst>
            <c:ext xmlns:c16="http://schemas.microsoft.com/office/drawing/2014/chart" uri="{C3380CC4-5D6E-409C-BE32-E72D297353CC}">
              <c16:uniqueId val="{00000003-C076-4321-BD24-9F13E88C3062}"/>
            </c:ext>
          </c:extLst>
        </c:ser>
        <c:ser>
          <c:idx val="4"/>
          <c:order val="4"/>
          <c:tx>
            <c:strRef>
              <c:f>Sheet1!$F$1</c:f>
              <c:strCache>
                <c:ptCount val="1"/>
                <c:pt idx="0">
                  <c:v>Column3</c:v>
                </c:pt>
              </c:strCache>
            </c:strRef>
          </c:tx>
          <c:spPr>
            <a:solidFill>
              <a:schemeClr val="accent1">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m/d/yyyy</c:formatCode>
                <c:ptCount val="12"/>
                <c:pt idx="0">
                  <c:v>43617</c:v>
                </c:pt>
                <c:pt idx="1">
                  <c:v>43647</c:v>
                </c:pt>
                <c:pt idx="2">
                  <c:v>43678</c:v>
                </c:pt>
                <c:pt idx="3">
                  <c:v>43709</c:v>
                </c:pt>
                <c:pt idx="4">
                  <c:v>43739</c:v>
                </c:pt>
                <c:pt idx="5">
                  <c:v>43770</c:v>
                </c:pt>
                <c:pt idx="6">
                  <c:v>43800</c:v>
                </c:pt>
                <c:pt idx="7">
                  <c:v>43831</c:v>
                </c:pt>
                <c:pt idx="8">
                  <c:v>43862</c:v>
                </c:pt>
                <c:pt idx="9">
                  <c:v>43891</c:v>
                </c:pt>
              </c:numCache>
            </c:numRef>
          </c:cat>
          <c:val>
            <c:numRef>
              <c:f>Sheet1!$F$2:$F$13</c:f>
              <c:numCache>
                <c:formatCode>General</c:formatCode>
                <c:ptCount val="12"/>
              </c:numCache>
            </c:numRef>
          </c:val>
          <c:extLst>
            <c:ext xmlns:c16="http://schemas.microsoft.com/office/drawing/2014/chart" uri="{C3380CC4-5D6E-409C-BE32-E72D297353CC}">
              <c16:uniqueId val="{00000004-C076-4321-BD24-9F13E88C3062}"/>
            </c:ext>
          </c:extLst>
        </c:ser>
        <c:dLbls>
          <c:showLegendKey val="0"/>
          <c:showVal val="1"/>
          <c:showCatName val="0"/>
          <c:showSerName val="0"/>
          <c:showPercent val="0"/>
          <c:showBubbleSize val="0"/>
        </c:dLbls>
        <c:gapWidth val="150"/>
        <c:overlap val="100"/>
        <c:axId val="549201055"/>
        <c:axId val="728465151"/>
      </c:barChart>
      <c:dateAx>
        <c:axId val="549201055"/>
        <c:scaling>
          <c:orientation val="minMax"/>
        </c:scaling>
        <c:delete val="0"/>
        <c:axPos val="t"/>
        <c:numFmt formatCode="m/d/yyyy"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8465151"/>
        <c:crosses val="max"/>
        <c:auto val="1"/>
        <c:lblOffset val="100"/>
        <c:baseTimeUnit val="months"/>
      </c:dateAx>
      <c:valAx>
        <c:axId val="728465151"/>
        <c:scaling>
          <c:orientation val="minMax"/>
        </c:scaling>
        <c:delete val="1"/>
        <c:axPos val="r"/>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crossAx val="549201055"/>
        <c:crosses val="max"/>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egendEntry>
        <c:idx val="4"/>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6C64CE-CC21-433F-BFCC-898C4E7B66A4}" type="doc">
      <dgm:prSet loTypeId="urn:microsoft.com/office/officeart/2005/8/layout/cycle4" loCatId="matrix" qsTypeId="urn:microsoft.com/office/officeart/2005/8/quickstyle/simple2" qsCatId="simple" csTypeId="urn:microsoft.com/office/officeart/2005/8/colors/colorful1" csCatId="colorful" phldr="1"/>
      <dgm:spPr/>
      <dgm:t>
        <a:bodyPr/>
        <a:lstStyle/>
        <a:p>
          <a:endParaRPr lang="en-US"/>
        </a:p>
      </dgm:t>
    </dgm:pt>
    <dgm:pt modelId="{4087D07F-BF92-42B8-8054-BFA6D192BBEA}">
      <dgm:prSet phldrT="[Text]" custT="1"/>
      <dgm:spPr/>
      <dgm:t>
        <a:bodyPr anchor="b"/>
        <a:lstStyle/>
        <a:p>
          <a:pPr marL="0" indent="0" algn="l">
            <a:tabLst/>
          </a:pPr>
          <a:endParaRPr lang="en-US" sz="1400" dirty="0">
            <a:latin typeface="Open Sans Semibold" panose="020B0706030804020204" pitchFamily="34" charset="0"/>
            <a:ea typeface="Open Sans Semibold" panose="020B0706030804020204" pitchFamily="34" charset="0"/>
            <a:cs typeface="Open Sans Semibold" panose="020B0706030804020204" pitchFamily="34" charset="0"/>
          </a:endParaRPr>
        </a:p>
      </dgm:t>
    </dgm:pt>
    <dgm:pt modelId="{CEA64675-00DA-4029-861B-C182AB7F2864}" type="parTrans" cxnId="{2F18C944-A75E-46F2-A42B-48AC40120A8B}">
      <dgm:prSet/>
      <dgm:spPr/>
      <dgm:t>
        <a:bodyPr/>
        <a:lstStyle/>
        <a:p>
          <a:endParaRPr lang="en-US"/>
        </a:p>
      </dgm:t>
    </dgm:pt>
    <dgm:pt modelId="{8613EC3F-5E5F-48D3-B0D8-EE98800C8E7C}" type="sibTrans" cxnId="{2F18C944-A75E-46F2-A42B-48AC40120A8B}">
      <dgm:prSet/>
      <dgm:spPr/>
      <dgm:t>
        <a:bodyPr/>
        <a:lstStyle/>
        <a:p>
          <a:endParaRPr lang="en-US"/>
        </a:p>
      </dgm:t>
    </dgm:pt>
    <dgm:pt modelId="{96BB267F-9ABA-4F8D-B683-7F4CEBC061FE}">
      <dgm:prSet phldrT="[Text]"/>
      <dgm:spPr/>
      <dgm: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476E0927-A20A-4857-A7A9-DD6E8BB01864}" type="parTrans" cxnId="{C88A1F62-D25D-4BB3-8F8D-DA086AE92B6C}">
      <dgm:prSet/>
      <dgm:spPr/>
      <dgm:t>
        <a:bodyPr/>
        <a:lstStyle/>
        <a:p>
          <a:endParaRPr lang="en-US"/>
        </a:p>
      </dgm:t>
    </dgm:pt>
    <dgm:pt modelId="{3B801E62-4418-4867-9534-186F0635C7A7}" type="sibTrans" cxnId="{C88A1F62-D25D-4BB3-8F8D-DA086AE92B6C}">
      <dgm:prSet/>
      <dgm:spPr/>
      <dgm:t>
        <a:bodyPr/>
        <a:lstStyle/>
        <a:p>
          <a:endParaRPr lang="en-US"/>
        </a:p>
      </dgm:t>
    </dgm:pt>
    <dgm:pt modelId="{5B19B9B7-0E89-489B-87B0-72A91EBD4BCC}">
      <dgm:prSet phldrT="[Text]" custT="1"/>
      <dgm:spPr/>
      <dgm:t>
        <a:bodyPr anchor="b"/>
        <a:lstStyle/>
        <a:p>
          <a:pPr algn="r"/>
          <a:endParaRPr lang="en-US" sz="1400" dirty="0">
            <a:latin typeface="Open Sans Semibold" panose="020B0706030804020204" pitchFamily="34" charset="0"/>
            <a:ea typeface="Open Sans Semibold" panose="020B0706030804020204" pitchFamily="34" charset="0"/>
            <a:cs typeface="Open Sans Semibold" panose="020B0706030804020204" pitchFamily="34" charset="0"/>
          </a:endParaRPr>
        </a:p>
      </dgm:t>
    </dgm:pt>
    <dgm:pt modelId="{AC981431-9D92-4CD4-B9BF-E322A4F55857}" type="parTrans" cxnId="{05680A02-8064-4487-A588-B3B9B9D972AD}">
      <dgm:prSet/>
      <dgm:spPr/>
      <dgm:t>
        <a:bodyPr/>
        <a:lstStyle/>
        <a:p>
          <a:endParaRPr lang="en-US"/>
        </a:p>
      </dgm:t>
    </dgm:pt>
    <dgm:pt modelId="{A62CBAFE-1F6D-40FF-844C-998FF8E38DD4}" type="sibTrans" cxnId="{05680A02-8064-4487-A588-B3B9B9D972AD}">
      <dgm:prSet/>
      <dgm:spPr/>
      <dgm:t>
        <a:bodyPr/>
        <a:lstStyle/>
        <a:p>
          <a:endParaRPr lang="en-US"/>
        </a:p>
      </dgm:t>
    </dgm:pt>
    <dgm:pt modelId="{6A6B1175-BFF8-417B-8A74-6DA75E7C63A0}">
      <dgm:prSet phldrT="[Text]" custT="1"/>
      <dgm:spPr/>
      <dgm:t>
        <a:bodyPr/>
        <a:lstStyle/>
        <a:p>
          <a:endParaRPr lang="en-US" sz="1100" i="1" dirty="0">
            <a:latin typeface="Open Sans" panose="020B0606030504020204" pitchFamily="34" charset="0"/>
            <a:ea typeface="Open Sans" panose="020B0606030504020204" pitchFamily="34" charset="0"/>
            <a:cs typeface="Open Sans" panose="020B0606030504020204" pitchFamily="34" charset="0"/>
          </a:endParaRPr>
        </a:p>
      </dgm:t>
    </dgm:pt>
    <dgm:pt modelId="{064E15B2-AA56-4208-94D2-0B8220B34452}" type="parTrans" cxnId="{F263BE38-772C-4D10-9993-D67966944FFC}">
      <dgm:prSet/>
      <dgm:spPr/>
      <dgm:t>
        <a:bodyPr/>
        <a:lstStyle/>
        <a:p>
          <a:endParaRPr lang="en-US"/>
        </a:p>
      </dgm:t>
    </dgm:pt>
    <dgm:pt modelId="{2308C68F-B7EE-4D51-B609-A5FE2C1DCCBB}" type="sibTrans" cxnId="{F263BE38-772C-4D10-9993-D67966944FFC}">
      <dgm:prSet/>
      <dgm:spPr/>
      <dgm:t>
        <a:bodyPr/>
        <a:lstStyle/>
        <a:p>
          <a:endParaRPr lang="en-US"/>
        </a:p>
      </dgm:t>
    </dgm:pt>
    <dgm:pt modelId="{DA20B6CF-05E8-447F-B847-B06207268E93}">
      <dgm:prSet phldrT="[Text]" custT="1"/>
      <dgm:spPr/>
      <dgm:t>
        <a:bodyPr anchor="t"/>
        <a:lstStyle/>
        <a:p>
          <a:pPr algn="r"/>
          <a:r>
            <a:rPr lang="en-US" sz="1400" dirty="0">
              <a:latin typeface="Open Sans Semibold" panose="020B0706030804020204" pitchFamily="34" charset="0"/>
              <a:ea typeface="Open Sans Semibold" panose="020B0706030804020204" pitchFamily="34" charset="0"/>
              <a:cs typeface="Open Sans Semibold" panose="020B0706030804020204" pitchFamily="34" charset="0"/>
            </a:rPr>
            <a:t> </a:t>
          </a:r>
        </a:p>
      </dgm:t>
    </dgm:pt>
    <dgm:pt modelId="{317D119F-C052-4098-957C-079A1300F2C3}" type="parTrans" cxnId="{184B9052-C265-4D26-B819-1E3B4480E097}">
      <dgm:prSet/>
      <dgm:spPr/>
      <dgm:t>
        <a:bodyPr/>
        <a:lstStyle/>
        <a:p>
          <a:endParaRPr lang="en-US"/>
        </a:p>
      </dgm:t>
    </dgm:pt>
    <dgm:pt modelId="{1689A1DE-578C-473F-950E-66CE8A912299}" type="sibTrans" cxnId="{184B9052-C265-4D26-B819-1E3B4480E097}">
      <dgm:prSet/>
      <dgm:spPr/>
      <dgm:t>
        <a:bodyPr/>
        <a:lstStyle/>
        <a:p>
          <a:endParaRPr lang="en-US"/>
        </a:p>
      </dgm:t>
    </dgm:pt>
    <dgm:pt modelId="{EB958CE1-0721-4A31-8885-9C38DE881A70}">
      <dgm:prSet phldrT="[Text]"/>
      <dgm:spPr/>
      <dgm:t>
        <a:bodyPr/>
        <a:lstStyle/>
        <a:p>
          <a:pPr algn="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046B9480-88C6-4622-9F97-1952BCADE874}" type="parTrans" cxnId="{8AC9B06F-6D85-4846-96EE-2151E6BD4943}">
      <dgm:prSet/>
      <dgm:spPr/>
      <dgm:t>
        <a:bodyPr/>
        <a:lstStyle/>
        <a:p>
          <a:endParaRPr lang="en-US"/>
        </a:p>
      </dgm:t>
    </dgm:pt>
    <dgm:pt modelId="{3C823AEF-AF78-4695-B148-C8C3E34FDA8B}" type="sibTrans" cxnId="{8AC9B06F-6D85-4846-96EE-2151E6BD4943}">
      <dgm:prSet/>
      <dgm:spPr/>
      <dgm:t>
        <a:bodyPr/>
        <a:lstStyle/>
        <a:p>
          <a:endParaRPr lang="en-US"/>
        </a:p>
      </dgm:t>
    </dgm:pt>
    <dgm:pt modelId="{6BAA057E-EED5-4FC1-8A80-2B4460443D50}">
      <dgm:prSet phldrT="[Text]" custT="1"/>
      <dgm:spPr/>
      <dgm:t>
        <a:bodyPr anchor="t"/>
        <a:lstStyle/>
        <a:p>
          <a:pPr algn="ctr"/>
          <a:endParaRPr lang="en-US" sz="1400" dirty="0">
            <a:latin typeface="Open Sans Semibold" panose="020B0706030804020204" pitchFamily="34" charset="0"/>
            <a:ea typeface="Open Sans Semibold" panose="020B0706030804020204" pitchFamily="34" charset="0"/>
            <a:cs typeface="Open Sans Semibold" panose="020B0706030804020204" pitchFamily="34" charset="0"/>
          </a:endParaRPr>
        </a:p>
      </dgm:t>
    </dgm:pt>
    <dgm:pt modelId="{4D574987-B869-4970-B759-560DFAFE939D}" type="parTrans" cxnId="{F66AD504-BA45-47CA-B75C-79B80332C62A}">
      <dgm:prSet/>
      <dgm:spPr/>
      <dgm:t>
        <a:bodyPr/>
        <a:lstStyle/>
        <a:p>
          <a:endParaRPr lang="en-US"/>
        </a:p>
      </dgm:t>
    </dgm:pt>
    <dgm:pt modelId="{859471FF-C82A-4BBC-87B4-E98BF8670695}" type="sibTrans" cxnId="{F66AD504-BA45-47CA-B75C-79B80332C62A}">
      <dgm:prSet/>
      <dgm:spPr/>
      <dgm:t>
        <a:bodyPr/>
        <a:lstStyle/>
        <a:p>
          <a:endParaRPr lang="en-US"/>
        </a:p>
      </dgm:t>
    </dgm:pt>
    <dgm:pt modelId="{FB939021-B567-4C2C-8C45-818281295692}">
      <dgm:prSet phldrT="[Text]"/>
      <dgm:spPr/>
      <dgm: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E7525AB9-295A-4C05-9635-C82CCAB0DCC8}" type="parTrans" cxnId="{A9FA1713-FFE1-41AA-AE12-034065DC1D14}">
      <dgm:prSet/>
      <dgm:spPr/>
      <dgm:t>
        <a:bodyPr/>
        <a:lstStyle/>
        <a:p>
          <a:endParaRPr lang="en-US"/>
        </a:p>
      </dgm:t>
    </dgm:pt>
    <dgm:pt modelId="{9D072B4F-11F4-4971-8B52-5E05830E0599}" type="sibTrans" cxnId="{A9FA1713-FFE1-41AA-AE12-034065DC1D14}">
      <dgm:prSet/>
      <dgm:spPr/>
      <dgm:t>
        <a:bodyPr/>
        <a:lstStyle/>
        <a:p>
          <a:endParaRPr lang="en-US"/>
        </a:p>
      </dgm:t>
    </dgm:pt>
    <dgm:pt modelId="{B03C52E3-946F-4CC0-B2EC-E680AA281718}">
      <dgm:prSet phldrT="[Text]"/>
      <dgm:spPr/>
      <dgm: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BABFDA7A-C428-45C9-B316-DFCA1AEB1C0A}" type="parTrans" cxnId="{BD0564AA-BA3D-4348-A770-56664FE465B4}">
      <dgm:prSet/>
      <dgm:spPr/>
      <dgm:t>
        <a:bodyPr/>
        <a:lstStyle/>
        <a:p>
          <a:endParaRPr lang="en-US"/>
        </a:p>
      </dgm:t>
    </dgm:pt>
    <dgm:pt modelId="{012B2B0E-7EF4-4F26-9EB3-C10F0F33DA13}" type="sibTrans" cxnId="{BD0564AA-BA3D-4348-A770-56664FE465B4}">
      <dgm:prSet/>
      <dgm:spPr/>
      <dgm:t>
        <a:bodyPr/>
        <a:lstStyle/>
        <a:p>
          <a:endParaRPr lang="en-US"/>
        </a:p>
      </dgm:t>
    </dgm:pt>
    <dgm:pt modelId="{204E0AFC-B59C-48FD-B231-7099D2682632}" type="pres">
      <dgm:prSet presAssocID="{046C64CE-CC21-433F-BFCC-898C4E7B66A4}" presName="cycleMatrixDiagram" presStyleCnt="0">
        <dgm:presLayoutVars>
          <dgm:chMax val="1"/>
          <dgm:dir/>
          <dgm:animLvl val="lvl"/>
          <dgm:resizeHandles val="exact"/>
        </dgm:presLayoutVars>
      </dgm:prSet>
      <dgm:spPr/>
    </dgm:pt>
    <dgm:pt modelId="{22106F2B-C339-4336-AF70-83042F653500}" type="pres">
      <dgm:prSet presAssocID="{046C64CE-CC21-433F-BFCC-898C4E7B66A4}" presName="children" presStyleCnt="0"/>
      <dgm:spPr/>
    </dgm:pt>
    <dgm:pt modelId="{FC0731C0-4852-429B-A77C-EE270634245E}" type="pres">
      <dgm:prSet presAssocID="{046C64CE-CC21-433F-BFCC-898C4E7B66A4}" presName="child1group" presStyleCnt="0"/>
      <dgm:spPr/>
    </dgm:pt>
    <dgm:pt modelId="{C40C4FD1-D0A6-4405-8562-54E47218AF2C}" type="pres">
      <dgm:prSet presAssocID="{046C64CE-CC21-433F-BFCC-898C4E7B66A4}" presName="child1" presStyleLbl="bgAcc1" presStyleIdx="0" presStyleCnt="4"/>
      <dgm:spPr/>
    </dgm:pt>
    <dgm:pt modelId="{2584E5EB-C877-4AE2-B03A-86253738FF97}" type="pres">
      <dgm:prSet presAssocID="{046C64CE-CC21-433F-BFCC-898C4E7B66A4}" presName="child1Text" presStyleLbl="bgAcc1" presStyleIdx="0" presStyleCnt="4">
        <dgm:presLayoutVars>
          <dgm:bulletEnabled val="1"/>
        </dgm:presLayoutVars>
      </dgm:prSet>
      <dgm:spPr/>
    </dgm:pt>
    <dgm:pt modelId="{EC3452FB-D0BE-4122-8B6C-EDB37B4AEC6A}" type="pres">
      <dgm:prSet presAssocID="{046C64CE-CC21-433F-BFCC-898C4E7B66A4}" presName="child2group" presStyleCnt="0"/>
      <dgm:spPr/>
    </dgm:pt>
    <dgm:pt modelId="{29992EEF-EA82-4D2B-B772-435F753A6297}" type="pres">
      <dgm:prSet presAssocID="{046C64CE-CC21-433F-BFCC-898C4E7B66A4}" presName="child2" presStyleLbl="bgAcc1" presStyleIdx="1" presStyleCnt="4"/>
      <dgm:spPr/>
    </dgm:pt>
    <dgm:pt modelId="{7131E79A-DBA5-4364-9E4C-F5303D335827}" type="pres">
      <dgm:prSet presAssocID="{046C64CE-CC21-433F-BFCC-898C4E7B66A4}" presName="child2Text" presStyleLbl="bgAcc1" presStyleIdx="1" presStyleCnt="4">
        <dgm:presLayoutVars>
          <dgm:bulletEnabled val="1"/>
        </dgm:presLayoutVars>
      </dgm:prSet>
      <dgm:spPr/>
    </dgm:pt>
    <dgm:pt modelId="{947F6EB0-A630-4FDE-8D27-824AF6A585BC}" type="pres">
      <dgm:prSet presAssocID="{046C64CE-CC21-433F-BFCC-898C4E7B66A4}" presName="child3group" presStyleCnt="0"/>
      <dgm:spPr/>
    </dgm:pt>
    <dgm:pt modelId="{2208F321-6DFF-4574-9892-9124F109ADD4}" type="pres">
      <dgm:prSet presAssocID="{046C64CE-CC21-433F-BFCC-898C4E7B66A4}" presName="child3" presStyleLbl="bgAcc1" presStyleIdx="2" presStyleCnt="4"/>
      <dgm:spPr/>
    </dgm:pt>
    <dgm:pt modelId="{F5AA7FAF-8527-4638-A641-47C2132A1D21}" type="pres">
      <dgm:prSet presAssocID="{046C64CE-CC21-433F-BFCC-898C4E7B66A4}" presName="child3Text" presStyleLbl="bgAcc1" presStyleIdx="2" presStyleCnt="4">
        <dgm:presLayoutVars>
          <dgm:bulletEnabled val="1"/>
        </dgm:presLayoutVars>
      </dgm:prSet>
      <dgm:spPr/>
    </dgm:pt>
    <dgm:pt modelId="{3EF518D0-D16B-47D1-8477-10E29CD15A3B}" type="pres">
      <dgm:prSet presAssocID="{046C64CE-CC21-433F-BFCC-898C4E7B66A4}" presName="child4group" presStyleCnt="0"/>
      <dgm:spPr/>
    </dgm:pt>
    <dgm:pt modelId="{4595C723-8E13-4984-8DE0-904CDC4F411D}" type="pres">
      <dgm:prSet presAssocID="{046C64CE-CC21-433F-BFCC-898C4E7B66A4}" presName="child4" presStyleLbl="bgAcc1" presStyleIdx="3" presStyleCnt="4"/>
      <dgm:spPr/>
    </dgm:pt>
    <dgm:pt modelId="{85B008FC-35EC-4794-A980-E12AF8220DE6}" type="pres">
      <dgm:prSet presAssocID="{046C64CE-CC21-433F-BFCC-898C4E7B66A4}" presName="child4Text" presStyleLbl="bgAcc1" presStyleIdx="3" presStyleCnt="4">
        <dgm:presLayoutVars>
          <dgm:bulletEnabled val="1"/>
        </dgm:presLayoutVars>
      </dgm:prSet>
      <dgm:spPr/>
    </dgm:pt>
    <dgm:pt modelId="{8EDB327C-DAA4-45D9-B086-7290BE0DC36F}" type="pres">
      <dgm:prSet presAssocID="{046C64CE-CC21-433F-BFCC-898C4E7B66A4}" presName="childPlaceholder" presStyleCnt="0"/>
      <dgm:spPr/>
    </dgm:pt>
    <dgm:pt modelId="{279CDFF7-1035-49CD-9CE8-958E8AA30AE0}" type="pres">
      <dgm:prSet presAssocID="{046C64CE-CC21-433F-BFCC-898C4E7B66A4}" presName="circle" presStyleCnt="0"/>
      <dgm:spPr/>
    </dgm:pt>
    <dgm:pt modelId="{44626CE0-00F0-40F8-A0A9-ABC0276A397C}" type="pres">
      <dgm:prSet presAssocID="{046C64CE-CC21-433F-BFCC-898C4E7B66A4}" presName="quadrant1" presStyleLbl="node1" presStyleIdx="0" presStyleCnt="4" custScaleX="114397" custScaleY="101300">
        <dgm:presLayoutVars>
          <dgm:chMax val="1"/>
          <dgm:bulletEnabled val="1"/>
        </dgm:presLayoutVars>
      </dgm:prSet>
      <dgm:spPr/>
    </dgm:pt>
    <dgm:pt modelId="{39D4689C-C5CF-4569-A128-F2A1D2236A0E}" type="pres">
      <dgm:prSet presAssocID="{046C64CE-CC21-433F-BFCC-898C4E7B66A4}" presName="quadrant2" presStyleLbl="node1" presStyleIdx="1" presStyleCnt="4" custScaleX="115326" custScaleY="101300" custLinFactNeighborX="12116">
        <dgm:presLayoutVars>
          <dgm:chMax val="1"/>
          <dgm:bulletEnabled val="1"/>
        </dgm:presLayoutVars>
      </dgm:prSet>
      <dgm:spPr/>
    </dgm:pt>
    <dgm:pt modelId="{21382927-9B02-443B-A9A7-BACC4F21A69E}" type="pres">
      <dgm:prSet presAssocID="{046C64CE-CC21-433F-BFCC-898C4E7B66A4}" presName="quadrant3" presStyleLbl="node1" presStyleIdx="2" presStyleCnt="4" custScaleX="114397" custScaleY="101300" custLinFactNeighborX="12134" custLinFactNeighborY="60">
        <dgm:presLayoutVars>
          <dgm:chMax val="1"/>
          <dgm:bulletEnabled val="1"/>
        </dgm:presLayoutVars>
      </dgm:prSet>
      <dgm:spPr/>
    </dgm:pt>
    <dgm:pt modelId="{B64012B6-8081-4834-B273-6E009A78AF39}" type="pres">
      <dgm:prSet presAssocID="{046C64CE-CC21-433F-BFCC-898C4E7B66A4}" presName="quadrant4" presStyleLbl="node1" presStyleIdx="3" presStyleCnt="4" custScaleX="114397" custScaleY="101300">
        <dgm:presLayoutVars>
          <dgm:chMax val="1"/>
          <dgm:bulletEnabled val="1"/>
        </dgm:presLayoutVars>
      </dgm:prSet>
      <dgm:spPr/>
    </dgm:pt>
    <dgm:pt modelId="{B8F3E87A-021D-4B24-9BA2-6327DB0599A4}" type="pres">
      <dgm:prSet presAssocID="{046C64CE-CC21-433F-BFCC-898C4E7B66A4}" presName="quadrantPlaceholder" presStyleCnt="0"/>
      <dgm:spPr/>
    </dgm:pt>
    <dgm:pt modelId="{EE3AB0F4-F432-4633-854E-2C6B4C295B76}" type="pres">
      <dgm:prSet presAssocID="{046C64CE-CC21-433F-BFCC-898C4E7B66A4}" presName="center1" presStyleLbl="fgShp" presStyleIdx="0" presStyleCnt="2" custLinFactY="-4157" custLinFactNeighborX="16149" custLinFactNeighborY="-100000"/>
      <dgm:spPr/>
    </dgm:pt>
    <dgm:pt modelId="{D495D65C-E695-4CAF-BB5C-6D6BA2AECDC4}" type="pres">
      <dgm:prSet presAssocID="{046C64CE-CC21-433F-BFCC-898C4E7B66A4}" presName="center2" presStyleLbl="fgShp" presStyleIdx="1" presStyleCnt="2" custLinFactNeighborX="11718" custLinFactNeighborY="97266"/>
      <dgm:spPr/>
    </dgm:pt>
  </dgm:ptLst>
  <dgm:cxnLst>
    <dgm:cxn modelId="{05680A02-8064-4487-A588-B3B9B9D972AD}" srcId="{046C64CE-CC21-433F-BFCC-898C4E7B66A4}" destId="{5B19B9B7-0E89-489B-87B0-72A91EBD4BCC}" srcOrd="1" destOrd="0" parTransId="{AC981431-9D92-4CD4-B9BF-E322A4F55857}" sibTransId="{A62CBAFE-1F6D-40FF-844C-998FF8E38DD4}"/>
    <dgm:cxn modelId="{F66AD504-BA45-47CA-B75C-79B80332C62A}" srcId="{046C64CE-CC21-433F-BFCC-898C4E7B66A4}" destId="{6BAA057E-EED5-4FC1-8A80-2B4460443D50}" srcOrd="3" destOrd="0" parTransId="{4D574987-B869-4970-B759-560DFAFE939D}" sibTransId="{859471FF-C82A-4BBC-87B4-E98BF8670695}"/>
    <dgm:cxn modelId="{A9FA1713-FFE1-41AA-AE12-034065DC1D14}" srcId="{6BAA057E-EED5-4FC1-8A80-2B4460443D50}" destId="{FB939021-B567-4C2C-8C45-818281295692}" srcOrd="0" destOrd="0" parTransId="{E7525AB9-295A-4C05-9635-C82CCAB0DCC8}" sibTransId="{9D072B4F-11F4-4971-8B52-5E05830E0599}"/>
    <dgm:cxn modelId="{922ACA24-6A67-4714-B05E-039BA1F41F87}" type="presOf" srcId="{046C64CE-CC21-433F-BFCC-898C4E7B66A4}" destId="{204E0AFC-B59C-48FD-B231-7099D2682632}" srcOrd="0" destOrd="0" presId="urn:microsoft.com/office/officeart/2005/8/layout/cycle4"/>
    <dgm:cxn modelId="{9B02F327-3606-4C08-9635-AEE2F794C195}" type="presOf" srcId="{96BB267F-9ABA-4F8D-B683-7F4CEBC061FE}" destId="{2584E5EB-C877-4AE2-B03A-86253738FF97}" srcOrd="1" destOrd="0" presId="urn:microsoft.com/office/officeart/2005/8/layout/cycle4"/>
    <dgm:cxn modelId="{F263BE38-772C-4D10-9993-D67966944FFC}" srcId="{5B19B9B7-0E89-489B-87B0-72A91EBD4BCC}" destId="{6A6B1175-BFF8-417B-8A74-6DA75E7C63A0}" srcOrd="0" destOrd="0" parTransId="{064E15B2-AA56-4208-94D2-0B8220B34452}" sibTransId="{2308C68F-B7EE-4D51-B609-A5FE2C1DCCBB}"/>
    <dgm:cxn modelId="{C88A1F62-D25D-4BB3-8F8D-DA086AE92B6C}" srcId="{4087D07F-BF92-42B8-8054-BFA6D192BBEA}" destId="{96BB267F-9ABA-4F8D-B683-7F4CEBC061FE}" srcOrd="0" destOrd="0" parTransId="{476E0927-A20A-4857-A7A9-DD6E8BB01864}" sibTransId="{3B801E62-4418-4867-9534-186F0635C7A7}"/>
    <dgm:cxn modelId="{2F18C944-A75E-46F2-A42B-48AC40120A8B}" srcId="{046C64CE-CC21-433F-BFCC-898C4E7B66A4}" destId="{4087D07F-BF92-42B8-8054-BFA6D192BBEA}" srcOrd="0" destOrd="0" parTransId="{CEA64675-00DA-4029-861B-C182AB7F2864}" sibTransId="{8613EC3F-5E5F-48D3-B0D8-EE98800C8E7C}"/>
    <dgm:cxn modelId="{119E2666-E67F-4265-9E1B-1A9E4A152A6A}" type="presOf" srcId="{6A6B1175-BFF8-417B-8A74-6DA75E7C63A0}" destId="{7131E79A-DBA5-4364-9E4C-F5303D335827}" srcOrd="1" destOrd="0" presId="urn:microsoft.com/office/officeart/2005/8/layout/cycle4"/>
    <dgm:cxn modelId="{CF167348-8B2B-411F-B6D5-F9240561A6F1}" type="presOf" srcId="{EB958CE1-0721-4A31-8885-9C38DE881A70}" destId="{2208F321-6DFF-4574-9892-9124F109ADD4}" srcOrd="0" destOrd="0" presId="urn:microsoft.com/office/officeart/2005/8/layout/cycle4"/>
    <dgm:cxn modelId="{C76DEF68-29F7-45E0-92AD-ED1736DD2073}" type="presOf" srcId="{EB958CE1-0721-4A31-8885-9C38DE881A70}" destId="{F5AA7FAF-8527-4638-A641-47C2132A1D21}" srcOrd="1" destOrd="0" presId="urn:microsoft.com/office/officeart/2005/8/layout/cycle4"/>
    <dgm:cxn modelId="{81C8654B-8C80-4DB2-A08A-46B64CA9333E}" type="presOf" srcId="{4087D07F-BF92-42B8-8054-BFA6D192BBEA}" destId="{44626CE0-00F0-40F8-A0A9-ABC0276A397C}" srcOrd="0" destOrd="0" presId="urn:microsoft.com/office/officeart/2005/8/layout/cycle4"/>
    <dgm:cxn modelId="{8AC9B06F-6D85-4846-96EE-2151E6BD4943}" srcId="{DA20B6CF-05E8-447F-B847-B06207268E93}" destId="{EB958CE1-0721-4A31-8885-9C38DE881A70}" srcOrd="0" destOrd="0" parTransId="{046B9480-88C6-4622-9F97-1952BCADE874}" sibTransId="{3C823AEF-AF78-4695-B148-C8C3E34FDA8B}"/>
    <dgm:cxn modelId="{184B9052-C265-4D26-B819-1E3B4480E097}" srcId="{046C64CE-CC21-433F-BFCC-898C4E7B66A4}" destId="{DA20B6CF-05E8-447F-B847-B06207268E93}" srcOrd="2" destOrd="0" parTransId="{317D119F-C052-4098-957C-079A1300F2C3}" sibTransId="{1689A1DE-578C-473F-950E-66CE8A912299}"/>
    <dgm:cxn modelId="{ED60D655-8414-406C-9230-2637C193CC62}" type="presOf" srcId="{5B19B9B7-0E89-489B-87B0-72A91EBD4BCC}" destId="{39D4689C-C5CF-4569-A128-F2A1D2236A0E}" srcOrd="0" destOrd="0" presId="urn:microsoft.com/office/officeart/2005/8/layout/cycle4"/>
    <dgm:cxn modelId="{0ACF638B-88C9-4196-B1AE-ACBCD458E1E9}" type="presOf" srcId="{96BB267F-9ABA-4F8D-B683-7F4CEBC061FE}" destId="{C40C4FD1-D0A6-4405-8562-54E47218AF2C}" srcOrd="0" destOrd="0" presId="urn:microsoft.com/office/officeart/2005/8/layout/cycle4"/>
    <dgm:cxn modelId="{0C4AD5A8-6944-42DC-BC54-AF64A9ECDF9C}" type="presOf" srcId="{B03C52E3-946F-4CC0-B2EC-E680AA281718}" destId="{C40C4FD1-D0A6-4405-8562-54E47218AF2C}" srcOrd="0" destOrd="1" presId="urn:microsoft.com/office/officeart/2005/8/layout/cycle4"/>
    <dgm:cxn modelId="{BD0564AA-BA3D-4348-A770-56664FE465B4}" srcId="{4087D07F-BF92-42B8-8054-BFA6D192BBEA}" destId="{B03C52E3-946F-4CC0-B2EC-E680AA281718}" srcOrd="1" destOrd="0" parTransId="{BABFDA7A-C428-45C9-B316-DFCA1AEB1C0A}" sibTransId="{012B2B0E-7EF4-4F26-9EB3-C10F0F33DA13}"/>
    <dgm:cxn modelId="{7F4A7FB8-4A0F-41E4-97BC-09B2B3348B23}" type="presOf" srcId="{FB939021-B567-4C2C-8C45-818281295692}" destId="{4595C723-8E13-4984-8DE0-904CDC4F411D}" srcOrd="0" destOrd="0" presId="urn:microsoft.com/office/officeart/2005/8/layout/cycle4"/>
    <dgm:cxn modelId="{F08167BB-767F-44DA-B7F1-399A1D70F46E}" type="presOf" srcId="{B03C52E3-946F-4CC0-B2EC-E680AA281718}" destId="{2584E5EB-C877-4AE2-B03A-86253738FF97}" srcOrd="1" destOrd="1" presId="urn:microsoft.com/office/officeart/2005/8/layout/cycle4"/>
    <dgm:cxn modelId="{2DF8CECD-6830-4C2A-A19B-93FD8FA617A5}" type="presOf" srcId="{6BAA057E-EED5-4FC1-8A80-2B4460443D50}" destId="{B64012B6-8081-4834-B273-6E009A78AF39}" srcOrd="0" destOrd="0" presId="urn:microsoft.com/office/officeart/2005/8/layout/cycle4"/>
    <dgm:cxn modelId="{05A8FBF6-01BC-4DE8-B55B-22FBC8B83EEB}" type="presOf" srcId="{6A6B1175-BFF8-417B-8A74-6DA75E7C63A0}" destId="{29992EEF-EA82-4D2B-B772-435F753A6297}" srcOrd="0" destOrd="0" presId="urn:microsoft.com/office/officeart/2005/8/layout/cycle4"/>
    <dgm:cxn modelId="{910847F9-6445-480F-93D7-D81DF4455728}" type="presOf" srcId="{DA20B6CF-05E8-447F-B847-B06207268E93}" destId="{21382927-9B02-443B-A9A7-BACC4F21A69E}" srcOrd="0" destOrd="0" presId="urn:microsoft.com/office/officeart/2005/8/layout/cycle4"/>
    <dgm:cxn modelId="{772A71FD-186A-4794-B70A-7CA9842FFEEA}" type="presOf" srcId="{FB939021-B567-4C2C-8C45-818281295692}" destId="{85B008FC-35EC-4794-A980-E12AF8220DE6}" srcOrd="1" destOrd="0" presId="urn:microsoft.com/office/officeart/2005/8/layout/cycle4"/>
    <dgm:cxn modelId="{8669F816-75FA-40DF-B1C0-CFE9098D8293}" type="presParOf" srcId="{204E0AFC-B59C-48FD-B231-7099D2682632}" destId="{22106F2B-C339-4336-AF70-83042F653500}" srcOrd="0" destOrd="0" presId="urn:microsoft.com/office/officeart/2005/8/layout/cycle4"/>
    <dgm:cxn modelId="{F58301B0-FCB5-48A1-B407-BC6DD85C5A98}" type="presParOf" srcId="{22106F2B-C339-4336-AF70-83042F653500}" destId="{FC0731C0-4852-429B-A77C-EE270634245E}" srcOrd="0" destOrd="0" presId="urn:microsoft.com/office/officeart/2005/8/layout/cycle4"/>
    <dgm:cxn modelId="{F1C1032A-F337-4C9A-B63C-4F52EEE12D2E}" type="presParOf" srcId="{FC0731C0-4852-429B-A77C-EE270634245E}" destId="{C40C4FD1-D0A6-4405-8562-54E47218AF2C}" srcOrd="0" destOrd="0" presId="urn:microsoft.com/office/officeart/2005/8/layout/cycle4"/>
    <dgm:cxn modelId="{AAB725D7-771C-4AB7-91C7-D2D5319982AF}" type="presParOf" srcId="{FC0731C0-4852-429B-A77C-EE270634245E}" destId="{2584E5EB-C877-4AE2-B03A-86253738FF97}" srcOrd="1" destOrd="0" presId="urn:microsoft.com/office/officeart/2005/8/layout/cycle4"/>
    <dgm:cxn modelId="{A93CFC63-6F5A-4638-90E4-AF8F4F0EA468}" type="presParOf" srcId="{22106F2B-C339-4336-AF70-83042F653500}" destId="{EC3452FB-D0BE-4122-8B6C-EDB37B4AEC6A}" srcOrd="1" destOrd="0" presId="urn:microsoft.com/office/officeart/2005/8/layout/cycle4"/>
    <dgm:cxn modelId="{C9604277-B534-4710-BE09-AEB5810CB059}" type="presParOf" srcId="{EC3452FB-D0BE-4122-8B6C-EDB37B4AEC6A}" destId="{29992EEF-EA82-4D2B-B772-435F753A6297}" srcOrd="0" destOrd="0" presId="urn:microsoft.com/office/officeart/2005/8/layout/cycle4"/>
    <dgm:cxn modelId="{49FDBC8C-3243-4BB9-B735-174AA5B4A23E}" type="presParOf" srcId="{EC3452FB-D0BE-4122-8B6C-EDB37B4AEC6A}" destId="{7131E79A-DBA5-4364-9E4C-F5303D335827}" srcOrd="1" destOrd="0" presId="urn:microsoft.com/office/officeart/2005/8/layout/cycle4"/>
    <dgm:cxn modelId="{4975EF10-C08D-411C-935E-93C7C7DF0790}" type="presParOf" srcId="{22106F2B-C339-4336-AF70-83042F653500}" destId="{947F6EB0-A630-4FDE-8D27-824AF6A585BC}" srcOrd="2" destOrd="0" presId="urn:microsoft.com/office/officeart/2005/8/layout/cycle4"/>
    <dgm:cxn modelId="{6CE25D12-9896-4E66-BFC5-EF2481B9F089}" type="presParOf" srcId="{947F6EB0-A630-4FDE-8D27-824AF6A585BC}" destId="{2208F321-6DFF-4574-9892-9124F109ADD4}" srcOrd="0" destOrd="0" presId="urn:microsoft.com/office/officeart/2005/8/layout/cycle4"/>
    <dgm:cxn modelId="{0E10EAB6-9A12-4279-AA90-2E46BAAEB489}" type="presParOf" srcId="{947F6EB0-A630-4FDE-8D27-824AF6A585BC}" destId="{F5AA7FAF-8527-4638-A641-47C2132A1D21}" srcOrd="1" destOrd="0" presId="urn:microsoft.com/office/officeart/2005/8/layout/cycle4"/>
    <dgm:cxn modelId="{35EA392C-B3DD-4254-95E4-BAAF1D8EE275}" type="presParOf" srcId="{22106F2B-C339-4336-AF70-83042F653500}" destId="{3EF518D0-D16B-47D1-8477-10E29CD15A3B}" srcOrd="3" destOrd="0" presId="urn:microsoft.com/office/officeart/2005/8/layout/cycle4"/>
    <dgm:cxn modelId="{85B99495-E1A5-45A3-A1A6-69B229C2ADA4}" type="presParOf" srcId="{3EF518D0-D16B-47D1-8477-10E29CD15A3B}" destId="{4595C723-8E13-4984-8DE0-904CDC4F411D}" srcOrd="0" destOrd="0" presId="urn:microsoft.com/office/officeart/2005/8/layout/cycle4"/>
    <dgm:cxn modelId="{FE0D3B87-35DF-4233-9E32-5F4A097F01B8}" type="presParOf" srcId="{3EF518D0-D16B-47D1-8477-10E29CD15A3B}" destId="{85B008FC-35EC-4794-A980-E12AF8220DE6}" srcOrd="1" destOrd="0" presId="urn:microsoft.com/office/officeart/2005/8/layout/cycle4"/>
    <dgm:cxn modelId="{24D36623-3A50-4AC5-9520-2B3A2F8963DA}" type="presParOf" srcId="{22106F2B-C339-4336-AF70-83042F653500}" destId="{8EDB327C-DAA4-45D9-B086-7290BE0DC36F}" srcOrd="4" destOrd="0" presId="urn:microsoft.com/office/officeart/2005/8/layout/cycle4"/>
    <dgm:cxn modelId="{3316721A-2D03-4BBC-9493-A706360C6404}" type="presParOf" srcId="{204E0AFC-B59C-48FD-B231-7099D2682632}" destId="{279CDFF7-1035-49CD-9CE8-958E8AA30AE0}" srcOrd="1" destOrd="0" presId="urn:microsoft.com/office/officeart/2005/8/layout/cycle4"/>
    <dgm:cxn modelId="{D55F532C-9397-4369-B716-6C97DB20872C}" type="presParOf" srcId="{279CDFF7-1035-49CD-9CE8-958E8AA30AE0}" destId="{44626CE0-00F0-40F8-A0A9-ABC0276A397C}" srcOrd="0" destOrd="0" presId="urn:microsoft.com/office/officeart/2005/8/layout/cycle4"/>
    <dgm:cxn modelId="{2564BDF6-0FBB-4B65-83A0-21451EBAB074}" type="presParOf" srcId="{279CDFF7-1035-49CD-9CE8-958E8AA30AE0}" destId="{39D4689C-C5CF-4569-A128-F2A1D2236A0E}" srcOrd="1" destOrd="0" presId="urn:microsoft.com/office/officeart/2005/8/layout/cycle4"/>
    <dgm:cxn modelId="{C5780F85-8309-4579-BB1F-CBD1CDD4F1CA}" type="presParOf" srcId="{279CDFF7-1035-49CD-9CE8-958E8AA30AE0}" destId="{21382927-9B02-443B-A9A7-BACC4F21A69E}" srcOrd="2" destOrd="0" presId="urn:microsoft.com/office/officeart/2005/8/layout/cycle4"/>
    <dgm:cxn modelId="{4838E8C5-2D7A-48FF-AB94-4DE31DD5F27C}" type="presParOf" srcId="{279CDFF7-1035-49CD-9CE8-958E8AA30AE0}" destId="{B64012B6-8081-4834-B273-6E009A78AF39}" srcOrd="3" destOrd="0" presId="urn:microsoft.com/office/officeart/2005/8/layout/cycle4"/>
    <dgm:cxn modelId="{629CFEFF-15F1-49AD-8D74-123BA1A5DBE1}" type="presParOf" srcId="{279CDFF7-1035-49CD-9CE8-958E8AA30AE0}" destId="{B8F3E87A-021D-4B24-9BA2-6327DB0599A4}" srcOrd="4" destOrd="0" presId="urn:microsoft.com/office/officeart/2005/8/layout/cycle4"/>
    <dgm:cxn modelId="{2AD8FAA6-9498-44D3-8C97-ED0C44658D56}" type="presParOf" srcId="{204E0AFC-B59C-48FD-B231-7099D2682632}" destId="{EE3AB0F4-F432-4633-854E-2C6B4C295B76}" srcOrd="2" destOrd="0" presId="urn:microsoft.com/office/officeart/2005/8/layout/cycle4"/>
    <dgm:cxn modelId="{169E2A1E-417B-420B-8CD3-E77274A16674}" type="presParOf" srcId="{204E0AFC-B59C-48FD-B231-7099D2682632}" destId="{D495D65C-E695-4CAF-BB5C-6D6BA2AECDC4}" srcOrd="3" destOrd="0" presId="urn:microsoft.com/office/officeart/2005/8/layout/cycle4"/>
  </dgm:cxnLst>
  <dgm:bg>
    <a:effectLst>
      <a:outerShdw blurRad="50800" dist="38100" algn="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8F321-6DFF-4574-9892-9124F109ADD4}">
      <dsp:nvSpPr>
        <dsp:cNvPr id="0" name=""/>
        <dsp:cNvSpPr/>
      </dsp:nvSpPr>
      <dsp:spPr>
        <a:xfrm>
          <a:off x="4205227" y="3156241"/>
          <a:ext cx="2292916" cy="1485289"/>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r" defTabSz="1066800">
            <a:lnSpc>
              <a:spcPct val="90000"/>
            </a:lnSpc>
            <a:spcBef>
              <a:spcPct val="0"/>
            </a:spcBef>
            <a:spcAft>
              <a:spcPct val="15000"/>
            </a:spcAft>
            <a:buChar char="•"/>
          </a:pPr>
          <a:endParaRPr lang="en-US" sz="2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925729" y="3560190"/>
        <a:ext cx="1539787" cy="1048713"/>
      </dsp:txXfrm>
    </dsp:sp>
    <dsp:sp modelId="{4595C723-8E13-4984-8DE0-904CDC4F411D}">
      <dsp:nvSpPr>
        <dsp:cNvPr id="0" name=""/>
        <dsp:cNvSpPr/>
      </dsp:nvSpPr>
      <dsp:spPr>
        <a:xfrm>
          <a:off x="464153" y="3156241"/>
          <a:ext cx="2292916" cy="1485289"/>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96780" y="3560190"/>
        <a:ext cx="1539787" cy="1048713"/>
      </dsp:txXfrm>
    </dsp:sp>
    <dsp:sp modelId="{29992EEF-EA82-4D2B-B772-435F753A6297}">
      <dsp:nvSpPr>
        <dsp:cNvPr id="0" name=""/>
        <dsp:cNvSpPr/>
      </dsp:nvSpPr>
      <dsp:spPr>
        <a:xfrm>
          <a:off x="4205227" y="0"/>
          <a:ext cx="2292916" cy="1485289"/>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endParaRPr lang="en-US" sz="1100" i="1" kern="1200" dirty="0">
            <a:latin typeface="Open Sans" panose="020B0606030504020204" pitchFamily="34" charset="0"/>
            <a:ea typeface="Open Sans" panose="020B0606030504020204" pitchFamily="34" charset="0"/>
            <a:cs typeface="Open Sans" panose="020B0606030504020204" pitchFamily="34" charset="0"/>
          </a:endParaRPr>
        </a:p>
      </dsp:txBody>
      <dsp:txXfrm>
        <a:off x="4925729" y="32627"/>
        <a:ext cx="1539787" cy="1048713"/>
      </dsp:txXfrm>
    </dsp:sp>
    <dsp:sp modelId="{C40C4FD1-D0A6-4405-8562-54E47218AF2C}">
      <dsp:nvSpPr>
        <dsp:cNvPr id="0" name=""/>
        <dsp:cNvSpPr/>
      </dsp:nvSpPr>
      <dsp:spPr>
        <a:xfrm>
          <a:off x="464153" y="0"/>
          <a:ext cx="2292916" cy="148528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latin typeface="Open Sans" panose="020B0606030504020204" pitchFamily="34" charset="0"/>
            <a:ea typeface="Open Sans" panose="020B0606030504020204" pitchFamily="34" charset="0"/>
            <a:cs typeface="Open Sans" panose="020B0606030504020204" pitchFamily="34" charset="0"/>
          </a:endParaRPr>
        </a:p>
        <a:p>
          <a:pPr marL="228600" lvl="1" indent="-228600" algn="l" defTabSz="1066800">
            <a:lnSpc>
              <a:spcPct val="90000"/>
            </a:lnSpc>
            <a:spcBef>
              <a:spcPct val="0"/>
            </a:spcBef>
            <a:spcAft>
              <a:spcPct val="15000"/>
            </a:spcAft>
            <a:buChar char="•"/>
          </a:pPr>
          <a:endParaRPr lang="en-US" sz="2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96780" y="32627"/>
        <a:ext cx="1539787" cy="1048713"/>
      </dsp:txXfrm>
    </dsp:sp>
    <dsp:sp modelId="{44626CE0-00F0-40F8-A0A9-ABC0276A397C}">
      <dsp:nvSpPr>
        <dsp:cNvPr id="0" name=""/>
        <dsp:cNvSpPr/>
      </dsp:nvSpPr>
      <dsp:spPr>
        <a:xfrm>
          <a:off x="1280276" y="251503"/>
          <a:ext cx="2299131" cy="2035910"/>
        </a:xfrm>
        <a:prstGeom prst="pieWedge">
          <a:avLst/>
        </a:prstGeom>
        <a:solidFill>
          <a:schemeClr val="accent2">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b" anchorCtr="0">
          <a:noAutofit/>
        </a:bodyPr>
        <a:lstStyle/>
        <a:p>
          <a:pPr marL="0" lvl="0" indent="0" algn="l" defTabSz="622300">
            <a:lnSpc>
              <a:spcPct val="90000"/>
            </a:lnSpc>
            <a:spcBef>
              <a:spcPct val="0"/>
            </a:spcBef>
            <a:spcAft>
              <a:spcPct val="35000"/>
            </a:spcAft>
            <a:buNone/>
            <a:tabLst/>
          </a:pPr>
          <a:endPar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endParaRPr>
        </a:p>
      </dsp:txBody>
      <dsp:txXfrm>
        <a:off x="1953676" y="847807"/>
        <a:ext cx="1625731" cy="1439606"/>
      </dsp:txXfrm>
    </dsp:sp>
    <dsp:sp modelId="{39D4689C-C5CF-4569-A128-F2A1D2236A0E}">
      <dsp:nvSpPr>
        <dsp:cNvPr id="0" name=""/>
        <dsp:cNvSpPr/>
      </dsp:nvSpPr>
      <dsp:spPr>
        <a:xfrm rot="5400000">
          <a:off x="3758005" y="110557"/>
          <a:ext cx="2035910" cy="2317802"/>
        </a:xfrm>
        <a:prstGeom prst="pieWedge">
          <a:avLst/>
        </a:prstGeom>
        <a:solidFill>
          <a:schemeClr val="accent3">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b" anchorCtr="0">
          <a:noAutofit/>
        </a:bodyPr>
        <a:lstStyle/>
        <a:p>
          <a:pPr marL="0" lvl="0" indent="0" algn="r" defTabSz="622300">
            <a:lnSpc>
              <a:spcPct val="90000"/>
            </a:lnSpc>
            <a:spcBef>
              <a:spcPct val="0"/>
            </a:spcBef>
            <a:spcAft>
              <a:spcPct val="35000"/>
            </a:spcAft>
            <a:buNone/>
          </a:pPr>
          <a:endPar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endParaRPr>
        </a:p>
      </dsp:txBody>
      <dsp:txXfrm rot="-5400000">
        <a:off x="3617059" y="847807"/>
        <a:ext cx="1638934" cy="1439606"/>
      </dsp:txXfrm>
    </dsp:sp>
    <dsp:sp modelId="{21382927-9B02-443B-A9A7-BACC4F21A69E}">
      <dsp:nvSpPr>
        <dsp:cNvPr id="0" name=""/>
        <dsp:cNvSpPr/>
      </dsp:nvSpPr>
      <dsp:spPr>
        <a:xfrm rot="10800000">
          <a:off x="3626756" y="2355323"/>
          <a:ext cx="2299131" cy="2035910"/>
        </a:xfrm>
        <a:prstGeom prst="pieWedge">
          <a:avLst/>
        </a:prstGeom>
        <a:solidFill>
          <a:schemeClr val="accent4">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t" anchorCtr="0">
          <a:noAutofit/>
        </a:bodyPr>
        <a:lstStyle/>
        <a:p>
          <a:pPr marL="0" lvl="0" indent="0" algn="r" defTabSz="622300">
            <a:lnSpc>
              <a:spcPct val="90000"/>
            </a:lnSpc>
            <a:spcBef>
              <a:spcPct val="0"/>
            </a:spcBef>
            <a:spcAft>
              <a:spcPct val="35000"/>
            </a:spcAft>
            <a:buNone/>
          </a:pPr>
          <a:r>
            <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rPr>
            <a:t> </a:t>
          </a:r>
        </a:p>
      </dsp:txBody>
      <dsp:txXfrm rot="10800000">
        <a:off x="3626756" y="2355323"/>
        <a:ext cx="1625731" cy="1439606"/>
      </dsp:txXfrm>
    </dsp:sp>
    <dsp:sp modelId="{B64012B6-8081-4834-B273-6E009A78AF39}">
      <dsp:nvSpPr>
        <dsp:cNvPr id="0" name=""/>
        <dsp:cNvSpPr/>
      </dsp:nvSpPr>
      <dsp:spPr>
        <a:xfrm rot="16200000">
          <a:off x="1411886" y="2222506"/>
          <a:ext cx="2035910" cy="2299131"/>
        </a:xfrm>
        <a:prstGeom prst="pieWedge">
          <a:avLst/>
        </a:prstGeom>
        <a:solidFill>
          <a:schemeClr val="accent5">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endPar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endParaRPr>
        </a:p>
      </dsp:txBody>
      <dsp:txXfrm rot="5400000">
        <a:off x="1953676" y="2354116"/>
        <a:ext cx="1625731" cy="1439606"/>
      </dsp:txXfrm>
    </dsp:sp>
    <dsp:sp modelId="{EE3AB0F4-F432-4633-854E-2C6B4C295B76}">
      <dsp:nvSpPr>
        <dsp:cNvPr id="0" name=""/>
        <dsp:cNvSpPr/>
      </dsp:nvSpPr>
      <dsp:spPr>
        <a:xfrm>
          <a:off x="3246253" y="1274545"/>
          <a:ext cx="693908" cy="603399"/>
        </a:xfrm>
        <a:prstGeom prst="circularArrow">
          <a:avLst/>
        </a:prstGeom>
        <a:solidFill>
          <a:schemeClr val="accent2">
            <a:tint val="40000"/>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D495D65C-E695-4CAF-BB5C-6D6BA2AECDC4}">
      <dsp:nvSpPr>
        <dsp:cNvPr id="0" name=""/>
        <dsp:cNvSpPr/>
      </dsp:nvSpPr>
      <dsp:spPr>
        <a:xfrm rot="10800000">
          <a:off x="3215506" y="2722006"/>
          <a:ext cx="693908" cy="603399"/>
        </a:xfrm>
        <a:prstGeom prst="circularArrow">
          <a:avLst/>
        </a:prstGeom>
        <a:solidFill>
          <a:schemeClr val="accent2">
            <a:tint val="40000"/>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5B75399-03FE-7B41-96C5-A91C98A3216B}" type="datetimeFigureOut">
              <a:rPr lang="en-US" smtClean="0"/>
              <a:t>8/29/2023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D8537E-CB16-5049-9DEA-418017AB73AC}" type="slidenum">
              <a:rPr lang="en-US" smtClean="0"/>
              <a:t>‹#›</a:t>
            </a:fld>
            <a:endParaRPr lang="en-US"/>
          </a:p>
        </p:txBody>
      </p:sp>
    </p:spTree>
    <p:extLst>
      <p:ext uri="{BB962C8B-B14F-4D97-AF65-F5344CB8AC3E}">
        <p14:creationId xmlns:p14="http://schemas.microsoft.com/office/powerpoint/2010/main" val="178941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Need to add a slide about the Customer’s goals; what’s important to the client? Create conversation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D8537E-CB16-5049-9DEA-418017AB73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3148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D8537E-CB16-5049-9DEA-418017AB73AC}" type="slidenum">
              <a:rPr lang="en-US" smtClean="0"/>
              <a:t>11</a:t>
            </a:fld>
            <a:endParaRPr lang="en-US"/>
          </a:p>
        </p:txBody>
      </p:sp>
    </p:spTree>
    <p:extLst>
      <p:ext uri="{BB962C8B-B14F-4D97-AF65-F5344CB8AC3E}">
        <p14:creationId xmlns:p14="http://schemas.microsoft.com/office/powerpoint/2010/main" val="150310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FF0000"/>
                </a:solidFill>
                <a:highlight>
                  <a:srgbClr val="FFFF00"/>
                </a:highlight>
              </a:rPr>
              <a:t>Yes, who can do this? </a:t>
            </a:r>
            <a:r>
              <a:rPr lang="en-US"/>
              <a:t>Could </a:t>
            </a:r>
            <a:r>
              <a:rPr lang="en-US" dirty="0"/>
              <a:t>we identify specific contact types?</a:t>
            </a:r>
          </a:p>
          <a:p>
            <a:r>
              <a:rPr lang="en-US" dirty="0"/>
              <a:t>Service Retirement, Billing, Wireless Overage, Outage Contacts, </a:t>
            </a:r>
          </a:p>
          <a:p>
            <a:r>
              <a:rPr lang="en-US" dirty="0"/>
              <a:t>Review active </a:t>
            </a:r>
            <a:r>
              <a:rPr lang="en-US" dirty="0" err="1"/>
              <a:t>Telcare</a:t>
            </a:r>
            <a:r>
              <a:rPr lang="en-US" dirty="0"/>
              <a:t> contacts</a:t>
            </a:r>
          </a:p>
        </p:txBody>
      </p:sp>
      <p:sp>
        <p:nvSpPr>
          <p:cNvPr id="4" name="Slide Number Placeholder 3"/>
          <p:cNvSpPr>
            <a:spLocks noGrp="1"/>
          </p:cNvSpPr>
          <p:nvPr>
            <p:ph type="sldNum" sz="quarter" idx="5"/>
          </p:nvPr>
        </p:nvSpPr>
        <p:spPr/>
        <p:txBody>
          <a:bodyPr/>
          <a:lstStyle/>
          <a:p>
            <a:fld id="{31D8537E-CB16-5049-9DEA-418017AB73AC}" type="slidenum">
              <a:rPr lang="en-US" smtClean="0"/>
              <a:t>12</a:t>
            </a:fld>
            <a:endParaRPr lang="en-US"/>
          </a:p>
        </p:txBody>
      </p:sp>
    </p:spTree>
    <p:extLst>
      <p:ext uri="{BB962C8B-B14F-4D97-AF65-F5344CB8AC3E}">
        <p14:creationId xmlns:p14="http://schemas.microsoft.com/office/powerpoint/2010/main" val="196062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questions</a:t>
            </a:r>
          </a:p>
        </p:txBody>
      </p:sp>
      <p:sp>
        <p:nvSpPr>
          <p:cNvPr id="4" name="Slide Number Placeholder 3"/>
          <p:cNvSpPr>
            <a:spLocks noGrp="1"/>
          </p:cNvSpPr>
          <p:nvPr>
            <p:ph type="sldNum" sz="quarter" idx="5"/>
          </p:nvPr>
        </p:nvSpPr>
        <p:spPr/>
        <p:txBody>
          <a:bodyPr/>
          <a:lstStyle/>
          <a:p>
            <a:fld id="{31D8537E-CB16-5049-9DEA-418017AB73AC}" type="slidenum">
              <a:rPr lang="en-US" smtClean="0"/>
              <a:t>13</a:t>
            </a:fld>
            <a:endParaRPr lang="en-US"/>
          </a:p>
        </p:txBody>
      </p:sp>
    </p:spTree>
    <p:extLst>
      <p:ext uri="{BB962C8B-B14F-4D97-AF65-F5344CB8AC3E}">
        <p14:creationId xmlns:p14="http://schemas.microsoft.com/office/powerpoint/2010/main" val="3455825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D8537E-CB16-5049-9DEA-418017AB73AC}" type="slidenum">
              <a:rPr lang="en-US" smtClean="0"/>
              <a:t>15</a:t>
            </a:fld>
            <a:endParaRPr lang="en-US"/>
          </a:p>
        </p:txBody>
      </p:sp>
    </p:spTree>
    <p:extLst>
      <p:ext uri="{BB962C8B-B14F-4D97-AF65-F5344CB8AC3E}">
        <p14:creationId xmlns:p14="http://schemas.microsoft.com/office/powerpoint/2010/main" val="2738314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D8537E-CB16-5049-9DEA-418017AB73AC}" type="slidenum">
              <a:rPr lang="en-US" smtClean="0"/>
              <a:t>24</a:t>
            </a:fld>
            <a:endParaRPr lang="en-US"/>
          </a:p>
        </p:txBody>
      </p:sp>
    </p:spTree>
    <p:extLst>
      <p:ext uri="{BB962C8B-B14F-4D97-AF65-F5344CB8AC3E}">
        <p14:creationId xmlns:p14="http://schemas.microsoft.com/office/powerpoint/2010/main" val="428654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D8537E-CB16-5049-9DEA-418017AB73AC}" type="slidenum">
              <a:rPr lang="en-US" smtClean="0"/>
              <a:t>25</a:t>
            </a:fld>
            <a:endParaRPr lang="en-US"/>
          </a:p>
        </p:txBody>
      </p:sp>
    </p:spTree>
    <p:extLst>
      <p:ext uri="{BB962C8B-B14F-4D97-AF65-F5344CB8AC3E}">
        <p14:creationId xmlns:p14="http://schemas.microsoft.com/office/powerpoint/2010/main" val="1536731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D8537E-CB16-5049-9DEA-418017AB73AC}" type="slidenum">
              <a:rPr lang="en-US" smtClean="0"/>
              <a:t>26</a:t>
            </a:fld>
            <a:endParaRPr lang="en-US"/>
          </a:p>
        </p:txBody>
      </p:sp>
    </p:spTree>
    <p:extLst>
      <p:ext uri="{BB962C8B-B14F-4D97-AF65-F5344CB8AC3E}">
        <p14:creationId xmlns:p14="http://schemas.microsoft.com/office/powerpoint/2010/main" val="2450265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D8537E-CB16-5049-9DEA-418017AB73AC}" type="slidenum">
              <a:rPr lang="en-US" smtClean="0"/>
              <a:t>27</a:t>
            </a:fld>
            <a:endParaRPr lang="en-US"/>
          </a:p>
        </p:txBody>
      </p:sp>
    </p:spTree>
    <p:extLst>
      <p:ext uri="{BB962C8B-B14F-4D97-AF65-F5344CB8AC3E}">
        <p14:creationId xmlns:p14="http://schemas.microsoft.com/office/powerpoint/2010/main" val="1225514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D8537E-CB16-5049-9DEA-418017AB73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5230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a separate slide for MACH Networks, LTE MTM Data</a:t>
            </a:r>
          </a:p>
          <a:p>
            <a:endParaRPr lang="en-US" dirty="0"/>
          </a:p>
          <a:p>
            <a:endParaRPr lang="en-US" dirty="0"/>
          </a:p>
        </p:txBody>
      </p:sp>
      <p:sp>
        <p:nvSpPr>
          <p:cNvPr id="4" name="Slide Number Placeholder 3"/>
          <p:cNvSpPr>
            <a:spLocks noGrp="1"/>
          </p:cNvSpPr>
          <p:nvPr>
            <p:ph type="sldNum" sz="quarter" idx="5"/>
          </p:nvPr>
        </p:nvSpPr>
        <p:spPr/>
        <p:txBody>
          <a:bodyPr/>
          <a:lstStyle/>
          <a:p>
            <a:fld id="{31D8537E-CB16-5049-9DEA-418017AB73AC}" type="slidenum">
              <a:rPr lang="en-US" smtClean="0"/>
              <a:t>30</a:t>
            </a:fld>
            <a:endParaRPr lang="en-US"/>
          </a:p>
        </p:txBody>
      </p:sp>
    </p:spTree>
    <p:extLst>
      <p:ext uri="{BB962C8B-B14F-4D97-AF65-F5344CB8AC3E}">
        <p14:creationId xmlns:p14="http://schemas.microsoft.com/office/powerpoint/2010/main" val="303982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D8537E-CB16-5049-9DEA-418017AB73AC}" type="slidenum">
              <a:rPr lang="en-US" smtClean="0"/>
              <a:t>3</a:t>
            </a:fld>
            <a:endParaRPr lang="en-US"/>
          </a:p>
        </p:txBody>
      </p:sp>
    </p:spTree>
    <p:extLst>
      <p:ext uri="{BB962C8B-B14F-4D97-AF65-F5344CB8AC3E}">
        <p14:creationId xmlns:p14="http://schemas.microsoft.com/office/powerpoint/2010/main" val="2362514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a separate slide for MACH Networks, LTE MTM Data</a:t>
            </a:r>
          </a:p>
          <a:p>
            <a:endParaRPr lang="en-US" dirty="0"/>
          </a:p>
          <a:p>
            <a:endParaRPr lang="en-US" dirty="0"/>
          </a:p>
        </p:txBody>
      </p:sp>
      <p:sp>
        <p:nvSpPr>
          <p:cNvPr id="4" name="Slide Number Placeholder 3"/>
          <p:cNvSpPr>
            <a:spLocks noGrp="1"/>
          </p:cNvSpPr>
          <p:nvPr>
            <p:ph type="sldNum" sz="quarter" idx="5"/>
          </p:nvPr>
        </p:nvSpPr>
        <p:spPr/>
        <p:txBody>
          <a:bodyPr/>
          <a:lstStyle/>
          <a:p>
            <a:fld id="{31D8537E-CB16-5049-9DEA-418017AB73AC}" type="slidenum">
              <a:rPr lang="en-US" smtClean="0"/>
              <a:t>31</a:t>
            </a:fld>
            <a:endParaRPr lang="en-US"/>
          </a:p>
        </p:txBody>
      </p:sp>
    </p:spTree>
    <p:extLst>
      <p:ext uri="{BB962C8B-B14F-4D97-AF65-F5344CB8AC3E}">
        <p14:creationId xmlns:p14="http://schemas.microsoft.com/office/powerpoint/2010/main" val="270249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a separate slide for MACH Networks, LTE MTM Data</a:t>
            </a:r>
          </a:p>
          <a:p>
            <a:endParaRPr lang="en-US" dirty="0"/>
          </a:p>
          <a:p>
            <a:endParaRPr lang="en-US" dirty="0"/>
          </a:p>
        </p:txBody>
      </p:sp>
      <p:sp>
        <p:nvSpPr>
          <p:cNvPr id="4" name="Slide Number Placeholder 3"/>
          <p:cNvSpPr>
            <a:spLocks noGrp="1"/>
          </p:cNvSpPr>
          <p:nvPr>
            <p:ph type="sldNum" sz="quarter" idx="5"/>
          </p:nvPr>
        </p:nvSpPr>
        <p:spPr/>
        <p:txBody>
          <a:bodyPr/>
          <a:lstStyle/>
          <a:p>
            <a:fld id="{31D8537E-CB16-5049-9DEA-418017AB73AC}" type="slidenum">
              <a:rPr lang="en-US" smtClean="0"/>
              <a:t>32</a:t>
            </a:fld>
            <a:endParaRPr lang="en-US"/>
          </a:p>
        </p:txBody>
      </p:sp>
    </p:spTree>
    <p:extLst>
      <p:ext uri="{BB962C8B-B14F-4D97-AF65-F5344CB8AC3E}">
        <p14:creationId xmlns:p14="http://schemas.microsoft.com/office/powerpoint/2010/main" val="618719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D8537E-CB16-5049-9DEA-418017AB73AC}" type="slidenum">
              <a:rPr lang="en-US" smtClean="0"/>
              <a:t>34</a:t>
            </a:fld>
            <a:endParaRPr lang="en-US"/>
          </a:p>
        </p:txBody>
      </p:sp>
    </p:spTree>
    <p:extLst>
      <p:ext uri="{BB962C8B-B14F-4D97-AF65-F5344CB8AC3E}">
        <p14:creationId xmlns:p14="http://schemas.microsoft.com/office/powerpoint/2010/main" val="456825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r>
              <a:rPr lang="en-US" sz="1800">
                <a:solidFill>
                  <a:srgbClr val="FF0000"/>
                </a:solidFill>
                <a:effectLst/>
                <a:highlight>
                  <a:srgbClr val="00FF00"/>
                </a:highlight>
                <a:latin typeface="Calibri" panose="020F0502020204030204" pitchFamily="34" charset="0"/>
                <a:cs typeface="Calibri" panose="020F0502020204030204" pitchFamily="34" charset="0"/>
              </a:rPr>
              <a:t>DONE </a:t>
            </a:r>
            <a:r>
              <a:rPr lang="en-US">
                <a:highlight>
                  <a:srgbClr val="00FF00"/>
                </a:highlight>
              </a:rPr>
              <a:t>Update </a:t>
            </a:r>
            <a:r>
              <a:rPr lang="en-US" dirty="0">
                <a:highlight>
                  <a:srgbClr val="00FF00"/>
                </a:highlight>
              </a:rPr>
              <a:t>needed; Acquisition completed on August 16, 2022</a:t>
            </a:r>
          </a:p>
        </p:txBody>
      </p:sp>
      <p:sp>
        <p:nvSpPr>
          <p:cNvPr id="4" name="Slide Number Placeholder 3"/>
          <p:cNvSpPr>
            <a:spLocks noGrp="1"/>
          </p:cNvSpPr>
          <p:nvPr>
            <p:ph type="sldNum" sz="quarter" idx="5"/>
          </p:nvPr>
        </p:nvSpPr>
        <p:spPr/>
        <p:txBody>
          <a:bodyPr/>
          <a:lstStyle/>
          <a:p>
            <a:fld id="{31D8537E-CB16-5049-9DEA-418017AB73AC}" type="slidenum">
              <a:rPr lang="en-US" smtClean="0"/>
              <a:t>35</a:t>
            </a:fld>
            <a:endParaRPr lang="en-US"/>
          </a:p>
        </p:txBody>
      </p:sp>
    </p:spTree>
    <p:extLst>
      <p:ext uri="{BB962C8B-B14F-4D97-AF65-F5344CB8AC3E}">
        <p14:creationId xmlns:p14="http://schemas.microsoft.com/office/powerpoint/2010/main" val="3875461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Pricing outdated; Not $3.99….. $8.95</a:t>
            </a:r>
          </a:p>
        </p:txBody>
      </p:sp>
      <p:sp>
        <p:nvSpPr>
          <p:cNvPr id="4" name="Slide Number Placeholder 3"/>
          <p:cNvSpPr>
            <a:spLocks noGrp="1"/>
          </p:cNvSpPr>
          <p:nvPr>
            <p:ph type="sldNum" sz="quarter" idx="5"/>
          </p:nvPr>
        </p:nvSpPr>
        <p:spPr/>
        <p:txBody>
          <a:bodyPr/>
          <a:lstStyle/>
          <a:p>
            <a:fld id="{31D8537E-CB16-5049-9DEA-418017AB73AC}" type="slidenum">
              <a:rPr lang="en-US" smtClean="0"/>
              <a:t>36</a:t>
            </a:fld>
            <a:endParaRPr lang="en-US"/>
          </a:p>
        </p:txBody>
      </p:sp>
    </p:spTree>
    <p:extLst>
      <p:ext uri="{BB962C8B-B14F-4D97-AF65-F5344CB8AC3E}">
        <p14:creationId xmlns:p14="http://schemas.microsoft.com/office/powerpoint/2010/main" val="2680764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D8537E-CB16-5049-9DEA-418017AB73AC}" type="slidenum">
              <a:rPr lang="en-US" smtClean="0"/>
              <a:t>37</a:t>
            </a:fld>
            <a:endParaRPr lang="en-US"/>
          </a:p>
        </p:txBody>
      </p:sp>
    </p:spTree>
    <p:extLst>
      <p:ext uri="{BB962C8B-B14F-4D97-AF65-F5344CB8AC3E}">
        <p14:creationId xmlns:p14="http://schemas.microsoft.com/office/powerpoint/2010/main" val="621509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D8537E-CB16-5049-9DEA-418017AB73AC}" type="slidenum">
              <a:rPr lang="en-US" smtClean="0"/>
              <a:t>4</a:t>
            </a:fld>
            <a:endParaRPr lang="en-US"/>
          </a:p>
        </p:txBody>
      </p:sp>
    </p:spTree>
    <p:extLst>
      <p:ext uri="{BB962C8B-B14F-4D97-AF65-F5344CB8AC3E}">
        <p14:creationId xmlns:p14="http://schemas.microsoft.com/office/powerpoint/2010/main" val="1667294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 Manager, Client Relationship Manager, Sales Engineer, Project Manager (Optional)</a:t>
            </a:r>
          </a:p>
        </p:txBody>
      </p:sp>
      <p:sp>
        <p:nvSpPr>
          <p:cNvPr id="4" name="Slide Number Placeholder 3"/>
          <p:cNvSpPr>
            <a:spLocks noGrp="1"/>
          </p:cNvSpPr>
          <p:nvPr>
            <p:ph type="sldNum" sz="quarter" idx="5"/>
          </p:nvPr>
        </p:nvSpPr>
        <p:spPr/>
        <p:txBody>
          <a:bodyPr/>
          <a:lstStyle/>
          <a:p>
            <a:fld id="{31D8537E-CB16-5049-9DEA-418017AB73AC}" type="slidenum">
              <a:rPr lang="en-US" smtClean="0"/>
              <a:t>5</a:t>
            </a:fld>
            <a:endParaRPr lang="en-US"/>
          </a:p>
        </p:txBody>
      </p:sp>
    </p:spTree>
    <p:extLst>
      <p:ext uri="{BB962C8B-B14F-4D97-AF65-F5344CB8AC3E}">
        <p14:creationId xmlns:p14="http://schemas.microsoft.com/office/powerpoint/2010/main" val="1222458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D8537E-CB16-5049-9DEA-418017AB73AC}" type="slidenum">
              <a:rPr lang="en-US" smtClean="0"/>
              <a:t>6</a:t>
            </a:fld>
            <a:endParaRPr lang="en-US"/>
          </a:p>
        </p:txBody>
      </p:sp>
    </p:spTree>
    <p:extLst>
      <p:ext uri="{BB962C8B-B14F-4D97-AF65-F5344CB8AC3E}">
        <p14:creationId xmlns:p14="http://schemas.microsoft.com/office/powerpoint/2010/main" val="2187703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D8537E-CB16-5049-9DEA-418017AB73AC}" type="slidenum">
              <a:rPr lang="en-US" smtClean="0"/>
              <a:t>7</a:t>
            </a:fld>
            <a:endParaRPr lang="en-US"/>
          </a:p>
        </p:txBody>
      </p:sp>
    </p:spTree>
    <p:extLst>
      <p:ext uri="{BB962C8B-B14F-4D97-AF65-F5344CB8AC3E}">
        <p14:creationId xmlns:p14="http://schemas.microsoft.com/office/powerpoint/2010/main" val="686058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Change Bar graph style – not 3D</a:t>
            </a:r>
          </a:p>
        </p:txBody>
      </p:sp>
      <p:sp>
        <p:nvSpPr>
          <p:cNvPr id="4" name="Slide Number Placeholder 3"/>
          <p:cNvSpPr>
            <a:spLocks noGrp="1"/>
          </p:cNvSpPr>
          <p:nvPr>
            <p:ph type="sldNum" sz="quarter" idx="5"/>
          </p:nvPr>
        </p:nvSpPr>
        <p:spPr/>
        <p:txBody>
          <a:bodyPr/>
          <a:lstStyle/>
          <a:p>
            <a:fld id="{31D8537E-CB16-5049-9DEA-418017AB73AC}" type="slidenum">
              <a:rPr lang="en-US" smtClean="0"/>
              <a:t>8</a:t>
            </a:fld>
            <a:endParaRPr lang="en-US"/>
          </a:p>
        </p:txBody>
      </p:sp>
    </p:spTree>
    <p:extLst>
      <p:ext uri="{BB962C8B-B14F-4D97-AF65-F5344CB8AC3E}">
        <p14:creationId xmlns:p14="http://schemas.microsoft.com/office/powerpoint/2010/main" val="2569597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1D8537E-CB16-5049-9DEA-418017AB73AC}" type="slidenum">
              <a:rPr lang="en-US" smtClean="0"/>
              <a:t>9</a:t>
            </a:fld>
            <a:endParaRPr lang="en-US"/>
          </a:p>
        </p:txBody>
      </p:sp>
    </p:spTree>
    <p:extLst>
      <p:ext uri="{BB962C8B-B14F-4D97-AF65-F5344CB8AC3E}">
        <p14:creationId xmlns:p14="http://schemas.microsoft.com/office/powerpoint/2010/main" val="3452136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D8537E-CB16-5049-9DEA-418017AB73AC}" type="slidenum">
              <a:rPr lang="en-US" smtClean="0"/>
              <a:t>10</a:t>
            </a:fld>
            <a:endParaRPr lang="en-US"/>
          </a:p>
        </p:txBody>
      </p:sp>
    </p:spTree>
    <p:extLst>
      <p:ext uri="{BB962C8B-B14F-4D97-AF65-F5344CB8AC3E}">
        <p14:creationId xmlns:p14="http://schemas.microsoft.com/office/powerpoint/2010/main" val="1630357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663601E5-98B8-496F-BE4B-74D88270637F}"/>
              </a:ext>
            </a:extLst>
          </p:cNvPr>
          <p:cNvCxnSpPr>
            <a:cxnSpLocks/>
          </p:cNvCxnSpPr>
          <p:nvPr userDrawn="1"/>
        </p:nvCxnSpPr>
        <p:spPr>
          <a:xfrm>
            <a:off x="-13494" y="1698189"/>
            <a:ext cx="12232836"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DC090E75-A79B-47FA-B4AE-DAF0C27C5315}"/>
              </a:ext>
            </a:extLst>
          </p:cNvPr>
          <p:cNvSpPr>
            <a:spLocks noGrp="1"/>
          </p:cNvSpPr>
          <p:nvPr>
            <p:ph type="title"/>
          </p:nvPr>
        </p:nvSpPr>
        <p:spPr>
          <a:xfrm>
            <a:off x="0" y="5053359"/>
            <a:ext cx="12219342" cy="876821"/>
          </a:xfrm>
        </p:spPr>
        <p:txBody>
          <a:bodyPr/>
          <a:lstStyle>
            <a:lvl1pPr algn="ctr">
              <a:defRPr>
                <a:solidFill>
                  <a:schemeClr val="accent1"/>
                </a:solidFill>
                <a:latin typeface="+mj-lt"/>
              </a:defRPr>
            </a:lvl1pPr>
          </a:lstStyle>
          <a:p>
            <a:r>
              <a:rPr lang="en-US" dirty="0"/>
              <a:t>Click to edit Master title style</a:t>
            </a:r>
          </a:p>
        </p:txBody>
      </p:sp>
      <p:sp>
        <p:nvSpPr>
          <p:cNvPr id="32" name="Text Placeholder 31">
            <a:extLst>
              <a:ext uri="{FF2B5EF4-FFF2-40B4-BE49-F238E27FC236}">
                <a16:creationId xmlns:a16="http://schemas.microsoft.com/office/drawing/2014/main" id="{77938742-0899-405B-9409-A338117CCD5A}"/>
              </a:ext>
            </a:extLst>
          </p:cNvPr>
          <p:cNvSpPr>
            <a:spLocks noGrp="1"/>
          </p:cNvSpPr>
          <p:nvPr>
            <p:ph type="body" sz="quarter" idx="10"/>
          </p:nvPr>
        </p:nvSpPr>
        <p:spPr>
          <a:xfrm>
            <a:off x="-13494" y="5970163"/>
            <a:ext cx="12218988" cy="887837"/>
          </a:xfrm>
        </p:spPr>
        <p:txBody>
          <a:bodyPr numCol="1">
            <a:normAutofit/>
          </a:bodyPr>
          <a:lstStyle>
            <a:lvl1pPr marL="0" indent="0" algn="ctr">
              <a:buFontTx/>
              <a:buNone/>
              <a:defRPr sz="3200">
                <a:solidFill>
                  <a:schemeClr val="accent4"/>
                </a:solidFill>
                <a:latin typeface="+mn-lt"/>
                <a:ea typeface="Open Sans Semibold" panose="020B0706030804020204" pitchFamily="34" charset="0"/>
                <a:cs typeface="Open Sans Semibold" panose="020B0706030804020204" pitchFamily="34" charset="0"/>
              </a:defRPr>
            </a:lvl1pPr>
            <a:lvl2pPr marL="4572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dirty="0"/>
              <a:t>Click to edit Master text styles</a:t>
            </a:r>
          </a:p>
        </p:txBody>
      </p:sp>
      <p:pic>
        <p:nvPicPr>
          <p:cNvPr id="3" name="Picture 2" descr="A close-up of a hand holding a microchip&#10;&#10;Description automatically generated with low confidence">
            <a:extLst>
              <a:ext uri="{FF2B5EF4-FFF2-40B4-BE49-F238E27FC236}">
                <a16:creationId xmlns:a16="http://schemas.microsoft.com/office/drawing/2014/main" id="{C58EC2CA-B7E3-46C7-A526-FD55977B01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72254" y="1729120"/>
            <a:ext cx="10287000" cy="3458421"/>
          </a:xfrm>
          <a:prstGeom prst="rect">
            <a:avLst/>
          </a:prstGeom>
        </p:spPr>
      </p:pic>
      <p:pic>
        <p:nvPicPr>
          <p:cNvPr id="4" name="Picture 3" descr="Logo&#10;&#10;Description automatically generated">
            <a:extLst>
              <a:ext uri="{FF2B5EF4-FFF2-40B4-BE49-F238E27FC236}">
                <a16:creationId xmlns:a16="http://schemas.microsoft.com/office/drawing/2014/main" id="{61247272-5818-73FF-FCA6-8A5E95347ABE}"/>
              </a:ext>
            </a:extLst>
          </p:cNvPr>
          <p:cNvPicPr>
            <a:picLocks noChangeAspect="1"/>
          </p:cNvPicPr>
          <p:nvPr userDrawn="1"/>
        </p:nvPicPr>
        <p:blipFill>
          <a:blip r:embed="rId3"/>
          <a:stretch>
            <a:fillRect/>
          </a:stretch>
        </p:blipFill>
        <p:spPr>
          <a:xfrm>
            <a:off x="4370710" y="237014"/>
            <a:ext cx="3450580" cy="1381612"/>
          </a:xfrm>
          <a:prstGeom prst="rect">
            <a:avLst/>
          </a:prstGeom>
        </p:spPr>
      </p:pic>
    </p:spTree>
    <p:extLst>
      <p:ext uri="{BB962C8B-B14F-4D97-AF65-F5344CB8AC3E}">
        <p14:creationId xmlns:p14="http://schemas.microsoft.com/office/powerpoint/2010/main" val="197202995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7_Content">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hip, people, group, different&#10;&#10;Description automatically generated">
            <a:extLst>
              <a:ext uri="{FF2B5EF4-FFF2-40B4-BE49-F238E27FC236}">
                <a16:creationId xmlns:a16="http://schemas.microsoft.com/office/drawing/2014/main" id="{A7CE7290-03FA-454A-B7F0-1E09FD59B2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7610193" y="3135769"/>
            <a:ext cx="4358490" cy="2788828"/>
          </a:xfrm>
          <a:prstGeom prst="rect">
            <a:avLst/>
          </a:prstGeom>
        </p:spPr>
      </p:pic>
      <p:sp>
        <p:nvSpPr>
          <p:cNvPr id="9" name="Content Placeholder 8"/>
          <p:cNvSpPr>
            <a:spLocks noGrp="1"/>
          </p:cNvSpPr>
          <p:nvPr>
            <p:ph sz="quarter" idx="13"/>
          </p:nvPr>
        </p:nvSpPr>
        <p:spPr>
          <a:xfrm>
            <a:off x="380246" y="1355220"/>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B79F8868-14A0-41F3-AE61-56B6106FB07F}"/>
              </a:ext>
            </a:extLst>
          </p:cNvPr>
          <p:cNvSpPr>
            <a:spLocks noGrp="1"/>
          </p:cNvSpPr>
          <p:nvPr>
            <p:ph type="title"/>
          </p:nvPr>
        </p:nvSpPr>
        <p:spPr>
          <a:xfrm>
            <a:off x="380246" y="343243"/>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2915A670-B9A8-BA0A-2716-6DF113CE1090}"/>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388145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ontent">
    <p:bg>
      <p:bgPr>
        <a:solidFill>
          <a:schemeClr val="bg1"/>
        </a:solidFill>
        <a:effectLst/>
      </p:bgPr>
    </p:bg>
    <p:spTree>
      <p:nvGrpSpPr>
        <p:cNvPr id="1" name=""/>
        <p:cNvGrpSpPr/>
        <p:nvPr/>
      </p:nvGrpSpPr>
      <p:grpSpPr>
        <a:xfrm>
          <a:off x="0" y="0"/>
          <a:ext cx="0" cy="0"/>
          <a:chOff x="0" y="0"/>
          <a:chExt cx="0" cy="0"/>
        </a:xfrm>
      </p:grpSpPr>
      <p:pic>
        <p:nvPicPr>
          <p:cNvPr id="4" name="Picture 3" descr="A close-up of a microchip&#10;&#10;Description automatically generated with low confidence">
            <a:extLst>
              <a:ext uri="{FF2B5EF4-FFF2-40B4-BE49-F238E27FC236}">
                <a16:creationId xmlns:a16="http://schemas.microsoft.com/office/drawing/2014/main" id="{077C559E-1869-4E61-A288-7EE9CE78205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109445"/>
            <a:ext cx="3892579" cy="2757197"/>
          </a:xfrm>
          <a:prstGeom prst="rect">
            <a:avLst/>
          </a:prstGeom>
        </p:spPr>
      </p:pic>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E270C4CC-4D28-475F-9B9C-3BB422FAB1AA}"/>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5F39B7CF-86D0-5DF5-370E-41D5C2067359}"/>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191937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Content">
    <p:bg>
      <p:bgPr>
        <a:solidFill>
          <a:schemeClr val="bg1"/>
        </a:solidFill>
        <a:effectLst/>
      </p:bgPr>
    </p:bg>
    <p:spTree>
      <p:nvGrpSpPr>
        <p:cNvPr id="1" name=""/>
        <p:cNvGrpSpPr/>
        <p:nvPr/>
      </p:nvGrpSpPr>
      <p:grpSpPr>
        <a:xfrm>
          <a:off x="0" y="0"/>
          <a:ext cx="0" cy="0"/>
          <a:chOff x="0" y="0"/>
          <a:chExt cx="0" cy="0"/>
        </a:xfrm>
      </p:grpSpPr>
      <p:pic>
        <p:nvPicPr>
          <p:cNvPr id="4" name="Picture 3" descr="A close-up of a microchip&#10;&#10;Description automatically generated with low confidence">
            <a:extLst>
              <a:ext uri="{FF2B5EF4-FFF2-40B4-BE49-F238E27FC236}">
                <a16:creationId xmlns:a16="http://schemas.microsoft.com/office/drawing/2014/main" id="{077C559E-1869-4E61-A288-7EE9CE78205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299421" y="3313659"/>
            <a:ext cx="3892579" cy="2757197"/>
          </a:xfrm>
          <a:prstGeom prst="rect">
            <a:avLst/>
          </a:prstGeom>
        </p:spPr>
      </p:pic>
      <p:sp>
        <p:nvSpPr>
          <p:cNvPr id="9" name="Content Placeholder 8"/>
          <p:cNvSpPr>
            <a:spLocks noGrp="1"/>
          </p:cNvSpPr>
          <p:nvPr>
            <p:ph sz="quarter" idx="13"/>
          </p:nvPr>
        </p:nvSpPr>
        <p:spPr>
          <a:xfrm>
            <a:off x="307818" y="1346162"/>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5F68F1C3-3437-4B94-9EA9-F9D6A1F67C76}"/>
              </a:ext>
            </a:extLst>
          </p:cNvPr>
          <p:cNvSpPr>
            <a:spLocks noGrp="1"/>
          </p:cNvSpPr>
          <p:nvPr>
            <p:ph type="title"/>
          </p:nvPr>
        </p:nvSpPr>
        <p:spPr>
          <a:xfrm>
            <a:off x="307818" y="259392"/>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138C5605-FD43-D17C-FEE6-432FAA145313}"/>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3167162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nten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805B78-B82E-4949-935D-401CEFA163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73" y="2661719"/>
            <a:ext cx="3367741" cy="3322622"/>
          </a:xfrm>
          <a:prstGeom prst="rect">
            <a:avLst/>
          </a:prstGeom>
        </p:spPr>
      </p:pic>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2D966B5A-F486-4404-9BAA-7FD5AA763A97}"/>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F90AD8E2-E232-2A82-CE43-85DE5E31CB1A}"/>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2027781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onten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805B78-B82E-4949-935D-401CEFA163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92204" y="2643612"/>
            <a:ext cx="3367741" cy="3322622"/>
          </a:xfrm>
          <a:prstGeom prst="rect">
            <a:avLst/>
          </a:prstGeom>
        </p:spPr>
      </p:pic>
      <p:sp>
        <p:nvSpPr>
          <p:cNvPr id="9" name="Content Placeholder 8"/>
          <p:cNvSpPr>
            <a:spLocks noGrp="1"/>
          </p:cNvSpPr>
          <p:nvPr>
            <p:ph sz="quarter" idx="13"/>
          </p:nvPr>
        </p:nvSpPr>
        <p:spPr>
          <a:xfrm>
            <a:off x="334978" y="1409536"/>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29DDFD28-CC1E-4377-A9E6-29903200DF21}"/>
              </a:ext>
            </a:extLst>
          </p:cNvPr>
          <p:cNvSpPr>
            <a:spLocks noGrp="1"/>
          </p:cNvSpPr>
          <p:nvPr>
            <p:ph type="title"/>
          </p:nvPr>
        </p:nvSpPr>
        <p:spPr>
          <a:xfrm>
            <a:off x="334978" y="296458"/>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A108569F-8DCD-EA8E-D8CE-C75E1BDBB3EA}"/>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2814793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8_Content">
    <p:bg>
      <p:bgPr>
        <a:solidFill>
          <a:schemeClr val="bg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71FF1DE1-C5D8-472B-AD34-45C8EE8E92C7}"/>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pic>
        <p:nvPicPr>
          <p:cNvPr id="11" name="Picture 5" descr="A picture containing text&#10;&#10;Description automatically generated">
            <a:extLst>
              <a:ext uri="{FF2B5EF4-FFF2-40B4-BE49-F238E27FC236}">
                <a16:creationId xmlns:a16="http://schemas.microsoft.com/office/drawing/2014/main" id="{5D738AE4-BDC7-48A4-A780-88A9D71AD7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534" y="3049955"/>
            <a:ext cx="4410556" cy="3145734"/>
          </a:xfrm>
          <a:prstGeom prst="rect">
            <a:avLst/>
          </a:prstGeom>
          <a:ln>
            <a:noFill/>
          </a:ln>
          <a:effectLst>
            <a:outerShdw blurRad="292100" dist="139700" dir="2700000" algn="tl" rotWithShape="0">
              <a:srgbClr val="333333">
                <a:alpha val="65000"/>
              </a:srgbClr>
            </a:outerShdw>
          </a:effectLst>
        </p:spPr>
      </p:pic>
      <p:pic>
        <p:nvPicPr>
          <p:cNvPr id="2" name="Picture 1" descr="A picture containing text, clipart, vector graphics&#10;&#10;Description automatically generated">
            <a:extLst>
              <a:ext uri="{FF2B5EF4-FFF2-40B4-BE49-F238E27FC236}">
                <a16:creationId xmlns:a16="http://schemas.microsoft.com/office/drawing/2014/main" id="{442A17DE-1CC8-B8EF-BF76-F1E89322F237}"/>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3074346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9_Content">
    <p:bg>
      <p:bgPr>
        <a:solidFill>
          <a:schemeClr val="bg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67419" y="1346161"/>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26D3B6E2-C392-42C8-B184-CBE52774B598}"/>
              </a:ext>
            </a:extLst>
          </p:cNvPr>
          <p:cNvSpPr>
            <a:spLocks noGrp="1"/>
          </p:cNvSpPr>
          <p:nvPr>
            <p:ph type="title"/>
          </p:nvPr>
        </p:nvSpPr>
        <p:spPr>
          <a:xfrm>
            <a:off x="367419" y="266515"/>
            <a:ext cx="10684103" cy="876821"/>
          </a:xfrm>
        </p:spPr>
        <p:txBody>
          <a:bodyPr/>
          <a:lstStyle>
            <a:lvl1pPr>
              <a:defRPr>
                <a:solidFill>
                  <a:schemeClr val="accent1"/>
                </a:solidFill>
              </a:defRPr>
            </a:lvl1pPr>
          </a:lstStyle>
          <a:p>
            <a:r>
              <a:rPr lang="en-US"/>
              <a:t>Click to edit Master title style</a:t>
            </a:r>
          </a:p>
        </p:txBody>
      </p:sp>
      <p:pic>
        <p:nvPicPr>
          <p:cNvPr id="11" name="Picture 5" descr="A picture containing text&#10;&#10;Description automatically generated">
            <a:extLst>
              <a:ext uri="{FF2B5EF4-FFF2-40B4-BE49-F238E27FC236}">
                <a16:creationId xmlns:a16="http://schemas.microsoft.com/office/drawing/2014/main" id="{2A4EAADC-CE54-4CC0-8F06-C996C99B9B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39890" y="3109508"/>
            <a:ext cx="4410556" cy="3145734"/>
          </a:xfrm>
          <a:prstGeom prst="rect">
            <a:avLst/>
          </a:prstGeom>
          <a:ln>
            <a:noFill/>
          </a:ln>
          <a:effectLst>
            <a:outerShdw blurRad="292100" dist="139700" dir="2700000" algn="tl" rotWithShape="0">
              <a:srgbClr val="333333">
                <a:alpha val="65000"/>
              </a:srgbClr>
            </a:outerShdw>
          </a:effectLst>
        </p:spPr>
      </p:pic>
      <p:pic>
        <p:nvPicPr>
          <p:cNvPr id="2" name="Picture 1" descr="A picture containing text, clipart, vector graphics&#10;&#10;Description automatically generated">
            <a:extLst>
              <a:ext uri="{FF2B5EF4-FFF2-40B4-BE49-F238E27FC236}">
                <a16:creationId xmlns:a16="http://schemas.microsoft.com/office/drawing/2014/main" id="{46B0DB35-255F-F14A-7968-115EE624E967}"/>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1580865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ontent">
    <p:bg>
      <p:bgPr>
        <a:solidFill>
          <a:schemeClr val="bg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hand holding a light bulb&#10;&#10;Description automatically generated">
            <a:extLst>
              <a:ext uri="{FF2B5EF4-FFF2-40B4-BE49-F238E27FC236}">
                <a16:creationId xmlns:a16="http://schemas.microsoft.com/office/drawing/2014/main" id="{55E53B99-EA00-4470-A315-F57C3BFA8A8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79643" y="1789782"/>
            <a:ext cx="3298327" cy="4375626"/>
          </a:xfrm>
          <a:prstGeom prst="rect">
            <a:avLst/>
          </a:prstGeom>
        </p:spPr>
      </p:pic>
      <p:sp>
        <p:nvSpPr>
          <p:cNvPr id="10" name="Title 1">
            <a:extLst>
              <a:ext uri="{FF2B5EF4-FFF2-40B4-BE49-F238E27FC236}">
                <a16:creationId xmlns:a16="http://schemas.microsoft.com/office/drawing/2014/main" id="{F70B32AF-C05B-4992-B8B3-88BB2AED4157}"/>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97228427-E419-6870-33BC-EC877BF6614A}"/>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537482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ontent">
    <p:bg>
      <p:bgPr>
        <a:solidFill>
          <a:schemeClr val="bg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34974" y="1571890"/>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hand holding a light bulb&#10;&#10;Description automatically generated">
            <a:extLst>
              <a:ext uri="{FF2B5EF4-FFF2-40B4-BE49-F238E27FC236}">
                <a16:creationId xmlns:a16="http://schemas.microsoft.com/office/drawing/2014/main" id="{55E53B99-EA00-4470-A315-F57C3BFA8A8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812702" y="1780728"/>
            <a:ext cx="3298327" cy="4375626"/>
          </a:xfrm>
          <a:prstGeom prst="rect">
            <a:avLst/>
          </a:prstGeom>
        </p:spPr>
      </p:pic>
      <p:sp>
        <p:nvSpPr>
          <p:cNvPr id="10" name="Title 1">
            <a:extLst>
              <a:ext uri="{FF2B5EF4-FFF2-40B4-BE49-F238E27FC236}">
                <a16:creationId xmlns:a16="http://schemas.microsoft.com/office/drawing/2014/main" id="{6EC9F789-7921-44B0-8AA9-1751CECEB03C}"/>
              </a:ext>
            </a:extLst>
          </p:cNvPr>
          <p:cNvSpPr>
            <a:spLocks noGrp="1"/>
          </p:cNvSpPr>
          <p:nvPr>
            <p:ph type="title"/>
          </p:nvPr>
        </p:nvSpPr>
        <p:spPr>
          <a:xfrm>
            <a:off x="334974" y="263235"/>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452ADA19-7FAD-500B-3EBE-B7BE5DDE4579}"/>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1259908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ontent">
    <p:bg>
      <p:bgPr>
        <a:solidFill>
          <a:schemeClr val="bg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cable, connector, opener&#10;&#10;Description automatically generated">
            <a:extLst>
              <a:ext uri="{FF2B5EF4-FFF2-40B4-BE49-F238E27FC236}">
                <a16:creationId xmlns:a16="http://schemas.microsoft.com/office/drawing/2014/main" id="{0B6A3DF9-03AA-426B-A8C6-26DAA5EA19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75907"/>
            <a:ext cx="3217135" cy="4805843"/>
          </a:xfrm>
          <a:prstGeom prst="rect">
            <a:avLst/>
          </a:prstGeom>
        </p:spPr>
      </p:pic>
      <p:sp>
        <p:nvSpPr>
          <p:cNvPr id="10" name="Title 1">
            <a:extLst>
              <a:ext uri="{FF2B5EF4-FFF2-40B4-BE49-F238E27FC236}">
                <a16:creationId xmlns:a16="http://schemas.microsoft.com/office/drawing/2014/main" id="{567D89D3-929E-40F7-9E4D-D6A0C8C4836B}"/>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89D19674-7C52-9FAE-985B-CE7CC7C4355F}"/>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360829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49F9A4-2B4F-48A4-803D-869B51CE03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494" y="1475711"/>
            <a:ext cx="12205494" cy="3774630"/>
          </a:xfrm>
          <a:prstGeom prst="rect">
            <a:avLst/>
          </a:prstGeom>
        </p:spPr>
      </p:pic>
      <p:cxnSp>
        <p:nvCxnSpPr>
          <p:cNvPr id="21" name="Straight Connector 20">
            <a:extLst>
              <a:ext uri="{FF2B5EF4-FFF2-40B4-BE49-F238E27FC236}">
                <a16:creationId xmlns:a16="http://schemas.microsoft.com/office/drawing/2014/main" id="{663601E5-98B8-496F-BE4B-74D88270637F}"/>
              </a:ext>
            </a:extLst>
          </p:cNvPr>
          <p:cNvCxnSpPr>
            <a:cxnSpLocks/>
          </p:cNvCxnSpPr>
          <p:nvPr userDrawn="1"/>
        </p:nvCxnSpPr>
        <p:spPr>
          <a:xfrm>
            <a:off x="-13494" y="1698189"/>
            <a:ext cx="12232836"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DC090E75-A79B-47FA-B4AE-DAF0C27C5315}"/>
              </a:ext>
            </a:extLst>
          </p:cNvPr>
          <p:cNvSpPr>
            <a:spLocks noGrp="1"/>
          </p:cNvSpPr>
          <p:nvPr>
            <p:ph type="title"/>
          </p:nvPr>
        </p:nvSpPr>
        <p:spPr>
          <a:xfrm>
            <a:off x="0" y="5053359"/>
            <a:ext cx="12219342" cy="876821"/>
          </a:xfrm>
        </p:spPr>
        <p:txBody>
          <a:bodyPr/>
          <a:lstStyle>
            <a:lvl1pPr algn="ctr">
              <a:defRPr>
                <a:solidFill>
                  <a:schemeClr val="accent1"/>
                </a:solidFill>
                <a:latin typeface="+mj-lt"/>
              </a:defRPr>
            </a:lvl1pPr>
          </a:lstStyle>
          <a:p>
            <a:r>
              <a:rPr lang="en-US" dirty="0"/>
              <a:t>Click to edit Master title style</a:t>
            </a:r>
          </a:p>
        </p:txBody>
      </p:sp>
      <p:sp>
        <p:nvSpPr>
          <p:cNvPr id="32" name="Text Placeholder 31">
            <a:extLst>
              <a:ext uri="{FF2B5EF4-FFF2-40B4-BE49-F238E27FC236}">
                <a16:creationId xmlns:a16="http://schemas.microsoft.com/office/drawing/2014/main" id="{77938742-0899-405B-9409-A338117CCD5A}"/>
              </a:ext>
            </a:extLst>
          </p:cNvPr>
          <p:cNvSpPr>
            <a:spLocks noGrp="1"/>
          </p:cNvSpPr>
          <p:nvPr>
            <p:ph type="body" sz="quarter" idx="10"/>
          </p:nvPr>
        </p:nvSpPr>
        <p:spPr>
          <a:xfrm>
            <a:off x="-13494" y="5970163"/>
            <a:ext cx="12218988" cy="887837"/>
          </a:xfrm>
        </p:spPr>
        <p:txBody>
          <a:bodyPr numCol="1">
            <a:normAutofit/>
          </a:bodyPr>
          <a:lstStyle>
            <a:lvl1pPr marL="0" indent="0" algn="ctr">
              <a:buFontTx/>
              <a:buNone/>
              <a:defRPr sz="3200">
                <a:solidFill>
                  <a:schemeClr val="accent4"/>
                </a:solidFill>
                <a:latin typeface="+mn-lt"/>
                <a:ea typeface="Open Sans Semibold" panose="020B0706030804020204" pitchFamily="34" charset="0"/>
                <a:cs typeface="Open Sans Semibold" panose="020B0706030804020204" pitchFamily="34" charset="0"/>
              </a:defRPr>
            </a:lvl1pPr>
            <a:lvl2pPr marL="4572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dirty="0"/>
              <a:t>Click to edit Master text styles</a:t>
            </a:r>
          </a:p>
        </p:txBody>
      </p:sp>
      <p:pic>
        <p:nvPicPr>
          <p:cNvPr id="2" name="Picture 1" descr="Logo&#10;&#10;Description automatically generated">
            <a:extLst>
              <a:ext uri="{FF2B5EF4-FFF2-40B4-BE49-F238E27FC236}">
                <a16:creationId xmlns:a16="http://schemas.microsoft.com/office/drawing/2014/main" id="{1FB35AF5-E29C-1ECA-90FA-7D78974CF518}"/>
              </a:ext>
            </a:extLst>
          </p:cNvPr>
          <p:cNvPicPr>
            <a:picLocks noChangeAspect="1"/>
          </p:cNvPicPr>
          <p:nvPr userDrawn="1"/>
        </p:nvPicPr>
        <p:blipFill>
          <a:blip r:embed="rId3"/>
          <a:stretch>
            <a:fillRect/>
          </a:stretch>
        </p:blipFill>
        <p:spPr>
          <a:xfrm>
            <a:off x="4370710" y="237014"/>
            <a:ext cx="3450580" cy="1381612"/>
          </a:xfrm>
          <a:prstGeom prst="rect">
            <a:avLst/>
          </a:prstGeom>
        </p:spPr>
      </p:pic>
    </p:spTree>
    <p:extLst>
      <p:ext uri="{BB962C8B-B14F-4D97-AF65-F5344CB8AC3E}">
        <p14:creationId xmlns:p14="http://schemas.microsoft.com/office/powerpoint/2010/main" val="216181810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Content">
    <p:bg>
      <p:bgPr>
        <a:solidFill>
          <a:schemeClr val="bg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80246" y="1466706"/>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cable, connector, opener&#10;&#10;Description automatically generated">
            <a:extLst>
              <a:ext uri="{FF2B5EF4-FFF2-40B4-BE49-F238E27FC236}">
                <a16:creationId xmlns:a16="http://schemas.microsoft.com/office/drawing/2014/main" id="{0B6A3DF9-03AA-426B-A8C6-26DAA5EA19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8853297" y="1315347"/>
            <a:ext cx="3338702" cy="4805843"/>
          </a:xfrm>
          <a:prstGeom prst="rect">
            <a:avLst/>
          </a:prstGeom>
        </p:spPr>
      </p:pic>
      <p:sp>
        <p:nvSpPr>
          <p:cNvPr id="10" name="Title 1">
            <a:extLst>
              <a:ext uri="{FF2B5EF4-FFF2-40B4-BE49-F238E27FC236}">
                <a16:creationId xmlns:a16="http://schemas.microsoft.com/office/drawing/2014/main" id="{ED545CEC-D2C0-49C9-8030-0BBA534D15B9}"/>
              </a:ext>
            </a:extLst>
          </p:cNvPr>
          <p:cNvSpPr>
            <a:spLocks noGrp="1"/>
          </p:cNvSpPr>
          <p:nvPr>
            <p:ph type="title"/>
          </p:nvPr>
        </p:nvSpPr>
        <p:spPr>
          <a:xfrm>
            <a:off x="380246" y="352899"/>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31C774DF-274D-F4F6-855D-24C452519CCC}"/>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2701524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ontent">
    <p:bg>
      <p:bgPr>
        <a:solidFill>
          <a:schemeClr val="bg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toothbrush, tool&#10;&#10;Description automatically generated">
            <a:extLst>
              <a:ext uri="{FF2B5EF4-FFF2-40B4-BE49-F238E27FC236}">
                <a16:creationId xmlns:a16="http://schemas.microsoft.com/office/drawing/2014/main" id="{5F1DF70B-0ED1-4D26-9A50-87BE612492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5317" y="2018922"/>
            <a:ext cx="3415378" cy="4146487"/>
          </a:xfrm>
          <a:prstGeom prst="rect">
            <a:avLst/>
          </a:prstGeom>
        </p:spPr>
      </p:pic>
      <p:sp>
        <p:nvSpPr>
          <p:cNvPr id="10" name="Title 1">
            <a:extLst>
              <a:ext uri="{FF2B5EF4-FFF2-40B4-BE49-F238E27FC236}">
                <a16:creationId xmlns:a16="http://schemas.microsoft.com/office/drawing/2014/main" id="{10A01E8B-A3B9-446B-96F0-F70433BC8FEC}"/>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3CC2D776-9891-7575-6CCE-9EAB4DBA30AE}"/>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1645290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ontent">
    <p:bg>
      <p:bgPr>
        <a:solidFill>
          <a:schemeClr val="bg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52672" y="1472910"/>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toothbrush, tool&#10;&#10;Description automatically generated">
            <a:extLst>
              <a:ext uri="{FF2B5EF4-FFF2-40B4-BE49-F238E27FC236}">
                <a16:creationId xmlns:a16="http://schemas.microsoft.com/office/drawing/2014/main" id="{5F1DF70B-0ED1-4D26-9A50-87BE612492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8754177" y="2027977"/>
            <a:ext cx="3415378" cy="4146487"/>
          </a:xfrm>
          <a:prstGeom prst="rect">
            <a:avLst/>
          </a:prstGeom>
        </p:spPr>
      </p:pic>
      <p:sp>
        <p:nvSpPr>
          <p:cNvPr id="10" name="Title 1">
            <a:extLst>
              <a:ext uri="{FF2B5EF4-FFF2-40B4-BE49-F238E27FC236}">
                <a16:creationId xmlns:a16="http://schemas.microsoft.com/office/drawing/2014/main" id="{3514C8D2-FB3C-46BB-8D94-3D8E954DA684}"/>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9027B0DF-ED81-4523-B6FA-543E5FD7A008}"/>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2034550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Content">
    <p:bg>
      <p:bgPr>
        <a:solidFill>
          <a:schemeClr val="bg1"/>
        </a:solidFill>
        <a:effectLst/>
      </p:bgPr>
    </p:bg>
    <p:spTree>
      <p:nvGrpSpPr>
        <p:cNvPr id="1" name=""/>
        <p:cNvGrpSpPr/>
        <p:nvPr/>
      </p:nvGrpSpPr>
      <p:grpSpPr>
        <a:xfrm>
          <a:off x="0" y="0"/>
          <a:ext cx="0" cy="0"/>
          <a:chOff x="0" y="0"/>
          <a:chExt cx="0" cy="0"/>
        </a:xfrm>
      </p:grpSpPr>
      <p:pic>
        <p:nvPicPr>
          <p:cNvPr id="4" name="Picture 3" descr="A close-up of a gears&#10;&#10;Description automatically generated with medium confidence">
            <a:extLst>
              <a:ext uri="{FF2B5EF4-FFF2-40B4-BE49-F238E27FC236}">
                <a16:creationId xmlns:a16="http://schemas.microsoft.com/office/drawing/2014/main" id="{F5E73161-2948-4944-88C2-C10D049556C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390114"/>
            <a:ext cx="3742074" cy="3612333"/>
          </a:xfrm>
          <a:prstGeom prst="rect">
            <a:avLst/>
          </a:prstGeom>
        </p:spPr>
      </p:pic>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A picture containing text, clipart, vector graphics&#10;&#10;Description automatically generated">
            <a:extLst>
              <a:ext uri="{FF2B5EF4-FFF2-40B4-BE49-F238E27FC236}">
                <a16:creationId xmlns:a16="http://schemas.microsoft.com/office/drawing/2014/main" id="{420B2E12-E093-F1C7-3A47-257754222A98}"/>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3946379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Content">
    <p:bg>
      <p:bgPr>
        <a:solidFill>
          <a:schemeClr val="bg1"/>
        </a:solidFill>
        <a:effectLst/>
      </p:bgPr>
    </p:bg>
    <p:spTree>
      <p:nvGrpSpPr>
        <p:cNvPr id="1" name=""/>
        <p:cNvGrpSpPr/>
        <p:nvPr/>
      </p:nvGrpSpPr>
      <p:grpSpPr>
        <a:xfrm>
          <a:off x="0" y="0"/>
          <a:ext cx="0" cy="0"/>
          <a:chOff x="0" y="0"/>
          <a:chExt cx="0" cy="0"/>
        </a:xfrm>
      </p:grpSpPr>
      <p:pic>
        <p:nvPicPr>
          <p:cNvPr id="4" name="Picture 3" descr="A close-up of a gears&#10;&#10;Description automatically generated with medium confidence">
            <a:extLst>
              <a:ext uri="{FF2B5EF4-FFF2-40B4-BE49-F238E27FC236}">
                <a16:creationId xmlns:a16="http://schemas.microsoft.com/office/drawing/2014/main" id="{F5E73161-2948-4944-88C2-C10D049556C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317871" y="2390114"/>
            <a:ext cx="3742074" cy="3612333"/>
          </a:xfrm>
          <a:prstGeom prst="rect">
            <a:avLst/>
          </a:prstGeom>
        </p:spPr>
      </p:pic>
      <p:sp>
        <p:nvSpPr>
          <p:cNvPr id="9" name="Content Placeholder 8"/>
          <p:cNvSpPr>
            <a:spLocks noGrp="1"/>
          </p:cNvSpPr>
          <p:nvPr>
            <p:ph sz="quarter" idx="13"/>
          </p:nvPr>
        </p:nvSpPr>
        <p:spPr>
          <a:xfrm>
            <a:off x="371192" y="1481963"/>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AEC336BD-AB02-4BD0-AE46-D0232C2C2936}"/>
              </a:ext>
            </a:extLst>
          </p:cNvPr>
          <p:cNvSpPr>
            <a:spLocks noGrp="1"/>
          </p:cNvSpPr>
          <p:nvPr>
            <p:ph type="title"/>
          </p:nvPr>
        </p:nvSpPr>
        <p:spPr>
          <a:xfrm>
            <a:off x="396977" y="315145"/>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2F1D8A3F-5B49-5A30-0C14-DFD56DAB5169}"/>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3676446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_Content">
    <p:bg>
      <p:bgPr>
        <a:solidFill>
          <a:schemeClr val="bg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automaton&#10;&#10;Description automatically generated">
            <a:extLst>
              <a:ext uri="{FF2B5EF4-FFF2-40B4-BE49-F238E27FC236}">
                <a16:creationId xmlns:a16="http://schemas.microsoft.com/office/drawing/2014/main" id="{D89106F9-FECE-4FCA-99FD-3B1B6F5EFF8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2427" y="2947388"/>
            <a:ext cx="3612333" cy="2919254"/>
          </a:xfrm>
          <a:prstGeom prst="rect">
            <a:avLst/>
          </a:prstGeom>
        </p:spPr>
      </p:pic>
      <p:sp>
        <p:nvSpPr>
          <p:cNvPr id="10" name="Title 1">
            <a:extLst>
              <a:ext uri="{FF2B5EF4-FFF2-40B4-BE49-F238E27FC236}">
                <a16:creationId xmlns:a16="http://schemas.microsoft.com/office/drawing/2014/main" id="{EBE9729D-CAFB-485C-ACE8-8785B2B78ACE}"/>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0CE0E079-02B7-CB3F-51BA-DC3B01852426}"/>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1602114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Content">
    <p:bg>
      <p:bgPr>
        <a:solidFill>
          <a:schemeClr val="bg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16845" y="1472910"/>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automaton&#10;&#10;Description automatically generated">
            <a:extLst>
              <a:ext uri="{FF2B5EF4-FFF2-40B4-BE49-F238E27FC236}">
                <a16:creationId xmlns:a16="http://schemas.microsoft.com/office/drawing/2014/main" id="{D89106F9-FECE-4FCA-99FD-3B1B6F5EFF8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579667" y="2929281"/>
            <a:ext cx="3612333" cy="2919254"/>
          </a:xfrm>
          <a:prstGeom prst="rect">
            <a:avLst/>
          </a:prstGeom>
        </p:spPr>
      </p:pic>
      <p:sp>
        <p:nvSpPr>
          <p:cNvPr id="10" name="Title 1">
            <a:extLst>
              <a:ext uri="{FF2B5EF4-FFF2-40B4-BE49-F238E27FC236}">
                <a16:creationId xmlns:a16="http://schemas.microsoft.com/office/drawing/2014/main" id="{7E6C3F80-8594-4D74-82FC-470CB0D4D9A7}"/>
              </a:ext>
            </a:extLst>
          </p:cNvPr>
          <p:cNvSpPr>
            <a:spLocks noGrp="1"/>
          </p:cNvSpPr>
          <p:nvPr>
            <p:ph type="title"/>
          </p:nvPr>
        </p:nvSpPr>
        <p:spPr>
          <a:xfrm>
            <a:off x="316845" y="309533"/>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28C12A89-6616-B1EE-4B42-D66CF7853A09}"/>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1468093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Content">
    <p:bg>
      <p:bgPr>
        <a:solidFill>
          <a:schemeClr val="bg1"/>
        </a:solidFill>
        <a:effectLst/>
      </p:bgPr>
    </p:bg>
    <p:spTree>
      <p:nvGrpSpPr>
        <p:cNvPr id="1" name=""/>
        <p:cNvGrpSpPr/>
        <p:nvPr/>
      </p:nvGrpSpPr>
      <p:grpSpPr>
        <a:xfrm>
          <a:off x="0" y="0"/>
          <a:ext cx="0" cy="0"/>
          <a:chOff x="0" y="0"/>
          <a:chExt cx="0" cy="0"/>
        </a:xfrm>
      </p:grpSpPr>
      <p:pic>
        <p:nvPicPr>
          <p:cNvPr id="4" name="Picture 3" descr="A person holding a globe&#10;&#10;Description automatically generated with medium confidence">
            <a:extLst>
              <a:ext uri="{FF2B5EF4-FFF2-40B4-BE49-F238E27FC236}">
                <a16:creationId xmlns:a16="http://schemas.microsoft.com/office/drawing/2014/main" id="{4514E267-B0D4-4E5B-AEA9-C6F40B1A520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870" y="3678829"/>
            <a:ext cx="3803729" cy="2469573"/>
          </a:xfrm>
          <a:prstGeom prst="rect">
            <a:avLst/>
          </a:prstGeom>
        </p:spPr>
      </p:pic>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C715658F-5760-4579-8DA4-004D999B5B6F}"/>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8AEFC434-02CD-8EC9-14FE-25DA0DAEB77E}"/>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1817739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Content">
    <p:bg>
      <p:bgPr>
        <a:solidFill>
          <a:schemeClr val="bg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07817" y="1554349"/>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 person holding a globe&#10;&#10;Description automatically generated with medium confidence">
            <a:extLst>
              <a:ext uri="{FF2B5EF4-FFF2-40B4-BE49-F238E27FC236}">
                <a16:creationId xmlns:a16="http://schemas.microsoft.com/office/drawing/2014/main" id="{2C6E6FE8-B019-4780-8F92-F8AA04E5016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256216" y="3674383"/>
            <a:ext cx="3803729" cy="2469573"/>
          </a:xfrm>
          <a:prstGeom prst="rect">
            <a:avLst/>
          </a:prstGeom>
        </p:spPr>
      </p:pic>
      <p:sp>
        <p:nvSpPr>
          <p:cNvPr id="11" name="Title 1">
            <a:extLst>
              <a:ext uri="{FF2B5EF4-FFF2-40B4-BE49-F238E27FC236}">
                <a16:creationId xmlns:a16="http://schemas.microsoft.com/office/drawing/2014/main" id="{641861B4-B028-460F-A888-C81A50522937}"/>
              </a:ext>
            </a:extLst>
          </p:cNvPr>
          <p:cNvSpPr>
            <a:spLocks noGrp="1"/>
          </p:cNvSpPr>
          <p:nvPr>
            <p:ph type="title"/>
          </p:nvPr>
        </p:nvSpPr>
        <p:spPr>
          <a:xfrm>
            <a:off x="307817" y="275633"/>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0A818387-005B-E0A3-984C-80D46EA4031D}"/>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153863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_Content">
    <p:bg>
      <p:bgPr>
        <a:solidFill>
          <a:schemeClr val="bg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close-up of a phone&#10;&#10;Description automatically generated with low confidence">
            <a:extLst>
              <a:ext uri="{FF2B5EF4-FFF2-40B4-BE49-F238E27FC236}">
                <a16:creationId xmlns:a16="http://schemas.microsoft.com/office/drawing/2014/main" id="{763B4952-EC7F-4894-8EB0-2966B38E66B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90124" y="2706986"/>
            <a:ext cx="3402534" cy="3051018"/>
          </a:xfrm>
          <a:prstGeom prst="rect">
            <a:avLst/>
          </a:prstGeom>
        </p:spPr>
      </p:pic>
      <p:sp>
        <p:nvSpPr>
          <p:cNvPr id="10" name="Title 1">
            <a:extLst>
              <a:ext uri="{FF2B5EF4-FFF2-40B4-BE49-F238E27FC236}">
                <a16:creationId xmlns:a16="http://schemas.microsoft.com/office/drawing/2014/main" id="{5FF7A2A5-5FBE-42D4-BC98-BD6A17809791}"/>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5D053D8B-45F1-E621-DF9E-0C001ED770EC}"/>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164059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metalware, chain&#10;&#10;Description automatically generated">
            <a:extLst>
              <a:ext uri="{FF2B5EF4-FFF2-40B4-BE49-F238E27FC236}">
                <a16:creationId xmlns:a16="http://schemas.microsoft.com/office/drawing/2014/main" id="{263B231C-24BA-483E-A252-DC0DBF49051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9588" y="3576119"/>
            <a:ext cx="3622301" cy="2417273"/>
          </a:xfrm>
          <a:prstGeom prst="rect">
            <a:avLst/>
          </a:prstGeom>
        </p:spPr>
      </p:pic>
      <p:sp>
        <p:nvSpPr>
          <p:cNvPr id="9" name="Content Placeholder 8"/>
          <p:cNvSpPr>
            <a:spLocks noGrp="1"/>
          </p:cNvSpPr>
          <p:nvPr>
            <p:ph sz="quarter" idx="13"/>
          </p:nvPr>
        </p:nvSpPr>
        <p:spPr>
          <a:xfrm>
            <a:off x="3856776" y="1491017"/>
            <a:ext cx="7958751"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E03E092A-0897-40FC-AEB6-02C4E8C34748}"/>
              </a:ext>
            </a:extLst>
          </p:cNvPr>
          <p:cNvCxnSpPr/>
          <p:nvPr userDrawn="1"/>
        </p:nvCxnSpPr>
        <p:spPr>
          <a:xfrm>
            <a:off x="-27342" y="1209252"/>
            <a:ext cx="12201236" cy="0"/>
          </a:xfrm>
          <a:prstGeom prst="line">
            <a:avLst/>
          </a:prstGeom>
          <a:ln w="28575">
            <a:solidFill>
              <a:schemeClr val="accent1"/>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10" name="Title 1">
            <a:extLst>
              <a:ext uri="{FF2B5EF4-FFF2-40B4-BE49-F238E27FC236}">
                <a16:creationId xmlns:a16="http://schemas.microsoft.com/office/drawing/2014/main" id="{C3E55237-7777-4B8A-B905-279C0008AF4E}"/>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pic>
        <p:nvPicPr>
          <p:cNvPr id="6" name="Picture 5" descr="A picture containing text, clipart, vector graphics&#10;&#10;Description automatically generated">
            <a:extLst>
              <a:ext uri="{FF2B5EF4-FFF2-40B4-BE49-F238E27FC236}">
                <a16:creationId xmlns:a16="http://schemas.microsoft.com/office/drawing/2014/main" id="{E95DEF9C-160A-EB64-AE0A-21D9871FEED0}"/>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262714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_Content">
    <p:bg>
      <p:bgPr>
        <a:solidFill>
          <a:schemeClr val="bg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16869"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close-up of a phone&#10;&#10;Description automatically generated with low confidence">
            <a:extLst>
              <a:ext uri="{FF2B5EF4-FFF2-40B4-BE49-F238E27FC236}">
                <a16:creationId xmlns:a16="http://schemas.microsoft.com/office/drawing/2014/main" id="{763B4952-EC7F-4894-8EB0-2966B38E66B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760599" y="2625504"/>
            <a:ext cx="3402534" cy="3051018"/>
          </a:xfrm>
          <a:prstGeom prst="rect">
            <a:avLst/>
          </a:prstGeom>
        </p:spPr>
      </p:pic>
      <p:sp>
        <p:nvSpPr>
          <p:cNvPr id="10" name="Title 1">
            <a:extLst>
              <a:ext uri="{FF2B5EF4-FFF2-40B4-BE49-F238E27FC236}">
                <a16:creationId xmlns:a16="http://schemas.microsoft.com/office/drawing/2014/main" id="{2BC6938A-04EE-449F-8EE4-4581895F7DDD}"/>
              </a:ext>
            </a:extLst>
          </p:cNvPr>
          <p:cNvSpPr>
            <a:spLocks noGrp="1"/>
          </p:cNvSpPr>
          <p:nvPr>
            <p:ph type="title"/>
          </p:nvPr>
        </p:nvSpPr>
        <p:spPr>
          <a:xfrm>
            <a:off x="316869" y="358301"/>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3443F780-13E0-F0EB-54AE-345F46ADFB64}"/>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221970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5_Content">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1DCD1E01-397C-4B70-87D0-BEB9179A0F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4801" y="3215555"/>
            <a:ext cx="4476053" cy="2651087"/>
          </a:xfrm>
          <a:prstGeom prst="rect">
            <a:avLst/>
          </a:prstGeom>
        </p:spPr>
      </p:pic>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F66480B-10AB-491D-A38B-0FD9C8D5D1FB}"/>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4A1AD5A1-70EF-044D-1316-50E64A44584D}"/>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3263273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_Content">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1DCD1E01-397C-4B70-87D0-BEB9179A0F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712806" y="3215555"/>
            <a:ext cx="4476053" cy="2651087"/>
          </a:xfrm>
          <a:prstGeom prst="rect">
            <a:avLst/>
          </a:prstGeom>
        </p:spPr>
      </p:pic>
      <p:sp>
        <p:nvSpPr>
          <p:cNvPr id="9" name="Content Placeholder 8"/>
          <p:cNvSpPr>
            <a:spLocks noGrp="1"/>
          </p:cNvSpPr>
          <p:nvPr>
            <p:ph sz="quarter" idx="13"/>
          </p:nvPr>
        </p:nvSpPr>
        <p:spPr>
          <a:xfrm>
            <a:off x="309959"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8DF59162-F1CB-452D-93D7-17951CD3A39E}"/>
              </a:ext>
            </a:extLst>
          </p:cNvPr>
          <p:cNvSpPr>
            <a:spLocks noGrp="1"/>
          </p:cNvSpPr>
          <p:nvPr>
            <p:ph type="title"/>
          </p:nvPr>
        </p:nvSpPr>
        <p:spPr>
          <a:xfrm>
            <a:off x="309959" y="321725"/>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CD7BE98A-9F74-BBAF-976E-BDFA6A93CBF6}"/>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456706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4_Content">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CD1E01-397C-4B70-87D0-BEB9179A0F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64036" y="2447109"/>
            <a:ext cx="4084418" cy="3713542"/>
          </a:xfrm>
          <a:prstGeom prst="rect">
            <a:avLst/>
          </a:prstGeom>
        </p:spPr>
      </p:pic>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F66480B-10AB-491D-A38B-0FD9C8D5D1FB}"/>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CB110584-11E0-BAA3-D7F2-1DE5A5FABDD9}"/>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1071365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5_Content">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00377B0-1678-4EB2-B4E0-BD6130879E6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541419" y="2447112"/>
            <a:ext cx="4084418" cy="3713542"/>
          </a:xfrm>
          <a:prstGeom prst="rect">
            <a:avLst/>
          </a:prstGeom>
        </p:spPr>
      </p:pic>
      <p:sp>
        <p:nvSpPr>
          <p:cNvPr id="9" name="Content Placeholder 8"/>
          <p:cNvSpPr>
            <a:spLocks noGrp="1"/>
          </p:cNvSpPr>
          <p:nvPr>
            <p:ph sz="quarter" idx="13"/>
          </p:nvPr>
        </p:nvSpPr>
        <p:spPr>
          <a:xfrm>
            <a:off x="309959"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8DF59162-F1CB-452D-93D7-17951CD3A39E}"/>
              </a:ext>
            </a:extLst>
          </p:cNvPr>
          <p:cNvSpPr>
            <a:spLocks noGrp="1"/>
          </p:cNvSpPr>
          <p:nvPr>
            <p:ph type="title"/>
          </p:nvPr>
        </p:nvSpPr>
        <p:spPr>
          <a:xfrm>
            <a:off x="309959" y="258935"/>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735DF6F5-37F3-AD84-11C4-0FB6C7E8B513}"/>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2144186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1126836" y="1413970"/>
            <a:ext cx="10515600" cy="3875964"/>
          </a:xfrm>
        </p:spPr>
        <p:txBody>
          <a:bodyPr numCol="1"/>
          <a:lstStyle>
            <a:lvl1pPr marL="0" indent="0">
              <a:buNone/>
              <a:defRPr sz="200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buClr>
                <a:schemeClr val="accent3"/>
              </a:buClr>
              <a:defRPr sz="1800">
                <a:latin typeface="+mn-lt"/>
                <a:ea typeface="Open Sans Semibold" panose="020B0706030804020204" pitchFamily="34" charset="0"/>
                <a:cs typeface="Open Sans Semibold" panose="020B0706030804020204" pitchFamily="34" charset="0"/>
              </a:defRPr>
            </a:lvl2pPr>
            <a:lvl3pPr>
              <a:buClr>
                <a:schemeClr val="accent3"/>
              </a:buClr>
              <a:defRPr sz="1400"/>
            </a:lvl3pPr>
            <a:lvl4pPr>
              <a:buClr>
                <a:schemeClr val="accent3"/>
              </a:buClr>
              <a:defRPr sz="1200"/>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126836" y="303437"/>
            <a:ext cx="10366218" cy="876821"/>
          </a:xfrm>
        </p:spPr>
        <p:txBody>
          <a:bodyPr/>
          <a:lstStyle>
            <a:lvl1pPr>
              <a:defRPr>
                <a:solidFill>
                  <a:schemeClr val="accent1"/>
                </a:solidFill>
              </a:defRPr>
            </a:lvl1pPr>
          </a:lstStyle>
          <a:p>
            <a:r>
              <a:rPr lang="en-US"/>
              <a:t>Click to edit Master title style</a:t>
            </a:r>
          </a:p>
        </p:txBody>
      </p:sp>
      <p:pic>
        <p:nvPicPr>
          <p:cNvPr id="3" name="Picture 2" descr="A picture containing text, clipart, vector graphics&#10;&#10;Description automatically generated">
            <a:extLst>
              <a:ext uri="{FF2B5EF4-FFF2-40B4-BE49-F238E27FC236}">
                <a16:creationId xmlns:a16="http://schemas.microsoft.com/office/drawing/2014/main" id="{21B21594-787E-5A30-A658-4B87538D994F}"/>
              </a:ext>
            </a:extLst>
          </p:cNvPr>
          <p:cNvPicPr>
            <a:picLocks noChangeAspect="1"/>
          </p:cNvPicPr>
          <p:nvPr userDrawn="1"/>
        </p:nvPicPr>
        <p:blipFill>
          <a:blip r:embed="rId2"/>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756697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Ref idx="1001">
        <a:schemeClr val="bg1"/>
      </p:bgRef>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DC090E75-A79B-47FA-B4AE-DAF0C27C5315}"/>
              </a:ext>
            </a:extLst>
          </p:cNvPr>
          <p:cNvSpPr>
            <a:spLocks noGrp="1"/>
          </p:cNvSpPr>
          <p:nvPr>
            <p:ph type="title"/>
          </p:nvPr>
        </p:nvSpPr>
        <p:spPr>
          <a:xfrm>
            <a:off x="0" y="2912588"/>
            <a:ext cx="12192000" cy="876821"/>
          </a:xfrm>
        </p:spPr>
        <p:txBody>
          <a:bodyPr/>
          <a:lstStyle>
            <a:lvl1pPr algn="ctr">
              <a:defRPr>
                <a:solidFill>
                  <a:schemeClr val="accent1"/>
                </a:solidFill>
                <a:latin typeface="+mj-lt"/>
              </a:defRPr>
            </a:lvl1pPr>
          </a:lstStyle>
          <a:p>
            <a:r>
              <a:rPr lang="en-US" dirty="0"/>
              <a:t>Click to edit Master title style</a:t>
            </a:r>
          </a:p>
        </p:txBody>
      </p:sp>
      <p:sp>
        <p:nvSpPr>
          <p:cNvPr id="32" name="Text Placeholder 31">
            <a:extLst>
              <a:ext uri="{FF2B5EF4-FFF2-40B4-BE49-F238E27FC236}">
                <a16:creationId xmlns:a16="http://schemas.microsoft.com/office/drawing/2014/main" id="{77938742-0899-405B-9409-A338117CCD5A}"/>
              </a:ext>
            </a:extLst>
          </p:cNvPr>
          <p:cNvSpPr>
            <a:spLocks noGrp="1"/>
          </p:cNvSpPr>
          <p:nvPr>
            <p:ph type="body" sz="quarter" idx="10"/>
          </p:nvPr>
        </p:nvSpPr>
        <p:spPr>
          <a:xfrm>
            <a:off x="0" y="3836272"/>
            <a:ext cx="12192000" cy="887837"/>
          </a:xfrm>
        </p:spPr>
        <p:txBody>
          <a:bodyPr numCol="1">
            <a:normAutofit/>
          </a:bodyPr>
          <a:lstStyle>
            <a:lvl1pPr marL="0" indent="0" algn="ctr">
              <a:buFontTx/>
              <a:buNone/>
              <a:defRPr sz="3200">
                <a:solidFill>
                  <a:schemeClr val="accent4"/>
                </a:solidFill>
                <a:latin typeface="+mn-lt"/>
                <a:ea typeface="Open Sans Semibold" panose="020B0706030804020204" pitchFamily="34" charset="0"/>
                <a:cs typeface="Open Sans Semibold" panose="020B0706030804020204" pitchFamily="34" charset="0"/>
              </a:defRPr>
            </a:lvl1pPr>
            <a:lvl2pPr marL="4572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dirty="0"/>
              <a:t>Click to edit Master text styles</a:t>
            </a:r>
          </a:p>
        </p:txBody>
      </p:sp>
      <p:sp>
        <p:nvSpPr>
          <p:cNvPr id="8" name="Rectangle 7">
            <a:extLst>
              <a:ext uri="{FF2B5EF4-FFF2-40B4-BE49-F238E27FC236}">
                <a16:creationId xmlns:a16="http://schemas.microsoft.com/office/drawing/2014/main" id="{0F3181BA-41FA-47D4-B9BF-39EA3479A8A5}"/>
              </a:ext>
            </a:extLst>
          </p:cNvPr>
          <p:cNvSpPr/>
          <p:nvPr userDrawn="1"/>
        </p:nvSpPr>
        <p:spPr>
          <a:xfrm>
            <a:off x="0" y="6172136"/>
            <a:ext cx="12192000" cy="681037"/>
          </a:xfrm>
          <a:prstGeom prst="rect">
            <a:avLst/>
          </a:prstGeom>
          <a:gradFill flip="none" rotWithShape="1">
            <a:gsLst>
              <a:gs pos="38000">
                <a:schemeClr val="accent1"/>
              </a:gs>
              <a:gs pos="100000">
                <a:srgbClr val="40C4D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B2B08EB-109F-4940-BB98-0CC57FB7A4CF}"/>
              </a:ext>
            </a:extLst>
          </p:cNvPr>
          <p:cNvCxnSpPr/>
          <p:nvPr userDrawn="1"/>
        </p:nvCxnSpPr>
        <p:spPr>
          <a:xfrm>
            <a:off x="-13494" y="1955868"/>
            <a:ext cx="12201236" cy="0"/>
          </a:xfrm>
          <a:prstGeom prst="line">
            <a:avLst/>
          </a:prstGeom>
          <a:ln w="28575">
            <a:solidFill>
              <a:schemeClr val="accent1"/>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pic>
        <p:nvPicPr>
          <p:cNvPr id="2" name="Picture 1" descr="Logo&#10;&#10;Description automatically generated">
            <a:extLst>
              <a:ext uri="{FF2B5EF4-FFF2-40B4-BE49-F238E27FC236}">
                <a16:creationId xmlns:a16="http://schemas.microsoft.com/office/drawing/2014/main" id="{D85B023D-9F0C-D7DC-16D4-61AF893E1358}"/>
              </a:ext>
            </a:extLst>
          </p:cNvPr>
          <p:cNvPicPr>
            <a:picLocks noChangeAspect="1"/>
          </p:cNvPicPr>
          <p:nvPr userDrawn="1"/>
        </p:nvPicPr>
        <p:blipFill>
          <a:blip r:embed="rId2"/>
          <a:stretch>
            <a:fillRect/>
          </a:stretch>
        </p:blipFill>
        <p:spPr>
          <a:xfrm>
            <a:off x="4370710" y="237014"/>
            <a:ext cx="3450580" cy="1381612"/>
          </a:xfrm>
          <a:prstGeom prst="rect">
            <a:avLst/>
          </a:prstGeom>
        </p:spPr>
      </p:pic>
    </p:spTree>
    <p:extLst>
      <p:ext uri="{BB962C8B-B14F-4D97-AF65-F5344CB8AC3E}">
        <p14:creationId xmlns:p14="http://schemas.microsoft.com/office/powerpoint/2010/main" val="232055064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ontent">
    <p:spTree>
      <p:nvGrpSpPr>
        <p:cNvPr id="1" name=""/>
        <p:cNvGrpSpPr/>
        <p:nvPr/>
      </p:nvGrpSpPr>
      <p:grpSpPr>
        <a:xfrm>
          <a:off x="0" y="0"/>
          <a:ext cx="0" cy="0"/>
          <a:chOff x="0" y="0"/>
          <a:chExt cx="0" cy="0"/>
        </a:xfrm>
      </p:grpSpPr>
      <p:sp>
        <p:nvSpPr>
          <p:cNvPr id="2" name="Title 1"/>
          <p:cNvSpPr>
            <a:spLocks noGrp="1"/>
          </p:cNvSpPr>
          <p:nvPr>
            <p:ph type="title"/>
          </p:nvPr>
        </p:nvSpPr>
        <p:spPr>
          <a:xfrm>
            <a:off x="1495313" y="285149"/>
            <a:ext cx="10576062" cy="876821"/>
          </a:xfrm>
        </p:spPr>
        <p:txBody>
          <a:bodyPr/>
          <a:lstStyle>
            <a:lvl1pPr>
              <a:defRPr>
                <a:solidFill>
                  <a:schemeClr val="accent1"/>
                </a:solidFill>
              </a:defRPr>
            </a:lvl1pPr>
          </a:lstStyle>
          <a:p>
            <a:r>
              <a:rPr lang="en-US"/>
              <a:t>Click to edit Master title style</a:t>
            </a:r>
          </a:p>
        </p:txBody>
      </p:sp>
      <p:pic>
        <p:nvPicPr>
          <p:cNvPr id="3" name="Picture 2" descr="A picture containing text, clipart, vector graphics&#10;&#10;Description automatically generated">
            <a:extLst>
              <a:ext uri="{FF2B5EF4-FFF2-40B4-BE49-F238E27FC236}">
                <a16:creationId xmlns:a16="http://schemas.microsoft.com/office/drawing/2014/main" id="{5ABD7279-E001-9BA5-4097-54BFE8D79304}"/>
              </a:ext>
            </a:extLst>
          </p:cNvPr>
          <p:cNvPicPr>
            <a:picLocks noChangeAspect="1"/>
          </p:cNvPicPr>
          <p:nvPr userDrawn="1"/>
        </p:nvPicPr>
        <p:blipFill>
          <a:blip r:embed="rId2"/>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3103396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Ref idx="1001">
        <a:schemeClr val="bg1"/>
      </p:bgRef>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DC090E75-A79B-47FA-B4AE-DAF0C27C5315}"/>
              </a:ext>
            </a:extLst>
          </p:cNvPr>
          <p:cNvSpPr>
            <a:spLocks noGrp="1"/>
          </p:cNvSpPr>
          <p:nvPr>
            <p:ph type="title"/>
          </p:nvPr>
        </p:nvSpPr>
        <p:spPr>
          <a:xfrm>
            <a:off x="0" y="2500439"/>
            <a:ext cx="12219342" cy="876821"/>
          </a:xfrm>
        </p:spPr>
        <p:txBody>
          <a:bodyPr/>
          <a:lstStyle>
            <a:lvl1pPr algn="ctr">
              <a:defRPr>
                <a:solidFill>
                  <a:schemeClr val="accent1"/>
                </a:solidFill>
              </a:defRPr>
            </a:lvl1pPr>
          </a:lstStyle>
          <a:p>
            <a:r>
              <a:rPr lang="en-US"/>
              <a:t>Click to edit Master title style</a:t>
            </a:r>
          </a:p>
        </p:txBody>
      </p:sp>
      <p:sp>
        <p:nvSpPr>
          <p:cNvPr id="32" name="Text Placeholder 31">
            <a:extLst>
              <a:ext uri="{FF2B5EF4-FFF2-40B4-BE49-F238E27FC236}">
                <a16:creationId xmlns:a16="http://schemas.microsoft.com/office/drawing/2014/main" id="{77938742-0899-405B-9409-A338117CCD5A}"/>
              </a:ext>
            </a:extLst>
          </p:cNvPr>
          <p:cNvSpPr>
            <a:spLocks noGrp="1"/>
          </p:cNvSpPr>
          <p:nvPr>
            <p:ph type="body" sz="quarter" idx="10"/>
          </p:nvPr>
        </p:nvSpPr>
        <p:spPr>
          <a:xfrm>
            <a:off x="354" y="3455892"/>
            <a:ext cx="12218988" cy="887837"/>
          </a:xfrm>
        </p:spPr>
        <p:txBody>
          <a:bodyPr numCol="1">
            <a:normAutofit/>
          </a:bodyPr>
          <a:lstStyle>
            <a:lvl1pPr marL="0" indent="0" algn="ctr">
              <a:buFontTx/>
              <a:buNone/>
              <a:defRPr sz="320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a:t>Click to edit Master text styles</a:t>
            </a:r>
          </a:p>
        </p:txBody>
      </p:sp>
      <p:pic>
        <p:nvPicPr>
          <p:cNvPr id="7" name="Picture 6" descr="A group of people raising their hands&#10;&#10;Description automatically generated with medium confidence">
            <a:extLst>
              <a:ext uri="{FF2B5EF4-FFF2-40B4-BE49-F238E27FC236}">
                <a16:creationId xmlns:a16="http://schemas.microsoft.com/office/drawing/2014/main" id="{0ABE2640-9507-4318-AC87-64ED8F4A9CB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14"/>
          <a:stretch/>
        </p:blipFill>
        <p:spPr>
          <a:xfrm>
            <a:off x="18289" y="4880070"/>
            <a:ext cx="12192000" cy="1977930"/>
          </a:xfrm>
          <a:prstGeom prst="rect">
            <a:avLst/>
          </a:prstGeom>
        </p:spPr>
      </p:pic>
      <p:cxnSp>
        <p:nvCxnSpPr>
          <p:cNvPr id="10" name="Straight Connector 9">
            <a:extLst>
              <a:ext uri="{FF2B5EF4-FFF2-40B4-BE49-F238E27FC236}">
                <a16:creationId xmlns:a16="http://schemas.microsoft.com/office/drawing/2014/main" id="{C23E23E6-0DA2-422A-9882-7F88EE6AC44E}"/>
              </a:ext>
            </a:extLst>
          </p:cNvPr>
          <p:cNvCxnSpPr/>
          <p:nvPr userDrawn="1"/>
        </p:nvCxnSpPr>
        <p:spPr>
          <a:xfrm>
            <a:off x="-13494" y="1955868"/>
            <a:ext cx="12201236" cy="0"/>
          </a:xfrm>
          <a:prstGeom prst="line">
            <a:avLst/>
          </a:prstGeom>
          <a:ln w="28575">
            <a:solidFill>
              <a:schemeClr val="accent1"/>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pic>
        <p:nvPicPr>
          <p:cNvPr id="2" name="Picture 1" descr="Logo&#10;&#10;Description automatically generated">
            <a:extLst>
              <a:ext uri="{FF2B5EF4-FFF2-40B4-BE49-F238E27FC236}">
                <a16:creationId xmlns:a16="http://schemas.microsoft.com/office/drawing/2014/main" id="{201B79A8-F247-6800-D43F-32853641C001}"/>
              </a:ext>
            </a:extLst>
          </p:cNvPr>
          <p:cNvPicPr>
            <a:picLocks noChangeAspect="1"/>
          </p:cNvPicPr>
          <p:nvPr userDrawn="1"/>
        </p:nvPicPr>
        <p:blipFill>
          <a:blip r:embed="rId3"/>
          <a:stretch>
            <a:fillRect/>
          </a:stretch>
        </p:blipFill>
        <p:spPr>
          <a:xfrm>
            <a:off x="4370710" y="237014"/>
            <a:ext cx="3450580" cy="1381612"/>
          </a:xfrm>
          <a:prstGeom prst="rect">
            <a:avLst/>
          </a:prstGeom>
        </p:spPr>
      </p:pic>
    </p:spTree>
    <p:extLst>
      <p:ext uri="{BB962C8B-B14F-4D97-AF65-F5344CB8AC3E}">
        <p14:creationId xmlns:p14="http://schemas.microsoft.com/office/powerpoint/2010/main" val="280839282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4_Title Slide">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663601E5-98B8-496F-BE4B-74D88270637F}"/>
              </a:ext>
            </a:extLst>
          </p:cNvPr>
          <p:cNvCxnSpPr/>
          <p:nvPr userDrawn="1"/>
        </p:nvCxnSpPr>
        <p:spPr>
          <a:xfrm>
            <a:off x="0" y="1977887"/>
            <a:ext cx="12192000" cy="0"/>
          </a:xfrm>
          <a:prstGeom prst="line">
            <a:avLst/>
          </a:prstGeom>
          <a:ln w="28575">
            <a:solidFill>
              <a:srgbClr val="8F8D94"/>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DC090E75-A79B-47FA-B4AE-DAF0C27C5315}"/>
              </a:ext>
            </a:extLst>
          </p:cNvPr>
          <p:cNvSpPr>
            <a:spLocks noGrp="1"/>
          </p:cNvSpPr>
          <p:nvPr>
            <p:ph type="title"/>
          </p:nvPr>
        </p:nvSpPr>
        <p:spPr>
          <a:xfrm>
            <a:off x="-13494" y="4704715"/>
            <a:ext cx="12219342" cy="876821"/>
          </a:xfrm>
        </p:spPr>
        <p:txBody>
          <a:bodyPr/>
          <a:lstStyle>
            <a:lvl1pPr algn="ctr">
              <a:defRPr/>
            </a:lvl1pPr>
          </a:lstStyle>
          <a:p>
            <a:r>
              <a:rPr lang="en-US"/>
              <a:t>Click to edit Master title style</a:t>
            </a:r>
          </a:p>
        </p:txBody>
      </p:sp>
      <p:sp>
        <p:nvSpPr>
          <p:cNvPr id="32" name="Text Placeholder 31">
            <a:extLst>
              <a:ext uri="{FF2B5EF4-FFF2-40B4-BE49-F238E27FC236}">
                <a16:creationId xmlns:a16="http://schemas.microsoft.com/office/drawing/2014/main" id="{77938742-0899-405B-9409-A338117CCD5A}"/>
              </a:ext>
            </a:extLst>
          </p:cNvPr>
          <p:cNvSpPr>
            <a:spLocks noGrp="1"/>
          </p:cNvSpPr>
          <p:nvPr>
            <p:ph type="body" sz="quarter" idx="10"/>
          </p:nvPr>
        </p:nvSpPr>
        <p:spPr>
          <a:xfrm>
            <a:off x="-13494" y="5725621"/>
            <a:ext cx="12218988" cy="887837"/>
          </a:xfrm>
        </p:spPr>
        <p:txBody>
          <a:bodyPr numCol="1">
            <a:normAutofit/>
          </a:bodyPr>
          <a:lstStyle>
            <a:lvl1pPr marL="0" indent="0" algn="ctr">
              <a:buFontTx/>
              <a:buNone/>
              <a:defRPr sz="3200">
                <a:solidFill>
                  <a:srgbClr val="8A182E"/>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a:t>Click to edit Master text styles</a:t>
            </a:r>
          </a:p>
        </p:txBody>
      </p:sp>
      <p:sp>
        <p:nvSpPr>
          <p:cNvPr id="34" name="Picture Placeholder 33">
            <a:extLst>
              <a:ext uri="{FF2B5EF4-FFF2-40B4-BE49-F238E27FC236}">
                <a16:creationId xmlns:a16="http://schemas.microsoft.com/office/drawing/2014/main" id="{1462FF2E-2977-49B9-8F7E-CB51D49ACF39}"/>
              </a:ext>
            </a:extLst>
          </p:cNvPr>
          <p:cNvSpPr>
            <a:spLocks noGrp="1"/>
          </p:cNvSpPr>
          <p:nvPr>
            <p:ph type="pic" sz="quarter" idx="11"/>
          </p:nvPr>
        </p:nvSpPr>
        <p:spPr>
          <a:xfrm>
            <a:off x="3467100" y="2254250"/>
            <a:ext cx="4481513" cy="1706563"/>
          </a:xfrm>
        </p:spPr>
        <p:txBody>
          <a:bodyPr/>
          <a:lstStyle>
            <a:lvl1pPr marL="0" indent="0">
              <a:buNone/>
              <a:defRPr/>
            </a:lvl1pPr>
          </a:lstStyle>
          <a:p>
            <a:endParaRPr lang="en-US"/>
          </a:p>
        </p:txBody>
      </p:sp>
      <p:sp>
        <p:nvSpPr>
          <p:cNvPr id="12" name="Rectangle 11">
            <a:extLst>
              <a:ext uri="{FF2B5EF4-FFF2-40B4-BE49-F238E27FC236}">
                <a16:creationId xmlns:a16="http://schemas.microsoft.com/office/drawing/2014/main" id="{4E4865F0-8F88-4B4E-953C-FE9D04653168}"/>
              </a:ext>
            </a:extLst>
          </p:cNvPr>
          <p:cNvSpPr/>
          <p:nvPr userDrawn="1"/>
        </p:nvSpPr>
        <p:spPr>
          <a:xfrm>
            <a:off x="0" y="6577244"/>
            <a:ext cx="12192000" cy="280756"/>
          </a:xfrm>
          <a:prstGeom prst="rect">
            <a:avLst/>
          </a:prstGeom>
          <a:gradFill flip="none" rotWithShape="1">
            <a:gsLst>
              <a:gs pos="4000">
                <a:schemeClr val="accent4"/>
              </a:gs>
              <a:gs pos="51500">
                <a:schemeClr val="accent5"/>
              </a:gs>
              <a:gs pos="99000">
                <a:srgbClr val="508EB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2F30C8F5-C723-32E9-6745-4895AD631B19}"/>
              </a:ext>
            </a:extLst>
          </p:cNvPr>
          <p:cNvPicPr>
            <a:picLocks noChangeAspect="1"/>
          </p:cNvPicPr>
          <p:nvPr userDrawn="1"/>
        </p:nvPicPr>
        <p:blipFill>
          <a:blip r:embed="rId2"/>
          <a:stretch>
            <a:fillRect/>
          </a:stretch>
        </p:blipFill>
        <p:spPr>
          <a:xfrm>
            <a:off x="4370710" y="351733"/>
            <a:ext cx="3450580" cy="1381612"/>
          </a:xfrm>
          <a:prstGeom prst="rect">
            <a:avLst/>
          </a:prstGeom>
        </p:spPr>
      </p:pic>
    </p:spTree>
    <p:extLst>
      <p:ext uri="{BB962C8B-B14F-4D97-AF65-F5344CB8AC3E}">
        <p14:creationId xmlns:p14="http://schemas.microsoft.com/office/powerpoint/2010/main" val="110163860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metalware, chain&#10;&#10;Description automatically generated">
            <a:extLst>
              <a:ext uri="{FF2B5EF4-FFF2-40B4-BE49-F238E27FC236}">
                <a16:creationId xmlns:a16="http://schemas.microsoft.com/office/drawing/2014/main" id="{263B231C-24BA-483E-A252-DC0DBF49051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569699" y="3731133"/>
            <a:ext cx="3622301" cy="2417273"/>
          </a:xfrm>
          <a:prstGeom prst="rect">
            <a:avLst/>
          </a:prstGeom>
        </p:spPr>
      </p:pic>
      <p:sp>
        <p:nvSpPr>
          <p:cNvPr id="9" name="Content Placeholder 8"/>
          <p:cNvSpPr>
            <a:spLocks noGrp="1"/>
          </p:cNvSpPr>
          <p:nvPr>
            <p:ph sz="quarter" idx="13"/>
          </p:nvPr>
        </p:nvSpPr>
        <p:spPr>
          <a:xfrm>
            <a:off x="307818" y="1436696"/>
            <a:ext cx="7958751"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E03E092A-0897-40FC-AEB6-02C4E8C34748}"/>
              </a:ext>
            </a:extLst>
          </p:cNvPr>
          <p:cNvCxnSpPr/>
          <p:nvPr userDrawn="1"/>
        </p:nvCxnSpPr>
        <p:spPr>
          <a:xfrm>
            <a:off x="-27342" y="1209252"/>
            <a:ext cx="12201236" cy="0"/>
          </a:xfrm>
          <a:prstGeom prst="line">
            <a:avLst/>
          </a:prstGeom>
          <a:ln w="28575">
            <a:solidFill>
              <a:schemeClr val="accent1"/>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10" name="Title 1">
            <a:extLst>
              <a:ext uri="{FF2B5EF4-FFF2-40B4-BE49-F238E27FC236}">
                <a16:creationId xmlns:a16="http://schemas.microsoft.com/office/drawing/2014/main" id="{5F49704B-6B2A-41DB-8896-EDF095A7AE5C}"/>
              </a:ext>
            </a:extLst>
          </p:cNvPr>
          <p:cNvSpPr>
            <a:spLocks noGrp="1"/>
          </p:cNvSpPr>
          <p:nvPr>
            <p:ph type="title"/>
          </p:nvPr>
        </p:nvSpPr>
        <p:spPr>
          <a:xfrm>
            <a:off x="307818" y="271183"/>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DEAFE3F5-A09F-520A-B371-FF49FF7D9473}"/>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10579008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6_Content">
    <p:spTree>
      <p:nvGrpSpPr>
        <p:cNvPr id="1" name=""/>
        <p:cNvGrpSpPr/>
        <p:nvPr/>
      </p:nvGrpSpPr>
      <p:grpSpPr>
        <a:xfrm>
          <a:off x="0" y="0"/>
          <a:ext cx="0" cy="0"/>
          <a:chOff x="0" y="0"/>
          <a:chExt cx="0" cy="0"/>
        </a:xfrm>
      </p:grpSpPr>
      <p:sp>
        <p:nvSpPr>
          <p:cNvPr id="2" name="Title 1"/>
          <p:cNvSpPr>
            <a:spLocks noGrp="1"/>
          </p:cNvSpPr>
          <p:nvPr>
            <p:ph type="title"/>
          </p:nvPr>
        </p:nvSpPr>
        <p:spPr>
          <a:xfrm>
            <a:off x="1611517" y="285149"/>
            <a:ext cx="10366218"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7870954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52FEA76-9039-4CC7-882D-22C8A328BA80}"/>
              </a:ext>
            </a:extLst>
          </p:cNvPr>
          <p:cNvCxnSpPr/>
          <p:nvPr userDrawn="1"/>
        </p:nvCxnSpPr>
        <p:spPr>
          <a:xfrm>
            <a:off x="-13494" y="1955868"/>
            <a:ext cx="12201236" cy="0"/>
          </a:xfrm>
          <a:prstGeom prst="line">
            <a:avLst/>
          </a:prstGeom>
          <a:ln w="28575">
            <a:solidFill>
              <a:schemeClr val="accent1"/>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28" name="Title 27">
            <a:extLst>
              <a:ext uri="{FF2B5EF4-FFF2-40B4-BE49-F238E27FC236}">
                <a16:creationId xmlns:a16="http://schemas.microsoft.com/office/drawing/2014/main" id="{DC090E75-A79B-47FA-B4AE-DAF0C27C5315}"/>
              </a:ext>
            </a:extLst>
          </p:cNvPr>
          <p:cNvSpPr>
            <a:spLocks noGrp="1"/>
          </p:cNvSpPr>
          <p:nvPr>
            <p:ph type="title"/>
          </p:nvPr>
        </p:nvSpPr>
        <p:spPr>
          <a:xfrm>
            <a:off x="0" y="5053359"/>
            <a:ext cx="12219342" cy="876821"/>
          </a:xfrm>
        </p:spPr>
        <p:txBody>
          <a:bodyPr/>
          <a:lstStyle>
            <a:lvl1pPr algn="ctr">
              <a:defRPr>
                <a:solidFill>
                  <a:schemeClr val="accent1"/>
                </a:solidFill>
                <a:latin typeface="+mj-lt"/>
              </a:defRPr>
            </a:lvl1pPr>
          </a:lstStyle>
          <a:p>
            <a:r>
              <a:rPr lang="en-US" dirty="0"/>
              <a:t>Click to edit Master title style</a:t>
            </a:r>
          </a:p>
        </p:txBody>
      </p:sp>
      <p:sp>
        <p:nvSpPr>
          <p:cNvPr id="32" name="Text Placeholder 31">
            <a:extLst>
              <a:ext uri="{FF2B5EF4-FFF2-40B4-BE49-F238E27FC236}">
                <a16:creationId xmlns:a16="http://schemas.microsoft.com/office/drawing/2014/main" id="{77938742-0899-405B-9409-A338117CCD5A}"/>
              </a:ext>
            </a:extLst>
          </p:cNvPr>
          <p:cNvSpPr>
            <a:spLocks noGrp="1"/>
          </p:cNvSpPr>
          <p:nvPr>
            <p:ph type="body" sz="quarter" idx="10"/>
          </p:nvPr>
        </p:nvSpPr>
        <p:spPr>
          <a:xfrm>
            <a:off x="-13494" y="5970163"/>
            <a:ext cx="12218988" cy="887837"/>
          </a:xfrm>
        </p:spPr>
        <p:txBody>
          <a:bodyPr numCol="1">
            <a:normAutofit/>
          </a:bodyPr>
          <a:lstStyle>
            <a:lvl1pPr marL="0" indent="0" algn="ctr">
              <a:buFontTx/>
              <a:buNone/>
              <a:defRPr sz="3200">
                <a:solidFill>
                  <a:schemeClr val="accent4"/>
                </a:solidFill>
                <a:latin typeface="+mn-lt"/>
                <a:ea typeface="Open Sans Semibold" panose="020B0706030804020204" pitchFamily="34" charset="0"/>
                <a:cs typeface="Open Sans Semibold" panose="020B0706030804020204" pitchFamily="34" charset="0"/>
              </a:defRPr>
            </a:lvl1pPr>
            <a:lvl2pPr marL="4572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dirty="0"/>
              <a:t>Click to edit Master text styles</a:t>
            </a:r>
          </a:p>
        </p:txBody>
      </p:sp>
      <p:sp>
        <p:nvSpPr>
          <p:cNvPr id="34" name="Picture Placeholder 33">
            <a:extLst>
              <a:ext uri="{FF2B5EF4-FFF2-40B4-BE49-F238E27FC236}">
                <a16:creationId xmlns:a16="http://schemas.microsoft.com/office/drawing/2014/main" id="{1462FF2E-2977-49B9-8F7E-CB51D49ACF39}"/>
              </a:ext>
            </a:extLst>
          </p:cNvPr>
          <p:cNvSpPr>
            <a:spLocks noGrp="1"/>
          </p:cNvSpPr>
          <p:nvPr>
            <p:ph type="pic" sz="quarter" idx="11"/>
          </p:nvPr>
        </p:nvSpPr>
        <p:spPr>
          <a:xfrm>
            <a:off x="3467100" y="2254250"/>
            <a:ext cx="4481513" cy="1706563"/>
          </a:xfrm>
        </p:spPr>
        <p:txBody>
          <a:bodyPr/>
          <a:lstStyle>
            <a:lvl1pPr marL="0" indent="0">
              <a:buNone/>
              <a:defRPr/>
            </a:lvl1pPr>
          </a:lstStyle>
          <a:p>
            <a:endParaRPr lang="en-US"/>
          </a:p>
        </p:txBody>
      </p:sp>
      <p:pic>
        <p:nvPicPr>
          <p:cNvPr id="2" name="Picture 1" descr="Logo&#10;&#10;Description automatically generated">
            <a:extLst>
              <a:ext uri="{FF2B5EF4-FFF2-40B4-BE49-F238E27FC236}">
                <a16:creationId xmlns:a16="http://schemas.microsoft.com/office/drawing/2014/main" id="{DA63AD3A-4108-DA3B-F437-0A0F6D19507B}"/>
              </a:ext>
            </a:extLst>
          </p:cNvPr>
          <p:cNvPicPr>
            <a:picLocks noChangeAspect="1"/>
          </p:cNvPicPr>
          <p:nvPr userDrawn="1"/>
        </p:nvPicPr>
        <p:blipFill>
          <a:blip r:embed="rId2"/>
          <a:stretch>
            <a:fillRect/>
          </a:stretch>
        </p:blipFill>
        <p:spPr>
          <a:xfrm>
            <a:off x="4370710" y="237014"/>
            <a:ext cx="3450580" cy="1381612"/>
          </a:xfrm>
          <a:prstGeom prst="rect">
            <a:avLst/>
          </a:prstGeom>
        </p:spPr>
      </p:pic>
    </p:spTree>
    <p:extLst>
      <p:ext uri="{BB962C8B-B14F-4D97-AF65-F5344CB8AC3E}">
        <p14:creationId xmlns:p14="http://schemas.microsoft.com/office/powerpoint/2010/main" val="17788558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663601E5-98B8-496F-BE4B-74D88270637F}"/>
              </a:ext>
            </a:extLst>
          </p:cNvPr>
          <p:cNvCxnSpPr>
            <a:cxnSpLocks/>
          </p:cNvCxnSpPr>
          <p:nvPr userDrawn="1"/>
        </p:nvCxnSpPr>
        <p:spPr>
          <a:xfrm>
            <a:off x="-13494" y="1698189"/>
            <a:ext cx="12232836"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DC090E75-A79B-47FA-B4AE-DAF0C27C5315}"/>
              </a:ext>
            </a:extLst>
          </p:cNvPr>
          <p:cNvSpPr>
            <a:spLocks noGrp="1"/>
          </p:cNvSpPr>
          <p:nvPr>
            <p:ph type="title"/>
          </p:nvPr>
        </p:nvSpPr>
        <p:spPr>
          <a:xfrm>
            <a:off x="0" y="5053359"/>
            <a:ext cx="12219342" cy="876821"/>
          </a:xfrm>
        </p:spPr>
        <p:txBody>
          <a:bodyPr/>
          <a:lstStyle>
            <a:lvl1pPr algn="ctr">
              <a:defRPr>
                <a:solidFill>
                  <a:schemeClr val="accent1"/>
                </a:solidFill>
                <a:latin typeface="+mj-lt"/>
              </a:defRPr>
            </a:lvl1pPr>
          </a:lstStyle>
          <a:p>
            <a:r>
              <a:rPr lang="en-US" dirty="0"/>
              <a:t>Click to edit Master title style</a:t>
            </a:r>
          </a:p>
        </p:txBody>
      </p:sp>
      <p:sp>
        <p:nvSpPr>
          <p:cNvPr id="32" name="Text Placeholder 31">
            <a:extLst>
              <a:ext uri="{FF2B5EF4-FFF2-40B4-BE49-F238E27FC236}">
                <a16:creationId xmlns:a16="http://schemas.microsoft.com/office/drawing/2014/main" id="{77938742-0899-405B-9409-A338117CCD5A}"/>
              </a:ext>
            </a:extLst>
          </p:cNvPr>
          <p:cNvSpPr>
            <a:spLocks noGrp="1"/>
          </p:cNvSpPr>
          <p:nvPr>
            <p:ph type="body" sz="quarter" idx="10"/>
          </p:nvPr>
        </p:nvSpPr>
        <p:spPr>
          <a:xfrm>
            <a:off x="-13494" y="5970163"/>
            <a:ext cx="12218988" cy="887837"/>
          </a:xfrm>
        </p:spPr>
        <p:txBody>
          <a:bodyPr numCol="1">
            <a:normAutofit/>
          </a:bodyPr>
          <a:lstStyle>
            <a:lvl1pPr marL="0" indent="0" algn="ctr">
              <a:buFontTx/>
              <a:buNone/>
              <a:defRPr sz="3200">
                <a:solidFill>
                  <a:schemeClr val="accent4"/>
                </a:solidFill>
                <a:latin typeface="+mn-lt"/>
                <a:ea typeface="Open Sans Semibold" panose="020B0706030804020204" pitchFamily="34" charset="0"/>
                <a:cs typeface="Open Sans Semibold" panose="020B0706030804020204" pitchFamily="34" charset="0"/>
              </a:defRPr>
            </a:lvl1pPr>
            <a:lvl2pPr marL="4572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dirty="0"/>
              <a:t>Click to edit Master text styles</a:t>
            </a:r>
          </a:p>
        </p:txBody>
      </p:sp>
      <p:pic>
        <p:nvPicPr>
          <p:cNvPr id="8" name="Picture 7" descr="A picture containing black&#10;&#10;Description automatically generated">
            <a:extLst>
              <a:ext uri="{FF2B5EF4-FFF2-40B4-BE49-F238E27FC236}">
                <a16:creationId xmlns:a16="http://schemas.microsoft.com/office/drawing/2014/main" id="{AB49F9A4-2B4F-48A4-803D-869B51CE03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494" y="1740093"/>
            <a:ext cx="12212329" cy="3194044"/>
          </a:xfrm>
          <a:prstGeom prst="rect">
            <a:avLst/>
          </a:prstGeom>
        </p:spPr>
      </p:pic>
      <p:pic>
        <p:nvPicPr>
          <p:cNvPr id="2" name="Picture 1" descr="Logo&#10;&#10;Description automatically generated">
            <a:extLst>
              <a:ext uri="{FF2B5EF4-FFF2-40B4-BE49-F238E27FC236}">
                <a16:creationId xmlns:a16="http://schemas.microsoft.com/office/drawing/2014/main" id="{929158A3-2EE8-1815-FED9-39052362464E}"/>
              </a:ext>
            </a:extLst>
          </p:cNvPr>
          <p:cNvPicPr>
            <a:picLocks noChangeAspect="1"/>
          </p:cNvPicPr>
          <p:nvPr userDrawn="1"/>
        </p:nvPicPr>
        <p:blipFill>
          <a:blip r:embed="rId3"/>
          <a:stretch>
            <a:fillRect/>
          </a:stretch>
        </p:blipFill>
        <p:spPr>
          <a:xfrm>
            <a:off x="4370710" y="237014"/>
            <a:ext cx="3450580" cy="1381612"/>
          </a:xfrm>
          <a:prstGeom prst="rect">
            <a:avLst/>
          </a:prstGeom>
        </p:spPr>
      </p:pic>
    </p:spTree>
    <p:extLst>
      <p:ext uri="{BB962C8B-B14F-4D97-AF65-F5344CB8AC3E}">
        <p14:creationId xmlns:p14="http://schemas.microsoft.com/office/powerpoint/2010/main" val="17642912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663601E5-98B8-496F-BE4B-74D88270637F}"/>
              </a:ext>
            </a:extLst>
          </p:cNvPr>
          <p:cNvCxnSpPr>
            <a:cxnSpLocks/>
          </p:cNvCxnSpPr>
          <p:nvPr userDrawn="1"/>
        </p:nvCxnSpPr>
        <p:spPr>
          <a:xfrm>
            <a:off x="-13494" y="1698189"/>
            <a:ext cx="12232836"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DC090E75-A79B-47FA-B4AE-DAF0C27C5315}"/>
              </a:ext>
            </a:extLst>
          </p:cNvPr>
          <p:cNvSpPr>
            <a:spLocks noGrp="1"/>
          </p:cNvSpPr>
          <p:nvPr>
            <p:ph type="title"/>
          </p:nvPr>
        </p:nvSpPr>
        <p:spPr>
          <a:xfrm>
            <a:off x="0" y="5053359"/>
            <a:ext cx="12219342" cy="876821"/>
          </a:xfrm>
        </p:spPr>
        <p:txBody>
          <a:bodyPr/>
          <a:lstStyle>
            <a:lvl1pPr algn="ctr">
              <a:defRPr>
                <a:solidFill>
                  <a:schemeClr val="accent1"/>
                </a:solidFill>
                <a:latin typeface="+mj-lt"/>
              </a:defRPr>
            </a:lvl1pPr>
          </a:lstStyle>
          <a:p>
            <a:r>
              <a:rPr lang="en-US" dirty="0"/>
              <a:t>Click to edit Master title style</a:t>
            </a:r>
          </a:p>
        </p:txBody>
      </p:sp>
      <p:sp>
        <p:nvSpPr>
          <p:cNvPr id="32" name="Text Placeholder 31">
            <a:extLst>
              <a:ext uri="{FF2B5EF4-FFF2-40B4-BE49-F238E27FC236}">
                <a16:creationId xmlns:a16="http://schemas.microsoft.com/office/drawing/2014/main" id="{77938742-0899-405B-9409-A338117CCD5A}"/>
              </a:ext>
            </a:extLst>
          </p:cNvPr>
          <p:cNvSpPr>
            <a:spLocks noGrp="1"/>
          </p:cNvSpPr>
          <p:nvPr>
            <p:ph type="body" sz="quarter" idx="10"/>
          </p:nvPr>
        </p:nvSpPr>
        <p:spPr>
          <a:xfrm>
            <a:off x="-13494" y="5970163"/>
            <a:ext cx="12218988" cy="887837"/>
          </a:xfrm>
        </p:spPr>
        <p:txBody>
          <a:bodyPr numCol="1">
            <a:normAutofit/>
          </a:bodyPr>
          <a:lstStyle>
            <a:lvl1pPr marL="0" indent="0" algn="ctr">
              <a:buFontTx/>
              <a:buNone/>
              <a:defRPr sz="3200">
                <a:solidFill>
                  <a:schemeClr val="accent4"/>
                </a:solidFill>
                <a:latin typeface="+mn-lt"/>
                <a:ea typeface="Open Sans Semibold" panose="020B0706030804020204" pitchFamily="34" charset="0"/>
                <a:cs typeface="Open Sans Semibold" panose="020B0706030804020204" pitchFamily="34" charset="0"/>
              </a:defRPr>
            </a:lvl1pPr>
            <a:lvl2pPr marL="4572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dirty="0"/>
              <a:t>Click to edit Master text styles</a:t>
            </a:r>
          </a:p>
        </p:txBody>
      </p:sp>
      <p:pic>
        <p:nvPicPr>
          <p:cNvPr id="8" name="Picture 7">
            <a:extLst>
              <a:ext uri="{FF2B5EF4-FFF2-40B4-BE49-F238E27FC236}">
                <a16:creationId xmlns:a16="http://schemas.microsoft.com/office/drawing/2014/main" id="{AB49F9A4-2B4F-48A4-803D-869B51CE03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732206"/>
            <a:ext cx="12192000" cy="3250925"/>
          </a:xfrm>
          <a:prstGeom prst="rect">
            <a:avLst/>
          </a:prstGeom>
        </p:spPr>
      </p:pic>
      <p:pic>
        <p:nvPicPr>
          <p:cNvPr id="2" name="Picture 1" descr="Logo&#10;&#10;Description automatically generated">
            <a:extLst>
              <a:ext uri="{FF2B5EF4-FFF2-40B4-BE49-F238E27FC236}">
                <a16:creationId xmlns:a16="http://schemas.microsoft.com/office/drawing/2014/main" id="{57921756-E96C-D8E4-9656-83858F60C8CB}"/>
              </a:ext>
            </a:extLst>
          </p:cNvPr>
          <p:cNvPicPr>
            <a:picLocks noChangeAspect="1"/>
          </p:cNvPicPr>
          <p:nvPr userDrawn="1"/>
        </p:nvPicPr>
        <p:blipFill>
          <a:blip r:embed="rId3"/>
          <a:stretch>
            <a:fillRect/>
          </a:stretch>
        </p:blipFill>
        <p:spPr>
          <a:xfrm>
            <a:off x="4370710" y="237014"/>
            <a:ext cx="3450580" cy="1381612"/>
          </a:xfrm>
          <a:prstGeom prst="rect">
            <a:avLst/>
          </a:prstGeom>
        </p:spPr>
      </p:pic>
    </p:spTree>
    <p:extLst>
      <p:ext uri="{BB962C8B-B14F-4D97-AF65-F5344CB8AC3E}">
        <p14:creationId xmlns:p14="http://schemas.microsoft.com/office/powerpoint/2010/main" val="22825613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663601E5-98B8-496F-BE4B-74D88270637F}"/>
              </a:ext>
            </a:extLst>
          </p:cNvPr>
          <p:cNvCxnSpPr>
            <a:cxnSpLocks/>
          </p:cNvCxnSpPr>
          <p:nvPr userDrawn="1"/>
        </p:nvCxnSpPr>
        <p:spPr>
          <a:xfrm>
            <a:off x="-13494" y="1698189"/>
            <a:ext cx="12232836"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DC090E75-A79B-47FA-B4AE-DAF0C27C5315}"/>
              </a:ext>
            </a:extLst>
          </p:cNvPr>
          <p:cNvSpPr>
            <a:spLocks noGrp="1"/>
          </p:cNvSpPr>
          <p:nvPr>
            <p:ph type="title"/>
          </p:nvPr>
        </p:nvSpPr>
        <p:spPr>
          <a:xfrm>
            <a:off x="0" y="5053359"/>
            <a:ext cx="12219342" cy="876821"/>
          </a:xfrm>
        </p:spPr>
        <p:txBody>
          <a:bodyPr/>
          <a:lstStyle>
            <a:lvl1pPr algn="ctr">
              <a:defRPr>
                <a:solidFill>
                  <a:schemeClr val="accent1"/>
                </a:solidFill>
                <a:latin typeface="+mj-lt"/>
              </a:defRPr>
            </a:lvl1pPr>
          </a:lstStyle>
          <a:p>
            <a:r>
              <a:rPr lang="en-US" dirty="0"/>
              <a:t>Click to edit Master title style</a:t>
            </a:r>
          </a:p>
        </p:txBody>
      </p:sp>
      <p:sp>
        <p:nvSpPr>
          <p:cNvPr id="32" name="Text Placeholder 31">
            <a:extLst>
              <a:ext uri="{FF2B5EF4-FFF2-40B4-BE49-F238E27FC236}">
                <a16:creationId xmlns:a16="http://schemas.microsoft.com/office/drawing/2014/main" id="{77938742-0899-405B-9409-A338117CCD5A}"/>
              </a:ext>
            </a:extLst>
          </p:cNvPr>
          <p:cNvSpPr>
            <a:spLocks noGrp="1"/>
          </p:cNvSpPr>
          <p:nvPr>
            <p:ph type="body" sz="quarter" idx="10"/>
          </p:nvPr>
        </p:nvSpPr>
        <p:spPr>
          <a:xfrm>
            <a:off x="-13494" y="5970163"/>
            <a:ext cx="12218988" cy="887837"/>
          </a:xfrm>
        </p:spPr>
        <p:txBody>
          <a:bodyPr numCol="1">
            <a:normAutofit/>
          </a:bodyPr>
          <a:lstStyle>
            <a:lvl1pPr marL="0" indent="0" algn="ctr">
              <a:buFontTx/>
              <a:buNone/>
              <a:defRPr sz="3200">
                <a:solidFill>
                  <a:schemeClr val="accent4"/>
                </a:solidFill>
                <a:latin typeface="+mn-lt"/>
                <a:ea typeface="Open Sans Semibold" panose="020B0706030804020204" pitchFamily="34" charset="0"/>
                <a:cs typeface="Open Sans Semibold" panose="020B0706030804020204" pitchFamily="34" charset="0"/>
              </a:defRPr>
            </a:lvl1pPr>
            <a:lvl2pPr marL="4572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dirty="0"/>
              <a:t>Click to edit Master text styles</a:t>
            </a:r>
          </a:p>
        </p:txBody>
      </p:sp>
      <p:pic>
        <p:nvPicPr>
          <p:cNvPr id="3" name="Picture 2" descr="A close-up of a hand holding a microchip&#10;&#10;Description automatically generated with low confidence">
            <a:extLst>
              <a:ext uri="{FF2B5EF4-FFF2-40B4-BE49-F238E27FC236}">
                <a16:creationId xmlns:a16="http://schemas.microsoft.com/office/drawing/2014/main" id="{C58EC2CA-B7E3-46C7-A526-FD55977B01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72254" y="1729120"/>
            <a:ext cx="10287000" cy="3458421"/>
          </a:xfrm>
          <a:prstGeom prst="rect">
            <a:avLst/>
          </a:prstGeom>
        </p:spPr>
      </p:pic>
      <p:pic>
        <p:nvPicPr>
          <p:cNvPr id="2" name="Picture 1" descr="Logo&#10;&#10;Description automatically generated">
            <a:extLst>
              <a:ext uri="{FF2B5EF4-FFF2-40B4-BE49-F238E27FC236}">
                <a16:creationId xmlns:a16="http://schemas.microsoft.com/office/drawing/2014/main" id="{1CC61666-C1AD-EE02-2752-ACCE8D525DF5}"/>
              </a:ext>
            </a:extLst>
          </p:cNvPr>
          <p:cNvPicPr>
            <a:picLocks noChangeAspect="1"/>
          </p:cNvPicPr>
          <p:nvPr userDrawn="1"/>
        </p:nvPicPr>
        <p:blipFill>
          <a:blip r:embed="rId3"/>
          <a:stretch>
            <a:fillRect/>
          </a:stretch>
        </p:blipFill>
        <p:spPr>
          <a:xfrm>
            <a:off x="4370710" y="237014"/>
            <a:ext cx="3450580" cy="1381612"/>
          </a:xfrm>
          <a:prstGeom prst="rect">
            <a:avLst/>
          </a:prstGeom>
        </p:spPr>
      </p:pic>
    </p:spTree>
    <p:extLst>
      <p:ext uri="{BB962C8B-B14F-4D97-AF65-F5344CB8AC3E}">
        <p14:creationId xmlns:p14="http://schemas.microsoft.com/office/powerpoint/2010/main" val="800406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49F9A4-2B4F-48A4-803D-869B51CE03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494" y="1475711"/>
            <a:ext cx="12205494" cy="3774630"/>
          </a:xfrm>
          <a:prstGeom prst="rect">
            <a:avLst/>
          </a:prstGeom>
        </p:spPr>
      </p:pic>
      <p:cxnSp>
        <p:nvCxnSpPr>
          <p:cNvPr id="21" name="Straight Connector 20">
            <a:extLst>
              <a:ext uri="{FF2B5EF4-FFF2-40B4-BE49-F238E27FC236}">
                <a16:creationId xmlns:a16="http://schemas.microsoft.com/office/drawing/2014/main" id="{663601E5-98B8-496F-BE4B-74D88270637F}"/>
              </a:ext>
            </a:extLst>
          </p:cNvPr>
          <p:cNvCxnSpPr>
            <a:cxnSpLocks/>
          </p:cNvCxnSpPr>
          <p:nvPr userDrawn="1"/>
        </p:nvCxnSpPr>
        <p:spPr>
          <a:xfrm>
            <a:off x="-13494" y="1698189"/>
            <a:ext cx="12232836"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DC090E75-A79B-47FA-B4AE-DAF0C27C5315}"/>
              </a:ext>
            </a:extLst>
          </p:cNvPr>
          <p:cNvSpPr>
            <a:spLocks noGrp="1"/>
          </p:cNvSpPr>
          <p:nvPr>
            <p:ph type="title"/>
          </p:nvPr>
        </p:nvSpPr>
        <p:spPr>
          <a:xfrm>
            <a:off x="0" y="5053359"/>
            <a:ext cx="12219342" cy="876821"/>
          </a:xfrm>
        </p:spPr>
        <p:txBody>
          <a:bodyPr/>
          <a:lstStyle>
            <a:lvl1pPr algn="ctr">
              <a:defRPr>
                <a:solidFill>
                  <a:schemeClr val="accent1"/>
                </a:solidFill>
                <a:latin typeface="+mj-lt"/>
              </a:defRPr>
            </a:lvl1pPr>
          </a:lstStyle>
          <a:p>
            <a:r>
              <a:rPr lang="en-US" dirty="0"/>
              <a:t>Click to edit Master title style</a:t>
            </a:r>
          </a:p>
        </p:txBody>
      </p:sp>
      <p:sp>
        <p:nvSpPr>
          <p:cNvPr id="32" name="Text Placeholder 31">
            <a:extLst>
              <a:ext uri="{FF2B5EF4-FFF2-40B4-BE49-F238E27FC236}">
                <a16:creationId xmlns:a16="http://schemas.microsoft.com/office/drawing/2014/main" id="{77938742-0899-405B-9409-A338117CCD5A}"/>
              </a:ext>
            </a:extLst>
          </p:cNvPr>
          <p:cNvSpPr>
            <a:spLocks noGrp="1"/>
          </p:cNvSpPr>
          <p:nvPr>
            <p:ph type="body" sz="quarter" idx="10"/>
          </p:nvPr>
        </p:nvSpPr>
        <p:spPr>
          <a:xfrm>
            <a:off x="-13494" y="5970163"/>
            <a:ext cx="12218988" cy="887837"/>
          </a:xfrm>
        </p:spPr>
        <p:txBody>
          <a:bodyPr numCol="1">
            <a:normAutofit/>
          </a:bodyPr>
          <a:lstStyle>
            <a:lvl1pPr marL="0" indent="0" algn="ctr">
              <a:buFontTx/>
              <a:buNone/>
              <a:defRPr sz="3200">
                <a:solidFill>
                  <a:schemeClr val="accent4"/>
                </a:solidFill>
                <a:latin typeface="+mn-lt"/>
                <a:ea typeface="Open Sans Semibold" panose="020B0706030804020204" pitchFamily="34" charset="0"/>
                <a:cs typeface="Open Sans Semibold" panose="020B0706030804020204" pitchFamily="34" charset="0"/>
              </a:defRPr>
            </a:lvl1pPr>
            <a:lvl2pPr marL="4572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dirty="0"/>
              <a:t>Click to edit Master text styles</a:t>
            </a:r>
          </a:p>
        </p:txBody>
      </p:sp>
      <p:pic>
        <p:nvPicPr>
          <p:cNvPr id="2" name="Picture 1" descr="Logo&#10;&#10;Description automatically generated">
            <a:extLst>
              <a:ext uri="{FF2B5EF4-FFF2-40B4-BE49-F238E27FC236}">
                <a16:creationId xmlns:a16="http://schemas.microsoft.com/office/drawing/2014/main" id="{02CE28E5-7733-7A42-D562-852C00D30BA5}"/>
              </a:ext>
            </a:extLst>
          </p:cNvPr>
          <p:cNvPicPr>
            <a:picLocks noChangeAspect="1"/>
          </p:cNvPicPr>
          <p:nvPr userDrawn="1"/>
        </p:nvPicPr>
        <p:blipFill>
          <a:blip r:embed="rId3"/>
          <a:stretch>
            <a:fillRect/>
          </a:stretch>
        </p:blipFill>
        <p:spPr>
          <a:xfrm>
            <a:off x="4370710" y="237014"/>
            <a:ext cx="3450580" cy="1381612"/>
          </a:xfrm>
          <a:prstGeom prst="rect">
            <a:avLst/>
          </a:prstGeom>
        </p:spPr>
      </p:pic>
    </p:spTree>
    <p:extLst>
      <p:ext uri="{BB962C8B-B14F-4D97-AF65-F5344CB8AC3E}">
        <p14:creationId xmlns:p14="http://schemas.microsoft.com/office/powerpoint/2010/main" val="2047597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pic>
        <p:nvPicPr>
          <p:cNvPr id="4" name="Picture 3" descr="A picture containing metalware, chain&#10;&#10;Description automatically generated">
            <a:extLst>
              <a:ext uri="{FF2B5EF4-FFF2-40B4-BE49-F238E27FC236}">
                <a16:creationId xmlns:a16="http://schemas.microsoft.com/office/drawing/2014/main" id="{263B231C-24BA-483E-A252-DC0DBF49051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9588" y="3576119"/>
            <a:ext cx="3622301" cy="2417273"/>
          </a:xfrm>
          <a:prstGeom prst="rect">
            <a:avLst/>
          </a:prstGeom>
        </p:spPr>
      </p:pic>
      <p:sp>
        <p:nvSpPr>
          <p:cNvPr id="9" name="Content Placeholder 8"/>
          <p:cNvSpPr>
            <a:spLocks noGrp="1"/>
          </p:cNvSpPr>
          <p:nvPr>
            <p:ph sz="quarter" idx="13"/>
          </p:nvPr>
        </p:nvSpPr>
        <p:spPr>
          <a:xfrm>
            <a:off x="3856776" y="1491017"/>
            <a:ext cx="7958751"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E03E092A-0897-40FC-AEB6-02C4E8C34748}"/>
              </a:ext>
            </a:extLst>
          </p:cNvPr>
          <p:cNvCxnSpPr/>
          <p:nvPr userDrawn="1"/>
        </p:nvCxnSpPr>
        <p:spPr>
          <a:xfrm>
            <a:off x="-27342" y="1209252"/>
            <a:ext cx="12201236" cy="0"/>
          </a:xfrm>
          <a:prstGeom prst="line">
            <a:avLst/>
          </a:prstGeom>
          <a:ln w="28575">
            <a:solidFill>
              <a:schemeClr val="accent1"/>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10" name="Title 1">
            <a:extLst>
              <a:ext uri="{FF2B5EF4-FFF2-40B4-BE49-F238E27FC236}">
                <a16:creationId xmlns:a16="http://schemas.microsoft.com/office/drawing/2014/main" id="{C3E55237-7777-4B8A-B905-279C0008AF4E}"/>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8059319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pic>
        <p:nvPicPr>
          <p:cNvPr id="4" name="Picture 3" descr="A picture containing metalware, chain&#10;&#10;Description automatically generated">
            <a:extLst>
              <a:ext uri="{FF2B5EF4-FFF2-40B4-BE49-F238E27FC236}">
                <a16:creationId xmlns:a16="http://schemas.microsoft.com/office/drawing/2014/main" id="{263B231C-24BA-483E-A252-DC0DBF49051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569699" y="3731133"/>
            <a:ext cx="3622301" cy="2417273"/>
          </a:xfrm>
          <a:prstGeom prst="rect">
            <a:avLst/>
          </a:prstGeom>
        </p:spPr>
      </p:pic>
      <p:sp>
        <p:nvSpPr>
          <p:cNvPr id="9" name="Content Placeholder 8"/>
          <p:cNvSpPr>
            <a:spLocks noGrp="1"/>
          </p:cNvSpPr>
          <p:nvPr>
            <p:ph sz="quarter" idx="13"/>
          </p:nvPr>
        </p:nvSpPr>
        <p:spPr>
          <a:xfrm>
            <a:off x="307818" y="1436696"/>
            <a:ext cx="7958751"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E03E092A-0897-40FC-AEB6-02C4E8C34748}"/>
              </a:ext>
            </a:extLst>
          </p:cNvPr>
          <p:cNvCxnSpPr/>
          <p:nvPr userDrawn="1"/>
        </p:nvCxnSpPr>
        <p:spPr>
          <a:xfrm>
            <a:off x="-27342" y="1209252"/>
            <a:ext cx="12201236" cy="0"/>
          </a:xfrm>
          <a:prstGeom prst="line">
            <a:avLst/>
          </a:prstGeom>
          <a:ln w="28575">
            <a:solidFill>
              <a:schemeClr val="accent1"/>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10" name="Title 1">
            <a:extLst>
              <a:ext uri="{FF2B5EF4-FFF2-40B4-BE49-F238E27FC236}">
                <a16:creationId xmlns:a16="http://schemas.microsoft.com/office/drawing/2014/main" id="{5F49704B-6B2A-41DB-8896-EDF095A7AE5C}"/>
              </a:ext>
            </a:extLst>
          </p:cNvPr>
          <p:cNvSpPr>
            <a:spLocks noGrp="1"/>
          </p:cNvSpPr>
          <p:nvPr>
            <p:ph type="title"/>
          </p:nvPr>
        </p:nvSpPr>
        <p:spPr>
          <a:xfrm>
            <a:off x="307818" y="331068"/>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35271491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DD46C966-B1B3-4704-B614-B6DEEADB17D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587" y="2989389"/>
            <a:ext cx="3648173" cy="2877253"/>
          </a:xfrm>
          <a:prstGeom prst="rect">
            <a:avLst/>
          </a:prstGeom>
        </p:spPr>
      </p:pic>
      <p:sp>
        <p:nvSpPr>
          <p:cNvPr id="11" name="Title 1">
            <a:extLst>
              <a:ext uri="{FF2B5EF4-FFF2-40B4-BE49-F238E27FC236}">
                <a16:creationId xmlns:a16="http://schemas.microsoft.com/office/drawing/2014/main" id="{57C9D22B-946A-4DFD-B7FA-59E1BDF15192}"/>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42811362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0_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D459D8-7390-4A73-972D-B0172241BF1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7880806" y="2996728"/>
            <a:ext cx="4311193" cy="2877253"/>
          </a:xfrm>
          <a:prstGeom prst="rect">
            <a:avLst/>
          </a:prstGeom>
        </p:spPr>
      </p:pic>
      <p:sp>
        <p:nvSpPr>
          <p:cNvPr id="9" name="Content Placeholder 8"/>
          <p:cNvSpPr>
            <a:spLocks noGrp="1"/>
          </p:cNvSpPr>
          <p:nvPr>
            <p:ph sz="quarter" idx="13"/>
          </p:nvPr>
        </p:nvSpPr>
        <p:spPr>
          <a:xfrm>
            <a:off x="353084" y="1454803"/>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C14B8270-BF56-47F4-8CD7-501122397F85}"/>
              </a:ext>
            </a:extLst>
          </p:cNvPr>
          <p:cNvSpPr>
            <a:spLocks noGrp="1"/>
          </p:cNvSpPr>
          <p:nvPr>
            <p:ph type="title"/>
          </p:nvPr>
        </p:nvSpPr>
        <p:spPr>
          <a:xfrm>
            <a:off x="353084" y="291245"/>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982994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ontent">
    <p:bg>
      <p:bgPr>
        <a:solidFill>
          <a:schemeClr val="bg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DD46C966-B1B3-4704-B614-B6DEEADB17D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587" y="2989389"/>
            <a:ext cx="3648173" cy="2877253"/>
          </a:xfrm>
          <a:prstGeom prst="rect">
            <a:avLst/>
          </a:prstGeom>
        </p:spPr>
      </p:pic>
      <p:sp>
        <p:nvSpPr>
          <p:cNvPr id="11" name="Title 1">
            <a:extLst>
              <a:ext uri="{FF2B5EF4-FFF2-40B4-BE49-F238E27FC236}">
                <a16:creationId xmlns:a16="http://schemas.microsoft.com/office/drawing/2014/main" id="{57C9D22B-946A-4DFD-B7FA-59E1BDF15192}"/>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9201D5E1-AF77-9B91-B50D-47E1C0DD0503}"/>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1310115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4_Content">
    <p:spTree>
      <p:nvGrpSpPr>
        <p:cNvPr id="1" name=""/>
        <p:cNvGrpSpPr/>
        <p:nvPr/>
      </p:nvGrpSpPr>
      <p:grpSpPr>
        <a:xfrm>
          <a:off x="0" y="0"/>
          <a:ext cx="0" cy="0"/>
          <a:chOff x="0" y="0"/>
          <a:chExt cx="0" cy="0"/>
        </a:xfrm>
      </p:grpSpPr>
      <p:pic>
        <p:nvPicPr>
          <p:cNvPr id="5" name="Picture 4" descr="A group of people posing for a photo&#10;&#10;Description automatically generated with medium confidence">
            <a:extLst>
              <a:ext uri="{FF2B5EF4-FFF2-40B4-BE49-F238E27FC236}">
                <a16:creationId xmlns:a16="http://schemas.microsoft.com/office/drawing/2014/main" id="{88E730B5-3ED3-4CE3-8636-9417A1C334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3170435"/>
            <a:ext cx="3646603" cy="2985918"/>
          </a:xfrm>
          <a:prstGeom prst="rect">
            <a:avLst/>
          </a:prstGeom>
        </p:spPr>
      </p:pic>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F372E6F9-82A2-4DC4-8223-233E8C6D5D3D}"/>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4384793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1_Content">
    <p:spTree>
      <p:nvGrpSpPr>
        <p:cNvPr id="1" name=""/>
        <p:cNvGrpSpPr/>
        <p:nvPr/>
      </p:nvGrpSpPr>
      <p:grpSpPr>
        <a:xfrm>
          <a:off x="0" y="0"/>
          <a:ext cx="0" cy="0"/>
          <a:chOff x="0" y="0"/>
          <a:chExt cx="0" cy="0"/>
        </a:xfrm>
      </p:grpSpPr>
      <p:pic>
        <p:nvPicPr>
          <p:cNvPr id="5" name="Picture 4" descr="A group of people posing for a photo&#10;&#10;Description automatically generated with medium confidence">
            <a:extLst>
              <a:ext uri="{FF2B5EF4-FFF2-40B4-BE49-F238E27FC236}">
                <a16:creationId xmlns:a16="http://schemas.microsoft.com/office/drawing/2014/main" id="{88E730B5-3ED3-4CE3-8636-9417A1C334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13342" y="3170434"/>
            <a:ext cx="3646603" cy="2985918"/>
          </a:xfrm>
          <a:prstGeom prst="rect">
            <a:avLst/>
          </a:prstGeom>
        </p:spPr>
      </p:pic>
      <p:sp>
        <p:nvSpPr>
          <p:cNvPr id="9" name="Content Placeholder 8"/>
          <p:cNvSpPr>
            <a:spLocks noGrp="1"/>
          </p:cNvSpPr>
          <p:nvPr>
            <p:ph sz="quarter" idx="13"/>
          </p:nvPr>
        </p:nvSpPr>
        <p:spPr>
          <a:xfrm>
            <a:off x="253488"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BD587B89-6696-45FD-AFFC-8BDD022C58A6}"/>
              </a:ext>
            </a:extLst>
          </p:cNvPr>
          <p:cNvSpPr>
            <a:spLocks noGrp="1"/>
          </p:cNvSpPr>
          <p:nvPr>
            <p:ph type="title"/>
          </p:nvPr>
        </p:nvSpPr>
        <p:spPr>
          <a:xfrm>
            <a:off x="253488" y="370493"/>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12577047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2_Content">
    <p:spTree>
      <p:nvGrpSpPr>
        <p:cNvPr id="1" name=""/>
        <p:cNvGrpSpPr/>
        <p:nvPr/>
      </p:nvGrpSpPr>
      <p:grpSpPr>
        <a:xfrm>
          <a:off x="0" y="0"/>
          <a:ext cx="0" cy="0"/>
          <a:chOff x="0" y="0"/>
          <a:chExt cx="0" cy="0"/>
        </a:xfrm>
      </p:grpSpPr>
      <p:pic>
        <p:nvPicPr>
          <p:cNvPr id="5" name="Picture 4" descr="A picture containing ship, people, group, different&#10;&#10;Description automatically generated">
            <a:extLst>
              <a:ext uri="{FF2B5EF4-FFF2-40B4-BE49-F238E27FC236}">
                <a16:creationId xmlns:a16="http://schemas.microsoft.com/office/drawing/2014/main" id="{A7CE7290-03FA-454A-B7F0-1E09FD59B2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7831" y="2942017"/>
            <a:ext cx="4358490" cy="2788828"/>
          </a:xfrm>
          <a:prstGeom prst="rect">
            <a:avLst/>
          </a:prstGeom>
        </p:spPr>
      </p:pic>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9132B7E6-6D82-4364-AC14-99C96803D4AA}"/>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0530724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7_Content">
    <p:spTree>
      <p:nvGrpSpPr>
        <p:cNvPr id="1" name=""/>
        <p:cNvGrpSpPr/>
        <p:nvPr/>
      </p:nvGrpSpPr>
      <p:grpSpPr>
        <a:xfrm>
          <a:off x="0" y="0"/>
          <a:ext cx="0" cy="0"/>
          <a:chOff x="0" y="0"/>
          <a:chExt cx="0" cy="0"/>
        </a:xfrm>
      </p:grpSpPr>
      <p:pic>
        <p:nvPicPr>
          <p:cNvPr id="5" name="Picture 4" descr="A picture containing ship, people, group, different&#10;&#10;Description automatically generated">
            <a:extLst>
              <a:ext uri="{FF2B5EF4-FFF2-40B4-BE49-F238E27FC236}">
                <a16:creationId xmlns:a16="http://schemas.microsoft.com/office/drawing/2014/main" id="{A7CE7290-03FA-454A-B7F0-1E09FD59B2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7610193" y="3135769"/>
            <a:ext cx="4358490" cy="2788828"/>
          </a:xfrm>
          <a:prstGeom prst="rect">
            <a:avLst/>
          </a:prstGeom>
        </p:spPr>
      </p:pic>
      <p:sp>
        <p:nvSpPr>
          <p:cNvPr id="9" name="Content Placeholder 8"/>
          <p:cNvSpPr>
            <a:spLocks noGrp="1"/>
          </p:cNvSpPr>
          <p:nvPr>
            <p:ph sz="quarter" idx="13"/>
          </p:nvPr>
        </p:nvSpPr>
        <p:spPr>
          <a:xfrm>
            <a:off x="380246" y="1355220"/>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B79F8868-14A0-41F3-AE61-56B6106FB07F}"/>
              </a:ext>
            </a:extLst>
          </p:cNvPr>
          <p:cNvSpPr>
            <a:spLocks noGrp="1"/>
          </p:cNvSpPr>
          <p:nvPr>
            <p:ph type="title"/>
          </p:nvPr>
        </p:nvSpPr>
        <p:spPr>
          <a:xfrm>
            <a:off x="380246" y="277188"/>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7700019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5_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3B231C-24BA-483E-A252-DC0DBF49051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3892" y="2039412"/>
            <a:ext cx="4165600" cy="3725630"/>
          </a:xfrm>
          <a:prstGeom prst="rect">
            <a:avLst/>
          </a:prstGeom>
        </p:spPr>
      </p:pic>
      <p:sp>
        <p:nvSpPr>
          <p:cNvPr id="9" name="Content Placeholder 8"/>
          <p:cNvSpPr>
            <a:spLocks noGrp="1"/>
          </p:cNvSpPr>
          <p:nvPr>
            <p:ph sz="quarter" idx="13"/>
          </p:nvPr>
        </p:nvSpPr>
        <p:spPr>
          <a:xfrm>
            <a:off x="3856776" y="1491017"/>
            <a:ext cx="7958751"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E03E092A-0897-40FC-AEB6-02C4E8C34748}"/>
              </a:ext>
            </a:extLst>
          </p:cNvPr>
          <p:cNvCxnSpPr/>
          <p:nvPr userDrawn="1"/>
        </p:nvCxnSpPr>
        <p:spPr>
          <a:xfrm>
            <a:off x="-27342" y="1209252"/>
            <a:ext cx="12201236" cy="0"/>
          </a:xfrm>
          <a:prstGeom prst="line">
            <a:avLst/>
          </a:prstGeom>
          <a:ln w="28575">
            <a:solidFill>
              <a:schemeClr val="accent1"/>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10" name="Title 1">
            <a:extLst>
              <a:ext uri="{FF2B5EF4-FFF2-40B4-BE49-F238E27FC236}">
                <a16:creationId xmlns:a16="http://schemas.microsoft.com/office/drawing/2014/main" id="{C3E55237-7777-4B8A-B905-279C0008AF4E}"/>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8897122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6_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85A144-9A83-4943-BBC5-230F6C9897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894344" y="2233376"/>
            <a:ext cx="4165600" cy="3725630"/>
          </a:xfrm>
          <a:prstGeom prst="rect">
            <a:avLst/>
          </a:prstGeom>
        </p:spPr>
      </p:pic>
      <p:sp>
        <p:nvSpPr>
          <p:cNvPr id="9" name="Content Placeholder 8"/>
          <p:cNvSpPr>
            <a:spLocks noGrp="1"/>
          </p:cNvSpPr>
          <p:nvPr>
            <p:ph sz="quarter" idx="13"/>
          </p:nvPr>
        </p:nvSpPr>
        <p:spPr>
          <a:xfrm>
            <a:off x="307818" y="1436696"/>
            <a:ext cx="7958751"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E03E092A-0897-40FC-AEB6-02C4E8C34748}"/>
              </a:ext>
            </a:extLst>
          </p:cNvPr>
          <p:cNvCxnSpPr/>
          <p:nvPr userDrawn="1"/>
        </p:nvCxnSpPr>
        <p:spPr>
          <a:xfrm>
            <a:off x="-27342" y="1209252"/>
            <a:ext cx="12201236" cy="0"/>
          </a:xfrm>
          <a:prstGeom prst="line">
            <a:avLst/>
          </a:prstGeom>
          <a:ln w="28575">
            <a:solidFill>
              <a:schemeClr val="accent1"/>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10" name="Title 1">
            <a:extLst>
              <a:ext uri="{FF2B5EF4-FFF2-40B4-BE49-F238E27FC236}">
                <a16:creationId xmlns:a16="http://schemas.microsoft.com/office/drawing/2014/main" id="{5F49704B-6B2A-41DB-8896-EDF095A7AE5C}"/>
              </a:ext>
            </a:extLst>
          </p:cNvPr>
          <p:cNvSpPr>
            <a:spLocks noGrp="1"/>
          </p:cNvSpPr>
          <p:nvPr>
            <p:ph type="title"/>
          </p:nvPr>
        </p:nvSpPr>
        <p:spPr>
          <a:xfrm>
            <a:off x="307818" y="331068"/>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42659724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7_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856776" y="1491017"/>
            <a:ext cx="7958751"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E03E092A-0897-40FC-AEB6-02C4E8C34748}"/>
              </a:ext>
            </a:extLst>
          </p:cNvPr>
          <p:cNvCxnSpPr/>
          <p:nvPr userDrawn="1"/>
        </p:nvCxnSpPr>
        <p:spPr>
          <a:xfrm>
            <a:off x="-27342" y="1209252"/>
            <a:ext cx="12201236" cy="0"/>
          </a:xfrm>
          <a:prstGeom prst="line">
            <a:avLst/>
          </a:prstGeom>
          <a:ln w="28575">
            <a:solidFill>
              <a:schemeClr val="accent1"/>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10" name="Title 1">
            <a:extLst>
              <a:ext uri="{FF2B5EF4-FFF2-40B4-BE49-F238E27FC236}">
                <a16:creationId xmlns:a16="http://schemas.microsoft.com/office/drawing/2014/main" id="{C3E55237-7777-4B8A-B905-279C0008AF4E}"/>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pic>
        <p:nvPicPr>
          <p:cNvPr id="3" name="Picture 2" descr="Shape, map&#10;&#10;Description automatically generated">
            <a:extLst>
              <a:ext uri="{FF2B5EF4-FFF2-40B4-BE49-F238E27FC236}">
                <a16:creationId xmlns:a16="http://schemas.microsoft.com/office/drawing/2014/main" id="{BEA3CEE6-D031-42A0-A648-D54030E8B1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8060" y="1761368"/>
            <a:ext cx="2815045" cy="4105274"/>
          </a:xfrm>
          <a:prstGeom prst="rect">
            <a:avLst/>
          </a:prstGeom>
        </p:spPr>
      </p:pic>
    </p:spTree>
    <p:extLst>
      <p:ext uri="{BB962C8B-B14F-4D97-AF65-F5344CB8AC3E}">
        <p14:creationId xmlns:p14="http://schemas.microsoft.com/office/powerpoint/2010/main" val="10178589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8_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07818" y="1436696"/>
            <a:ext cx="7958751"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E03E092A-0897-40FC-AEB6-02C4E8C34748}"/>
              </a:ext>
            </a:extLst>
          </p:cNvPr>
          <p:cNvCxnSpPr/>
          <p:nvPr userDrawn="1"/>
        </p:nvCxnSpPr>
        <p:spPr>
          <a:xfrm>
            <a:off x="-27342" y="1209252"/>
            <a:ext cx="12201236" cy="0"/>
          </a:xfrm>
          <a:prstGeom prst="line">
            <a:avLst/>
          </a:prstGeom>
          <a:ln w="28575">
            <a:solidFill>
              <a:schemeClr val="accent1"/>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10" name="Title 1">
            <a:extLst>
              <a:ext uri="{FF2B5EF4-FFF2-40B4-BE49-F238E27FC236}">
                <a16:creationId xmlns:a16="http://schemas.microsoft.com/office/drawing/2014/main" id="{5F49704B-6B2A-41DB-8896-EDF095A7AE5C}"/>
              </a:ext>
            </a:extLst>
          </p:cNvPr>
          <p:cNvSpPr>
            <a:spLocks noGrp="1"/>
          </p:cNvSpPr>
          <p:nvPr>
            <p:ph type="title"/>
          </p:nvPr>
        </p:nvSpPr>
        <p:spPr>
          <a:xfrm>
            <a:off x="307818" y="310978"/>
            <a:ext cx="10684103" cy="876821"/>
          </a:xfrm>
        </p:spPr>
        <p:txBody>
          <a:bodyPr/>
          <a:lstStyle>
            <a:lvl1pPr>
              <a:defRPr>
                <a:solidFill>
                  <a:schemeClr val="accent1"/>
                </a:solidFill>
              </a:defRPr>
            </a:lvl1pPr>
          </a:lstStyle>
          <a:p>
            <a:r>
              <a:rPr lang="en-US"/>
              <a:t>Click to edit Master title style</a:t>
            </a:r>
          </a:p>
        </p:txBody>
      </p:sp>
      <p:pic>
        <p:nvPicPr>
          <p:cNvPr id="8" name="Picture 7" descr="Shape, map&#10;&#10;Description automatically generated">
            <a:extLst>
              <a:ext uri="{FF2B5EF4-FFF2-40B4-BE49-F238E27FC236}">
                <a16:creationId xmlns:a16="http://schemas.microsoft.com/office/drawing/2014/main" id="{B0098A3F-DF57-4ED0-ACEC-F50EE83E6D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64385" y="1707047"/>
            <a:ext cx="2815045" cy="4105274"/>
          </a:xfrm>
          <a:prstGeom prst="rect">
            <a:avLst/>
          </a:prstGeom>
        </p:spPr>
      </p:pic>
    </p:spTree>
    <p:extLst>
      <p:ext uri="{BB962C8B-B14F-4D97-AF65-F5344CB8AC3E}">
        <p14:creationId xmlns:p14="http://schemas.microsoft.com/office/powerpoint/2010/main" val="5692410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Content">
    <p:spTree>
      <p:nvGrpSpPr>
        <p:cNvPr id="1" name=""/>
        <p:cNvGrpSpPr/>
        <p:nvPr/>
      </p:nvGrpSpPr>
      <p:grpSpPr>
        <a:xfrm>
          <a:off x="0" y="0"/>
          <a:ext cx="0" cy="0"/>
          <a:chOff x="0" y="0"/>
          <a:chExt cx="0" cy="0"/>
        </a:xfrm>
      </p:grpSpPr>
      <p:pic>
        <p:nvPicPr>
          <p:cNvPr id="4" name="Picture 3" descr="A close-up of a microchip&#10;&#10;Description automatically generated with low confidence">
            <a:extLst>
              <a:ext uri="{FF2B5EF4-FFF2-40B4-BE49-F238E27FC236}">
                <a16:creationId xmlns:a16="http://schemas.microsoft.com/office/drawing/2014/main" id="{077C559E-1869-4E61-A288-7EE9CE78205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109445"/>
            <a:ext cx="3892579" cy="2757197"/>
          </a:xfrm>
          <a:prstGeom prst="rect">
            <a:avLst/>
          </a:prstGeom>
        </p:spPr>
      </p:pic>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E270C4CC-4D28-475F-9B9C-3BB422FAB1AA}"/>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9444079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9_Content">
    <p:spTree>
      <p:nvGrpSpPr>
        <p:cNvPr id="1" name=""/>
        <p:cNvGrpSpPr/>
        <p:nvPr/>
      </p:nvGrpSpPr>
      <p:grpSpPr>
        <a:xfrm>
          <a:off x="0" y="0"/>
          <a:ext cx="0" cy="0"/>
          <a:chOff x="0" y="0"/>
          <a:chExt cx="0" cy="0"/>
        </a:xfrm>
      </p:grpSpPr>
      <p:pic>
        <p:nvPicPr>
          <p:cNvPr id="4" name="Picture 3" descr="A close-up of a microchip&#10;&#10;Description automatically generated with low confidence">
            <a:extLst>
              <a:ext uri="{FF2B5EF4-FFF2-40B4-BE49-F238E27FC236}">
                <a16:creationId xmlns:a16="http://schemas.microsoft.com/office/drawing/2014/main" id="{077C559E-1869-4E61-A288-7EE9CE78205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299421" y="3313659"/>
            <a:ext cx="3892579" cy="2757197"/>
          </a:xfrm>
          <a:prstGeom prst="rect">
            <a:avLst/>
          </a:prstGeom>
        </p:spPr>
      </p:pic>
      <p:sp>
        <p:nvSpPr>
          <p:cNvPr id="9" name="Content Placeholder 8"/>
          <p:cNvSpPr>
            <a:spLocks noGrp="1"/>
          </p:cNvSpPr>
          <p:nvPr>
            <p:ph sz="quarter" idx="13"/>
          </p:nvPr>
        </p:nvSpPr>
        <p:spPr>
          <a:xfrm>
            <a:off x="307818" y="1346162"/>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5F68F1C3-3437-4B94-9EA9-F9D6A1F67C76}"/>
              </a:ext>
            </a:extLst>
          </p:cNvPr>
          <p:cNvSpPr>
            <a:spLocks noGrp="1"/>
          </p:cNvSpPr>
          <p:nvPr>
            <p:ph type="title"/>
          </p:nvPr>
        </p:nvSpPr>
        <p:spPr>
          <a:xfrm>
            <a:off x="307818" y="251933"/>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47139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Conten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D459D8-7390-4A73-972D-B0172241BF1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9610176" y="4150895"/>
            <a:ext cx="2581822" cy="1723086"/>
          </a:xfrm>
          <a:prstGeom prst="rect">
            <a:avLst/>
          </a:prstGeom>
        </p:spPr>
      </p:pic>
      <p:sp>
        <p:nvSpPr>
          <p:cNvPr id="9" name="Content Placeholder 8"/>
          <p:cNvSpPr>
            <a:spLocks noGrp="1"/>
          </p:cNvSpPr>
          <p:nvPr>
            <p:ph sz="quarter" idx="13"/>
          </p:nvPr>
        </p:nvSpPr>
        <p:spPr>
          <a:xfrm>
            <a:off x="353084" y="1454803"/>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C14B8270-BF56-47F4-8CD7-501122397F85}"/>
              </a:ext>
            </a:extLst>
          </p:cNvPr>
          <p:cNvSpPr>
            <a:spLocks noGrp="1"/>
          </p:cNvSpPr>
          <p:nvPr>
            <p:ph type="title"/>
          </p:nvPr>
        </p:nvSpPr>
        <p:spPr>
          <a:xfrm>
            <a:off x="353084" y="315629"/>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DEEC892D-8AAF-245C-B0E8-62C8ECCB3AB8}"/>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2155539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805B78-B82E-4949-935D-401CEFA163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73" y="2661719"/>
            <a:ext cx="3367741" cy="3322622"/>
          </a:xfrm>
          <a:prstGeom prst="rect">
            <a:avLst/>
          </a:prstGeom>
        </p:spPr>
      </p:pic>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2D966B5A-F486-4404-9BAA-7FD5AA763A97}"/>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5886710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6_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805B78-B82E-4949-935D-401CEFA163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92204" y="2643612"/>
            <a:ext cx="3367741" cy="3322622"/>
          </a:xfrm>
          <a:prstGeom prst="rect">
            <a:avLst/>
          </a:prstGeom>
        </p:spPr>
      </p:pic>
      <p:sp>
        <p:nvSpPr>
          <p:cNvPr id="9" name="Content Placeholder 8"/>
          <p:cNvSpPr>
            <a:spLocks noGrp="1"/>
          </p:cNvSpPr>
          <p:nvPr>
            <p:ph sz="quarter" idx="13"/>
          </p:nvPr>
        </p:nvSpPr>
        <p:spPr>
          <a:xfrm>
            <a:off x="334978" y="1409536"/>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29DDFD28-CC1E-4377-A9E6-29903200DF21}"/>
              </a:ext>
            </a:extLst>
          </p:cNvPr>
          <p:cNvSpPr>
            <a:spLocks noGrp="1"/>
          </p:cNvSpPr>
          <p:nvPr>
            <p:ph type="title"/>
          </p:nvPr>
        </p:nvSpPr>
        <p:spPr>
          <a:xfrm>
            <a:off x="334978" y="285149"/>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9782666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8_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71FF1DE1-C5D8-472B-AD34-45C8EE8E92C7}"/>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pic>
        <p:nvPicPr>
          <p:cNvPr id="11" name="Picture 5" descr="A picture containing text&#10;&#10;Description automatically generated">
            <a:extLst>
              <a:ext uri="{FF2B5EF4-FFF2-40B4-BE49-F238E27FC236}">
                <a16:creationId xmlns:a16="http://schemas.microsoft.com/office/drawing/2014/main" id="{5D738AE4-BDC7-48A4-A780-88A9D71AD7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3229" y="3049955"/>
            <a:ext cx="4410556" cy="31457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14205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9_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67419" y="1346161"/>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26D3B6E2-C392-42C8-B184-CBE52774B598}"/>
              </a:ext>
            </a:extLst>
          </p:cNvPr>
          <p:cNvSpPr>
            <a:spLocks noGrp="1"/>
          </p:cNvSpPr>
          <p:nvPr>
            <p:ph type="title"/>
          </p:nvPr>
        </p:nvSpPr>
        <p:spPr>
          <a:xfrm>
            <a:off x="367419" y="321725"/>
            <a:ext cx="10684103" cy="876821"/>
          </a:xfrm>
        </p:spPr>
        <p:txBody>
          <a:bodyPr/>
          <a:lstStyle>
            <a:lvl1pPr>
              <a:defRPr>
                <a:solidFill>
                  <a:schemeClr val="accent1"/>
                </a:solidFill>
              </a:defRPr>
            </a:lvl1pPr>
          </a:lstStyle>
          <a:p>
            <a:r>
              <a:rPr lang="en-US"/>
              <a:t>Click to edit Master title style</a:t>
            </a:r>
          </a:p>
        </p:txBody>
      </p:sp>
      <p:pic>
        <p:nvPicPr>
          <p:cNvPr id="11" name="Picture 5" descr="A picture containing text&#10;&#10;Description automatically generated">
            <a:extLst>
              <a:ext uri="{FF2B5EF4-FFF2-40B4-BE49-F238E27FC236}">
                <a16:creationId xmlns:a16="http://schemas.microsoft.com/office/drawing/2014/main" id="{2A4EAADC-CE54-4CC0-8F06-C996C99B9B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09067" y="3118300"/>
            <a:ext cx="4410556" cy="31457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53263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hand holding a light bulb&#10;&#10;Description automatically generated">
            <a:extLst>
              <a:ext uri="{FF2B5EF4-FFF2-40B4-BE49-F238E27FC236}">
                <a16:creationId xmlns:a16="http://schemas.microsoft.com/office/drawing/2014/main" id="{55E53B99-EA00-4470-A315-F57C3BFA8A8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79643" y="1789782"/>
            <a:ext cx="3298327" cy="4375626"/>
          </a:xfrm>
          <a:prstGeom prst="rect">
            <a:avLst/>
          </a:prstGeom>
        </p:spPr>
      </p:pic>
      <p:sp>
        <p:nvSpPr>
          <p:cNvPr id="10" name="Title 1">
            <a:extLst>
              <a:ext uri="{FF2B5EF4-FFF2-40B4-BE49-F238E27FC236}">
                <a16:creationId xmlns:a16="http://schemas.microsoft.com/office/drawing/2014/main" id="{F70B32AF-C05B-4992-B8B3-88BB2AED4157}"/>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30930739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5_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34974" y="1571890"/>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hand holding a light bulb&#10;&#10;Description automatically generated">
            <a:extLst>
              <a:ext uri="{FF2B5EF4-FFF2-40B4-BE49-F238E27FC236}">
                <a16:creationId xmlns:a16="http://schemas.microsoft.com/office/drawing/2014/main" id="{55E53B99-EA00-4470-A315-F57C3BFA8A8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812702" y="1780728"/>
            <a:ext cx="3298327" cy="4375626"/>
          </a:xfrm>
          <a:prstGeom prst="rect">
            <a:avLst/>
          </a:prstGeom>
        </p:spPr>
      </p:pic>
      <p:sp>
        <p:nvSpPr>
          <p:cNvPr id="10" name="Title 1">
            <a:extLst>
              <a:ext uri="{FF2B5EF4-FFF2-40B4-BE49-F238E27FC236}">
                <a16:creationId xmlns:a16="http://schemas.microsoft.com/office/drawing/2014/main" id="{6EC9F789-7921-44B0-8AA9-1751CECEB03C}"/>
              </a:ext>
            </a:extLst>
          </p:cNvPr>
          <p:cNvSpPr>
            <a:spLocks noGrp="1"/>
          </p:cNvSpPr>
          <p:nvPr>
            <p:ph type="title"/>
          </p:nvPr>
        </p:nvSpPr>
        <p:spPr>
          <a:xfrm>
            <a:off x="334974" y="263235"/>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7263586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cable, connector, opener&#10;&#10;Description automatically generated">
            <a:extLst>
              <a:ext uri="{FF2B5EF4-FFF2-40B4-BE49-F238E27FC236}">
                <a16:creationId xmlns:a16="http://schemas.microsoft.com/office/drawing/2014/main" id="{0B6A3DF9-03AA-426B-A8C6-26DAA5EA19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75907"/>
            <a:ext cx="3217135" cy="4805843"/>
          </a:xfrm>
          <a:prstGeom prst="rect">
            <a:avLst/>
          </a:prstGeom>
        </p:spPr>
      </p:pic>
      <p:sp>
        <p:nvSpPr>
          <p:cNvPr id="10" name="Title 1">
            <a:extLst>
              <a:ext uri="{FF2B5EF4-FFF2-40B4-BE49-F238E27FC236}">
                <a16:creationId xmlns:a16="http://schemas.microsoft.com/office/drawing/2014/main" id="{567D89D3-929E-40F7-9E4D-D6A0C8C4836B}"/>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13698430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3_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80246" y="1466706"/>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cable, connector, opener&#10;&#10;Description automatically generated">
            <a:extLst>
              <a:ext uri="{FF2B5EF4-FFF2-40B4-BE49-F238E27FC236}">
                <a16:creationId xmlns:a16="http://schemas.microsoft.com/office/drawing/2014/main" id="{0B6A3DF9-03AA-426B-A8C6-26DAA5EA19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8853297" y="1315347"/>
            <a:ext cx="3338702" cy="4805843"/>
          </a:xfrm>
          <a:prstGeom prst="rect">
            <a:avLst/>
          </a:prstGeom>
        </p:spPr>
      </p:pic>
      <p:sp>
        <p:nvSpPr>
          <p:cNvPr id="10" name="Title 1">
            <a:extLst>
              <a:ext uri="{FF2B5EF4-FFF2-40B4-BE49-F238E27FC236}">
                <a16:creationId xmlns:a16="http://schemas.microsoft.com/office/drawing/2014/main" id="{ED545CEC-D2C0-49C9-8030-0BBA534D15B9}"/>
              </a:ext>
            </a:extLst>
          </p:cNvPr>
          <p:cNvSpPr>
            <a:spLocks noGrp="1"/>
          </p:cNvSpPr>
          <p:nvPr>
            <p:ph type="title"/>
          </p:nvPr>
        </p:nvSpPr>
        <p:spPr>
          <a:xfrm>
            <a:off x="380246" y="298399"/>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122824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toothbrush, tool&#10;&#10;Description automatically generated">
            <a:extLst>
              <a:ext uri="{FF2B5EF4-FFF2-40B4-BE49-F238E27FC236}">
                <a16:creationId xmlns:a16="http://schemas.microsoft.com/office/drawing/2014/main" id="{5F1DF70B-0ED1-4D26-9A50-87BE612492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5317" y="2018922"/>
            <a:ext cx="3415378" cy="4146487"/>
          </a:xfrm>
          <a:prstGeom prst="rect">
            <a:avLst/>
          </a:prstGeom>
        </p:spPr>
      </p:pic>
      <p:sp>
        <p:nvSpPr>
          <p:cNvPr id="10" name="Title 1">
            <a:extLst>
              <a:ext uri="{FF2B5EF4-FFF2-40B4-BE49-F238E27FC236}">
                <a16:creationId xmlns:a16="http://schemas.microsoft.com/office/drawing/2014/main" id="{10A01E8B-A3B9-446B-96F0-F70433BC8FEC}"/>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6194114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4_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52672" y="1472910"/>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toothbrush, tool&#10;&#10;Description automatically generated">
            <a:extLst>
              <a:ext uri="{FF2B5EF4-FFF2-40B4-BE49-F238E27FC236}">
                <a16:creationId xmlns:a16="http://schemas.microsoft.com/office/drawing/2014/main" id="{5F1DF70B-0ED1-4D26-9A50-87BE612492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8754177" y="2027977"/>
            <a:ext cx="3415378" cy="4146487"/>
          </a:xfrm>
          <a:prstGeom prst="rect">
            <a:avLst/>
          </a:prstGeom>
        </p:spPr>
      </p:pic>
      <p:sp>
        <p:nvSpPr>
          <p:cNvPr id="10" name="Title 1">
            <a:extLst>
              <a:ext uri="{FF2B5EF4-FFF2-40B4-BE49-F238E27FC236}">
                <a16:creationId xmlns:a16="http://schemas.microsoft.com/office/drawing/2014/main" id="{3514C8D2-FB3C-46BB-8D94-3D8E954DA684}"/>
              </a:ext>
            </a:extLst>
          </p:cNvPr>
          <p:cNvSpPr>
            <a:spLocks noGrp="1"/>
          </p:cNvSpPr>
          <p:nvPr>
            <p:ph type="title"/>
          </p:nvPr>
        </p:nvSpPr>
        <p:spPr>
          <a:xfrm>
            <a:off x="452672" y="303437"/>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156920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4_Content">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posing for a photo&#10;&#10;Description automatically generated with medium confidence">
            <a:extLst>
              <a:ext uri="{FF2B5EF4-FFF2-40B4-BE49-F238E27FC236}">
                <a16:creationId xmlns:a16="http://schemas.microsoft.com/office/drawing/2014/main" id="{88E730B5-3ED3-4CE3-8636-9417A1C334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3170435"/>
            <a:ext cx="3646603" cy="2985918"/>
          </a:xfrm>
          <a:prstGeom prst="rect">
            <a:avLst/>
          </a:prstGeom>
        </p:spPr>
      </p:pic>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F372E6F9-82A2-4DC4-8223-233E8C6D5D3D}"/>
              </a:ext>
            </a:extLst>
          </p:cNvPr>
          <p:cNvSpPr>
            <a:spLocks noGrp="1"/>
          </p:cNvSpPr>
          <p:nvPr>
            <p:ph type="title"/>
          </p:nvPr>
        </p:nvSpPr>
        <p:spPr>
          <a:xfrm>
            <a:off x="485825" y="327821"/>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1E5615C5-13F9-91AF-12EB-DD28D4AAD4E4}"/>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37020609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7_Content">
    <p:spTree>
      <p:nvGrpSpPr>
        <p:cNvPr id="1" name=""/>
        <p:cNvGrpSpPr/>
        <p:nvPr/>
      </p:nvGrpSpPr>
      <p:grpSpPr>
        <a:xfrm>
          <a:off x="0" y="0"/>
          <a:ext cx="0" cy="0"/>
          <a:chOff x="0" y="0"/>
          <a:chExt cx="0" cy="0"/>
        </a:xfrm>
      </p:grpSpPr>
      <p:pic>
        <p:nvPicPr>
          <p:cNvPr id="4" name="Picture 3" descr="A close-up of a gears&#10;&#10;Description automatically generated with medium confidence">
            <a:extLst>
              <a:ext uri="{FF2B5EF4-FFF2-40B4-BE49-F238E27FC236}">
                <a16:creationId xmlns:a16="http://schemas.microsoft.com/office/drawing/2014/main" id="{F5E73161-2948-4944-88C2-C10D049556C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390114"/>
            <a:ext cx="3742074" cy="3612333"/>
          </a:xfrm>
          <a:prstGeom prst="rect">
            <a:avLst/>
          </a:prstGeom>
        </p:spPr>
      </p:pic>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92831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8_Content">
    <p:spTree>
      <p:nvGrpSpPr>
        <p:cNvPr id="1" name=""/>
        <p:cNvGrpSpPr/>
        <p:nvPr/>
      </p:nvGrpSpPr>
      <p:grpSpPr>
        <a:xfrm>
          <a:off x="0" y="0"/>
          <a:ext cx="0" cy="0"/>
          <a:chOff x="0" y="0"/>
          <a:chExt cx="0" cy="0"/>
        </a:xfrm>
      </p:grpSpPr>
      <p:pic>
        <p:nvPicPr>
          <p:cNvPr id="4" name="Picture 3" descr="A close-up of a gears&#10;&#10;Description automatically generated with medium confidence">
            <a:extLst>
              <a:ext uri="{FF2B5EF4-FFF2-40B4-BE49-F238E27FC236}">
                <a16:creationId xmlns:a16="http://schemas.microsoft.com/office/drawing/2014/main" id="{F5E73161-2948-4944-88C2-C10D049556C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317871" y="2390114"/>
            <a:ext cx="3742074" cy="3612333"/>
          </a:xfrm>
          <a:prstGeom prst="rect">
            <a:avLst/>
          </a:prstGeom>
        </p:spPr>
      </p:pic>
      <p:sp>
        <p:nvSpPr>
          <p:cNvPr id="9" name="Content Placeholder 8"/>
          <p:cNvSpPr>
            <a:spLocks noGrp="1"/>
          </p:cNvSpPr>
          <p:nvPr>
            <p:ph sz="quarter" idx="13"/>
          </p:nvPr>
        </p:nvSpPr>
        <p:spPr>
          <a:xfrm>
            <a:off x="371192" y="1481963"/>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AEC336BD-AB02-4BD0-AE46-D0232C2C2936}"/>
              </a:ext>
            </a:extLst>
          </p:cNvPr>
          <p:cNvSpPr>
            <a:spLocks noGrp="1"/>
          </p:cNvSpPr>
          <p:nvPr>
            <p:ph type="title"/>
          </p:nvPr>
        </p:nvSpPr>
        <p:spPr>
          <a:xfrm>
            <a:off x="371192" y="254669"/>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13372966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1_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automaton&#10;&#10;Description automatically generated">
            <a:extLst>
              <a:ext uri="{FF2B5EF4-FFF2-40B4-BE49-F238E27FC236}">
                <a16:creationId xmlns:a16="http://schemas.microsoft.com/office/drawing/2014/main" id="{D89106F9-FECE-4FCA-99FD-3B1B6F5EFF8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2427" y="2947388"/>
            <a:ext cx="3612333" cy="2919254"/>
          </a:xfrm>
          <a:prstGeom prst="rect">
            <a:avLst/>
          </a:prstGeom>
        </p:spPr>
      </p:pic>
      <p:sp>
        <p:nvSpPr>
          <p:cNvPr id="10" name="Title 1">
            <a:extLst>
              <a:ext uri="{FF2B5EF4-FFF2-40B4-BE49-F238E27FC236}">
                <a16:creationId xmlns:a16="http://schemas.microsoft.com/office/drawing/2014/main" id="{EBE9729D-CAFB-485C-ACE8-8785B2B78ACE}"/>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12627673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6_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16845" y="1472910"/>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automaton&#10;&#10;Description automatically generated">
            <a:extLst>
              <a:ext uri="{FF2B5EF4-FFF2-40B4-BE49-F238E27FC236}">
                <a16:creationId xmlns:a16="http://schemas.microsoft.com/office/drawing/2014/main" id="{D89106F9-FECE-4FCA-99FD-3B1B6F5EFF8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579667" y="2929281"/>
            <a:ext cx="3612333" cy="2919254"/>
          </a:xfrm>
          <a:prstGeom prst="rect">
            <a:avLst/>
          </a:prstGeom>
        </p:spPr>
      </p:pic>
      <p:sp>
        <p:nvSpPr>
          <p:cNvPr id="10" name="Title 1">
            <a:extLst>
              <a:ext uri="{FF2B5EF4-FFF2-40B4-BE49-F238E27FC236}">
                <a16:creationId xmlns:a16="http://schemas.microsoft.com/office/drawing/2014/main" id="{7E6C3F80-8594-4D74-82FC-470CB0D4D9A7}"/>
              </a:ext>
            </a:extLst>
          </p:cNvPr>
          <p:cNvSpPr>
            <a:spLocks noGrp="1"/>
          </p:cNvSpPr>
          <p:nvPr>
            <p:ph type="title"/>
          </p:nvPr>
        </p:nvSpPr>
        <p:spPr>
          <a:xfrm>
            <a:off x="316845" y="291245"/>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31584911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1_Content">
    <p:spTree>
      <p:nvGrpSpPr>
        <p:cNvPr id="1" name=""/>
        <p:cNvGrpSpPr/>
        <p:nvPr/>
      </p:nvGrpSpPr>
      <p:grpSpPr>
        <a:xfrm>
          <a:off x="0" y="0"/>
          <a:ext cx="0" cy="0"/>
          <a:chOff x="0" y="0"/>
          <a:chExt cx="0" cy="0"/>
        </a:xfrm>
      </p:grpSpPr>
      <p:pic>
        <p:nvPicPr>
          <p:cNvPr id="4" name="Picture 3" descr="A person holding a globe&#10;&#10;Description automatically generated with medium confidence">
            <a:extLst>
              <a:ext uri="{FF2B5EF4-FFF2-40B4-BE49-F238E27FC236}">
                <a16:creationId xmlns:a16="http://schemas.microsoft.com/office/drawing/2014/main" id="{4514E267-B0D4-4E5B-AEA9-C6F40B1A520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870" y="3678829"/>
            <a:ext cx="3803729" cy="2469573"/>
          </a:xfrm>
          <a:prstGeom prst="rect">
            <a:avLst/>
          </a:prstGeom>
        </p:spPr>
      </p:pic>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C715658F-5760-4579-8DA4-004D999B5B6F}"/>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30127613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_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07817" y="1554349"/>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 person holding a globe&#10;&#10;Description automatically generated with medium confidence">
            <a:extLst>
              <a:ext uri="{FF2B5EF4-FFF2-40B4-BE49-F238E27FC236}">
                <a16:creationId xmlns:a16="http://schemas.microsoft.com/office/drawing/2014/main" id="{2C6E6FE8-B019-4780-8F92-F8AA04E5016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256216" y="3674383"/>
            <a:ext cx="3803729" cy="2469573"/>
          </a:xfrm>
          <a:prstGeom prst="rect">
            <a:avLst/>
          </a:prstGeom>
        </p:spPr>
      </p:pic>
      <p:sp>
        <p:nvSpPr>
          <p:cNvPr id="11" name="Title 1">
            <a:extLst>
              <a:ext uri="{FF2B5EF4-FFF2-40B4-BE49-F238E27FC236}">
                <a16:creationId xmlns:a16="http://schemas.microsoft.com/office/drawing/2014/main" id="{641861B4-B028-460F-A888-C81A50522937}"/>
              </a:ext>
            </a:extLst>
          </p:cNvPr>
          <p:cNvSpPr>
            <a:spLocks noGrp="1"/>
          </p:cNvSpPr>
          <p:nvPr>
            <p:ph type="title"/>
          </p:nvPr>
        </p:nvSpPr>
        <p:spPr>
          <a:xfrm>
            <a:off x="307817" y="275633"/>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33718287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3_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close-up of a phone&#10;&#10;Description automatically generated with low confidence">
            <a:extLst>
              <a:ext uri="{FF2B5EF4-FFF2-40B4-BE49-F238E27FC236}">
                <a16:creationId xmlns:a16="http://schemas.microsoft.com/office/drawing/2014/main" id="{763B4952-EC7F-4894-8EB0-2966B38E66B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90124" y="2706986"/>
            <a:ext cx="3402534" cy="3051018"/>
          </a:xfrm>
          <a:prstGeom prst="rect">
            <a:avLst/>
          </a:prstGeom>
        </p:spPr>
      </p:pic>
      <p:sp>
        <p:nvSpPr>
          <p:cNvPr id="10" name="Title 1">
            <a:extLst>
              <a:ext uri="{FF2B5EF4-FFF2-40B4-BE49-F238E27FC236}">
                <a16:creationId xmlns:a16="http://schemas.microsoft.com/office/drawing/2014/main" id="{5FF7A2A5-5FBE-42D4-BC98-BD6A17809791}"/>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3347947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0_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16869"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close-up of a phone&#10;&#10;Description automatically generated with low confidence">
            <a:extLst>
              <a:ext uri="{FF2B5EF4-FFF2-40B4-BE49-F238E27FC236}">
                <a16:creationId xmlns:a16="http://schemas.microsoft.com/office/drawing/2014/main" id="{763B4952-EC7F-4894-8EB0-2966B38E66B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760599" y="2625504"/>
            <a:ext cx="3402534" cy="3051018"/>
          </a:xfrm>
          <a:prstGeom prst="rect">
            <a:avLst/>
          </a:prstGeom>
        </p:spPr>
      </p:pic>
      <p:sp>
        <p:nvSpPr>
          <p:cNvPr id="10" name="Title 1">
            <a:extLst>
              <a:ext uri="{FF2B5EF4-FFF2-40B4-BE49-F238E27FC236}">
                <a16:creationId xmlns:a16="http://schemas.microsoft.com/office/drawing/2014/main" id="{2BC6938A-04EE-449F-8EE4-4581895F7DDD}"/>
              </a:ext>
            </a:extLst>
          </p:cNvPr>
          <p:cNvSpPr>
            <a:spLocks noGrp="1"/>
          </p:cNvSpPr>
          <p:nvPr>
            <p:ph type="title"/>
          </p:nvPr>
        </p:nvSpPr>
        <p:spPr>
          <a:xfrm>
            <a:off x="316869" y="291102"/>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32309819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5_Content">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1DCD1E01-397C-4B70-87D0-BEB9179A0F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4801" y="3215555"/>
            <a:ext cx="4476053" cy="2651087"/>
          </a:xfrm>
          <a:prstGeom prst="rect">
            <a:avLst/>
          </a:prstGeom>
        </p:spPr>
      </p:pic>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F66480B-10AB-491D-A38B-0FD9C8D5D1FB}"/>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4396063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2_Content">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1DCD1E01-397C-4B70-87D0-BEB9179A0F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712806" y="3215555"/>
            <a:ext cx="4476053" cy="2651087"/>
          </a:xfrm>
          <a:prstGeom prst="rect">
            <a:avLst/>
          </a:prstGeom>
        </p:spPr>
      </p:pic>
      <p:sp>
        <p:nvSpPr>
          <p:cNvPr id="9" name="Content Placeholder 8"/>
          <p:cNvSpPr>
            <a:spLocks noGrp="1"/>
          </p:cNvSpPr>
          <p:nvPr>
            <p:ph sz="quarter" idx="13"/>
          </p:nvPr>
        </p:nvSpPr>
        <p:spPr>
          <a:xfrm>
            <a:off x="309959"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8DF59162-F1CB-452D-93D7-17951CD3A39E}"/>
              </a:ext>
            </a:extLst>
          </p:cNvPr>
          <p:cNvSpPr>
            <a:spLocks noGrp="1"/>
          </p:cNvSpPr>
          <p:nvPr>
            <p:ph type="title"/>
          </p:nvPr>
        </p:nvSpPr>
        <p:spPr>
          <a:xfrm>
            <a:off x="309959" y="315629"/>
            <a:ext cx="10684103"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347337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1_Content">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posing for a photo&#10;&#10;Description automatically generated with medium confidence">
            <a:extLst>
              <a:ext uri="{FF2B5EF4-FFF2-40B4-BE49-F238E27FC236}">
                <a16:creationId xmlns:a16="http://schemas.microsoft.com/office/drawing/2014/main" id="{88E730B5-3ED3-4CE3-8636-9417A1C334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13342" y="3170434"/>
            <a:ext cx="3646603" cy="2985918"/>
          </a:xfrm>
          <a:prstGeom prst="rect">
            <a:avLst/>
          </a:prstGeom>
        </p:spPr>
      </p:pic>
      <p:sp>
        <p:nvSpPr>
          <p:cNvPr id="9" name="Content Placeholder 8"/>
          <p:cNvSpPr>
            <a:spLocks noGrp="1"/>
          </p:cNvSpPr>
          <p:nvPr>
            <p:ph sz="quarter" idx="13"/>
          </p:nvPr>
        </p:nvSpPr>
        <p:spPr>
          <a:xfrm>
            <a:off x="253488"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BD587B89-6696-45FD-AFFC-8BDD022C58A6}"/>
              </a:ext>
            </a:extLst>
          </p:cNvPr>
          <p:cNvSpPr>
            <a:spLocks noGrp="1"/>
          </p:cNvSpPr>
          <p:nvPr>
            <p:ph type="title"/>
          </p:nvPr>
        </p:nvSpPr>
        <p:spPr>
          <a:xfrm>
            <a:off x="253488" y="263237"/>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49229441-37A5-5B6A-CCD8-885A0930C8E2}"/>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28109803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4_Content">
    <p:spTree>
      <p:nvGrpSpPr>
        <p:cNvPr id="1" name=""/>
        <p:cNvGrpSpPr/>
        <p:nvPr/>
      </p:nvGrpSpPr>
      <p:grpSpPr>
        <a:xfrm>
          <a:off x="0" y="0"/>
          <a:ext cx="0" cy="0"/>
          <a:chOff x="0" y="0"/>
          <a:chExt cx="0" cy="0"/>
        </a:xfrm>
      </p:grpSpPr>
      <p:sp>
        <p:nvSpPr>
          <p:cNvPr id="2" name="Title 1"/>
          <p:cNvSpPr>
            <a:spLocks noGrp="1"/>
          </p:cNvSpPr>
          <p:nvPr>
            <p:ph type="title"/>
          </p:nvPr>
        </p:nvSpPr>
        <p:spPr>
          <a:xfrm>
            <a:off x="1611517" y="285149"/>
            <a:ext cx="10366218"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35950978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3181BA-41FA-47D4-B9BF-39EA3479A8A5}"/>
              </a:ext>
            </a:extLst>
          </p:cNvPr>
          <p:cNvSpPr/>
          <p:nvPr userDrawn="1"/>
        </p:nvSpPr>
        <p:spPr>
          <a:xfrm>
            <a:off x="0" y="6172136"/>
            <a:ext cx="12192000" cy="681037"/>
          </a:xfrm>
          <a:prstGeom prst="rect">
            <a:avLst/>
          </a:prstGeom>
          <a:gradFill flip="none" rotWithShape="1">
            <a:gsLst>
              <a:gs pos="38000">
                <a:schemeClr val="accent1"/>
              </a:gs>
              <a:gs pos="100000">
                <a:srgbClr val="40C4D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a:extLst>
              <a:ext uri="{FF2B5EF4-FFF2-40B4-BE49-F238E27FC236}">
                <a16:creationId xmlns:a16="http://schemas.microsoft.com/office/drawing/2014/main" id="{548E7F64-4BBC-4BE8-8349-59EF23B8258E}"/>
              </a:ext>
            </a:extLst>
          </p:cNvPr>
          <p:cNvSpPr txBox="1">
            <a:spLocks/>
          </p:cNvSpPr>
          <p:nvPr userDrawn="1"/>
        </p:nvSpPr>
        <p:spPr>
          <a:xfrm>
            <a:off x="369448" y="6357938"/>
            <a:ext cx="31432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lingo.</a:t>
            </a:r>
            <a:r>
              <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com</a:t>
            </a:r>
          </a:p>
        </p:txBody>
      </p:sp>
      <p:sp>
        <p:nvSpPr>
          <p:cNvPr id="12" name="TextBox 11">
            <a:extLst>
              <a:ext uri="{FF2B5EF4-FFF2-40B4-BE49-F238E27FC236}">
                <a16:creationId xmlns:a16="http://schemas.microsoft.com/office/drawing/2014/main" id="{D7610FFE-5402-4B12-9065-7C9188F3F630}"/>
              </a:ext>
            </a:extLst>
          </p:cNvPr>
          <p:cNvSpPr txBox="1"/>
          <p:nvPr userDrawn="1"/>
        </p:nvSpPr>
        <p:spPr>
          <a:xfrm>
            <a:off x="4824851" y="6420478"/>
            <a:ext cx="2542299" cy="307777"/>
          </a:xfrm>
          <a:prstGeom prst="rect">
            <a:avLst/>
          </a:prstGeom>
          <a:noFill/>
        </p:spPr>
        <p:txBody>
          <a:bodyPr wrap="square" rtlCol="0">
            <a:spAutoFit/>
          </a:bodyPr>
          <a:lstStyle/>
          <a:p>
            <a:pPr algn="ctr"/>
            <a:r>
              <a:rPr lang="en-US" sz="1400" b="0" dirty="0">
                <a:solidFill>
                  <a:schemeClr val="bg1"/>
                </a:solidFill>
              </a:rPr>
              <a:t>Proprietary &amp; Confidential</a:t>
            </a:r>
          </a:p>
        </p:txBody>
      </p:sp>
      <p:pic>
        <p:nvPicPr>
          <p:cNvPr id="2" name="Picture 1" descr="A picture containing text, clipart, vector graphics&#10;&#10;Description automatically generated">
            <a:extLst>
              <a:ext uri="{FF2B5EF4-FFF2-40B4-BE49-F238E27FC236}">
                <a16:creationId xmlns:a16="http://schemas.microsoft.com/office/drawing/2014/main" id="{FCE00137-81DF-870A-9572-18DE9E742CD1}"/>
              </a:ext>
            </a:extLst>
          </p:cNvPr>
          <p:cNvPicPr>
            <a:picLocks noChangeAspect="1"/>
          </p:cNvPicPr>
          <p:nvPr userDrawn="1"/>
        </p:nvPicPr>
        <p:blipFill>
          <a:blip r:embed="rId2"/>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30851425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1126836" y="1413970"/>
            <a:ext cx="10515600" cy="3875964"/>
          </a:xfrm>
        </p:spPr>
        <p:txBody>
          <a:bodyPr numCol="1"/>
          <a:lstStyle>
            <a:lvl1pPr marL="0" indent="0">
              <a:buNone/>
              <a:defRPr sz="200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buClr>
                <a:schemeClr val="accent3"/>
              </a:buClr>
              <a:defRPr sz="1800">
                <a:latin typeface="+mn-lt"/>
                <a:ea typeface="Open Sans Semibold" panose="020B0706030804020204" pitchFamily="34" charset="0"/>
                <a:cs typeface="Open Sans Semibold" panose="020B0706030804020204" pitchFamily="34" charset="0"/>
              </a:defRPr>
            </a:lvl2pPr>
            <a:lvl3pPr>
              <a:buClr>
                <a:schemeClr val="accent3"/>
              </a:buClr>
              <a:defRPr sz="1400"/>
            </a:lvl3pPr>
            <a:lvl4pPr>
              <a:buClr>
                <a:schemeClr val="accent3"/>
              </a:buClr>
              <a:defRPr sz="1200"/>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126836" y="272957"/>
            <a:ext cx="10366218"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163785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04800" y="1413969"/>
            <a:ext cx="5384800" cy="4414175"/>
          </a:xfrm>
        </p:spPr>
        <p:txBody>
          <a:bodyPr numCol="1"/>
          <a:lstStyle>
            <a:lvl1pPr marL="0" indent="0">
              <a:buNone/>
              <a:defRPr sz="200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buClr>
                <a:schemeClr val="accent3"/>
              </a:buClr>
              <a:defRPr sz="1800">
                <a:latin typeface="+mn-lt"/>
                <a:ea typeface="Open Sans Semibold" panose="020B0706030804020204" pitchFamily="34" charset="0"/>
                <a:cs typeface="Open Sans Semibold" panose="020B0706030804020204" pitchFamily="34" charset="0"/>
              </a:defRPr>
            </a:lvl2pPr>
            <a:lvl3pPr>
              <a:buClr>
                <a:schemeClr val="accent3"/>
              </a:buClr>
              <a:defRPr sz="1400"/>
            </a:lvl3pPr>
            <a:lvl4pPr>
              <a:buClr>
                <a:schemeClr val="accent3"/>
              </a:buClr>
              <a:defRPr sz="1200"/>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611517" y="285149"/>
            <a:ext cx="10366218" cy="876821"/>
          </a:xfrm>
        </p:spPr>
        <p:txBody>
          <a:bodyPr/>
          <a:lstStyle>
            <a:lvl1pPr>
              <a:defRPr>
                <a:solidFill>
                  <a:schemeClr val="accent1"/>
                </a:solidFill>
              </a:defRPr>
            </a:lvl1pPr>
          </a:lstStyle>
          <a:p>
            <a:r>
              <a:rPr lang="en-US"/>
              <a:t>Click to edit Master title style</a:t>
            </a:r>
          </a:p>
        </p:txBody>
      </p:sp>
      <p:sp>
        <p:nvSpPr>
          <p:cNvPr id="6" name="Content Placeholder 8">
            <a:extLst>
              <a:ext uri="{FF2B5EF4-FFF2-40B4-BE49-F238E27FC236}">
                <a16:creationId xmlns:a16="http://schemas.microsoft.com/office/drawing/2014/main" id="{E036A997-F020-48BB-AB8B-8C25181ECE86}"/>
              </a:ext>
            </a:extLst>
          </p:cNvPr>
          <p:cNvSpPr>
            <a:spLocks noGrp="1"/>
          </p:cNvSpPr>
          <p:nvPr>
            <p:ph sz="quarter" idx="14"/>
          </p:nvPr>
        </p:nvSpPr>
        <p:spPr>
          <a:xfrm>
            <a:off x="6294581" y="1413968"/>
            <a:ext cx="5384800" cy="4414175"/>
          </a:xfrm>
        </p:spPr>
        <p:txBody>
          <a:bodyPr numCol="1"/>
          <a:lstStyle>
            <a:lvl1pPr marL="0" indent="0">
              <a:buNone/>
              <a:defRPr sz="200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buClr>
                <a:schemeClr val="accent3"/>
              </a:buClr>
              <a:defRPr sz="1800">
                <a:latin typeface="+mn-lt"/>
                <a:ea typeface="Open Sans Semibold" panose="020B0706030804020204" pitchFamily="34" charset="0"/>
                <a:cs typeface="Open Sans Semibold" panose="020B0706030804020204" pitchFamily="34" charset="0"/>
              </a:defRPr>
            </a:lvl2pPr>
            <a:lvl3pPr>
              <a:buClr>
                <a:schemeClr val="accent3"/>
              </a:buClr>
              <a:defRPr sz="1400"/>
            </a:lvl3pPr>
            <a:lvl4pPr>
              <a:buClr>
                <a:schemeClr val="accent3"/>
              </a:buClr>
              <a:defRPr sz="1200"/>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77608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3_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39416" y="1321607"/>
            <a:ext cx="5616328" cy="2335993"/>
          </a:xfrm>
        </p:spPr>
        <p:txBody>
          <a:bodyPr numCol="1"/>
          <a:lstStyle>
            <a:lvl1pPr marL="0" indent="0">
              <a:buNone/>
              <a:defRPr sz="160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buClr>
                <a:schemeClr val="accent3"/>
              </a:buClr>
              <a:defRPr sz="1400">
                <a:latin typeface="+mn-lt"/>
                <a:ea typeface="Open Sans Semibold" panose="020B0706030804020204" pitchFamily="34" charset="0"/>
                <a:cs typeface="Open Sans Semibold" panose="020B0706030804020204" pitchFamily="34" charset="0"/>
              </a:defRPr>
            </a:lvl2pPr>
            <a:lvl3pPr>
              <a:buClr>
                <a:schemeClr val="accent3"/>
              </a:buClr>
              <a:defRPr sz="1200"/>
            </a:lvl3pPr>
            <a:lvl4pPr>
              <a:buClr>
                <a:schemeClr val="accent3"/>
              </a:buClr>
              <a:defRPr sz="1200"/>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611517" y="285149"/>
            <a:ext cx="10366218" cy="876821"/>
          </a:xfrm>
        </p:spPr>
        <p:txBody>
          <a:bodyPr/>
          <a:lstStyle>
            <a:lvl1pPr>
              <a:defRPr>
                <a:solidFill>
                  <a:schemeClr val="accent1"/>
                </a:solidFill>
              </a:defRPr>
            </a:lvl1pPr>
          </a:lstStyle>
          <a:p>
            <a:r>
              <a:rPr lang="en-US"/>
              <a:t>Click to edit Master title style</a:t>
            </a:r>
          </a:p>
        </p:txBody>
      </p:sp>
      <p:sp>
        <p:nvSpPr>
          <p:cNvPr id="6" name="Content Placeholder 8">
            <a:extLst>
              <a:ext uri="{FF2B5EF4-FFF2-40B4-BE49-F238E27FC236}">
                <a16:creationId xmlns:a16="http://schemas.microsoft.com/office/drawing/2014/main" id="{44D65449-7417-4D46-9EA8-3037243B84BD}"/>
              </a:ext>
            </a:extLst>
          </p:cNvPr>
          <p:cNvSpPr>
            <a:spLocks noGrp="1"/>
          </p:cNvSpPr>
          <p:nvPr>
            <p:ph sz="quarter" idx="14"/>
          </p:nvPr>
        </p:nvSpPr>
        <p:spPr>
          <a:xfrm>
            <a:off x="330757" y="3791036"/>
            <a:ext cx="5624987" cy="2335993"/>
          </a:xfrm>
        </p:spPr>
        <p:txBody>
          <a:bodyPr numCol="1"/>
          <a:lstStyle>
            <a:lvl1pPr marL="0" indent="0">
              <a:buNone/>
              <a:defRPr sz="160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buClr>
                <a:schemeClr val="accent3"/>
              </a:buClr>
              <a:defRPr sz="1400">
                <a:latin typeface="+mn-lt"/>
                <a:ea typeface="Open Sans Semibold" panose="020B0706030804020204" pitchFamily="34" charset="0"/>
                <a:cs typeface="Open Sans Semibold" panose="020B0706030804020204" pitchFamily="34" charset="0"/>
              </a:defRPr>
            </a:lvl2pPr>
            <a:lvl3pPr>
              <a:buClr>
                <a:schemeClr val="accent3"/>
              </a:buClr>
              <a:defRPr sz="1200"/>
            </a:lvl3pPr>
            <a:lvl4pPr>
              <a:buClr>
                <a:schemeClr val="accent3"/>
              </a:buClr>
              <a:defRPr sz="1200"/>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8">
            <a:extLst>
              <a:ext uri="{FF2B5EF4-FFF2-40B4-BE49-F238E27FC236}">
                <a16:creationId xmlns:a16="http://schemas.microsoft.com/office/drawing/2014/main" id="{C02B94F5-7484-4D5F-9520-EF360958623F}"/>
              </a:ext>
            </a:extLst>
          </p:cNvPr>
          <p:cNvSpPr>
            <a:spLocks noGrp="1"/>
          </p:cNvSpPr>
          <p:nvPr>
            <p:ph sz="quarter" idx="15"/>
          </p:nvPr>
        </p:nvSpPr>
        <p:spPr>
          <a:xfrm>
            <a:off x="6254729" y="1315809"/>
            <a:ext cx="5616328" cy="2335993"/>
          </a:xfrm>
        </p:spPr>
        <p:txBody>
          <a:bodyPr numCol="1"/>
          <a:lstStyle>
            <a:lvl1pPr marL="0" indent="0">
              <a:buNone/>
              <a:defRPr sz="160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buClr>
                <a:schemeClr val="accent3"/>
              </a:buClr>
              <a:defRPr sz="1400">
                <a:latin typeface="+mn-lt"/>
                <a:ea typeface="Open Sans Semibold" panose="020B0706030804020204" pitchFamily="34" charset="0"/>
                <a:cs typeface="Open Sans Semibold" panose="020B0706030804020204" pitchFamily="34" charset="0"/>
              </a:defRPr>
            </a:lvl2pPr>
            <a:lvl3pPr>
              <a:buClr>
                <a:schemeClr val="accent3"/>
              </a:buClr>
              <a:defRPr sz="1200"/>
            </a:lvl3pPr>
            <a:lvl4pPr>
              <a:buClr>
                <a:schemeClr val="accent3"/>
              </a:buClr>
              <a:defRPr sz="1200"/>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a:extLst>
              <a:ext uri="{FF2B5EF4-FFF2-40B4-BE49-F238E27FC236}">
                <a16:creationId xmlns:a16="http://schemas.microsoft.com/office/drawing/2014/main" id="{746F58E3-D497-418E-9C9F-6EDB77DA68C3}"/>
              </a:ext>
            </a:extLst>
          </p:cNvPr>
          <p:cNvSpPr>
            <a:spLocks noGrp="1"/>
          </p:cNvSpPr>
          <p:nvPr>
            <p:ph sz="quarter" idx="16"/>
          </p:nvPr>
        </p:nvSpPr>
        <p:spPr>
          <a:xfrm>
            <a:off x="6246070" y="3785238"/>
            <a:ext cx="5624987" cy="2335993"/>
          </a:xfrm>
        </p:spPr>
        <p:txBody>
          <a:bodyPr numCol="1"/>
          <a:lstStyle>
            <a:lvl1pPr marL="0" indent="0">
              <a:buNone/>
              <a:defRPr sz="160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buClr>
                <a:schemeClr val="accent3"/>
              </a:buClr>
              <a:defRPr sz="1400">
                <a:latin typeface="+mn-lt"/>
                <a:ea typeface="Open Sans Semibold" panose="020B0706030804020204" pitchFamily="34" charset="0"/>
                <a:cs typeface="Open Sans Semibold" panose="020B0706030804020204" pitchFamily="34" charset="0"/>
              </a:defRPr>
            </a:lvl2pPr>
            <a:lvl3pPr>
              <a:buClr>
                <a:schemeClr val="accent3"/>
              </a:buClr>
              <a:defRPr sz="1200"/>
            </a:lvl3pPr>
            <a:lvl4pPr>
              <a:buClr>
                <a:schemeClr val="accent3"/>
              </a:buClr>
              <a:defRPr sz="1200"/>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7684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DC090E75-A79B-47FA-B4AE-DAF0C27C5315}"/>
              </a:ext>
            </a:extLst>
          </p:cNvPr>
          <p:cNvSpPr>
            <a:spLocks noGrp="1"/>
          </p:cNvSpPr>
          <p:nvPr>
            <p:ph type="title"/>
          </p:nvPr>
        </p:nvSpPr>
        <p:spPr>
          <a:xfrm>
            <a:off x="0" y="2912588"/>
            <a:ext cx="12192000" cy="876821"/>
          </a:xfrm>
        </p:spPr>
        <p:txBody>
          <a:bodyPr/>
          <a:lstStyle>
            <a:lvl1pPr algn="ctr">
              <a:defRPr>
                <a:solidFill>
                  <a:schemeClr val="accent1"/>
                </a:solidFill>
                <a:latin typeface="+mj-lt"/>
              </a:defRPr>
            </a:lvl1pPr>
          </a:lstStyle>
          <a:p>
            <a:r>
              <a:rPr lang="en-US" dirty="0"/>
              <a:t>Click to edit Master title style</a:t>
            </a:r>
          </a:p>
        </p:txBody>
      </p:sp>
      <p:sp>
        <p:nvSpPr>
          <p:cNvPr id="32" name="Text Placeholder 31">
            <a:extLst>
              <a:ext uri="{FF2B5EF4-FFF2-40B4-BE49-F238E27FC236}">
                <a16:creationId xmlns:a16="http://schemas.microsoft.com/office/drawing/2014/main" id="{77938742-0899-405B-9409-A338117CCD5A}"/>
              </a:ext>
            </a:extLst>
          </p:cNvPr>
          <p:cNvSpPr>
            <a:spLocks noGrp="1"/>
          </p:cNvSpPr>
          <p:nvPr>
            <p:ph type="body" sz="quarter" idx="10"/>
          </p:nvPr>
        </p:nvSpPr>
        <p:spPr>
          <a:xfrm>
            <a:off x="0" y="3836272"/>
            <a:ext cx="12192000" cy="887837"/>
          </a:xfrm>
        </p:spPr>
        <p:txBody>
          <a:bodyPr numCol="1">
            <a:normAutofit/>
          </a:bodyPr>
          <a:lstStyle>
            <a:lvl1pPr marL="0" indent="0" algn="ctr">
              <a:buFontTx/>
              <a:buNone/>
              <a:defRPr sz="3200">
                <a:solidFill>
                  <a:schemeClr val="accent4"/>
                </a:solidFill>
                <a:latin typeface="+mn-lt"/>
                <a:ea typeface="Open Sans Semibold" panose="020B0706030804020204" pitchFamily="34" charset="0"/>
                <a:cs typeface="Open Sans Semibold" panose="020B0706030804020204" pitchFamily="34" charset="0"/>
              </a:defRPr>
            </a:lvl1pPr>
            <a:lvl2pPr marL="4572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dirty="0"/>
              <a:t>Click to edit Master text styles</a:t>
            </a:r>
          </a:p>
        </p:txBody>
      </p:sp>
      <p:sp>
        <p:nvSpPr>
          <p:cNvPr id="8" name="Rectangle 7">
            <a:extLst>
              <a:ext uri="{FF2B5EF4-FFF2-40B4-BE49-F238E27FC236}">
                <a16:creationId xmlns:a16="http://schemas.microsoft.com/office/drawing/2014/main" id="{0F3181BA-41FA-47D4-B9BF-39EA3479A8A5}"/>
              </a:ext>
            </a:extLst>
          </p:cNvPr>
          <p:cNvSpPr/>
          <p:nvPr userDrawn="1"/>
        </p:nvSpPr>
        <p:spPr>
          <a:xfrm>
            <a:off x="0" y="6172136"/>
            <a:ext cx="12192000" cy="681037"/>
          </a:xfrm>
          <a:prstGeom prst="rect">
            <a:avLst/>
          </a:prstGeom>
          <a:gradFill flip="none" rotWithShape="1">
            <a:gsLst>
              <a:gs pos="38000">
                <a:schemeClr val="accent1"/>
              </a:gs>
              <a:gs pos="100000">
                <a:srgbClr val="40C4D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B2B08EB-109F-4940-BB98-0CC57FB7A4CF}"/>
              </a:ext>
            </a:extLst>
          </p:cNvPr>
          <p:cNvCxnSpPr/>
          <p:nvPr userDrawn="1"/>
        </p:nvCxnSpPr>
        <p:spPr>
          <a:xfrm>
            <a:off x="-13494" y="1955868"/>
            <a:ext cx="12201236" cy="0"/>
          </a:xfrm>
          <a:prstGeom prst="line">
            <a:avLst/>
          </a:prstGeom>
          <a:ln w="28575">
            <a:solidFill>
              <a:schemeClr val="accent1"/>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pic>
        <p:nvPicPr>
          <p:cNvPr id="2" name="Picture 1" descr="Logo&#10;&#10;Description automatically generated">
            <a:extLst>
              <a:ext uri="{FF2B5EF4-FFF2-40B4-BE49-F238E27FC236}">
                <a16:creationId xmlns:a16="http://schemas.microsoft.com/office/drawing/2014/main" id="{A413BA09-E862-37DC-03F5-339676EDCDE5}"/>
              </a:ext>
            </a:extLst>
          </p:cNvPr>
          <p:cNvPicPr>
            <a:picLocks noChangeAspect="1"/>
          </p:cNvPicPr>
          <p:nvPr userDrawn="1"/>
        </p:nvPicPr>
        <p:blipFill>
          <a:blip r:embed="rId2"/>
          <a:stretch>
            <a:fillRect/>
          </a:stretch>
        </p:blipFill>
        <p:spPr>
          <a:xfrm>
            <a:off x="4370710" y="237014"/>
            <a:ext cx="3450580" cy="1381612"/>
          </a:xfrm>
          <a:prstGeom prst="rect">
            <a:avLst/>
          </a:prstGeom>
        </p:spPr>
      </p:pic>
    </p:spTree>
    <p:extLst>
      <p:ext uri="{BB962C8B-B14F-4D97-AF65-F5344CB8AC3E}">
        <p14:creationId xmlns:p14="http://schemas.microsoft.com/office/powerpoint/2010/main" val="4200011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Content">
    <p:spTree>
      <p:nvGrpSpPr>
        <p:cNvPr id="1" name=""/>
        <p:cNvGrpSpPr/>
        <p:nvPr/>
      </p:nvGrpSpPr>
      <p:grpSpPr>
        <a:xfrm>
          <a:off x="0" y="0"/>
          <a:ext cx="0" cy="0"/>
          <a:chOff x="0" y="0"/>
          <a:chExt cx="0" cy="0"/>
        </a:xfrm>
      </p:grpSpPr>
      <p:sp>
        <p:nvSpPr>
          <p:cNvPr id="2" name="Title 1"/>
          <p:cNvSpPr>
            <a:spLocks noGrp="1"/>
          </p:cNvSpPr>
          <p:nvPr>
            <p:ph type="title"/>
          </p:nvPr>
        </p:nvSpPr>
        <p:spPr>
          <a:xfrm>
            <a:off x="1495313" y="285149"/>
            <a:ext cx="10576062" cy="876821"/>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1782371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DC090E75-A79B-47FA-B4AE-DAF0C27C5315}"/>
              </a:ext>
            </a:extLst>
          </p:cNvPr>
          <p:cNvSpPr>
            <a:spLocks noGrp="1"/>
          </p:cNvSpPr>
          <p:nvPr>
            <p:ph type="title"/>
          </p:nvPr>
        </p:nvSpPr>
        <p:spPr>
          <a:xfrm>
            <a:off x="0" y="2500439"/>
            <a:ext cx="12219342" cy="876821"/>
          </a:xfrm>
        </p:spPr>
        <p:txBody>
          <a:bodyPr/>
          <a:lstStyle>
            <a:lvl1pPr algn="ctr">
              <a:defRPr>
                <a:solidFill>
                  <a:schemeClr val="accent1"/>
                </a:solidFill>
              </a:defRPr>
            </a:lvl1pPr>
          </a:lstStyle>
          <a:p>
            <a:r>
              <a:rPr lang="en-US"/>
              <a:t>Click to edit Master title style</a:t>
            </a:r>
          </a:p>
        </p:txBody>
      </p:sp>
      <p:sp>
        <p:nvSpPr>
          <p:cNvPr id="32" name="Text Placeholder 31">
            <a:extLst>
              <a:ext uri="{FF2B5EF4-FFF2-40B4-BE49-F238E27FC236}">
                <a16:creationId xmlns:a16="http://schemas.microsoft.com/office/drawing/2014/main" id="{77938742-0899-405B-9409-A338117CCD5A}"/>
              </a:ext>
            </a:extLst>
          </p:cNvPr>
          <p:cNvSpPr>
            <a:spLocks noGrp="1"/>
          </p:cNvSpPr>
          <p:nvPr>
            <p:ph type="body" sz="quarter" idx="10"/>
          </p:nvPr>
        </p:nvSpPr>
        <p:spPr>
          <a:xfrm>
            <a:off x="354" y="3455892"/>
            <a:ext cx="12218988" cy="887837"/>
          </a:xfrm>
        </p:spPr>
        <p:txBody>
          <a:bodyPr numCol="1">
            <a:normAutofit/>
          </a:bodyPr>
          <a:lstStyle>
            <a:lvl1pPr marL="0" indent="0" algn="ctr">
              <a:buFontTx/>
              <a:buNone/>
              <a:defRPr sz="320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2pPr>
            <a:lvl3pPr marL="9144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3pPr>
            <a:lvl4pPr marL="13716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4pPr>
            <a:lvl5pPr marL="1828800" indent="0" algn="ctr">
              <a:buFontTx/>
              <a:buNone/>
              <a:defRPr>
                <a:latin typeface="Open Sans Extrabold" panose="020B0906030804020204" pitchFamily="34" charset="0"/>
                <a:ea typeface="Open Sans Extrabold" panose="020B0906030804020204" pitchFamily="34" charset="0"/>
                <a:cs typeface="Open Sans Extrabold" panose="020B0906030804020204" pitchFamily="34" charset="0"/>
              </a:defRPr>
            </a:lvl5pPr>
          </a:lstStyle>
          <a:p>
            <a:pPr lvl="0"/>
            <a:r>
              <a:rPr lang="en-US"/>
              <a:t>Click to edit Master text styles</a:t>
            </a:r>
          </a:p>
        </p:txBody>
      </p:sp>
      <p:pic>
        <p:nvPicPr>
          <p:cNvPr id="7" name="Picture 6" descr="A group of people raising their hands&#10;&#10;Description automatically generated with medium confidence">
            <a:extLst>
              <a:ext uri="{FF2B5EF4-FFF2-40B4-BE49-F238E27FC236}">
                <a16:creationId xmlns:a16="http://schemas.microsoft.com/office/drawing/2014/main" id="{0ABE2640-9507-4318-AC87-64ED8F4A9CB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14"/>
          <a:stretch/>
        </p:blipFill>
        <p:spPr>
          <a:xfrm>
            <a:off x="18289" y="4880070"/>
            <a:ext cx="12192000" cy="1977930"/>
          </a:xfrm>
          <a:prstGeom prst="rect">
            <a:avLst/>
          </a:prstGeom>
        </p:spPr>
      </p:pic>
      <p:cxnSp>
        <p:nvCxnSpPr>
          <p:cNvPr id="10" name="Straight Connector 9">
            <a:extLst>
              <a:ext uri="{FF2B5EF4-FFF2-40B4-BE49-F238E27FC236}">
                <a16:creationId xmlns:a16="http://schemas.microsoft.com/office/drawing/2014/main" id="{C23E23E6-0DA2-422A-9882-7F88EE6AC44E}"/>
              </a:ext>
            </a:extLst>
          </p:cNvPr>
          <p:cNvCxnSpPr/>
          <p:nvPr userDrawn="1"/>
        </p:nvCxnSpPr>
        <p:spPr>
          <a:xfrm>
            <a:off x="-13494" y="1955868"/>
            <a:ext cx="12201236" cy="0"/>
          </a:xfrm>
          <a:prstGeom prst="line">
            <a:avLst/>
          </a:prstGeom>
          <a:ln w="28575">
            <a:solidFill>
              <a:schemeClr val="accent1"/>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pic>
        <p:nvPicPr>
          <p:cNvPr id="2" name="Picture 1" descr="Logo&#10;&#10;Description automatically generated">
            <a:extLst>
              <a:ext uri="{FF2B5EF4-FFF2-40B4-BE49-F238E27FC236}">
                <a16:creationId xmlns:a16="http://schemas.microsoft.com/office/drawing/2014/main" id="{D1F2F89C-ED7D-0EB5-968F-34D14AD75B01}"/>
              </a:ext>
            </a:extLst>
          </p:cNvPr>
          <p:cNvPicPr>
            <a:picLocks noChangeAspect="1"/>
          </p:cNvPicPr>
          <p:nvPr userDrawn="1"/>
        </p:nvPicPr>
        <p:blipFill>
          <a:blip r:embed="rId3"/>
          <a:stretch>
            <a:fillRect/>
          </a:stretch>
        </p:blipFill>
        <p:spPr>
          <a:xfrm>
            <a:off x="4370710" y="237014"/>
            <a:ext cx="3450580" cy="1381612"/>
          </a:xfrm>
          <a:prstGeom prst="rect">
            <a:avLst/>
          </a:prstGeom>
        </p:spPr>
      </p:pic>
    </p:spTree>
    <p:extLst>
      <p:ext uri="{BB962C8B-B14F-4D97-AF65-F5344CB8AC3E}">
        <p14:creationId xmlns:p14="http://schemas.microsoft.com/office/powerpoint/2010/main" val="222174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Content">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hip, people, group, different&#10;&#10;Description automatically generated">
            <a:extLst>
              <a:ext uri="{FF2B5EF4-FFF2-40B4-BE49-F238E27FC236}">
                <a16:creationId xmlns:a16="http://schemas.microsoft.com/office/drawing/2014/main" id="{A7CE7290-03FA-454A-B7F0-1E09FD59B2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7831" y="2942017"/>
            <a:ext cx="4358490" cy="2788828"/>
          </a:xfrm>
          <a:prstGeom prst="rect">
            <a:avLst/>
          </a:prstGeom>
        </p:spPr>
      </p:pic>
      <p:sp>
        <p:nvSpPr>
          <p:cNvPr id="9" name="Content Placeholder 8"/>
          <p:cNvSpPr>
            <a:spLocks noGrp="1"/>
          </p:cNvSpPr>
          <p:nvPr>
            <p:ph sz="quarter" idx="13"/>
          </p:nvPr>
        </p:nvSpPr>
        <p:spPr>
          <a:xfrm>
            <a:off x="3684760" y="1491017"/>
            <a:ext cx="8130767" cy="4375625"/>
          </a:xfrm>
        </p:spPr>
        <p:txBody>
          <a:bodyPr numCol="1"/>
          <a:lstStyle>
            <a:lvl1pPr marL="342900" indent="-342900">
              <a:buClr>
                <a:schemeClr val="accent3"/>
              </a:buClr>
              <a:buFont typeface="Arial" panose="020B0604020202020204" pitchFamily="34" charset="0"/>
              <a:buChar char="•"/>
              <a:defRPr sz="2000" b="0">
                <a:latin typeface="+mj-lt"/>
                <a:ea typeface="Open Sans" panose="020B0606030504020204" pitchFamily="34" charset="0"/>
                <a:cs typeface="Open Sans" panose="020B0606030504020204" pitchFamily="34" charset="0"/>
              </a:defRPr>
            </a:lvl1pPr>
            <a:lvl2pPr marL="742950" indent="-285750">
              <a:buClr>
                <a:schemeClr val="accent3"/>
              </a:buClr>
              <a:buFont typeface="Arial" panose="020B0604020202020204" pitchFamily="34" charset="0"/>
              <a:buChar char="•"/>
              <a:defRPr sz="1800" b="0">
                <a:latin typeface="Open Sans" panose="020B0606030504020204" pitchFamily="34" charset="0"/>
                <a:ea typeface="Open Sans" panose="020B0606030504020204" pitchFamily="34" charset="0"/>
                <a:cs typeface="Open Sans" panose="020B0606030504020204" pitchFamily="34" charset="0"/>
              </a:defRPr>
            </a:lvl2pPr>
            <a:lvl3pPr marL="1200150" indent="-285750">
              <a:buClr>
                <a:schemeClr val="accent3"/>
              </a:buClr>
              <a:buFont typeface="Arial" panose="020B0604020202020204" pitchFamily="34" charset="0"/>
              <a:buChar char="•"/>
              <a:defRPr sz="1400" b="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4pPr>
            <a:lvl5pPr marL="2000250" indent="-171450">
              <a:buClr>
                <a:schemeClr val="accent3"/>
              </a:buClr>
              <a:buFont typeface="Arial" panose="020B0604020202020204" pitchFamily="34" charset="0"/>
              <a:buChar char="•"/>
              <a:defRPr sz="1200" b="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9132B7E6-6D82-4364-AC14-99C96803D4AA}"/>
              </a:ext>
            </a:extLst>
          </p:cNvPr>
          <p:cNvSpPr>
            <a:spLocks noGrp="1"/>
          </p:cNvSpPr>
          <p:nvPr>
            <p:ph type="title"/>
          </p:nvPr>
        </p:nvSpPr>
        <p:spPr>
          <a:xfrm>
            <a:off x="1375841" y="285149"/>
            <a:ext cx="10684103" cy="876821"/>
          </a:xfrm>
        </p:spPr>
        <p:txBody>
          <a:bodyPr/>
          <a:lstStyle>
            <a:lvl1pPr>
              <a:defRPr>
                <a:solidFill>
                  <a:schemeClr val="accent1"/>
                </a:solidFill>
              </a:defRPr>
            </a:lvl1pPr>
          </a:lstStyle>
          <a:p>
            <a:r>
              <a:rPr lang="en-US"/>
              <a:t>Click to edit Master title style</a:t>
            </a:r>
          </a:p>
        </p:txBody>
      </p:sp>
      <p:pic>
        <p:nvPicPr>
          <p:cNvPr id="2" name="Picture 1" descr="A picture containing text, clipart, vector graphics&#10;&#10;Description automatically generated">
            <a:extLst>
              <a:ext uri="{FF2B5EF4-FFF2-40B4-BE49-F238E27FC236}">
                <a16:creationId xmlns:a16="http://schemas.microsoft.com/office/drawing/2014/main" id="{1DFE9F68-5A87-4581-973D-F32E8CB6E5A5}"/>
              </a:ext>
            </a:extLst>
          </p:cNvPr>
          <p:cNvPicPr>
            <a:picLocks noChangeAspect="1"/>
          </p:cNvPicPr>
          <p:nvPr userDrawn="1"/>
        </p:nvPicPr>
        <p:blipFill>
          <a:blip r:embed="rId3"/>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316990157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slideLayout" Target="../slideLayouts/slideLayout82.xml"/><Relationship Id="rId47" Type="http://schemas.openxmlformats.org/officeDocument/2006/relationships/slideLayout" Target="../slideLayouts/slideLayout87.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9" Type="http://schemas.openxmlformats.org/officeDocument/2006/relationships/slideLayout" Target="../slideLayouts/slideLayout69.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45" Type="http://schemas.openxmlformats.org/officeDocument/2006/relationships/slideLayout" Target="../slideLayouts/slideLayout85.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49" Type="http://schemas.openxmlformats.org/officeDocument/2006/relationships/image" Target="../media/image5.png"/><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slideLayout" Target="../slideLayouts/slideLayout8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slideLayout" Target="../slideLayouts/slideLayout83.xml"/><Relationship Id="rId48" Type="http://schemas.openxmlformats.org/officeDocument/2006/relationships/theme" Target="../theme/theme2.xml"/><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46" Type="http://schemas.openxmlformats.org/officeDocument/2006/relationships/slideLayout" Target="../slideLayouts/slideLayout86.xml"/><Relationship Id="rId20" Type="http://schemas.openxmlformats.org/officeDocument/2006/relationships/slideLayout" Target="../slideLayouts/slideLayout60.xml"/><Relationship Id="rId41" Type="http://schemas.openxmlformats.org/officeDocument/2006/relationships/slideLayout" Target="../slideLayouts/slideLayout81.xml"/><Relationship Id="rId1" Type="http://schemas.openxmlformats.org/officeDocument/2006/relationships/slideLayout" Target="../slideLayouts/slideLayout41.xml"/><Relationship Id="rId6"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99" y="257445"/>
            <a:ext cx="10515600" cy="8768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241946"/>
            <a:ext cx="10515600" cy="4935017"/>
          </a:xfrm>
          <a:prstGeom prst="rect">
            <a:avLst/>
          </a:prstGeom>
        </p:spPr>
        <p:txBody>
          <a:bodyPr vert="horz" lIns="91440" tIns="45720" rIns="91440" bIns="45720" numCol="2" spcCol="9144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b="1" i="0">
                <a:solidFill>
                  <a:schemeClr val="bg1"/>
                </a:solidFill>
                <a:latin typeface="Open Sans" charset="0"/>
                <a:ea typeface="Open Sans" charset="0"/>
                <a:cs typeface="Open Sans" charset="0"/>
              </a:defRPr>
            </a:lvl1pPr>
          </a:lstStyle>
          <a:p>
            <a:r>
              <a:rPr lang="en-US"/>
              <a:t>Sales@BullsEyeTelecom.com       |       877-438-2855</a:t>
            </a:r>
          </a:p>
        </p:txBody>
      </p:sp>
      <p:sp>
        <p:nvSpPr>
          <p:cNvPr id="4" name="Rectangle 3">
            <a:extLst>
              <a:ext uri="{FF2B5EF4-FFF2-40B4-BE49-F238E27FC236}">
                <a16:creationId xmlns:a16="http://schemas.microsoft.com/office/drawing/2014/main" id="{D5D321AF-666D-45C9-AB9F-CCC2CE5C159F}"/>
              </a:ext>
            </a:extLst>
          </p:cNvPr>
          <p:cNvSpPr/>
          <p:nvPr userDrawn="1"/>
        </p:nvSpPr>
        <p:spPr>
          <a:xfrm>
            <a:off x="0" y="6172136"/>
            <a:ext cx="12192000" cy="681037"/>
          </a:xfrm>
          <a:prstGeom prst="rect">
            <a:avLst/>
          </a:prstGeom>
          <a:gradFill flip="none" rotWithShape="1">
            <a:gsLst>
              <a:gs pos="38000">
                <a:schemeClr val="accent1"/>
              </a:gs>
              <a:gs pos="100000">
                <a:srgbClr val="40C4D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FA2AD49A-9CEC-4BFB-B44B-12D919B17361}"/>
              </a:ext>
            </a:extLst>
          </p:cNvPr>
          <p:cNvCxnSpPr/>
          <p:nvPr userDrawn="1"/>
        </p:nvCxnSpPr>
        <p:spPr>
          <a:xfrm>
            <a:off x="-27342" y="1209252"/>
            <a:ext cx="12201236" cy="0"/>
          </a:xfrm>
          <a:prstGeom prst="line">
            <a:avLst/>
          </a:prstGeom>
          <a:ln w="28575">
            <a:solidFill>
              <a:schemeClr val="accent1"/>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9" name="Footer Placeholder 3">
            <a:extLst>
              <a:ext uri="{FF2B5EF4-FFF2-40B4-BE49-F238E27FC236}">
                <a16:creationId xmlns:a16="http://schemas.microsoft.com/office/drawing/2014/main" id="{3710B4C2-CFF3-452E-B6B1-FB2B2C48131D}"/>
              </a:ext>
            </a:extLst>
          </p:cNvPr>
          <p:cNvSpPr txBox="1">
            <a:spLocks/>
          </p:cNvSpPr>
          <p:nvPr userDrawn="1"/>
        </p:nvSpPr>
        <p:spPr>
          <a:xfrm>
            <a:off x="838199" y="6357938"/>
            <a:ext cx="230505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lingo.com</a:t>
            </a:r>
          </a:p>
        </p:txBody>
      </p:sp>
    </p:spTree>
    <p:extLst>
      <p:ext uri="{BB962C8B-B14F-4D97-AF65-F5344CB8AC3E}">
        <p14:creationId xmlns:p14="http://schemas.microsoft.com/office/powerpoint/2010/main" val="2824439082"/>
      </p:ext>
    </p:extLst>
  </p:cSld>
  <p:clrMap bg1="lt1" tx1="dk1" bg2="lt2" tx2="dk2" accent1="accent1" accent2="accent2" accent3="accent3" accent4="accent4" accent5="accent5" accent6="accent6" hlink="hlink" folHlink="folHlink"/>
  <p:sldLayoutIdLst>
    <p:sldLayoutId id="2147483715" r:id="rId1"/>
    <p:sldLayoutId id="2147483714" r:id="rId2"/>
    <p:sldLayoutId id="2147483678" r:id="rId3"/>
    <p:sldLayoutId id="2147483706" r:id="rId4"/>
    <p:sldLayoutId id="2147483690" r:id="rId5"/>
    <p:sldLayoutId id="2147483705" r:id="rId6"/>
    <p:sldLayoutId id="2147483710" r:id="rId7"/>
    <p:sldLayoutId id="2147483720" r:id="rId8"/>
    <p:sldLayoutId id="2147483708" r:id="rId9"/>
    <p:sldLayoutId id="2147483713" r:id="rId10"/>
    <p:sldLayoutId id="2147483691" r:id="rId11"/>
    <p:sldLayoutId id="2147483704" r:id="rId12"/>
    <p:sldLayoutId id="2147483692" r:id="rId13"/>
    <p:sldLayoutId id="2147483701" r:id="rId14"/>
    <p:sldLayoutId id="2147483717" r:id="rId15"/>
    <p:sldLayoutId id="2147483718" r:id="rId16"/>
    <p:sldLayoutId id="2147483693" r:id="rId17"/>
    <p:sldLayoutId id="2147483700" r:id="rId18"/>
    <p:sldLayoutId id="2147483695" r:id="rId19"/>
    <p:sldLayoutId id="2147483698" r:id="rId20"/>
    <p:sldLayoutId id="2147483694" r:id="rId21"/>
    <p:sldLayoutId id="2147483699" r:id="rId22"/>
    <p:sldLayoutId id="2147483702" r:id="rId23"/>
    <p:sldLayoutId id="2147483703" r:id="rId24"/>
    <p:sldLayoutId id="2147483707" r:id="rId25"/>
    <p:sldLayoutId id="2147483712" r:id="rId26"/>
    <p:sldLayoutId id="2147483696" r:id="rId27"/>
    <p:sldLayoutId id="2147483697" r:id="rId28"/>
    <p:sldLayoutId id="2147483709" r:id="rId29"/>
    <p:sldLayoutId id="2147483719" r:id="rId30"/>
    <p:sldLayoutId id="2147483711" r:id="rId31"/>
    <p:sldLayoutId id="2147483721" r:id="rId32"/>
    <p:sldLayoutId id="2147483724" r:id="rId33"/>
    <p:sldLayoutId id="2147483725" r:id="rId34"/>
    <p:sldLayoutId id="2147483681" r:id="rId35"/>
    <p:sldLayoutId id="2147483688" r:id="rId36"/>
    <p:sldLayoutId id="2147483682" r:id="rId37"/>
    <p:sldLayoutId id="2147483689" r:id="rId38"/>
    <p:sldLayoutId id="2147483722" r:id="rId39"/>
    <p:sldLayoutId id="2147483726" r:id="rId40"/>
  </p:sldLayoutIdLst>
  <p:hf sldNum="0" hdr="0" dt="0"/>
  <p:txStyles>
    <p:titleStyle>
      <a:lvl1pPr algn="l" defTabSz="914400" rtl="0" eaLnBrk="1" latinLnBrk="0" hangingPunct="1">
        <a:lnSpc>
          <a:spcPct val="90000"/>
        </a:lnSpc>
        <a:spcBef>
          <a:spcPct val="0"/>
        </a:spcBef>
        <a:buNone/>
        <a:defRPr sz="4200" b="0" i="0" kern="1200">
          <a:solidFill>
            <a:schemeClr val="accent3"/>
          </a:solidFill>
          <a:latin typeface="+mn-lt"/>
          <a:ea typeface="Open Sans" charset="0"/>
          <a:cs typeface="Open Sans" charset="0"/>
        </a:defRPr>
      </a:lvl1pPr>
    </p:titleStyle>
    <p:bodyStyle>
      <a:lvl1pPr marL="0" indent="0" algn="l" defTabSz="914400" rtl="0" eaLnBrk="1" latinLnBrk="0" hangingPunct="1">
        <a:lnSpc>
          <a:spcPct val="90000"/>
        </a:lnSpc>
        <a:spcBef>
          <a:spcPts val="1000"/>
        </a:spcBef>
        <a:buClr>
          <a:schemeClr val="accent3"/>
        </a:buClr>
        <a:buFontTx/>
        <a:buNone/>
        <a:defRPr sz="2000" b="0" i="0" kern="1200">
          <a:solidFill>
            <a:schemeClr val="accent4"/>
          </a:solidFill>
          <a:latin typeface="+mj-lt"/>
          <a:ea typeface="Open Sans" charset="0"/>
          <a:cs typeface="Open Sans" charset="0"/>
        </a:defRPr>
      </a:lvl1pPr>
      <a:lvl2pPr marL="685800" indent="-228600" algn="l" defTabSz="914400" rtl="0" eaLnBrk="1" latinLnBrk="0" hangingPunct="1">
        <a:lnSpc>
          <a:spcPct val="90000"/>
        </a:lnSpc>
        <a:spcBef>
          <a:spcPts val="500"/>
        </a:spcBef>
        <a:buClr>
          <a:schemeClr val="accent3"/>
        </a:buClr>
        <a:buFont typeface="Arial"/>
        <a:buChar char="•"/>
        <a:defRPr sz="1800" b="0" i="0" kern="1200">
          <a:solidFill>
            <a:srgbClr val="2B2924"/>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Clr>
          <a:schemeClr val="accent3"/>
        </a:buClr>
        <a:buFont typeface="Arial"/>
        <a:buChar char="•"/>
        <a:defRPr sz="1400" b="0" i="0" kern="1200">
          <a:solidFill>
            <a:srgbClr val="2B2924"/>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Clr>
          <a:schemeClr val="accent3"/>
        </a:buClr>
        <a:buFont typeface="Arial"/>
        <a:buChar char="•"/>
        <a:defRPr sz="1200" b="0" i="0" kern="1200">
          <a:solidFill>
            <a:srgbClr val="2B2924"/>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Clr>
          <a:schemeClr val="accent3"/>
        </a:buClr>
        <a:buFont typeface="Arial"/>
        <a:buChar char="•"/>
        <a:defRPr sz="1000" b="0" i="0" kern="1200">
          <a:solidFill>
            <a:srgbClr val="2B2924"/>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49644"/>
            <a:ext cx="10515600" cy="8768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241946"/>
            <a:ext cx="10515600" cy="4935017"/>
          </a:xfrm>
          <a:prstGeom prst="rect">
            <a:avLst/>
          </a:prstGeom>
        </p:spPr>
        <p:txBody>
          <a:bodyPr vert="horz" lIns="91440" tIns="45720" rIns="91440" bIns="45720" numCol="2" spcCol="9144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b="1" i="0">
                <a:solidFill>
                  <a:schemeClr val="bg1"/>
                </a:solidFill>
                <a:latin typeface="Open Sans" charset="0"/>
                <a:ea typeface="Open Sans" charset="0"/>
                <a:cs typeface="Open Sans" charset="0"/>
              </a:defRPr>
            </a:lvl1pPr>
          </a:lstStyle>
          <a:p>
            <a:r>
              <a:rPr lang="en-US"/>
              <a:t>Sales@BullsEyeTelecom.com       |       877-438-2855</a:t>
            </a:r>
          </a:p>
        </p:txBody>
      </p:sp>
      <p:sp>
        <p:nvSpPr>
          <p:cNvPr id="4" name="Rectangle 3">
            <a:extLst>
              <a:ext uri="{FF2B5EF4-FFF2-40B4-BE49-F238E27FC236}">
                <a16:creationId xmlns:a16="http://schemas.microsoft.com/office/drawing/2014/main" id="{D5D321AF-666D-45C9-AB9F-CCC2CE5C159F}"/>
              </a:ext>
            </a:extLst>
          </p:cNvPr>
          <p:cNvSpPr/>
          <p:nvPr userDrawn="1"/>
        </p:nvSpPr>
        <p:spPr>
          <a:xfrm>
            <a:off x="0" y="6172136"/>
            <a:ext cx="12192000" cy="681037"/>
          </a:xfrm>
          <a:prstGeom prst="rect">
            <a:avLst/>
          </a:prstGeom>
          <a:gradFill flip="none" rotWithShape="1">
            <a:gsLst>
              <a:gs pos="38000">
                <a:schemeClr val="accent1"/>
              </a:gs>
              <a:gs pos="100000">
                <a:srgbClr val="40C4D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FA2AD49A-9CEC-4BFB-B44B-12D919B17361}"/>
              </a:ext>
            </a:extLst>
          </p:cNvPr>
          <p:cNvCxnSpPr/>
          <p:nvPr userDrawn="1"/>
        </p:nvCxnSpPr>
        <p:spPr>
          <a:xfrm>
            <a:off x="-27342" y="1209252"/>
            <a:ext cx="12201236" cy="0"/>
          </a:xfrm>
          <a:prstGeom prst="line">
            <a:avLst/>
          </a:prstGeom>
          <a:ln w="28575">
            <a:solidFill>
              <a:schemeClr val="accent1"/>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9" name="Footer Placeholder 3">
            <a:extLst>
              <a:ext uri="{FF2B5EF4-FFF2-40B4-BE49-F238E27FC236}">
                <a16:creationId xmlns:a16="http://schemas.microsoft.com/office/drawing/2014/main" id="{111F9EF2-70DF-43A4-B534-A969CD8C36CA}"/>
              </a:ext>
            </a:extLst>
          </p:cNvPr>
          <p:cNvSpPr txBox="1">
            <a:spLocks/>
          </p:cNvSpPr>
          <p:nvPr userDrawn="1"/>
        </p:nvSpPr>
        <p:spPr>
          <a:xfrm>
            <a:off x="369448" y="6357938"/>
            <a:ext cx="31432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lingo.</a:t>
            </a:r>
            <a:r>
              <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com</a:t>
            </a:r>
          </a:p>
        </p:txBody>
      </p:sp>
      <p:sp>
        <p:nvSpPr>
          <p:cNvPr id="11" name="TextBox 10">
            <a:extLst>
              <a:ext uri="{FF2B5EF4-FFF2-40B4-BE49-F238E27FC236}">
                <a16:creationId xmlns:a16="http://schemas.microsoft.com/office/drawing/2014/main" id="{38B37ACF-2464-49C6-945C-3E2DB38FBC93}"/>
              </a:ext>
            </a:extLst>
          </p:cNvPr>
          <p:cNvSpPr txBox="1"/>
          <p:nvPr userDrawn="1"/>
        </p:nvSpPr>
        <p:spPr>
          <a:xfrm>
            <a:off x="4516583" y="6358765"/>
            <a:ext cx="2542299" cy="307777"/>
          </a:xfrm>
          <a:prstGeom prst="rect">
            <a:avLst/>
          </a:prstGeom>
          <a:noFill/>
        </p:spPr>
        <p:txBody>
          <a:bodyPr wrap="square" rtlCol="0">
            <a:spAutoFit/>
          </a:bodyPr>
          <a:lstStyle/>
          <a:p>
            <a:pPr algn="ctr"/>
            <a:fld id="{07183998-BE7A-4249-B493-B98E3E847738}" type="slidenum">
              <a:rPr lang="en-US" sz="1400" b="1" smtClean="0">
                <a:solidFill>
                  <a:schemeClr val="bg1"/>
                </a:solidFill>
              </a:rPr>
              <a:pPr algn="ctr"/>
              <a:t>‹#›</a:t>
            </a:fld>
            <a:endParaRPr lang="en-US" sz="1400" b="1" dirty="0">
              <a:solidFill>
                <a:schemeClr val="bg1"/>
              </a:solidFill>
            </a:endParaRPr>
          </a:p>
        </p:txBody>
      </p:sp>
      <p:pic>
        <p:nvPicPr>
          <p:cNvPr id="5" name="Picture 4" descr="A picture containing text, clipart, vector graphics&#10;&#10;Description automatically generated">
            <a:extLst>
              <a:ext uri="{FF2B5EF4-FFF2-40B4-BE49-F238E27FC236}">
                <a16:creationId xmlns:a16="http://schemas.microsoft.com/office/drawing/2014/main" id="{42ABF71A-5DC6-291C-1A34-C4108CBFD2B2}"/>
              </a:ext>
            </a:extLst>
          </p:cNvPr>
          <p:cNvPicPr>
            <a:picLocks noChangeAspect="1"/>
          </p:cNvPicPr>
          <p:nvPr userDrawn="1"/>
        </p:nvPicPr>
        <p:blipFill>
          <a:blip r:embed="rId49"/>
          <a:stretch>
            <a:fillRect/>
          </a:stretch>
        </p:blipFill>
        <p:spPr>
          <a:xfrm>
            <a:off x="10453044" y="6292444"/>
            <a:ext cx="1256073" cy="483105"/>
          </a:xfrm>
          <a:prstGeom prst="rect">
            <a:avLst/>
          </a:prstGeom>
        </p:spPr>
      </p:pic>
    </p:spTree>
    <p:extLst>
      <p:ext uri="{BB962C8B-B14F-4D97-AF65-F5344CB8AC3E}">
        <p14:creationId xmlns:p14="http://schemas.microsoft.com/office/powerpoint/2010/main" val="3429346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 id="2147483753" r:id="rId26"/>
    <p:sldLayoutId id="2147483754" r:id="rId27"/>
    <p:sldLayoutId id="2147483755" r:id="rId28"/>
    <p:sldLayoutId id="2147483756" r:id="rId29"/>
    <p:sldLayoutId id="2147483757" r:id="rId30"/>
    <p:sldLayoutId id="2147483758" r:id="rId31"/>
    <p:sldLayoutId id="2147483759" r:id="rId32"/>
    <p:sldLayoutId id="2147483760" r:id="rId33"/>
    <p:sldLayoutId id="2147483761" r:id="rId34"/>
    <p:sldLayoutId id="2147483762" r:id="rId35"/>
    <p:sldLayoutId id="2147483763" r:id="rId36"/>
    <p:sldLayoutId id="2147483764" r:id="rId37"/>
    <p:sldLayoutId id="2147483765" r:id="rId38"/>
    <p:sldLayoutId id="2147483766" r:id="rId39"/>
    <p:sldLayoutId id="2147483767" r:id="rId40"/>
    <p:sldLayoutId id="2147483768" r:id="rId41"/>
    <p:sldLayoutId id="2147483769" r:id="rId42"/>
    <p:sldLayoutId id="2147483770" r:id="rId43"/>
    <p:sldLayoutId id="2147483771" r:id="rId44"/>
    <p:sldLayoutId id="2147483772" r:id="rId45"/>
    <p:sldLayoutId id="2147483773" r:id="rId46"/>
    <p:sldLayoutId id="2147483774" r:id="rId47"/>
  </p:sldLayoutIdLst>
  <p:hf sldNum="0" hdr="0" dt="0"/>
  <p:txStyles>
    <p:titleStyle>
      <a:lvl1pPr algn="l" defTabSz="914400" rtl="0" eaLnBrk="1" latinLnBrk="0" hangingPunct="1">
        <a:lnSpc>
          <a:spcPct val="90000"/>
        </a:lnSpc>
        <a:spcBef>
          <a:spcPct val="0"/>
        </a:spcBef>
        <a:buNone/>
        <a:defRPr sz="4200" b="0" i="0" kern="1200">
          <a:solidFill>
            <a:schemeClr val="accent3"/>
          </a:solidFill>
          <a:latin typeface="+mn-lt"/>
          <a:ea typeface="Open Sans" charset="0"/>
          <a:cs typeface="Open Sans" charset="0"/>
        </a:defRPr>
      </a:lvl1pPr>
    </p:titleStyle>
    <p:bodyStyle>
      <a:lvl1pPr marL="0" indent="0" algn="l" defTabSz="914400" rtl="0" eaLnBrk="1" latinLnBrk="0" hangingPunct="1">
        <a:lnSpc>
          <a:spcPct val="90000"/>
        </a:lnSpc>
        <a:spcBef>
          <a:spcPts val="1000"/>
        </a:spcBef>
        <a:buClr>
          <a:schemeClr val="accent3"/>
        </a:buClr>
        <a:buFontTx/>
        <a:buNone/>
        <a:defRPr sz="2000" b="0" i="0" kern="1200">
          <a:solidFill>
            <a:schemeClr val="accent4"/>
          </a:solidFill>
          <a:latin typeface="+mj-lt"/>
          <a:ea typeface="Open Sans" charset="0"/>
          <a:cs typeface="Open Sans" charset="0"/>
        </a:defRPr>
      </a:lvl1pPr>
      <a:lvl2pPr marL="685800" indent="-228600" algn="l" defTabSz="914400" rtl="0" eaLnBrk="1" latinLnBrk="0" hangingPunct="1">
        <a:lnSpc>
          <a:spcPct val="90000"/>
        </a:lnSpc>
        <a:spcBef>
          <a:spcPts val="500"/>
        </a:spcBef>
        <a:buClr>
          <a:schemeClr val="accent3"/>
        </a:buClr>
        <a:buFont typeface="Arial"/>
        <a:buChar char="•"/>
        <a:defRPr sz="1800" b="0" i="0" kern="1200">
          <a:solidFill>
            <a:srgbClr val="2B2924"/>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Clr>
          <a:schemeClr val="accent3"/>
        </a:buClr>
        <a:buFont typeface="Arial"/>
        <a:buChar char="•"/>
        <a:defRPr sz="1400" b="0" i="0" kern="1200">
          <a:solidFill>
            <a:srgbClr val="2B2924"/>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Clr>
          <a:schemeClr val="accent3"/>
        </a:buClr>
        <a:buFont typeface="Arial"/>
        <a:buChar char="•"/>
        <a:defRPr sz="1200" b="0" i="0" kern="1200">
          <a:solidFill>
            <a:srgbClr val="2B2924"/>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Clr>
          <a:schemeClr val="accent3"/>
        </a:buClr>
        <a:buFont typeface="Arial"/>
        <a:buChar char="•"/>
        <a:defRPr sz="1000" b="0" i="0" kern="1200">
          <a:solidFill>
            <a:srgbClr val="2B2924"/>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jjohnson@bullseyetelecom.com" TargetMode="External"/><Relationship Id="rId2" Type="http://schemas.openxmlformats.org/officeDocument/2006/relationships/notesSlide" Target="../notesSlides/notesSlide9.xml"/><Relationship Id="rId1" Type="http://schemas.openxmlformats.org/officeDocument/2006/relationships/slideLayout" Target="../slideLayouts/slideLayout35.xml"/><Relationship Id="rId5" Type="http://schemas.openxmlformats.org/officeDocument/2006/relationships/hyperlink" Target="mailto:Joe.haines@lingo.com" TargetMode="External"/><Relationship Id="rId4" Type="http://schemas.openxmlformats.org/officeDocument/2006/relationships/hyperlink" Target="mailto:ajohnsonbaugh@bullseyetelecom.co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microsoft.com/office/2007/relationships/hdphoto" Target="../media/hdphoto3.wdp"/><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diagramColors" Target="../diagrams/colors1.xml"/><Relationship Id="rId11" Type="http://schemas.microsoft.com/office/2007/relationships/hdphoto" Target="../media/hdphoto2.wdp"/><Relationship Id="rId5" Type="http://schemas.openxmlformats.org/officeDocument/2006/relationships/diagramQuickStyle" Target="../diagrams/quickStyle1.xml"/><Relationship Id="rId15" Type="http://schemas.microsoft.com/office/2007/relationships/hdphoto" Target="../media/hdphoto4.wdp"/><Relationship Id="rId10" Type="http://schemas.openxmlformats.org/officeDocument/2006/relationships/image" Target="../media/image33.png"/><Relationship Id="rId4" Type="http://schemas.openxmlformats.org/officeDocument/2006/relationships/diagramLayout" Target="../diagrams/layout1.xml"/><Relationship Id="rId9" Type="http://schemas.microsoft.com/office/2007/relationships/hdphoto" Target="../media/hdphoto1.wdp"/><Relationship Id="rId1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35.xml"/><Relationship Id="rId6" Type="http://schemas.openxmlformats.org/officeDocument/2006/relationships/image" Target="../media/image38.png"/><Relationship Id="rId11" Type="http://schemas.microsoft.com/office/2007/relationships/hdphoto" Target="../media/hdphoto8.wdp"/><Relationship Id="rId5" Type="http://schemas.microsoft.com/office/2007/relationships/hdphoto" Target="../media/hdphoto5.wdp"/><Relationship Id="rId10" Type="http://schemas.openxmlformats.org/officeDocument/2006/relationships/image" Target="../media/image40.png"/><Relationship Id="rId4" Type="http://schemas.openxmlformats.org/officeDocument/2006/relationships/image" Target="../media/image37.png"/><Relationship Id="rId9" Type="http://schemas.microsoft.com/office/2007/relationships/hdphoto" Target="../media/hdphoto7.wdp"/></Relationships>
</file>

<file path=ppt/slides/_rels/slide1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png"/><Relationship Id="rId1" Type="http://schemas.openxmlformats.org/officeDocument/2006/relationships/slideLayout" Target="../slideLayouts/slideLayout40.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40.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40.xml"/><Relationship Id="rId5" Type="http://schemas.openxmlformats.org/officeDocument/2006/relationships/image" Target="../media/image60.sv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5.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3.xml"/><Relationship Id="rId1" Type="http://schemas.openxmlformats.org/officeDocument/2006/relationships/slideLayout" Target="../slideLayouts/slideLayout35.xml"/><Relationship Id="rId6" Type="http://schemas.openxmlformats.org/officeDocument/2006/relationships/hyperlink" Target="http://www.lingo.com/" TargetMode="External"/><Relationship Id="rId5" Type="http://schemas.openxmlformats.org/officeDocument/2006/relationships/hyperlink" Target="https://www.lingo.com/2022/03/29/lingo-management-to-acquire-bullseye-telecom/" TargetMode="External"/><Relationship Id="rId4" Type="http://schemas.openxmlformats.org/officeDocument/2006/relationships/image" Target="../media/image64.jpeg"/></Relationships>
</file>

<file path=ppt/slides/_rels/slide3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4.xml"/><Relationship Id="rId1" Type="http://schemas.openxmlformats.org/officeDocument/2006/relationships/slideLayout" Target="../slideLayouts/slideLayout35.xml"/><Relationship Id="rId4" Type="http://schemas.openxmlformats.org/officeDocument/2006/relationships/image" Target="../media/image66.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7.xml"/><Relationship Id="rId5" Type="http://schemas.openxmlformats.org/officeDocument/2006/relationships/image" Target="../media/image70.png"/><Relationship Id="rId4" Type="http://schemas.openxmlformats.org/officeDocument/2006/relationships/hyperlink" Target="http://www.mybullseyeaccoun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A4441-29CE-4F91-A4C9-AB00076AE2C6}"/>
              </a:ext>
            </a:extLst>
          </p:cNvPr>
          <p:cNvSpPr>
            <a:spLocks noGrp="1"/>
          </p:cNvSpPr>
          <p:nvPr>
            <p:ph type="title"/>
          </p:nvPr>
        </p:nvSpPr>
        <p:spPr/>
        <p:txBody>
          <a:bodyPr/>
          <a:lstStyle/>
          <a:p>
            <a:r>
              <a:rPr lang="en-US" dirty="0"/>
              <a:t>&lt;&lt;Name of the Company&gt;&gt;</a:t>
            </a:r>
          </a:p>
        </p:txBody>
      </p:sp>
      <p:sp>
        <p:nvSpPr>
          <p:cNvPr id="3" name="Text Placeholder 2">
            <a:extLst>
              <a:ext uri="{FF2B5EF4-FFF2-40B4-BE49-F238E27FC236}">
                <a16:creationId xmlns:a16="http://schemas.microsoft.com/office/drawing/2014/main" id="{61531F8A-86C1-450B-8003-6E1217849532}"/>
              </a:ext>
            </a:extLst>
          </p:cNvPr>
          <p:cNvSpPr>
            <a:spLocks noGrp="1"/>
          </p:cNvSpPr>
          <p:nvPr>
            <p:ph type="body" sz="quarter" idx="10"/>
          </p:nvPr>
        </p:nvSpPr>
        <p:spPr/>
        <p:txBody>
          <a:bodyPr/>
          <a:lstStyle/>
          <a:p>
            <a:r>
              <a:rPr lang="en-US"/>
              <a:t>Quarterly Business Review</a:t>
            </a:r>
          </a:p>
          <a:p>
            <a:endParaRPr lang="en-US"/>
          </a:p>
        </p:txBody>
      </p:sp>
      <p:sp>
        <p:nvSpPr>
          <p:cNvPr id="7" name="TextBox 6">
            <a:extLst>
              <a:ext uri="{FF2B5EF4-FFF2-40B4-BE49-F238E27FC236}">
                <a16:creationId xmlns:a16="http://schemas.microsoft.com/office/drawing/2014/main" id="{CEA21D4F-9321-4A5A-B382-45A8C22D4F7D}"/>
              </a:ext>
            </a:extLst>
          </p:cNvPr>
          <p:cNvSpPr txBox="1"/>
          <p:nvPr/>
        </p:nvSpPr>
        <p:spPr>
          <a:xfrm>
            <a:off x="9438967" y="266100"/>
            <a:ext cx="2507226" cy="1323439"/>
          </a:xfrm>
          <a:prstGeom prst="rect">
            <a:avLst/>
          </a:prstGeom>
          <a:noFill/>
        </p:spPr>
        <p:txBody>
          <a:bodyPr wrap="square">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&lt;&lt;DATE&gt;&gt;</a:t>
            </a:r>
          </a:p>
          <a:p>
            <a:pPr algn="ctr"/>
            <a:r>
              <a:rPr lang="en-US" sz="2000" dirty="0">
                <a:latin typeface="Open Sans" panose="020B0606030504020204" pitchFamily="34" charset="0"/>
                <a:ea typeface="Open Sans" panose="020B0606030504020204" pitchFamily="34" charset="0"/>
                <a:cs typeface="Open Sans" panose="020B0606030504020204" pitchFamily="34" charset="0"/>
              </a:rPr>
              <a:t>&lt;&lt;CRM Name&gt;&gt;</a:t>
            </a:r>
          </a:p>
          <a:p>
            <a:pPr algn="ctr"/>
            <a:r>
              <a:rPr lang="en-US" sz="2000" dirty="0">
                <a:latin typeface="Open Sans" panose="020B0606030504020204" pitchFamily="34" charset="0"/>
                <a:ea typeface="Open Sans" panose="020B0606030504020204" pitchFamily="34" charset="0"/>
                <a:cs typeface="Open Sans" panose="020B0606030504020204" pitchFamily="34" charset="0"/>
              </a:rPr>
              <a:t>&lt;&lt;AM Name&gt;&gt;</a:t>
            </a:r>
          </a:p>
          <a:p>
            <a:pPr algn="ctr"/>
            <a:r>
              <a:rPr lang="en-US" sz="2000" dirty="0">
                <a:latin typeface="Open Sans" panose="020B0606030504020204" pitchFamily="34" charset="0"/>
                <a:ea typeface="Open Sans" panose="020B0606030504020204" pitchFamily="34" charset="0"/>
                <a:cs typeface="Open Sans" panose="020B0606030504020204" pitchFamily="34" charset="0"/>
              </a:rPr>
              <a:t>&lt;&lt;SE Name&gt;&gt;</a:t>
            </a:r>
          </a:p>
        </p:txBody>
      </p:sp>
    </p:spTree>
    <p:extLst>
      <p:ext uri="{BB962C8B-B14F-4D97-AF65-F5344CB8AC3E}">
        <p14:creationId xmlns:p14="http://schemas.microsoft.com/office/powerpoint/2010/main" val="1273247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31490C-3840-4317-AD49-243820588495}"/>
              </a:ext>
            </a:extLst>
          </p:cNvPr>
          <p:cNvSpPr>
            <a:spLocks noGrp="1"/>
          </p:cNvSpPr>
          <p:nvPr>
            <p:ph type="title"/>
          </p:nvPr>
        </p:nvSpPr>
        <p:spPr/>
        <p:txBody>
          <a:bodyPr>
            <a:normAutofit/>
          </a:bodyPr>
          <a:lstStyle/>
          <a:p>
            <a:r>
              <a:rPr lang="en-US"/>
              <a:t>Trouble Reporting  &amp; Escalation Contacts</a:t>
            </a:r>
          </a:p>
        </p:txBody>
      </p:sp>
      <p:sp>
        <p:nvSpPr>
          <p:cNvPr id="17" name="TextBox 16">
            <a:extLst>
              <a:ext uri="{FF2B5EF4-FFF2-40B4-BE49-F238E27FC236}">
                <a16:creationId xmlns:a16="http://schemas.microsoft.com/office/drawing/2014/main" id="{F2E3F222-D8A4-4931-B43A-4E2447B97D76}"/>
              </a:ext>
            </a:extLst>
          </p:cNvPr>
          <p:cNvSpPr txBox="1"/>
          <p:nvPr/>
        </p:nvSpPr>
        <p:spPr>
          <a:xfrm>
            <a:off x="214265" y="1508589"/>
            <a:ext cx="4593709" cy="4166718"/>
          </a:xfrm>
          <a:prstGeom prst="rect">
            <a:avLst/>
          </a:prstGeom>
          <a:noFill/>
        </p:spPr>
        <p:txBody>
          <a:bodyPr wrap="square" lIns="91440" tIns="45720" rIns="91440" bIns="45720" anchor="t">
            <a:spAutoFit/>
          </a:bodyPr>
          <a:lstStyle/>
          <a:p>
            <a:pPr>
              <a:spcAft>
                <a:spcPts val="600"/>
              </a:spcAft>
              <a:buClr>
                <a:schemeClr val="accent3"/>
              </a:buClr>
            </a:pPr>
            <a:r>
              <a:rPr lang="en-US" sz="1600" dirty="0">
                <a:solidFill>
                  <a:schemeClr val="accent4"/>
                </a:solidFill>
                <a:ea typeface="+mn-lt"/>
                <a:cs typeface="+mn-lt"/>
              </a:rPr>
              <a:t>For all service-related issues, please contact our Client Services team at: </a:t>
            </a:r>
            <a:r>
              <a:rPr lang="en-US" sz="1600" b="1" dirty="0">
                <a:solidFill>
                  <a:schemeClr val="accent3"/>
                </a:solidFill>
                <a:ea typeface="+mn-lt"/>
                <a:cs typeface="+mn-lt"/>
              </a:rPr>
              <a:t>877.438.2855</a:t>
            </a:r>
            <a:endParaRPr lang="en-US" sz="1600" dirty="0">
              <a:solidFill>
                <a:schemeClr val="accent4"/>
              </a:solidFill>
              <a:latin typeface="Open Sans"/>
              <a:ea typeface="Open Sans"/>
              <a:cs typeface="Open Sans"/>
            </a:endParaRPr>
          </a:p>
          <a:p>
            <a:pPr marL="285750" indent="-285750">
              <a:spcAft>
                <a:spcPts val="600"/>
              </a:spcAft>
              <a:buClr>
                <a:schemeClr val="accent3"/>
              </a:buClr>
              <a:buFont typeface="Arial" panose="020B0604020202020204" pitchFamily="34" charset="0"/>
              <a:buChar char="•"/>
            </a:pPr>
            <a:r>
              <a:rPr lang="en-US" sz="1600" dirty="0">
                <a:solidFill>
                  <a:schemeClr val="accent4"/>
                </a:solidFill>
                <a:latin typeface="Open Sans"/>
                <a:ea typeface="Open Sans"/>
                <a:cs typeface="Open Sans"/>
              </a:rPr>
              <a:t>Our repair support hours are 24 hours a day, Monday through Friday. </a:t>
            </a:r>
            <a:endParaRPr lang="en-US" dirty="0">
              <a:solidFill>
                <a:schemeClr val="accent4"/>
              </a:solidFill>
              <a:cs typeface="Calibri"/>
            </a:endParaRPr>
          </a:p>
          <a:p>
            <a:pPr marL="285750" indent="-285750">
              <a:spcAft>
                <a:spcPts val="600"/>
              </a:spcAft>
              <a:buClr>
                <a:schemeClr val="accent3"/>
              </a:buClr>
              <a:buFont typeface="Arial" panose="020B0604020202020204" pitchFamily="34" charset="0"/>
              <a:buChar char="•"/>
            </a:pPr>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600"/>
              </a:spcAft>
              <a:buClr>
                <a:schemeClr val="accent3"/>
              </a:buClr>
              <a:buFont typeface="Arial" panose="020B0604020202020204" pitchFamily="34" charset="0"/>
              <a:buChar char="•"/>
            </a:pPr>
            <a:r>
              <a:rPr lang="en-US" sz="1600" dirty="0">
                <a:solidFill>
                  <a:schemeClr val="accent4"/>
                </a:solidFill>
                <a:latin typeface="Open Sans"/>
                <a:ea typeface="Open Sans"/>
                <a:cs typeface="Open Sans"/>
              </a:rPr>
              <a:t>Live support is available </a:t>
            </a:r>
            <a:endParaRPr lang="en-US" sz="16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742950" lvl="1" indent="-285750">
              <a:spcAft>
                <a:spcPts val="600"/>
              </a:spcAft>
              <a:buClr>
                <a:schemeClr val="accent3"/>
              </a:buClr>
              <a:buFont typeface="Arial" panose="020B0604020202020204" pitchFamily="34" charset="0"/>
              <a:buChar char="•"/>
            </a:pPr>
            <a:r>
              <a:rPr lang="en-US" sz="1600" dirty="0">
                <a:solidFill>
                  <a:schemeClr val="accent4"/>
                </a:solidFill>
                <a:latin typeface="Open Sans"/>
                <a:ea typeface="Open Sans"/>
                <a:cs typeface="Open Sans"/>
              </a:rPr>
              <a:t>8 AM – 1 AM EST Saturday</a:t>
            </a:r>
          </a:p>
          <a:p>
            <a:pPr marL="742950" lvl="1" indent="-285750">
              <a:spcAft>
                <a:spcPts val="600"/>
              </a:spcAft>
              <a:buClr>
                <a:schemeClr val="accent3"/>
              </a:buClr>
              <a:buFont typeface="Arial" panose="020B0604020202020204" pitchFamily="34" charset="0"/>
              <a:buChar char="•"/>
            </a:pPr>
            <a:r>
              <a:rPr lang="en-US" sz="1600" dirty="0">
                <a:solidFill>
                  <a:schemeClr val="accent4"/>
                </a:solidFill>
                <a:latin typeface="Open Sans"/>
                <a:ea typeface="Open Sans"/>
                <a:cs typeface="Open Sans"/>
              </a:rPr>
              <a:t>9 AM – 1 AM EST Sunday</a:t>
            </a:r>
          </a:p>
          <a:p>
            <a:pPr marL="742950" lvl="1" indent="-285750">
              <a:spcAft>
                <a:spcPts val="600"/>
              </a:spcAft>
              <a:buClr>
                <a:schemeClr val="accent3"/>
              </a:buClr>
              <a:buFont typeface="Arial" panose="020B0604020202020204" pitchFamily="34" charset="0"/>
              <a:buChar char="•"/>
            </a:pPr>
            <a:r>
              <a:rPr lang="en-US" sz="1600" dirty="0">
                <a:solidFill>
                  <a:schemeClr val="accent4"/>
                </a:solidFill>
                <a:latin typeface="Open Sans"/>
                <a:ea typeface="Open Sans"/>
                <a:cs typeface="Open Sans"/>
              </a:rPr>
              <a:t>All calls after 1 AM – 8 AM/9 AM on weekends are managed by an on-call repair specialist who will provide a response within 15 minutes</a:t>
            </a:r>
          </a:p>
          <a:p>
            <a:pPr marL="742950" lvl="1" indent="-285750">
              <a:spcAft>
                <a:spcPts val="600"/>
              </a:spcAft>
              <a:buFont typeface="Wingdings" panose="05000000000000000000" pitchFamily="2" charset="2"/>
              <a:buChar char="Ø"/>
            </a:pPr>
            <a:endParaRPr lang="en-US" sz="14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pP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C341D42C-2945-4C57-AB53-3C8D08167224}"/>
              </a:ext>
            </a:extLst>
          </p:cNvPr>
          <p:cNvSpPr txBox="1"/>
          <p:nvPr/>
        </p:nvSpPr>
        <p:spPr>
          <a:xfrm>
            <a:off x="6309671" y="1508589"/>
            <a:ext cx="3907095" cy="461665"/>
          </a:xfrm>
          <a:prstGeom prst="rect">
            <a:avLst/>
          </a:prstGeom>
          <a:noFill/>
        </p:spPr>
        <p:txBody>
          <a:bodyPr wrap="none" rtlCol="0">
            <a:spAutoFit/>
          </a:bodyPr>
          <a:lstStyle/>
          <a:p>
            <a:r>
              <a:rPr lang="en-US" sz="2400" dirty="0">
                <a:solidFill>
                  <a:schemeClr val="accent3"/>
                </a:solidFill>
                <a:latin typeface="Open Sans Semibold" panose="020B0706030804020204" pitchFamily="34" charset="0"/>
                <a:ea typeface="Open Sans Semibold" panose="020B0706030804020204" pitchFamily="34" charset="0"/>
                <a:cs typeface="Open Sans Semibold" panose="020B0706030804020204" pitchFamily="34" charset="0"/>
              </a:rPr>
              <a:t>Escalation List for Orders</a:t>
            </a:r>
          </a:p>
        </p:txBody>
      </p:sp>
      <p:graphicFrame>
        <p:nvGraphicFramePr>
          <p:cNvPr id="5" name="Table 4">
            <a:extLst>
              <a:ext uri="{FF2B5EF4-FFF2-40B4-BE49-F238E27FC236}">
                <a16:creationId xmlns:a16="http://schemas.microsoft.com/office/drawing/2014/main" id="{9BEE031A-CC7B-480D-8ABE-234176734068}"/>
              </a:ext>
            </a:extLst>
          </p:cNvPr>
          <p:cNvGraphicFramePr>
            <a:graphicFrameLocks noGrp="1"/>
          </p:cNvGraphicFramePr>
          <p:nvPr>
            <p:extLst>
              <p:ext uri="{D42A27DB-BD31-4B8C-83A1-F6EECF244321}">
                <p14:modId xmlns:p14="http://schemas.microsoft.com/office/powerpoint/2010/main" val="960190543"/>
              </p:ext>
            </p:extLst>
          </p:nvPr>
        </p:nvGraphicFramePr>
        <p:xfrm>
          <a:off x="4965289" y="2133600"/>
          <a:ext cx="7012446" cy="3392120"/>
        </p:xfrm>
        <a:graphic>
          <a:graphicData uri="http://schemas.openxmlformats.org/drawingml/2006/table">
            <a:tbl>
              <a:tblPr firstRow="1" firstCol="1" bandRow="1">
                <a:tableStyleId>{5C22544A-7EE6-4342-B048-85BDC9FD1C3A}</a:tableStyleId>
              </a:tblPr>
              <a:tblGrid>
                <a:gridCol w="1159492">
                  <a:extLst>
                    <a:ext uri="{9D8B030D-6E8A-4147-A177-3AD203B41FA5}">
                      <a16:colId xmlns:a16="http://schemas.microsoft.com/office/drawing/2014/main" val="1596025551"/>
                    </a:ext>
                  </a:extLst>
                </a:gridCol>
                <a:gridCol w="1578738">
                  <a:extLst>
                    <a:ext uri="{9D8B030D-6E8A-4147-A177-3AD203B41FA5}">
                      <a16:colId xmlns:a16="http://schemas.microsoft.com/office/drawing/2014/main" val="1986102183"/>
                    </a:ext>
                  </a:extLst>
                </a:gridCol>
                <a:gridCol w="2409731">
                  <a:extLst>
                    <a:ext uri="{9D8B030D-6E8A-4147-A177-3AD203B41FA5}">
                      <a16:colId xmlns:a16="http://schemas.microsoft.com/office/drawing/2014/main" val="395597946"/>
                    </a:ext>
                  </a:extLst>
                </a:gridCol>
                <a:gridCol w="1864485">
                  <a:extLst>
                    <a:ext uri="{9D8B030D-6E8A-4147-A177-3AD203B41FA5}">
                      <a16:colId xmlns:a16="http://schemas.microsoft.com/office/drawing/2014/main" val="1512831361"/>
                    </a:ext>
                  </a:extLst>
                </a:gridCol>
              </a:tblGrid>
              <a:tr h="305047">
                <a:tc>
                  <a:txBody>
                    <a:bodyPr/>
                    <a:lstStyle/>
                    <a:p>
                      <a:pPr algn="ctr"/>
                      <a:r>
                        <a:rPr lang="en-US" sz="1100" dirty="0">
                          <a:effectLst/>
                        </a:rPr>
                        <a:t>Level</a:t>
                      </a:r>
                      <a:endParaRPr lang="en-US" sz="1900" dirty="0">
                        <a:effectLst/>
                      </a:endParaRPr>
                    </a:p>
                  </a:txBody>
                  <a:tcPr marL="75061" marR="75061" marT="0" marB="0" anchor="ctr"/>
                </a:tc>
                <a:tc>
                  <a:txBody>
                    <a:bodyPr/>
                    <a:lstStyle/>
                    <a:p>
                      <a:pPr algn="ctr"/>
                      <a:r>
                        <a:rPr lang="en-US" sz="1100" dirty="0">
                          <a:effectLst/>
                        </a:rPr>
                        <a:t>Contact</a:t>
                      </a:r>
                      <a:endParaRPr lang="en-US" sz="1900" dirty="0">
                        <a:effectLst/>
                      </a:endParaRPr>
                    </a:p>
                  </a:txBody>
                  <a:tcPr marL="75061" marR="75061" marT="0" marB="0" anchor="ctr"/>
                </a:tc>
                <a:tc>
                  <a:txBody>
                    <a:bodyPr/>
                    <a:lstStyle/>
                    <a:p>
                      <a:pPr algn="ctr"/>
                      <a:r>
                        <a:rPr lang="en-US" sz="1100" dirty="0">
                          <a:effectLst/>
                        </a:rPr>
                        <a:t>Contact Information</a:t>
                      </a:r>
                      <a:endParaRPr lang="en-US" sz="1900" dirty="0">
                        <a:effectLst/>
                      </a:endParaRPr>
                    </a:p>
                  </a:txBody>
                  <a:tcPr marL="75061" marR="75061" marT="0" marB="0" anchor="ctr"/>
                </a:tc>
                <a:tc>
                  <a:txBody>
                    <a:bodyPr/>
                    <a:lstStyle/>
                    <a:p>
                      <a:pPr algn="ctr"/>
                      <a:r>
                        <a:rPr lang="en-US" sz="1100" dirty="0">
                          <a:effectLst/>
                        </a:rPr>
                        <a:t>Guidelines</a:t>
                      </a:r>
                      <a:endParaRPr lang="en-US" sz="1900" dirty="0">
                        <a:effectLst/>
                      </a:endParaRPr>
                    </a:p>
                  </a:txBody>
                  <a:tcPr marL="75061" marR="75061" marT="0" marB="0" anchor="ctr"/>
                </a:tc>
                <a:extLst>
                  <a:ext uri="{0D108BD9-81ED-4DB2-BD59-A6C34878D82A}">
                    <a16:rowId xmlns:a16="http://schemas.microsoft.com/office/drawing/2014/main" val="2174194317"/>
                  </a:ext>
                </a:extLst>
              </a:tr>
              <a:tr h="1101219">
                <a:tc>
                  <a:txBody>
                    <a:bodyPr/>
                    <a:lstStyle/>
                    <a:p>
                      <a:pPr algn="ctr"/>
                      <a:r>
                        <a:rPr lang="en-US" sz="1000">
                          <a:effectLst/>
                        </a:rPr>
                        <a:t>1</a:t>
                      </a:r>
                      <a:r>
                        <a:rPr lang="en-US" sz="1000" baseline="30000">
                          <a:effectLst/>
                        </a:rPr>
                        <a:t>st</a:t>
                      </a:r>
                      <a:r>
                        <a:rPr lang="en-US" sz="1000">
                          <a:effectLst/>
                        </a:rPr>
                        <a:t> Level</a:t>
                      </a:r>
                      <a:endParaRPr lang="en-US" sz="1900">
                        <a:effectLst/>
                      </a:endParaRPr>
                    </a:p>
                  </a:txBody>
                  <a:tcPr marL="75061" marR="75061" marT="0" marB="0" anchor="ctr"/>
                </a:tc>
                <a:tc>
                  <a:txBody>
                    <a:bodyPr/>
                    <a:lstStyle/>
                    <a:p>
                      <a:pPr algn="ctr"/>
                      <a:r>
                        <a:rPr lang="en-US" sz="1000">
                          <a:effectLst/>
                        </a:rPr>
                        <a:t>[PM NAME], Assigned Project Manager</a:t>
                      </a:r>
                      <a:endParaRPr lang="en-US" sz="1900">
                        <a:effectLst/>
                      </a:endParaRPr>
                    </a:p>
                  </a:txBody>
                  <a:tcPr marL="75061" marR="75061" marT="0" marB="0" anchor="ctr"/>
                </a:tc>
                <a:tc>
                  <a:txBody>
                    <a:bodyPr/>
                    <a:lstStyle/>
                    <a:p>
                      <a:pPr algn="ctr"/>
                      <a:r>
                        <a:rPr lang="en-US" sz="1000">
                          <a:effectLst/>
                        </a:rPr>
                        <a:t>248.XXX.XXXX</a:t>
                      </a:r>
                      <a:endParaRPr lang="en-US" sz="1900">
                        <a:effectLst/>
                      </a:endParaRPr>
                    </a:p>
                    <a:p>
                      <a:pPr algn="ctr"/>
                      <a:r>
                        <a:rPr lang="en-US" sz="900">
                          <a:effectLst/>
                        </a:rPr>
                        <a:t>[PM Email]@lingo.com</a:t>
                      </a:r>
                      <a:endParaRPr lang="en-US" sz="1900">
                        <a:effectLst/>
                      </a:endParaRPr>
                    </a:p>
                  </a:txBody>
                  <a:tcPr marL="75061" marR="75061" marT="0" marB="0" anchor="ctr"/>
                </a:tc>
                <a:tc>
                  <a:txBody>
                    <a:bodyPr/>
                    <a:lstStyle/>
                    <a:p>
                      <a:pPr algn="ctr"/>
                      <a:r>
                        <a:rPr lang="en-US" sz="1000" dirty="0">
                          <a:effectLst/>
                        </a:rPr>
                        <a:t>Please allow up to 1 business day for a response on non-emergency issues, or up to 2 hours response for out-of-service conditions.</a:t>
                      </a:r>
                      <a:endParaRPr lang="en-US" sz="1900" dirty="0">
                        <a:effectLst/>
                      </a:endParaRPr>
                    </a:p>
                  </a:txBody>
                  <a:tcPr marL="75061" marR="75061" marT="0" marB="0" anchor="ctr"/>
                </a:tc>
                <a:extLst>
                  <a:ext uri="{0D108BD9-81ED-4DB2-BD59-A6C34878D82A}">
                    <a16:rowId xmlns:a16="http://schemas.microsoft.com/office/drawing/2014/main" val="2637447069"/>
                  </a:ext>
                </a:extLst>
              </a:tr>
              <a:tr h="682542">
                <a:tc>
                  <a:txBody>
                    <a:bodyPr/>
                    <a:lstStyle/>
                    <a:p>
                      <a:pPr algn="ctr"/>
                      <a:r>
                        <a:rPr lang="en-US" sz="1000">
                          <a:effectLst/>
                        </a:rPr>
                        <a:t>2</a:t>
                      </a:r>
                      <a:r>
                        <a:rPr lang="en-US" sz="1000" baseline="30000">
                          <a:effectLst/>
                        </a:rPr>
                        <a:t>nd</a:t>
                      </a:r>
                      <a:r>
                        <a:rPr lang="en-US" sz="1000">
                          <a:effectLst/>
                        </a:rPr>
                        <a:t> Level</a:t>
                      </a:r>
                      <a:endParaRPr lang="en-US" sz="1900">
                        <a:effectLst/>
                      </a:endParaRPr>
                    </a:p>
                  </a:txBody>
                  <a:tcPr marL="75061" marR="75061" marT="0" marB="0" anchor="ctr"/>
                </a:tc>
                <a:tc>
                  <a:txBody>
                    <a:bodyPr/>
                    <a:lstStyle/>
                    <a:p>
                      <a:pPr algn="ctr"/>
                      <a:r>
                        <a:rPr lang="en-US" sz="1000">
                          <a:effectLst/>
                        </a:rPr>
                        <a:t>Justin Johnson, Project Management Manager</a:t>
                      </a:r>
                      <a:endParaRPr lang="en-US" sz="1900">
                        <a:effectLst/>
                      </a:endParaRPr>
                    </a:p>
                  </a:txBody>
                  <a:tcPr marL="75061" marR="75061" marT="0" marB="0" anchor="ctr"/>
                </a:tc>
                <a:tc>
                  <a:txBody>
                    <a:bodyPr/>
                    <a:lstStyle/>
                    <a:p>
                      <a:pPr algn="ctr"/>
                      <a:r>
                        <a:rPr lang="en-US" sz="1000">
                          <a:effectLst/>
                        </a:rPr>
                        <a:t>248.784.2673</a:t>
                      </a:r>
                      <a:endParaRPr lang="en-US" sz="1900">
                        <a:effectLst/>
                      </a:endParaRPr>
                    </a:p>
                    <a:p>
                      <a:pPr algn="ctr"/>
                      <a:r>
                        <a:rPr lang="en-US" sz="900">
                          <a:effectLst/>
                          <a:hlinkClick r:id="rId3"/>
                        </a:rPr>
                        <a:t>jjohnson@lingo.com</a:t>
                      </a:r>
                      <a:endParaRPr lang="en-US" sz="1900">
                        <a:effectLst/>
                      </a:endParaRPr>
                    </a:p>
                  </a:txBody>
                  <a:tcPr marL="75061" marR="75061" marT="0" marB="0" anchor="ctr"/>
                </a:tc>
                <a:tc>
                  <a:txBody>
                    <a:bodyPr/>
                    <a:lstStyle/>
                    <a:p>
                      <a:pPr algn="ctr"/>
                      <a:r>
                        <a:rPr lang="en-US" sz="1000">
                          <a:effectLst/>
                        </a:rPr>
                        <a:t>Please allow up to 2 hours for response.</a:t>
                      </a:r>
                      <a:endParaRPr lang="en-US" sz="1900">
                        <a:effectLst/>
                      </a:endParaRPr>
                    </a:p>
                  </a:txBody>
                  <a:tcPr marL="75061" marR="75061" marT="0" marB="0" anchor="ctr"/>
                </a:tc>
                <a:extLst>
                  <a:ext uri="{0D108BD9-81ED-4DB2-BD59-A6C34878D82A}">
                    <a16:rowId xmlns:a16="http://schemas.microsoft.com/office/drawing/2014/main" val="827642427"/>
                  </a:ext>
                </a:extLst>
              </a:tr>
              <a:tr h="682542">
                <a:tc>
                  <a:txBody>
                    <a:bodyPr/>
                    <a:lstStyle/>
                    <a:p>
                      <a:pPr algn="ctr"/>
                      <a:r>
                        <a:rPr lang="en-US" sz="1000" dirty="0">
                          <a:effectLst/>
                        </a:rPr>
                        <a:t>3rd Level</a:t>
                      </a:r>
                      <a:endParaRPr lang="en-US" sz="1900" dirty="0">
                        <a:effectLst/>
                      </a:endParaRPr>
                    </a:p>
                  </a:txBody>
                  <a:tcPr marL="75061" marR="75061" marT="0" marB="0" anchor="ctr"/>
                </a:tc>
                <a:tc>
                  <a:txBody>
                    <a:bodyPr/>
                    <a:lstStyle/>
                    <a:p>
                      <a:pPr algn="ctr"/>
                      <a:r>
                        <a:rPr lang="en-US" sz="1000">
                          <a:effectLst/>
                        </a:rPr>
                        <a:t>Amy Johnsonbaugh, Director, Project Management</a:t>
                      </a:r>
                      <a:endParaRPr lang="en-US" sz="1900">
                        <a:effectLst/>
                      </a:endParaRPr>
                    </a:p>
                  </a:txBody>
                  <a:tcPr marL="75061" marR="75061" marT="0" marB="0" anchor="ctr"/>
                </a:tc>
                <a:tc>
                  <a:txBody>
                    <a:bodyPr/>
                    <a:lstStyle/>
                    <a:p>
                      <a:pPr algn="ctr"/>
                      <a:r>
                        <a:rPr lang="en-US" sz="1000">
                          <a:effectLst/>
                        </a:rPr>
                        <a:t>248.784.2579</a:t>
                      </a:r>
                      <a:endParaRPr lang="en-US" sz="1900">
                        <a:effectLst/>
                      </a:endParaRPr>
                    </a:p>
                    <a:p>
                      <a:pPr algn="ctr"/>
                      <a:r>
                        <a:rPr lang="en-US" sz="900">
                          <a:effectLst/>
                          <a:hlinkClick r:id="rId4"/>
                        </a:rPr>
                        <a:t>ajohnsonbaugh@lingo.com</a:t>
                      </a:r>
                      <a:r>
                        <a:rPr lang="en-US" sz="900">
                          <a:effectLst/>
                        </a:rPr>
                        <a:t> </a:t>
                      </a:r>
                      <a:endParaRPr lang="en-US" sz="1900">
                        <a:effectLst/>
                      </a:endParaRPr>
                    </a:p>
                    <a:p>
                      <a:pPr algn="ctr"/>
                      <a:r>
                        <a:rPr lang="en-US" sz="1000">
                          <a:effectLst/>
                        </a:rPr>
                        <a:t> </a:t>
                      </a:r>
                      <a:endParaRPr lang="en-US" sz="1900">
                        <a:effectLst/>
                      </a:endParaRPr>
                    </a:p>
                  </a:txBody>
                  <a:tcPr marL="75061" marR="75061" marT="0" marB="0" anchor="ctr"/>
                </a:tc>
                <a:tc>
                  <a:txBody>
                    <a:bodyPr/>
                    <a:lstStyle/>
                    <a:p>
                      <a:pPr algn="ctr"/>
                      <a:r>
                        <a:rPr lang="en-US" sz="1000">
                          <a:effectLst/>
                        </a:rPr>
                        <a:t>Please allow up to 2 hours for response.</a:t>
                      </a:r>
                      <a:endParaRPr lang="en-US" sz="1900">
                        <a:effectLst/>
                      </a:endParaRPr>
                    </a:p>
                  </a:txBody>
                  <a:tcPr marL="75061" marR="75061" marT="0" marB="0" anchor="ctr"/>
                </a:tc>
                <a:extLst>
                  <a:ext uri="{0D108BD9-81ED-4DB2-BD59-A6C34878D82A}">
                    <a16:rowId xmlns:a16="http://schemas.microsoft.com/office/drawing/2014/main" val="1861220807"/>
                  </a:ext>
                </a:extLst>
              </a:tr>
              <a:tr h="620770">
                <a:tc>
                  <a:txBody>
                    <a:bodyPr/>
                    <a:lstStyle/>
                    <a:p>
                      <a:pPr algn="ctr"/>
                      <a:r>
                        <a:rPr lang="en-US" sz="1000">
                          <a:effectLst/>
                        </a:rPr>
                        <a:t>4th Level</a:t>
                      </a:r>
                      <a:endParaRPr lang="en-US" sz="1900">
                        <a:effectLst/>
                      </a:endParaRPr>
                    </a:p>
                  </a:txBody>
                  <a:tcPr marL="75061" marR="75061" marT="0" marB="0" anchor="ctr"/>
                </a:tc>
                <a:tc>
                  <a:txBody>
                    <a:bodyPr/>
                    <a:lstStyle/>
                    <a:p>
                      <a:pPr algn="ctr"/>
                      <a:r>
                        <a:rPr lang="en-US" sz="1000" dirty="0">
                          <a:effectLst/>
                        </a:rPr>
                        <a:t>Joe Haines,</a:t>
                      </a:r>
                    </a:p>
                    <a:p>
                      <a:pPr algn="ctr"/>
                      <a:r>
                        <a:rPr lang="en-US" sz="1000" dirty="0">
                          <a:effectLst/>
                        </a:rPr>
                        <a:t>Vice President, Operations</a:t>
                      </a:r>
                      <a:endParaRPr lang="en-US" sz="1900" dirty="0">
                        <a:effectLst/>
                      </a:endParaRPr>
                    </a:p>
                  </a:txBody>
                  <a:tcPr marL="75061" marR="75061" marT="0" marB="0" anchor="ctr"/>
                </a:tc>
                <a:tc>
                  <a:txBody>
                    <a:bodyPr/>
                    <a:lstStyle/>
                    <a:p>
                      <a:pPr algn="ctr"/>
                      <a:r>
                        <a:rPr lang="en-US" sz="1000" dirty="0">
                          <a:effectLst/>
                        </a:rPr>
                        <a:t>470.231.6298</a:t>
                      </a:r>
                      <a:endParaRPr lang="en-US" sz="1900" dirty="0">
                        <a:effectLst/>
                      </a:endParaRPr>
                    </a:p>
                    <a:p>
                      <a:pPr algn="ctr"/>
                      <a:r>
                        <a:rPr lang="en-US" sz="900" dirty="0">
                          <a:effectLst/>
                          <a:hlinkClick r:id="rId5"/>
                        </a:rPr>
                        <a:t>Joe.haines@lingo.com</a:t>
                      </a:r>
                      <a:endParaRPr lang="en-US" sz="1900" dirty="0">
                        <a:effectLst/>
                      </a:endParaRPr>
                    </a:p>
                  </a:txBody>
                  <a:tcPr marL="75061" marR="75061" marT="0" marB="0" anchor="ctr"/>
                </a:tc>
                <a:tc>
                  <a:txBody>
                    <a:bodyPr/>
                    <a:lstStyle/>
                    <a:p>
                      <a:pPr algn="ctr"/>
                      <a:r>
                        <a:rPr lang="en-US" sz="1000" dirty="0">
                          <a:effectLst/>
                        </a:rPr>
                        <a:t>Please allow up to 2 hours for response.</a:t>
                      </a:r>
                      <a:endParaRPr lang="en-US" sz="1900" dirty="0">
                        <a:effectLst/>
                      </a:endParaRPr>
                    </a:p>
                  </a:txBody>
                  <a:tcPr marL="75061" marR="75061" marT="0" marB="0" anchor="ctr"/>
                </a:tc>
                <a:extLst>
                  <a:ext uri="{0D108BD9-81ED-4DB2-BD59-A6C34878D82A}">
                    <a16:rowId xmlns:a16="http://schemas.microsoft.com/office/drawing/2014/main" val="4019744053"/>
                  </a:ext>
                </a:extLst>
              </a:tr>
            </a:tbl>
          </a:graphicData>
        </a:graphic>
      </p:graphicFrame>
    </p:spTree>
    <p:extLst>
      <p:ext uri="{BB962C8B-B14F-4D97-AF65-F5344CB8AC3E}">
        <p14:creationId xmlns:p14="http://schemas.microsoft.com/office/powerpoint/2010/main" val="254775057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31490C-3840-4317-AD49-243820588495}"/>
              </a:ext>
            </a:extLst>
          </p:cNvPr>
          <p:cNvSpPr>
            <a:spLocks noGrp="1"/>
          </p:cNvSpPr>
          <p:nvPr>
            <p:ph type="title"/>
          </p:nvPr>
        </p:nvSpPr>
        <p:spPr/>
        <p:txBody>
          <a:bodyPr>
            <a:normAutofit/>
          </a:bodyPr>
          <a:lstStyle/>
          <a:p>
            <a:r>
              <a:rPr lang="en-US"/>
              <a:t>PORTAL: My BullsEye Account (MBA)</a:t>
            </a:r>
          </a:p>
        </p:txBody>
      </p:sp>
      <p:graphicFrame>
        <p:nvGraphicFramePr>
          <p:cNvPr id="2" name="Table 1">
            <a:extLst>
              <a:ext uri="{FF2B5EF4-FFF2-40B4-BE49-F238E27FC236}">
                <a16:creationId xmlns:a16="http://schemas.microsoft.com/office/drawing/2014/main" id="{3C778E34-C5CF-44A2-9EBB-39B1DBFF2356}"/>
              </a:ext>
            </a:extLst>
          </p:cNvPr>
          <p:cNvGraphicFramePr>
            <a:graphicFrameLocks noGrp="1"/>
          </p:cNvGraphicFramePr>
          <p:nvPr>
            <p:extLst>
              <p:ext uri="{D42A27DB-BD31-4B8C-83A1-F6EECF244321}">
                <p14:modId xmlns:p14="http://schemas.microsoft.com/office/powerpoint/2010/main" val="3206699935"/>
              </p:ext>
            </p:extLst>
          </p:nvPr>
        </p:nvGraphicFramePr>
        <p:xfrm>
          <a:off x="846035" y="1616301"/>
          <a:ext cx="10696574" cy="4191002"/>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3186213">
                  <a:extLst>
                    <a:ext uri="{9D8B030D-6E8A-4147-A177-3AD203B41FA5}">
                      <a16:colId xmlns:a16="http://schemas.microsoft.com/office/drawing/2014/main" val="771143756"/>
                    </a:ext>
                  </a:extLst>
                </a:gridCol>
                <a:gridCol w="1170446">
                  <a:extLst>
                    <a:ext uri="{9D8B030D-6E8A-4147-A177-3AD203B41FA5}">
                      <a16:colId xmlns:a16="http://schemas.microsoft.com/office/drawing/2014/main" val="3124106681"/>
                    </a:ext>
                  </a:extLst>
                </a:gridCol>
                <a:gridCol w="650247">
                  <a:extLst>
                    <a:ext uri="{9D8B030D-6E8A-4147-A177-3AD203B41FA5}">
                      <a16:colId xmlns:a16="http://schemas.microsoft.com/office/drawing/2014/main" val="2015471813"/>
                    </a:ext>
                  </a:extLst>
                </a:gridCol>
                <a:gridCol w="942859">
                  <a:extLst>
                    <a:ext uri="{9D8B030D-6E8A-4147-A177-3AD203B41FA5}">
                      <a16:colId xmlns:a16="http://schemas.microsoft.com/office/drawing/2014/main" val="2218006118"/>
                    </a:ext>
                  </a:extLst>
                </a:gridCol>
                <a:gridCol w="926603">
                  <a:extLst>
                    <a:ext uri="{9D8B030D-6E8A-4147-A177-3AD203B41FA5}">
                      <a16:colId xmlns:a16="http://schemas.microsoft.com/office/drawing/2014/main" val="1452455935"/>
                    </a:ext>
                  </a:extLst>
                </a:gridCol>
                <a:gridCol w="1625619">
                  <a:extLst>
                    <a:ext uri="{9D8B030D-6E8A-4147-A177-3AD203B41FA5}">
                      <a16:colId xmlns:a16="http://schemas.microsoft.com/office/drawing/2014/main" val="144216793"/>
                    </a:ext>
                  </a:extLst>
                </a:gridCol>
                <a:gridCol w="1625619">
                  <a:extLst>
                    <a:ext uri="{9D8B030D-6E8A-4147-A177-3AD203B41FA5}">
                      <a16:colId xmlns:a16="http://schemas.microsoft.com/office/drawing/2014/main" val="3470430008"/>
                    </a:ext>
                  </a:extLst>
                </a:gridCol>
                <a:gridCol w="568968">
                  <a:extLst>
                    <a:ext uri="{9D8B030D-6E8A-4147-A177-3AD203B41FA5}">
                      <a16:colId xmlns:a16="http://schemas.microsoft.com/office/drawing/2014/main" val="2720417458"/>
                    </a:ext>
                  </a:extLst>
                </a:gridCol>
              </a:tblGrid>
              <a:tr h="264319">
                <a:tc>
                  <a:txBody>
                    <a:bodyPr/>
                    <a:lstStyle/>
                    <a:p>
                      <a:pPr algn="ctr" fontAlgn="b"/>
                      <a:r>
                        <a:rPr lang="en-US" sz="1200" b="1" u="none" strike="noStrike" dirty="0">
                          <a:solidFill>
                            <a:schemeClr val="bg1"/>
                          </a:solidFill>
                          <a:effectLst/>
                        </a:rPr>
                        <a:t>User Name</a:t>
                      </a:r>
                      <a:endParaRPr lang="en-US" sz="1200" b="1"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solidFill>
                  </a:tcPr>
                </a:tc>
                <a:tc>
                  <a:txBody>
                    <a:bodyPr/>
                    <a:lstStyle/>
                    <a:p>
                      <a:pPr algn="ctr" fontAlgn="b"/>
                      <a:r>
                        <a:rPr lang="en-US" sz="1200" b="1" u="none" strike="noStrike" dirty="0">
                          <a:solidFill>
                            <a:schemeClr val="bg1"/>
                          </a:solidFill>
                          <a:effectLst/>
                        </a:rPr>
                        <a:t>Customer No.</a:t>
                      </a:r>
                      <a:endParaRPr lang="en-US" sz="1200" b="1" i="0" u="none" strike="noStrike" dirty="0">
                        <a:solidFill>
                          <a:schemeClr val="bg1"/>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solidFill>
                      <a:schemeClr val="accent3"/>
                    </a:solidFill>
                  </a:tcPr>
                </a:tc>
                <a:tc>
                  <a:txBody>
                    <a:bodyPr/>
                    <a:lstStyle/>
                    <a:p>
                      <a:pPr algn="ctr" fontAlgn="b"/>
                      <a:r>
                        <a:rPr lang="en-US" sz="1200" b="1" u="none" strike="noStrike" dirty="0" err="1">
                          <a:solidFill>
                            <a:schemeClr val="bg1"/>
                          </a:solidFill>
                          <a:effectLst/>
                        </a:rPr>
                        <a:t>SalesID</a:t>
                      </a:r>
                      <a:endParaRPr lang="en-US" sz="1200" b="1" i="0" u="none" strike="noStrike" dirty="0">
                        <a:solidFill>
                          <a:schemeClr val="bg1"/>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solidFill>
                      <a:schemeClr val="accent3"/>
                    </a:solidFill>
                  </a:tcPr>
                </a:tc>
                <a:tc>
                  <a:txBody>
                    <a:bodyPr/>
                    <a:lstStyle/>
                    <a:p>
                      <a:pPr algn="ctr" fontAlgn="b"/>
                      <a:r>
                        <a:rPr lang="en-US" sz="1200" b="1" u="none" strike="noStrike" dirty="0">
                          <a:solidFill>
                            <a:schemeClr val="bg1"/>
                          </a:solidFill>
                          <a:effectLst/>
                        </a:rPr>
                        <a:t>First Name</a:t>
                      </a:r>
                      <a:endParaRPr lang="en-US" sz="1200" b="1" i="0" u="none" strike="noStrike" dirty="0">
                        <a:solidFill>
                          <a:schemeClr val="bg1"/>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solidFill>
                      <a:schemeClr val="accent3"/>
                    </a:solidFill>
                  </a:tcPr>
                </a:tc>
                <a:tc>
                  <a:txBody>
                    <a:bodyPr/>
                    <a:lstStyle/>
                    <a:p>
                      <a:pPr algn="ctr" fontAlgn="b"/>
                      <a:r>
                        <a:rPr lang="en-US" sz="1200" b="1" u="none" strike="noStrike" dirty="0">
                          <a:solidFill>
                            <a:schemeClr val="bg1"/>
                          </a:solidFill>
                          <a:effectLst/>
                        </a:rPr>
                        <a:t>Last Name</a:t>
                      </a:r>
                      <a:endParaRPr lang="en-US" sz="1200" b="1" i="0" u="none" strike="noStrike" dirty="0">
                        <a:solidFill>
                          <a:schemeClr val="bg1"/>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solidFill>
                      <a:schemeClr val="accent3"/>
                    </a:solidFill>
                  </a:tcPr>
                </a:tc>
                <a:tc>
                  <a:txBody>
                    <a:bodyPr/>
                    <a:lstStyle/>
                    <a:p>
                      <a:pPr algn="ctr" fontAlgn="b"/>
                      <a:r>
                        <a:rPr lang="en-US" sz="1200" b="1" u="none" strike="noStrike" dirty="0">
                          <a:solidFill>
                            <a:schemeClr val="bg1"/>
                          </a:solidFill>
                          <a:effectLst/>
                        </a:rPr>
                        <a:t>Created</a:t>
                      </a:r>
                      <a:endParaRPr lang="en-US" sz="1200" b="1" i="0" u="none" strike="noStrike" dirty="0">
                        <a:solidFill>
                          <a:schemeClr val="bg1"/>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solidFill>
                      <a:schemeClr val="accent3"/>
                    </a:solidFill>
                  </a:tcPr>
                </a:tc>
                <a:tc>
                  <a:txBody>
                    <a:bodyPr/>
                    <a:lstStyle/>
                    <a:p>
                      <a:pPr algn="ctr" fontAlgn="b"/>
                      <a:r>
                        <a:rPr lang="en-US" sz="1200" b="1" u="none" strike="noStrike" dirty="0">
                          <a:solidFill>
                            <a:schemeClr val="bg1"/>
                          </a:solidFill>
                          <a:effectLst/>
                        </a:rPr>
                        <a:t>Last Login</a:t>
                      </a:r>
                      <a:endParaRPr lang="en-US" sz="1200" b="1" i="0" u="none" strike="noStrike" dirty="0">
                        <a:solidFill>
                          <a:schemeClr val="bg1"/>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solidFill>
                      <a:schemeClr val="accent3"/>
                    </a:solidFill>
                  </a:tcPr>
                </a:tc>
                <a:tc>
                  <a:txBody>
                    <a:bodyPr/>
                    <a:lstStyle/>
                    <a:p>
                      <a:pPr algn="ctr" fontAlgn="b"/>
                      <a:r>
                        <a:rPr lang="en-US" sz="1200" b="1" u="none" strike="noStrike" dirty="0">
                          <a:solidFill>
                            <a:schemeClr val="bg1"/>
                          </a:solidFill>
                          <a:effectLst/>
                        </a:rPr>
                        <a:t>Active</a:t>
                      </a:r>
                      <a:endParaRPr lang="en-US" sz="1200" b="1" i="0" u="none" strike="noStrike" dirty="0">
                        <a:solidFill>
                          <a:schemeClr val="bg1"/>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solidFill>
                  </a:tcPr>
                </a:tc>
                <a:extLst>
                  <a:ext uri="{0D108BD9-81ED-4DB2-BD59-A6C34878D82A}">
                    <a16:rowId xmlns:a16="http://schemas.microsoft.com/office/drawing/2014/main" val="1263172694"/>
                  </a:ext>
                </a:extLst>
              </a:tr>
              <a:tr h="264319">
                <a:tc>
                  <a:txBody>
                    <a:bodyPr/>
                    <a:lstStyle/>
                    <a:p>
                      <a:pPr algn="l" fontAlgn="b"/>
                      <a:r>
                        <a:rPr lang="en-US" sz="1200" u="none" strike="noStrike" dirty="0">
                          <a:effectLst/>
                        </a:rPr>
                        <a:t>wesav@fisherautoparts.com</a:t>
                      </a:r>
                      <a:endParaRPr lang="en-US" sz="12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l" fontAlgn="b"/>
                      <a:r>
                        <a:rPr lang="en-US" sz="1200" u="none" strike="noStrike">
                          <a:effectLst/>
                        </a:rPr>
                        <a:t>0047127</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Whitney</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Savage</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January 27, 2015</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February 21, 2020</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Yes</a:t>
                      </a:r>
                      <a:endParaRPr lang="en-US" sz="12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21113168"/>
                  </a:ext>
                </a:extLst>
              </a:tr>
              <a:tr h="264319">
                <a:tc>
                  <a:txBody>
                    <a:bodyPr/>
                    <a:lstStyle/>
                    <a:p>
                      <a:pPr algn="l" fontAlgn="b"/>
                      <a:r>
                        <a:rPr lang="en-US" sz="1200" u="none" strike="noStrike" dirty="0">
                          <a:effectLst/>
                        </a:rPr>
                        <a:t>judah.wagner@fisherautoparts.com</a:t>
                      </a:r>
                      <a:endParaRPr lang="en-US" sz="12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l" fontAlgn="b"/>
                      <a:r>
                        <a:rPr lang="en-US" sz="1200" u="none" strike="noStrike">
                          <a:effectLst/>
                        </a:rPr>
                        <a:t>0047127</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Judah</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Wagner</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July 26, 2018</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February 21, 2020</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Yes</a:t>
                      </a:r>
                      <a:endParaRPr lang="en-US" sz="12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5248157"/>
                  </a:ext>
                </a:extLst>
              </a:tr>
              <a:tr h="264319">
                <a:tc>
                  <a:txBody>
                    <a:bodyPr/>
                    <a:lstStyle/>
                    <a:p>
                      <a:pPr algn="l" fontAlgn="b"/>
                      <a:r>
                        <a:rPr lang="en-US" sz="1200" u="none" strike="noStrike" dirty="0">
                          <a:effectLst/>
                        </a:rPr>
                        <a:t>vlste@fisherautoparts.com</a:t>
                      </a:r>
                      <a:endParaRPr lang="en-US" sz="12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l" fontAlgn="b"/>
                      <a:r>
                        <a:rPr lang="en-US" sz="1200" u="none" strike="noStrike">
                          <a:effectLst/>
                        </a:rPr>
                        <a:t>0047127</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Vic</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Stewart</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May 29, 2015</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February 18, 2020</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Yes</a:t>
                      </a:r>
                      <a:endParaRPr lang="en-US" sz="12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25871256"/>
                  </a:ext>
                </a:extLst>
              </a:tr>
              <a:tr h="264319">
                <a:tc>
                  <a:txBody>
                    <a:bodyPr/>
                    <a:lstStyle/>
                    <a:p>
                      <a:pPr algn="l" fontAlgn="b"/>
                      <a:r>
                        <a:rPr lang="en-US" sz="1200" u="none" strike="noStrike" dirty="0">
                          <a:effectLst/>
                        </a:rPr>
                        <a:t>gary.furbush@fisherautoparts.com</a:t>
                      </a:r>
                      <a:endParaRPr lang="en-US" sz="12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l" fontAlgn="b"/>
                      <a:r>
                        <a:rPr lang="en-US" sz="1200" u="none" strike="noStrike">
                          <a:effectLst/>
                        </a:rPr>
                        <a:t>0047127</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Gary</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Furbush</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December 21, 2019</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December 21, 2019</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Yes</a:t>
                      </a:r>
                      <a:endParaRPr lang="en-US" sz="12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67024944"/>
                  </a:ext>
                </a:extLst>
              </a:tr>
              <a:tr h="264319">
                <a:tc>
                  <a:txBody>
                    <a:bodyPr/>
                    <a:lstStyle/>
                    <a:p>
                      <a:pPr algn="l" fontAlgn="b"/>
                      <a:r>
                        <a:rPr lang="en-US" sz="1200" u="none" strike="noStrike" dirty="0">
                          <a:effectLst/>
                        </a:rPr>
                        <a:t>crcol@fisherautoparts.com</a:t>
                      </a:r>
                      <a:endParaRPr lang="en-US" sz="12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l" fontAlgn="b"/>
                      <a:r>
                        <a:rPr lang="en-US" sz="1200" u="none" strike="noStrike">
                          <a:effectLst/>
                        </a:rPr>
                        <a:t>0047127</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Christian</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Collazo</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January 27, 2015</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September 7, 2017</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Yes</a:t>
                      </a:r>
                      <a:endParaRPr lang="en-US" sz="12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93843943"/>
                  </a:ext>
                </a:extLst>
              </a:tr>
              <a:tr h="264319">
                <a:tc>
                  <a:txBody>
                    <a:bodyPr/>
                    <a:lstStyle/>
                    <a:p>
                      <a:pPr algn="l" fontAlgn="b"/>
                      <a:r>
                        <a:rPr lang="en-US" sz="1200" u="none" strike="noStrike" dirty="0">
                          <a:effectLst/>
                        </a:rPr>
                        <a:t>bullseyedemo@gmail.com</a:t>
                      </a:r>
                      <a:endParaRPr lang="en-US" sz="12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l" fontAlgn="b"/>
                      <a:r>
                        <a:rPr lang="en-US" sz="1200" u="none" strike="noStrike">
                          <a:effectLst/>
                        </a:rPr>
                        <a:t>0047127</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Bullseye</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Demo</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August 3, 2016</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August 5, 2016</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Yes</a:t>
                      </a:r>
                      <a:endParaRPr lang="en-US" sz="12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7287610"/>
                  </a:ext>
                </a:extLst>
              </a:tr>
              <a:tr h="226217">
                <a:tc>
                  <a:txBody>
                    <a:bodyPr/>
                    <a:lstStyle/>
                    <a:p>
                      <a:pPr algn="l" fontAlgn="b"/>
                      <a:r>
                        <a:rPr lang="en-US" sz="1200" u="none" strike="noStrike">
                          <a:effectLst/>
                        </a:rPr>
                        <a:t>ted.pysell@fisherautoparts.com</a:t>
                      </a:r>
                      <a:endParaRPr lang="en-US" sz="12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l" fontAlgn="b"/>
                      <a:r>
                        <a:rPr lang="en-US" sz="1200" u="none" strike="noStrike" dirty="0">
                          <a:effectLst/>
                        </a:rPr>
                        <a:t>0047127</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Ted</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Pysell</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July 26, 2018</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January 14, 2020</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No</a:t>
                      </a:r>
                      <a:endParaRPr lang="en-US" sz="12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42223754"/>
                  </a:ext>
                </a:extLst>
              </a:tr>
              <a:tr h="264319">
                <a:tc>
                  <a:txBody>
                    <a:bodyPr/>
                    <a:lstStyle/>
                    <a:p>
                      <a:pPr algn="l" fontAlgn="b"/>
                      <a:r>
                        <a:rPr lang="en-US" sz="1200" u="none" strike="noStrike">
                          <a:effectLst/>
                        </a:rPr>
                        <a:t>thomas.horning@fisherautoparts.com</a:t>
                      </a:r>
                      <a:endParaRPr lang="en-US" sz="12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l" fontAlgn="b"/>
                      <a:r>
                        <a:rPr lang="en-US" sz="1200" u="none" strike="noStrike">
                          <a:effectLst/>
                        </a:rPr>
                        <a:t>0047127</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tom</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horning</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February 23, 2019</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February 23, 2019</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No</a:t>
                      </a:r>
                      <a:endParaRPr lang="en-US" sz="12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17046505"/>
                  </a:ext>
                </a:extLst>
              </a:tr>
              <a:tr h="264319">
                <a:tc>
                  <a:txBody>
                    <a:bodyPr/>
                    <a:lstStyle/>
                    <a:p>
                      <a:pPr algn="l" fontAlgn="b"/>
                      <a:r>
                        <a:rPr lang="en-US" sz="1200" u="none" strike="noStrike">
                          <a:effectLst/>
                        </a:rPr>
                        <a:t>jrred@fisherautoparts.com</a:t>
                      </a:r>
                      <a:endParaRPr lang="en-US" sz="12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l" fontAlgn="b"/>
                      <a:r>
                        <a:rPr lang="en-US" sz="1200" u="none" strike="noStrike">
                          <a:effectLst/>
                        </a:rPr>
                        <a:t>0047127</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dirty="0">
                          <a:effectLst/>
                        </a:rPr>
                        <a:t>Janet</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Redifer</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January 27, 2015</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June 1, 2017</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No</a:t>
                      </a:r>
                      <a:endParaRPr lang="en-US" sz="12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01512110"/>
                  </a:ext>
                </a:extLst>
              </a:tr>
              <a:tr h="264319">
                <a:tc>
                  <a:txBody>
                    <a:bodyPr/>
                    <a:lstStyle/>
                    <a:p>
                      <a:pPr algn="l" fontAlgn="b"/>
                      <a:r>
                        <a:rPr lang="en-US" sz="1200" u="none" strike="noStrike">
                          <a:effectLst/>
                        </a:rPr>
                        <a:t>kenc@fisherautoparts.com</a:t>
                      </a:r>
                      <a:endParaRPr lang="en-US" sz="12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l" fontAlgn="b"/>
                      <a:r>
                        <a:rPr lang="en-US" sz="1200" u="none" strike="noStrike">
                          <a:effectLst/>
                        </a:rPr>
                        <a:t>0047127</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Ken</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Cox</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January 27, 2015</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July 18, 2015</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No</a:t>
                      </a:r>
                      <a:endParaRPr lang="en-US" sz="12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72951949"/>
                  </a:ext>
                </a:extLst>
              </a:tr>
              <a:tr h="264319">
                <a:tc>
                  <a:txBody>
                    <a:bodyPr/>
                    <a:lstStyle/>
                    <a:p>
                      <a:pPr algn="l" fontAlgn="b"/>
                      <a:r>
                        <a:rPr lang="en-US" sz="1200" u="none" strike="noStrike">
                          <a:effectLst/>
                        </a:rPr>
                        <a:t>tlcon@fisherautoparts.com</a:t>
                      </a:r>
                      <a:endParaRPr lang="en-US" sz="12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l" fontAlgn="b"/>
                      <a:r>
                        <a:rPr lang="en-US" sz="1200" u="none" strike="noStrike">
                          <a:effectLst/>
                        </a:rPr>
                        <a:t>0047127</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Tyler</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dirty="0">
                          <a:effectLst/>
                        </a:rPr>
                        <a:t>Conley</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dirty="0">
                          <a:effectLst/>
                        </a:rPr>
                        <a:t>September 2, 2015</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No</a:t>
                      </a:r>
                      <a:endParaRPr lang="en-US" sz="12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31488379"/>
                  </a:ext>
                </a:extLst>
              </a:tr>
              <a:tr h="264319">
                <a:tc>
                  <a:txBody>
                    <a:bodyPr/>
                    <a:lstStyle/>
                    <a:p>
                      <a:pPr algn="l" fontAlgn="b"/>
                      <a:r>
                        <a:rPr lang="en-US" sz="1200" u="none" strike="noStrike">
                          <a:effectLst/>
                        </a:rPr>
                        <a:t>ronb@fisherautoparts.com</a:t>
                      </a:r>
                      <a:endParaRPr lang="en-US" sz="12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l" fontAlgn="b"/>
                      <a:r>
                        <a:rPr lang="en-US" sz="1200" u="none" strike="noStrike">
                          <a:effectLst/>
                        </a:rPr>
                        <a:t>0047127</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Ron</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Botkin</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dirty="0">
                          <a:effectLst/>
                        </a:rPr>
                        <a:t>January 27, 2015</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No</a:t>
                      </a:r>
                      <a:endParaRPr lang="en-US" sz="12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0260806"/>
                  </a:ext>
                </a:extLst>
              </a:tr>
              <a:tr h="264319">
                <a:tc>
                  <a:txBody>
                    <a:bodyPr/>
                    <a:lstStyle/>
                    <a:p>
                      <a:pPr algn="l" fontAlgn="b"/>
                      <a:r>
                        <a:rPr lang="en-US" sz="1200" u="none" strike="noStrike">
                          <a:effectLst/>
                        </a:rPr>
                        <a:t>pwdub@fisherautoparts.com</a:t>
                      </a:r>
                      <a:endParaRPr lang="en-US" sz="12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l" fontAlgn="b"/>
                      <a:r>
                        <a:rPr lang="en-US" sz="1200" u="none" strike="noStrike">
                          <a:effectLst/>
                        </a:rPr>
                        <a:t>0047127</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Peter</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Dubinski</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January 27, 2015</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No</a:t>
                      </a:r>
                      <a:endParaRPr lang="en-US" sz="12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62374360"/>
                  </a:ext>
                </a:extLst>
              </a:tr>
              <a:tr h="264319">
                <a:tc>
                  <a:txBody>
                    <a:bodyPr/>
                    <a:lstStyle/>
                    <a:p>
                      <a:pPr algn="l" fontAlgn="b"/>
                      <a:r>
                        <a:rPr lang="en-US" sz="1200" u="none" strike="noStrike">
                          <a:effectLst/>
                        </a:rPr>
                        <a:t>phil@fisherautoparts.com</a:t>
                      </a:r>
                      <a:endParaRPr lang="en-US" sz="12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l" fontAlgn="b"/>
                      <a:r>
                        <a:rPr lang="en-US" sz="1200" u="none" strike="noStrike">
                          <a:effectLst/>
                        </a:rPr>
                        <a:t>0047127</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Phil</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Sponaugle</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January 27, 2015</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No</a:t>
                      </a:r>
                      <a:endParaRPr lang="en-US" sz="12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20993069"/>
                  </a:ext>
                </a:extLst>
              </a:tr>
              <a:tr h="264319">
                <a:tc>
                  <a:txBody>
                    <a:bodyPr/>
                    <a:lstStyle/>
                    <a:p>
                      <a:pPr algn="l" fontAlgn="b"/>
                      <a:r>
                        <a:rPr lang="en-US" sz="1200" u="none" strike="noStrike" dirty="0">
                          <a:effectLst/>
                        </a:rPr>
                        <a:t>herb@fisherautoparts.com</a:t>
                      </a:r>
                      <a:endParaRPr lang="en-US" sz="12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r>
                        <a:rPr lang="en-US" sz="1200" u="none" strike="noStrike">
                          <a:effectLst/>
                        </a:rPr>
                        <a:t>0047127</a:t>
                      </a:r>
                      <a:endParaRPr lang="en-US" sz="1200" b="0" i="0" u="none" strike="noStrike">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l" fontAlgn="b"/>
                      <a:r>
                        <a:rPr lang="en-US" sz="1200" u="none" strike="noStrike">
                          <a:effectLst/>
                        </a:rPr>
                        <a:t>Herb</a:t>
                      </a:r>
                      <a:endParaRPr lang="en-US" sz="1200" b="0" i="0" u="none" strike="noStrike">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l" fontAlgn="b"/>
                      <a:r>
                        <a:rPr lang="en-US" sz="1200" u="none" strike="noStrike">
                          <a:effectLst/>
                        </a:rPr>
                        <a:t>Godschalk</a:t>
                      </a:r>
                      <a:endParaRPr lang="en-US" sz="1200" b="0" i="0" u="none" strike="noStrike">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l" fontAlgn="b"/>
                      <a:r>
                        <a:rPr lang="en-US" sz="1200" u="none" strike="noStrike">
                          <a:effectLst/>
                        </a:rPr>
                        <a:t>January 27, 2015</a:t>
                      </a:r>
                      <a:endParaRPr lang="en-US" sz="1200" b="0" i="0" u="none" strike="noStrike">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l" fontAlgn="b"/>
                      <a:r>
                        <a:rPr lang="en-US" sz="1200" u="none" strike="noStrike" dirty="0">
                          <a:effectLst/>
                        </a:rPr>
                        <a:t>No</a:t>
                      </a:r>
                      <a:endParaRPr lang="en-US" sz="1200" b="0" i="0" u="none" strike="noStrike" dirty="0">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4204665"/>
                  </a:ext>
                </a:extLst>
              </a:tr>
            </a:tbl>
          </a:graphicData>
        </a:graphic>
      </p:graphicFrame>
    </p:spTree>
    <p:extLst>
      <p:ext uri="{BB962C8B-B14F-4D97-AF65-F5344CB8AC3E}">
        <p14:creationId xmlns:p14="http://schemas.microsoft.com/office/powerpoint/2010/main" val="22511344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91369-24EC-4BD9-87CC-05A9C262FA55}"/>
              </a:ext>
            </a:extLst>
          </p:cNvPr>
          <p:cNvSpPr>
            <a:spLocks noGrp="1"/>
          </p:cNvSpPr>
          <p:nvPr>
            <p:ph type="title"/>
          </p:nvPr>
        </p:nvSpPr>
        <p:spPr/>
        <p:txBody>
          <a:bodyPr/>
          <a:lstStyle/>
          <a:p>
            <a:r>
              <a:rPr lang="en-US"/>
              <a:t>Contact Info</a:t>
            </a:r>
          </a:p>
        </p:txBody>
      </p:sp>
      <p:graphicFrame>
        <p:nvGraphicFramePr>
          <p:cNvPr id="4" name="Table 3">
            <a:extLst>
              <a:ext uri="{FF2B5EF4-FFF2-40B4-BE49-F238E27FC236}">
                <a16:creationId xmlns:a16="http://schemas.microsoft.com/office/drawing/2014/main" id="{C3C8C25A-0EBB-47A0-9BA1-36FC429358A6}"/>
              </a:ext>
            </a:extLst>
          </p:cNvPr>
          <p:cNvGraphicFramePr>
            <a:graphicFrameLocks noGrp="1"/>
          </p:cNvGraphicFramePr>
          <p:nvPr>
            <p:extLst>
              <p:ext uri="{D42A27DB-BD31-4B8C-83A1-F6EECF244321}">
                <p14:modId xmlns:p14="http://schemas.microsoft.com/office/powerpoint/2010/main" val="4169604858"/>
              </p:ext>
            </p:extLst>
          </p:nvPr>
        </p:nvGraphicFramePr>
        <p:xfrm>
          <a:off x="962025" y="1684000"/>
          <a:ext cx="10148427" cy="4117036"/>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961264">
                  <a:extLst>
                    <a:ext uri="{9D8B030D-6E8A-4147-A177-3AD203B41FA5}">
                      <a16:colId xmlns:a16="http://schemas.microsoft.com/office/drawing/2014/main" val="2535265703"/>
                    </a:ext>
                  </a:extLst>
                </a:gridCol>
                <a:gridCol w="1040057">
                  <a:extLst>
                    <a:ext uri="{9D8B030D-6E8A-4147-A177-3AD203B41FA5}">
                      <a16:colId xmlns:a16="http://schemas.microsoft.com/office/drawing/2014/main" val="3338424123"/>
                    </a:ext>
                  </a:extLst>
                </a:gridCol>
                <a:gridCol w="3120168">
                  <a:extLst>
                    <a:ext uri="{9D8B030D-6E8A-4147-A177-3AD203B41FA5}">
                      <a16:colId xmlns:a16="http://schemas.microsoft.com/office/drawing/2014/main" val="2836718492"/>
                    </a:ext>
                  </a:extLst>
                </a:gridCol>
                <a:gridCol w="1906770">
                  <a:extLst>
                    <a:ext uri="{9D8B030D-6E8A-4147-A177-3AD203B41FA5}">
                      <a16:colId xmlns:a16="http://schemas.microsoft.com/office/drawing/2014/main" val="1169049187"/>
                    </a:ext>
                  </a:extLst>
                </a:gridCol>
                <a:gridCol w="3120168">
                  <a:extLst>
                    <a:ext uri="{9D8B030D-6E8A-4147-A177-3AD203B41FA5}">
                      <a16:colId xmlns:a16="http://schemas.microsoft.com/office/drawing/2014/main" val="3713226804"/>
                    </a:ext>
                  </a:extLst>
                </a:gridCol>
              </a:tblGrid>
              <a:tr h="374276">
                <a:tc>
                  <a:txBody>
                    <a:bodyPr/>
                    <a:lstStyle/>
                    <a:p>
                      <a:pPr algn="ctr" fontAlgn="b"/>
                      <a:r>
                        <a:rPr lang="en-US" sz="1200" b="1" u="none" strike="noStrike" dirty="0">
                          <a:solidFill>
                            <a:schemeClr val="bg1"/>
                          </a:solidFill>
                          <a:effectLst/>
                        </a:rPr>
                        <a:t>Last Name</a:t>
                      </a:r>
                      <a:endParaRPr lang="en-US" sz="1200" b="1"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1200" b="1" u="none" strike="noStrike" dirty="0">
                          <a:solidFill>
                            <a:schemeClr val="bg1"/>
                          </a:solidFill>
                          <a:effectLst/>
                        </a:rPr>
                        <a:t>First Name</a:t>
                      </a:r>
                      <a:endParaRPr lang="en-US" sz="1200" b="1" i="0" u="none" strike="noStrike" dirty="0">
                        <a:solidFill>
                          <a:schemeClr val="bg1"/>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1200" b="1" u="none" strike="noStrike">
                          <a:solidFill>
                            <a:schemeClr val="bg1"/>
                          </a:solidFill>
                          <a:effectLst/>
                        </a:rPr>
                        <a:t>Title</a:t>
                      </a:r>
                      <a:endParaRPr lang="en-US" sz="1200" b="1" i="0" u="none" strike="noStrike">
                        <a:solidFill>
                          <a:schemeClr val="bg1"/>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1200" b="1" u="none" strike="noStrike" dirty="0">
                          <a:solidFill>
                            <a:schemeClr val="bg1"/>
                          </a:solidFill>
                          <a:effectLst/>
                        </a:rPr>
                        <a:t>Phone</a:t>
                      </a:r>
                      <a:endParaRPr lang="en-US" sz="1200" b="1" i="0" u="none" strike="noStrike" dirty="0">
                        <a:solidFill>
                          <a:schemeClr val="bg1"/>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1200" b="1" u="none" strike="noStrike" dirty="0">
                          <a:solidFill>
                            <a:schemeClr val="bg1"/>
                          </a:solidFill>
                          <a:effectLst/>
                        </a:rPr>
                        <a:t>Email</a:t>
                      </a:r>
                      <a:endParaRPr lang="en-US" sz="1200" b="1" i="0" u="none" strike="noStrike" dirty="0">
                        <a:solidFill>
                          <a:schemeClr val="bg1"/>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4089362465"/>
                  </a:ext>
                </a:extLst>
              </a:tr>
              <a:tr h="374276">
                <a:tc>
                  <a:txBody>
                    <a:bodyPr/>
                    <a:lstStyle/>
                    <a:p>
                      <a:pPr algn="l" fontAlgn="b"/>
                      <a:r>
                        <a:rPr lang="en-US" sz="1200" u="none" strike="noStrike" dirty="0">
                          <a:effectLst/>
                        </a:rPr>
                        <a:t>Bailey</a:t>
                      </a:r>
                      <a:endParaRPr lang="en-US" sz="12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200" u="none" strike="noStrike" dirty="0">
                          <a:effectLst/>
                        </a:rPr>
                        <a:t>Dan</a:t>
                      </a:r>
                      <a:endParaRPr lang="en-US" sz="1200" b="0" i="0" u="none" strike="noStrike" dirty="0">
                        <a:solidFill>
                          <a:srgbClr val="000000"/>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l" fontAlgn="b"/>
                      <a:r>
                        <a:rPr lang="en-US" sz="1200" u="none" strike="noStrike" dirty="0">
                          <a:effectLst/>
                        </a:rPr>
                        <a:t>CTO</a:t>
                      </a:r>
                      <a:endParaRPr lang="en-US" sz="1200" b="0" i="0" u="none" strike="noStrike" dirty="0">
                        <a:solidFill>
                          <a:srgbClr val="000000"/>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l" fontAlgn="b"/>
                      <a:r>
                        <a:rPr lang="en-US" sz="1200" u="none" strike="noStrike" dirty="0">
                          <a:effectLst/>
                        </a:rPr>
                        <a:t>+1.717.264.6171</a:t>
                      </a:r>
                      <a:endParaRPr lang="en-US" sz="1200" b="0" i="0" u="none" strike="noStrike" dirty="0">
                        <a:solidFill>
                          <a:srgbClr val="000000"/>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l" fontAlgn="b"/>
                      <a:r>
                        <a:rPr lang="en-US" sz="1200" u="none" strike="noStrike">
                          <a:effectLst/>
                        </a:rPr>
                        <a:t>dan@fisherautoparts.com</a:t>
                      </a:r>
                      <a:endParaRPr lang="en-US" sz="12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55623384"/>
                  </a:ext>
                </a:extLst>
              </a:tr>
              <a:tr h="374276">
                <a:tc>
                  <a:txBody>
                    <a:bodyPr/>
                    <a:lstStyle/>
                    <a:p>
                      <a:pPr algn="l" fontAlgn="b"/>
                      <a:r>
                        <a:rPr lang="en-US" sz="1200" u="none" strike="noStrike">
                          <a:effectLst/>
                        </a:rPr>
                        <a:t>Collazo</a:t>
                      </a:r>
                      <a:endParaRPr lang="en-US" sz="12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l" fontAlgn="b"/>
                      <a:r>
                        <a:rPr lang="en-US" sz="1200" u="none" strike="noStrike" dirty="0">
                          <a:effectLst/>
                        </a:rPr>
                        <a:t>Christian</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dirty="0">
                          <a:effectLst/>
                        </a:rPr>
                        <a:t>IT Help Desk</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(540) 885-8901</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crcol@fisherautoparts.com</a:t>
                      </a:r>
                      <a:endParaRPr lang="en-US" sz="12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16301766"/>
                  </a:ext>
                </a:extLst>
              </a:tr>
              <a:tr h="374276">
                <a:tc>
                  <a:txBody>
                    <a:bodyPr/>
                    <a:lstStyle/>
                    <a:p>
                      <a:pPr algn="l" fontAlgn="b"/>
                      <a:r>
                        <a:rPr lang="en-US" sz="1200" u="none" strike="noStrike" dirty="0">
                          <a:effectLst/>
                        </a:rPr>
                        <a:t>Cox</a:t>
                      </a:r>
                      <a:endParaRPr lang="en-US" sz="12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l" fontAlgn="b"/>
                      <a:r>
                        <a:rPr lang="en-US" sz="1200" u="none" strike="noStrike">
                          <a:effectLst/>
                        </a:rPr>
                        <a:t>Ken</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dirty="0">
                          <a:effectLst/>
                        </a:rPr>
                        <a:t>Human Resources Director</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(540) 885-8901</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kenc@fisherautoparts.com</a:t>
                      </a:r>
                      <a:endParaRPr lang="en-US" sz="12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8655230"/>
                  </a:ext>
                </a:extLst>
              </a:tr>
              <a:tr h="374276">
                <a:tc>
                  <a:txBody>
                    <a:bodyPr/>
                    <a:lstStyle/>
                    <a:p>
                      <a:pPr algn="l" fontAlgn="b"/>
                      <a:r>
                        <a:rPr lang="en-US" sz="1200" u="none" strike="noStrike">
                          <a:effectLst/>
                        </a:rPr>
                        <a:t>Coymore</a:t>
                      </a:r>
                      <a:endParaRPr lang="en-US" sz="12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l" fontAlgn="b"/>
                      <a:r>
                        <a:rPr lang="en-US" sz="1200" u="none" strike="noStrike">
                          <a:effectLst/>
                        </a:rPr>
                        <a:t>David</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dirty="0">
                          <a:effectLst/>
                        </a:rPr>
                        <a:t>controller</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+1.540.885.8901</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davidc@fisherautoparts.com</a:t>
                      </a:r>
                      <a:endParaRPr lang="en-US" sz="12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47819704"/>
                  </a:ext>
                </a:extLst>
              </a:tr>
              <a:tr h="374276">
                <a:tc>
                  <a:txBody>
                    <a:bodyPr/>
                    <a:lstStyle/>
                    <a:p>
                      <a:pPr algn="l" fontAlgn="b"/>
                      <a:r>
                        <a:rPr lang="en-US" sz="1200" u="none" strike="noStrike">
                          <a:effectLst/>
                        </a:rPr>
                        <a:t>Fisher Jr</a:t>
                      </a:r>
                      <a:endParaRPr lang="en-US" sz="12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l" fontAlgn="b"/>
                      <a:r>
                        <a:rPr lang="en-US" sz="1200" u="none" strike="noStrike">
                          <a:effectLst/>
                        </a:rPr>
                        <a:t>Arthur</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dirty="0">
                          <a:effectLst/>
                        </a:rPr>
                        <a:t>President, CEO</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+1.540.885.8901</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arthurf@fisherautoparts.com</a:t>
                      </a:r>
                      <a:endParaRPr lang="en-US" sz="12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60997379"/>
                  </a:ext>
                </a:extLst>
              </a:tr>
              <a:tr h="374276">
                <a:tc>
                  <a:txBody>
                    <a:bodyPr/>
                    <a:lstStyle/>
                    <a:p>
                      <a:pPr algn="l" fontAlgn="b"/>
                      <a:r>
                        <a:rPr lang="en-US" sz="1200" u="none" strike="noStrike">
                          <a:effectLst/>
                        </a:rPr>
                        <a:t>Godschalk</a:t>
                      </a:r>
                      <a:endParaRPr lang="en-US" sz="12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l" fontAlgn="b"/>
                      <a:r>
                        <a:rPr lang="en-US" sz="1200" u="none" strike="noStrike">
                          <a:effectLst/>
                        </a:rPr>
                        <a:t>Herb</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dirty="0">
                          <a:effectLst/>
                        </a:rPr>
                        <a:t>Co-President</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(540) 885-8901</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herb@fisherautoparts.com</a:t>
                      </a:r>
                      <a:endParaRPr lang="en-US" sz="12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61989302"/>
                  </a:ext>
                </a:extLst>
              </a:tr>
              <a:tr h="374276">
                <a:tc>
                  <a:txBody>
                    <a:bodyPr/>
                    <a:lstStyle/>
                    <a:p>
                      <a:pPr algn="l" fontAlgn="b"/>
                      <a:r>
                        <a:rPr lang="en-US" sz="1200" u="none" strike="noStrike">
                          <a:effectLst/>
                        </a:rPr>
                        <a:t>McKee</a:t>
                      </a:r>
                      <a:endParaRPr lang="en-US" sz="12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l" fontAlgn="b"/>
                      <a:r>
                        <a:rPr lang="en-US" sz="1200" u="none" strike="noStrike">
                          <a:effectLst/>
                        </a:rPr>
                        <a:t>Mike</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dirty="0">
                          <a:effectLst/>
                        </a:rPr>
                        <a:t>Computer System Manager</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dirty="0">
                          <a:effectLst/>
                        </a:rPr>
                        <a:t>(540) 885-8901</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memck@fisherautoparts.com</a:t>
                      </a:r>
                      <a:endParaRPr lang="en-US" sz="12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09750328"/>
                  </a:ext>
                </a:extLst>
              </a:tr>
              <a:tr h="374276">
                <a:tc>
                  <a:txBody>
                    <a:bodyPr/>
                    <a:lstStyle/>
                    <a:p>
                      <a:pPr algn="l" fontAlgn="b"/>
                      <a:r>
                        <a:rPr lang="en-US" sz="1200" u="none" strike="noStrike">
                          <a:effectLst/>
                        </a:rPr>
                        <a:t>Sponaugle</a:t>
                      </a:r>
                      <a:endParaRPr lang="en-US" sz="12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l" fontAlgn="b"/>
                      <a:r>
                        <a:rPr lang="en-US" sz="1200" u="none" strike="noStrike">
                          <a:effectLst/>
                        </a:rPr>
                        <a:t>Phil</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Project Director</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dirty="0">
                          <a:effectLst/>
                        </a:rPr>
                        <a:t>(540) 213-8265</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phil@fisherautoparts.com</a:t>
                      </a:r>
                      <a:endParaRPr lang="en-US" sz="1200" b="0"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98346824"/>
                  </a:ext>
                </a:extLst>
              </a:tr>
              <a:tr h="374276">
                <a:tc>
                  <a:txBody>
                    <a:bodyPr/>
                    <a:lstStyle/>
                    <a:p>
                      <a:pPr algn="l" fontAlgn="b"/>
                      <a:r>
                        <a:rPr lang="en-US" sz="1200" u="none" strike="noStrike">
                          <a:effectLst/>
                        </a:rPr>
                        <a:t>Stewart</a:t>
                      </a:r>
                      <a:endParaRPr lang="en-US" sz="12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l" fontAlgn="b"/>
                      <a:r>
                        <a:rPr lang="en-US" sz="1200" u="none" strike="noStrike">
                          <a:effectLst/>
                        </a:rPr>
                        <a:t>Vic</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a:effectLst/>
                        </a:rPr>
                        <a:t>Director, Corporate Purchasing</a:t>
                      </a:r>
                      <a:endParaRPr lang="en-US" sz="1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dirty="0">
                          <a:effectLst/>
                        </a:rPr>
                        <a:t>(540) 885-8901</a:t>
                      </a:r>
                      <a:endParaRPr lang="en-US"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1200" u="none" strike="noStrike" dirty="0">
                          <a:effectLst/>
                        </a:rPr>
                        <a:t>vlste@fisherautoparts.com</a:t>
                      </a:r>
                      <a:endParaRPr lang="en-US" sz="1200" b="0" i="0" u="none" strike="noStrike" dirty="0">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1783122"/>
                  </a:ext>
                </a:extLst>
              </a:tr>
              <a:tr h="374276">
                <a:tc>
                  <a:txBody>
                    <a:bodyPr/>
                    <a:lstStyle/>
                    <a:p>
                      <a:pPr algn="l" fontAlgn="b"/>
                      <a:r>
                        <a:rPr lang="en-US" sz="1200" u="none" strike="noStrike">
                          <a:effectLst/>
                        </a:rPr>
                        <a:t>Tinnin</a:t>
                      </a:r>
                      <a:endParaRPr lang="en-US" sz="12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r>
                        <a:rPr lang="en-US" sz="1200" u="none" strike="noStrike">
                          <a:effectLst/>
                        </a:rPr>
                        <a:t>Whitney</a:t>
                      </a:r>
                      <a:endParaRPr lang="en-US" sz="1200" b="0" i="0" u="none" strike="noStrike">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l" fontAlgn="b"/>
                      <a:r>
                        <a:rPr lang="en-US" sz="1200" u="none" strike="noStrike">
                          <a:effectLst/>
                        </a:rPr>
                        <a:t>IT Help Desk Manager</a:t>
                      </a:r>
                      <a:endParaRPr lang="en-US" sz="1200" b="0" i="0" u="none" strike="noStrike">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l" fontAlgn="b"/>
                      <a:r>
                        <a:rPr lang="en-US" sz="1200" u="none" strike="noStrike">
                          <a:effectLst/>
                        </a:rPr>
                        <a:t>(540) 885-8901</a:t>
                      </a:r>
                      <a:endParaRPr lang="en-US" sz="1200" b="0" i="0" u="none" strike="noStrike">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l" fontAlgn="b"/>
                      <a:r>
                        <a:rPr lang="en-US" sz="1200" u="none" strike="noStrike" dirty="0">
                          <a:effectLst/>
                        </a:rPr>
                        <a:t>whitney.tinnin@fisherautoparts.com</a:t>
                      </a:r>
                      <a:endParaRPr lang="en-US" sz="1200" b="0" i="0" u="none" strike="noStrike" dirty="0">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8092730"/>
                  </a:ext>
                </a:extLst>
              </a:tr>
            </a:tbl>
          </a:graphicData>
        </a:graphic>
      </p:graphicFrame>
    </p:spTree>
    <p:extLst>
      <p:ext uri="{BB962C8B-B14F-4D97-AF65-F5344CB8AC3E}">
        <p14:creationId xmlns:p14="http://schemas.microsoft.com/office/powerpoint/2010/main" val="3541590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15E9A2-8FA5-48FD-8FE0-138B3C6670F5}"/>
              </a:ext>
            </a:extLst>
          </p:cNvPr>
          <p:cNvSpPr>
            <a:spLocks noGrp="1"/>
          </p:cNvSpPr>
          <p:nvPr>
            <p:ph type="title"/>
          </p:nvPr>
        </p:nvSpPr>
        <p:spPr>
          <a:xfrm>
            <a:off x="1372762" y="285149"/>
            <a:ext cx="10576062" cy="876821"/>
          </a:xfrm>
        </p:spPr>
        <p:txBody>
          <a:bodyPr>
            <a:normAutofit/>
          </a:bodyPr>
          <a:lstStyle/>
          <a:p>
            <a:r>
              <a:rPr lang="en-US" b="0" dirty="0">
                <a:latin typeface="Open Sans"/>
                <a:ea typeface="Open Sans"/>
                <a:cs typeface="Open Sans"/>
              </a:rPr>
              <a:t> Robust Solution Portfolio</a:t>
            </a:r>
            <a:endParaRPr lang="en-US" sz="1100" b="0" dirty="0">
              <a:highlight>
                <a:srgbClr val="FFFF00"/>
              </a:highlight>
            </a:endParaRPr>
          </a:p>
        </p:txBody>
      </p:sp>
      <p:sp>
        <p:nvSpPr>
          <p:cNvPr id="13" name="TextBox 12">
            <a:extLst>
              <a:ext uri="{FF2B5EF4-FFF2-40B4-BE49-F238E27FC236}">
                <a16:creationId xmlns:a16="http://schemas.microsoft.com/office/drawing/2014/main" id="{14B309C7-1911-4A4D-92CF-5FB9169842CD}"/>
              </a:ext>
            </a:extLst>
          </p:cNvPr>
          <p:cNvSpPr txBox="1"/>
          <p:nvPr/>
        </p:nvSpPr>
        <p:spPr>
          <a:xfrm>
            <a:off x="913775" y="2164607"/>
            <a:ext cx="2536681" cy="2862322"/>
          </a:xfrm>
          <a:prstGeom prst="rect">
            <a:avLst/>
          </a:prstGeom>
          <a:noFill/>
        </p:spPr>
        <p:txBody>
          <a:bodyPr wrap="square" rtlCol="0">
            <a:spAutoFit/>
          </a:bodyPr>
          <a:lstStyle/>
          <a:p>
            <a:r>
              <a:rPr lang="en-US" sz="3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Best Solutions from </a:t>
            </a:r>
          </a:p>
          <a:p>
            <a:r>
              <a:rPr lang="en-US" sz="3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Best Providers</a:t>
            </a:r>
          </a:p>
        </p:txBody>
      </p:sp>
      <p:grpSp>
        <p:nvGrpSpPr>
          <p:cNvPr id="14" name="Group 13">
            <a:extLst>
              <a:ext uri="{FF2B5EF4-FFF2-40B4-BE49-F238E27FC236}">
                <a16:creationId xmlns:a16="http://schemas.microsoft.com/office/drawing/2014/main" id="{11E57635-3CCB-4657-A9F5-74C0C8BA6B5E}"/>
              </a:ext>
            </a:extLst>
          </p:cNvPr>
          <p:cNvGrpSpPr/>
          <p:nvPr/>
        </p:nvGrpSpPr>
        <p:grpSpPr>
          <a:xfrm>
            <a:off x="4153402" y="1382198"/>
            <a:ext cx="6962297" cy="4641531"/>
            <a:chOff x="4153402" y="1325636"/>
            <a:chExt cx="7003574" cy="4669049"/>
          </a:xfrm>
        </p:grpSpPr>
        <p:grpSp>
          <p:nvGrpSpPr>
            <p:cNvPr id="10" name="Group 9">
              <a:extLst>
                <a:ext uri="{FF2B5EF4-FFF2-40B4-BE49-F238E27FC236}">
                  <a16:creationId xmlns:a16="http://schemas.microsoft.com/office/drawing/2014/main" id="{4C2ED501-2A93-4233-B6D9-A4F0569DE83A}"/>
                </a:ext>
              </a:extLst>
            </p:cNvPr>
            <p:cNvGrpSpPr/>
            <p:nvPr/>
          </p:nvGrpSpPr>
          <p:grpSpPr>
            <a:xfrm>
              <a:off x="4153402" y="1325636"/>
              <a:ext cx="7003574" cy="4669049"/>
              <a:chOff x="2507530" y="1373532"/>
              <a:chExt cx="7003574" cy="4669049"/>
            </a:xfrm>
          </p:grpSpPr>
          <p:grpSp>
            <p:nvGrpSpPr>
              <p:cNvPr id="9" name="Group 8">
                <a:extLst>
                  <a:ext uri="{FF2B5EF4-FFF2-40B4-BE49-F238E27FC236}">
                    <a16:creationId xmlns:a16="http://schemas.microsoft.com/office/drawing/2014/main" id="{0FD46543-9990-43E0-90D5-456B99B612E7}"/>
                  </a:ext>
                </a:extLst>
              </p:cNvPr>
              <p:cNvGrpSpPr/>
              <p:nvPr/>
            </p:nvGrpSpPr>
            <p:grpSpPr>
              <a:xfrm>
                <a:off x="2507530" y="1373532"/>
                <a:ext cx="7003574" cy="4669049"/>
                <a:chOff x="2507530" y="1373532"/>
                <a:chExt cx="7003574" cy="4669049"/>
              </a:xfrm>
            </p:grpSpPr>
            <p:graphicFrame>
              <p:nvGraphicFramePr>
                <p:cNvPr id="2" name="Diagram 1">
                  <a:extLst>
                    <a:ext uri="{FF2B5EF4-FFF2-40B4-BE49-F238E27FC236}">
                      <a16:creationId xmlns:a16="http://schemas.microsoft.com/office/drawing/2014/main" id="{30321AB3-2404-4F64-8275-9CE6185724A6}"/>
                    </a:ext>
                  </a:extLst>
                </p:cNvPr>
                <p:cNvGraphicFramePr/>
                <p:nvPr/>
              </p:nvGraphicFramePr>
              <p:xfrm>
                <a:off x="2507530" y="1373532"/>
                <a:ext cx="7003574" cy="4669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Picture 19" descr="Icon&#10;&#10;Description automatically generated">
                  <a:extLst>
                    <a:ext uri="{FF2B5EF4-FFF2-40B4-BE49-F238E27FC236}">
                      <a16:creationId xmlns:a16="http://schemas.microsoft.com/office/drawing/2014/main" id="{75467BED-7914-4794-9989-BD8C3E4C2D74}"/>
                    </a:ext>
                  </a:extLst>
                </p:cNvPr>
                <p:cNvPicPr>
                  <a:picLocks noChangeAspect="1"/>
                </p:cNvPicPr>
                <p:nvPr/>
              </p:nvPicPr>
              <p:blipFill>
                <a:blip r:embed="rId8" cstate="email">
                  <a:duotone>
                    <a:schemeClr val="accent5">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a:off x="4775621" y="2214287"/>
                  <a:ext cx="945332" cy="784173"/>
                </a:xfrm>
                <a:prstGeom prst="rect">
                  <a:avLst/>
                </a:prstGeom>
              </p:spPr>
            </p:pic>
            <p:pic>
              <p:nvPicPr>
                <p:cNvPr id="21" name="Picture 20" descr="Icon&#10;&#10;Description automatically generated">
                  <a:extLst>
                    <a:ext uri="{FF2B5EF4-FFF2-40B4-BE49-F238E27FC236}">
                      <a16:creationId xmlns:a16="http://schemas.microsoft.com/office/drawing/2014/main" id="{E985AC77-3145-4263-9C87-C8B4A93EFE65}"/>
                    </a:ext>
                  </a:extLst>
                </p:cNvPr>
                <p:cNvPicPr>
                  <a:picLocks noChangeAspect="1"/>
                </p:cNvPicPr>
                <p:nvPr/>
              </p:nvPicPr>
              <p:blipFill>
                <a:blip r:embed="rId10" cstate="email">
                  <a:duotone>
                    <a:schemeClr val="accent2">
                      <a:shade val="45000"/>
                      <a:satMod val="135000"/>
                    </a:schemeClr>
                    <a:prstClr val="white"/>
                  </a:duotone>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tretch>
                  <a:fillRect/>
                </a:stretch>
              </p:blipFill>
              <p:spPr>
                <a:xfrm>
                  <a:off x="4785205" y="4381921"/>
                  <a:ext cx="926164" cy="766922"/>
                </a:xfrm>
                <a:prstGeom prst="rect">
                  <a:avLst/>
                </a:prstGeom>
              </p:spPr>
            </p:pic>
            <p:pic>
              <p:nvPicPr>
                <p:cNvPr id="22" name="Picture 21" descr="A red and white logo&#10;&#10;Description automatically generated with low confidence">
                  <a:extLst>
                    <a:ext uri="{FF2B5EF4-FFF2-40B4-BE49-F238E27FC236}">
                      <a16:creationId xmlns:a16="http://schemas.microsoft.com/office/drawing/2014/main" id="{3F85ADED-0FB4-4351-88FF-B0DA41074095}"/>
                    </a:ext>
                  </a:extLst>
                </p:cNvPr>
                <p:cNvPicPr>
                  <a:picLocks noChangeAspect="1"/>
                </p:cNvPicPr>
                <p:nvPr/>
              </p:nvPicPr>
              <p:blipFill>
                <a:blip r:embed="rId12" cstate="email">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tretch>
                  <a:fillRect/>
                </a:stretch>
              </p:blipFill>
              <p:spPr>
                <a:xfrm>
                  <a:off x="6551973" y="2214287"/>
                  <a:ext cx="924384" cy="766923"/>
                </a:xfrm>
                <a:prstGeom prst="rect">
                  <a:avLst/>
                </a:prstGeom>
              </p:spPr>
            </p:pic>
            <p:pic>
              <p:nvPicPr>
                <p:cNvPr id="23" name="Picture 22" descr="Logo, icon&#10;&#10;Description automatically generated">
                  <a:extLst>
                    <a:ext uri="{FF2B5EF4-FFF2-40B4-BE49-F238E27FC236}">
                      <a16:creationId xmlns:a16="http://schemas.microsoft.com/office/drawing/2014/main" id="{80259B30-10CB-4883-8918-9F71A9C99378}"/>
                    </a:ext>
                  </a:extLst>
                </p:cNvPr>
                <p:cNvPicPr>
                  <a:picLocks noChangeAspect="1"/>
                </p:cNvPicPr>
                <p:nvPr/>
              </p:nvPicPr>
              <p:blipFill>
                <a:blip r:embed="rId14" cstate="email">
                  <a:duotone>
                    <a:schemeClr val="accent1">
                      <a:shade val="45000"/>
                      <a:satMod val="135000"/>
                    </a:schemeClr>
                    <a:prstClr val="white"/>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a:ext>
                  </a:extLst>
                </a:blip>
                <a:stretch>
                  <a:fillRect/>
                </a:stretch>
              </p:blipFill>
              <p:spPr>
                <a:xfrm>
                  <a:off x="6551973" y="4391348"/>
                  <a:ext cx="924384" cy="765762"/>
                </a:xfrm>
                <a:prstGeom prst="rect">
                  <a:avLst/>
                </a:prstGeom>
              </p:spPr>
            </p:pic>
          </p:grpSp>
          <p:sp>
            <p:nvSpPr>
              <p:cNvPr id="3" name="TextBox 2">
                <a:extLst>
                  <a:ext uri="{FF2B5EF4-FFF2-40B4-BE49-F238E27FC236}">
                    <a16:creationId xmlns:a16="http://schemas.microsoft.com/office/drawing/2014/main" id="{BDD6C630-BEF0-4D08-8351-E9E10390BA45}"/>
                  </a:ext>
                </a:extLst>
              </p:cNvPr>
              <p:cNvSpPr txBox="1"/>
              <p:nvPr/>
            </p:nvSpPr>
            <p:spPr>
              <a:xfrm>
                <a:off x="3992394" y="3308860"/>
                <a:ext cx="2073003" cy="369332"/>
              </a:xfrm>
              <a:prstGeom prst="rect">
                <a:avLst/>
              </a:prstGeom>
              <a:noFill/>
            </p:spPr>
            <p:txBody>
              <a:bodyPr wrap="none" rtlCol="0">
                <a:spAutoFit/>
              </a:bodyPr>
              <a:lstStyle/>
              <a:p>
                <a:r>
                  <a:rPr lang="en-US"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Communications</a:t>
                </a:r>
              </a:p>
            </p:txBody>
          </p:sp>
          <p:sp>
            <p:nvSpPr>
              <p:cNvPr id="5" name="TextBox 4">
                <a:extLst>
                  <a:ext uri="{FF2B5EF4-FFF2-40B4-BE49-F238E27FC236}">
                    <a16:creationId xmlns:a16="http://schemas.microsoft.com/office/drawing/2014/main" id="{26DE0549-3DE8-4EBF-B8CC-0165DCE0EF91}"/>
                  </a:ext>
                </a:extLst>
              </p:cNvPr>
              <p:cNvSpPr txBox="1"/>
              <p:nvPr/>
            </p:nvSpPr>
            <p:spPr>
              <a:xfrm>
                <a:off x="6212264" y="3320499"/>
                <a:ext cx="2215299" cy="646331"/>
              </a:xfrm>
              <a:prstGeom prst="rect">
                <a:avLst/>
              </a:prstGeom>
              <a:noFill/>
            </p:spPr>
            <p:txBody>
              <a:bodyPr wrap="square" rtlCol="0">
                <a:spAutoFit/>
              </a:bodyPr>
              <a:lstStyle/>
              <a:p>
                <a:pPr algn="ctr"/>
                <a:r>
                  <a:rPr lang="en-US" sz="18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Tech Services</a:t>
                </a:r>
              </a:p>
              <a:p>
                <a:pPr algn="ctr"/>
                <a:endParaRPr lang="en-US" dirty="0"/>
              </a:p>
            </p:txBody>
          </p:sp>
          <p:sp>
            <p:nvSpPr>
              <p:cNvPr id="27" name="TextBox 26">
                <a:extLst>
                  <a:ext uri="{FF2B5EF4-FFF2-40B4-BE49-F238E27FC236}">
                    <a16:creationId xmlns:a16="http://schemas.microsoft.com/office/drawing/2014/main" id="{05592866-F971-459E-8391-C549C840DCC7}"/>
                  </a:ext>
                </a:extLst>
              </p:cNvPr>
              <p:cNvSpPr txBox="1"/>
              <p:nvPr/>
            </p:nvSpPr>
            <p:spPr>
              <a:xfrm>
                <a:off x="3887464" y="3748888"/>
                <a:ext cx="1696052" cy="369332"/>
              </a:xfrm>
              <a:prstGeom prst="rect">
                <a:avLst/>
              </a:prstGeom>
              <a:noFill/>
            </p:spPr>
            <p:txBody>
              <a:bodyPr wrap="square">
                <a:spAutoFit/>
              </a:bodyPr>
              <a:lstStyle/>
              <a:p>
                <a:pPr lvl="0" algn="r"/>
                <a:r>
                  <a:rPr lang="en-US" sz="18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Security</a:t>
                </a:r>
              </a:p>
            </p:txBody>
          </p:sp>
          <p:sp>
            <p:nvSpPr>
              <p:cNvPr id="29" name="TextBox 28">
                <a:extLst>
                  <a:ext uri="{FF2B5EF4-FFF2-40B4-BE49-F238E27FC236}">
                    <a16:creationId xmlns:a16="http://schemas.microsoft.com/office/drawing/2014/main" id="{F92D94F8-8180-40D6-849E-D7F9384A344D}"/>
                  </a:ext>
                </a:extLst>
              </p:cNvPr>
              <p:cNvSpPr txBox="1"/>
              <p:nvPr/>
            </p:nvSpPr>
            <p:spPr>
              <a:xfrm>
                <a:off x="6512615" y="3743364"/>
                <a:ext cx="1751764" cy="369332"/>
              </a:xfrm>
              <a:prstGeom prst="rect">
                <a:avLst/>
              </a:prstGeom>
              <a:noFill/>
            </p:spPr>
            <p:txBody>
              <a:bodyPr wrap="square">
                <a:spAutoFit/>
              </a:bodyPr>
              <a:lstStyle/>
              <a:p>
                <a:pPr lvl="0"/>
                <a:r>
                  <a:rPr lang="en-US" sz="18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Connectivity</a:t>
                </a:r>
              </a:p>
            </p:txBody>
          </p:sp>
        </p:grpSp>
        <p:sp>
          <p:nvSpPr>
            <p:cNvPr id="12" name="TextBox 11">
              <a:extLst>
                <a:ext uri="{FF2B5EF4-FFF2-40B4-BE49-F238E27FC236}">
                  <a16:creationId xmlns:a16="http://schemas.microsoft.com/office/drawing/2014/main" id="{06F3A3F3-8D41-4E94-9E03-E19D5E39514D}"/>
                </a:ext>
              </a:extLst>
            </p:cNvPr>
            <p:cNvSpPr txBox="1"/>
            <p:nvPr/>
          </p:nvSpPr>
          <p:spPr>
            <a:xfrm>
              <a:off x="4627966" y="1462662"/>
              <a:ext cx="1882376" cy="1377726"/>
            </a:xfrm>
            <a:prstGeom prst="rect">
              <a:avLst/>
            </a:prstGeom>
            <a:noFill/>
          </p:spPr>
          <p:txBody>
            <a:bodyPr wrap="none" rtlCol="0">
              <a:spAutoFit/>
            </a:bodyPr>
            <a:lstStyle/>
            <a:p>
              <a:pPr marL="285750" lvl="0" indent="-285750">
                <a:buClr>
                  <a:schemeClr val="accent2"/>
                </a:buClr>
                <a:buFont typeface="Arial" panose="020B0604020202020204" pitchFamily="34" charset="0"/>
                <a:buChar char="•"/>
              </a:pPr>
              <a:r>
                <a:rPr lang="en-US" sz="1200" dirty="0">
                  <a:latin typeface="Open Sans Semibold" panose="020B0706030804020204" pitchFamily="34" charset="0"/>
                  <a:ea typeface="Open Sans Semibold" panose="020B0706030804020204" pitchFamily="34" charset="0"/>
                  <a:cs typeface="Open Sans Semibold" panose="020B0706030804020204" pitchFamily="34" charset="0"/>
                </a:rPr>
                <a:t>POTS</a:t>
              </a:r>
            </a:p>
            <a:p>
              <a:pPr marL="285750" lvl="0" indent="-285750">
                <a:buClr>
                  <a:schemeClr val="accent2"/>
                </a:buClr>
                <a:buFont typeface="Arial" panose="020B0604020202020204" pitchFamily="34" charset="0"/>
                <a:buChar char="•"/>
              </a:pPr>
              <a:r>
                <a:rPr lang="en-US" sz="1200" dirty="0">
                  <a:latin typeface="Open Sans Semibold" panose="020B0706030804020204" pitchFamily="34" charset="0"/>
                  <a:ea typeface="Open Sans Semibold" panose="020B0706030804020204" pitchFamily="34" charset="0"/>
                  <a:cs typeface="Open Sans Semibold" panose="020B0706030804020204" pitchFamily="34" charset="0"/>
                </a:rPr>
                <a:t>POTS Replacement</a:t>
              </a:r>
            </a:p>
            <a:p>
              <a:pPr marL="285750" lvl="0" indent="-285750">
                <a:buClr>
                  <a:schemeClr val="accent2"/>
                </a:buClr>
                <a:buFont typeface="Arial" panose="020B0604020202020204" pitchFamily="34" charset="0"/>
                <a:buChar char="•"/>
              </a:pPr>
              <a:r>
                <a:rPr lang="en-US" sz="1200" dirty="0">
                  <a:latin typeface="Open Sans Semibold" panose="020B0706030804020204" pitchFamily="34" charset="0"/>
                  <a:ea typeface="Open Sans Semibold" panose="020B0706030804020204" pitchFamily="34" charset="0"/>
                  <a:cs typeface="Open Sans Semibold" panose="020B0706030804020204" pitchFamily="34" charset="0"/>
                </a:rPr>
                <a:t>Direct Routing</a:t>
              </a:r>
            </a:p>
            <a:p>
              <a:pPr lvl="1">
                <a:lnSpc>
                  <a:spcPct val="90000"/>
                </a:lnSpc>
                <a:buClr>
                  <a:schemeClr val="accent3"/>
                </a:buClr>
              </a:pPr>
              <a:r>
                <a:rPr lang="en-US" sz="1000" i="1" dirty="0">
                  <a:latin typeface="Open Sans Semibold" panose="020B0706030804020204" pitchFamily="34" charset="0"/>
                  <a:ea typeface="Open Sans Semibold" panose="020B0706030804020204" pitchFamily="34" charset="0"/>
                  <a:cs typeface="Open Sans Semibold" panose="020B0706030804020204" pitchFamily="34" charset="0"/>
                </a:rPr>
                <a:t>for MS Teams</a:t>
              </a:r>
            </a:p>
            <a:p>
              <a:pPr marL="285750" lvl="0" indent="-285750">
                <a:buClr>
                  <a:schemeClr val="accent2"/>
                </a:buClr>
                <a:buFont typeface="Arial" panose="020B0604020202020204" pitchFamily="34" charset="0"/>
                <a:buChar char="•"/>
              </a:pPr>
              <a:r>
                <a:rPr lang="en-US" sz="1200" dirty="0">
                  <a:latin typeface="Open Sans Semibold" panose="020B0706030804020204" pitchFamily="34" charset="0"/>
                  <a:ea typeface="Open Sans Semibold" panose="020B0706030804020204" pitchFamily="34" charset="0"/>
                  <a:cs typeface="Open Sans Semibold" panose="020B0706030804020204" pitchFamily="34" charset="0"/>
                </a:rPr>
                <a:t>UCaaS</a:t>
              </a:r>
            </a:p>
            <a:p>
              <a:pPr marL="285750" lvl="0" indent="-285750">
                <a:buClr>
                  <a:schemeClr val="accent2"/>
                </a:buClr>
                <a:buFont typeface="Arial" panose="020B0604020202020204" pitchFamily="34" charset="0"/>
                <a:buChar char="•"/>
              </a:pPr>
              <a:r>
                <a:rPr lang="en-US" sz="1200" dirty="0" err="1">
                  <a:latin typeface="Open Sans Semibold" panose="020B0706030804020204" pitchFamily="34" charset="0"/>
                  <a:ea typeface="Open Sans Semibold" panose="020B0706030804020204" pitchFamily="34" charset="0"/>
                  <a:cs typeface="Open Sans Semibold" panose="020B0706030804020204" pitchFamily="34" charset="0"/>
                </a:rPr>
                <a:t>Trunking</a:t>
              </a:r>
              <a:endParaRPr lang="en-US" sz="120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285750" lvl="0" indent="-285750">
                <a:buClr>
                  <a:schemeClr val="accent2"/>
                </a:buClr>
                <a:buFont typeface="Arial" panose="020B0604020202020204" pitchFamily="34" charset="0"/>
                <a:buChar char="•"/>
              </a:pPr>
              <a:endParaRPr lang="en-US" sz="14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5" name="TextBox 34">
              <a:extLst>
                <a:ext uri="{FF2B5EF4-FFF2-40B4-BE49-F238E27FC236}">
                  <a16:creationId xmlns:a16="http://schemas.microsoft.com/office/drawing/2014/main" id="{2A6F4BAD-43E0-466D-96A6-DF4101EC197B}"/>
                </a:ext>
              </a:extLst>
            </p:cNvPr>
            <p:cNvSpPr txBox="1"/>
            <p:nvPr/>
          </p:nvSpPr>
          <p:spPr>
            <a:xfrm>
              <a:off x="9346388" y="1473681"/>
              <a:ext cx="1356892" cy="650163"/>
            </a:xfrm>
            <a:prstGeom prst="rect">
              <a:avLst/>
            </a:prstGeom>
            <a:noFill/>
          </p:spPr>
          <p:txBody>
            <a:bodyPr wrap="none" rtlCol="0">
              <a:spAutoFit/>
            </a:bodyPr>
            <a:lstStyle/>
            <a:p>
              <a:pPr marL="285750" lvl="0" indent="-285750">
                <a:buClr>
                  <a:schemeClr val="accent3"/>
                </a:buClr>
                <a:buFont typeface="Arial" panose="020B0604020202020204" pitchFamily="34" charset="0"/>
                <a:buChar char="•"/>
              </a:pPr>
              <a:r>
                <a:rPr lang="en-US" sz="1200" dirty="0" err="1">
                  <a:latin typeface="Open Sans Semibold" panose="020B0706030804020204" pitchFamily="34" charset="0"/>
                  <a:ea typeface="Open Sans Semibold" panose="020B0706030804020204" pitchFamily="34" charset="0"/>
                  <a:cs typeface="Open Sans Semibold" panose="020B0706030804020204" pitchFamily="34" charset="0"/>
                </a:rPr>
                <a:t>TSaaS</a:t>
              </a:r>
              <a:endParaRPr lang="en-US" sz="120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285750" lvl="0" indent="-285750">
                <a:buClr>
                  <a:schemeClr val="accent3"/>
                </a:buClr>
                <a:buFont typeface="Arial" panose="020B0604020202020204" pitchFamily="34" charset="0"/>
                <a:buChar char="•"/>
              </a:pPr>
              <a:r>
                <a:rPr lang="en-US" sz="1200" dirty="0">
                  <a:latin typeface="Open Sans Semibold" panose="020B0706030804020204" pitchFamily="34" charset="0"/>
                  <a:ea typeface="Open Sans Semibold" panose="020B0706030804020204" pitchFamily="34" charset="0"/>
                  <a:cs typeface="Open Sans Semibold" panose="020B0706030804020204" pitchFamily="34" charset="0"/>
                </a:rPr>
                <a:t>Virtual Tech</a:t>
              </a:r>
            </a:p>
            <a:p>
              <a:pPr lvl="0">
                <a:buClr>
                  <a:schemeClr val="accent3"/>
                </a:buClr>
              </a:pPr>
              <a:endParaRPr lang="en-US" sz="1200" i="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7" name="TextBox 36">
              <a:extLst>
                <a:ext uri="{FF2B5EF4-FFF2-40B4-BE49-F238E27FC236}">
                  <a16:creationId xmlns:a16="http://schemas.microsoft.com/office/drawing/2014/main" id="{EA76E914-EEE7-4316-900A-E56C22F13355}"/>
                </a:ext>
              </a:extLst>
            </p:cNvPr>
            <p:cNvSpPr txBox="1"/>
            <p:nvPr/>
          </p:nvSpPr>
          <p:spPr>
            <a:xfrm>
              <a:off x="9473938" y="5162411"/>
              <a:ext cx="1101794" cy="650163"/>
            </a:xfrm>
            <a:prstGeom prst="rect">
              <a:avLst/>
            </a:prstGeom>
            <a:noFill/>
          </p:spPr>
          <p:txBody>
            <a:bodyPr wrap="none" rtlCol="0">
              <a:spAutoFit/>
            </a:bodyPr>
            <a:lstStyle/>
            <a:p>
              <a:pPr marL="285750" lvl="0" indent="-285750">
                <a:buClr>
                  <a:schemeClr val="accent4"/>
                </a:buClr>
                <a:buFont typeface="Arial" panose="020B0604020202020204" pitchFamily="34" charset="0"/>
                <a:buChar char="•"/>
              </a:pPr>
              <a:r>
                <a:rPr lang="en-US" sz="1200" dirty="0">
                  <a:latin typeface="Open Sans Semibold" panose="020B0706030804020204" pitchFamily="34" charset="0"/>
                  <a:ea typeface="Open Sans Semibold" panose="020B0706030804020204" pitchFamily="34" charset="0"/>
                  <a:cs typeface="Open Sans Semibold" panose="020B0706030804020204" pitchFamily="34" charset="0"/>
                </a:rPr>
                <a:t>Internet</a:t>
              </a:r>
            </a:p>
            <a:p>
              <a:pPr marL="285750" lvl="0" indent="-285750">
                <a:buClr>
                  <a:schemeClr val="accent4"/>
                </a:buClr>
                <a:buFont typeface="Arial" panose="020B0604020202020204" pitchFamily="34" charset="0"/>
                <a:buChar char="•"/>
              </a:pPr>
              <a:r>
                <a:rPr lang="en-US" sz="1200" dirty="0">
                  <a:latin typeface="Open Sans Semibold" panose="020B0706030804020204" pitchFamily="34" charset="0"/>
                  <a:ea typeface="Open Sans Semibold" panose="020B0706030804020204" pitchFamily="34" charset="0"/>
                  <a:cs typeface="Open Sans Semibold" panose="020B0706030804020204" pitchFamily="34" charset="0"/>
                </a:rPr>
                <a:t>Wireless</a:t>
              </a:r>
            </a:p>
            <a:p>
              <a:pPr marL="285750" lvl="0" indent="-285750">
                <a:buClr>
                  <a:schemeClr val="accent4"/>
                </a:buClr>
                <a:buFont typeface="Arial" panose="020B0604020202020204" pitchFamily="34" charset="0"/>
                <a:buChar char="•"/>
              </a:pPr>
              <a:r>
                <a:rPr lang="en-US" sz="1200" dirty="0">
                  <a:latin typeface="Open Sans Semibold" panose="020B0706030804020204" pitchFamily="34" charset="0"/>
                  <a:ea typeface="Open Sans Semibold" panose="020B0706030804020204" pitchFamily="34" charset="0"/>
                  <a:cs typeface="Open Sans Semibold" panose="020B0706030804020204" pitchFamily="34" charset="0"/>
                </a:rPr>
                <a:t>SD-WAN</a:t>
              </a:r>
            </a:p>
          </p:txBody>
        </p:sp>
      </p:grpSp>
      <p:sp>
        <p:nvSpPr>
          <p:cNvPr id="6" name="TextBox 5">
            <a:extLst>
              <a:ext uri="{FF2B5EF4-FFF2-40B4-BE49-F238E27FC236}">
                <a16:creationId xmlns:a16="http://schemas.microsoft.com/office/drawing/2014/main" id="{5FEEB9DC-91BB-9FDD-AE09-52F39CA9C477}"/>
              </a:ext>
            </a:extLst>
          </p:cNvPr>
          <p:cNvSpPr txBox="1"/>
          <p:nvPr/>
        </p:nvSpPr>
        <p:spPr>
          <a:xfrm>
            <a:off x="4613980" y="4767398"/>
            <a:ext cx="2115003" cy="1200329"/>
          </a:xfrm>
          <a:prstGeom prst="rect">
            <a:avLst/>
          </a:prstGeom>
          <a:noFill/>
        </p:spPr>
        <p:txBody>
          <a:bodyPr wrap="none" rtlCol="0">
            <a:spAutoFit/>
          </a:bodyPr>
          <a:lstStyle/>
          <a:p>
            <a:pPr marL="112713" lvl="0" indent="-112713">
              <a:buClr>
                <a:schemeClr val="accent5"/>
              </a:buClr>
              <a:buFont typeface="Arial" panose="020B0604020202020204" pitchFamily="34" charset="0"/>
              <a:buChar char="•"/>
            </a:pPr>
            <a:r>
              <a:rPr lang="en-US" sz="1200">
                <a:latin typeface="Open Sans Semibold" panose="020B0706030804020204" pitchFamily="34" charset="0"/>
                <a:ea typeface="Open Sans Semibold" panose="020B0706030804020204" pitchFamily="34" charset="0"/>
                <a:cs typeface="Open Sans Semibold" panose="020B0706030804020204" pitchFamily="34" charset="0"/>
              </a:rPr>
              <a:t>Managed </a:t>
            </a:r>
            <a:br>
              <a:rPr lang="en-US" sz="1200">
                <a:latin typeface="Open Sans Semibold" panose="020B0706030804020204" pitchFamily="34" charset="0"/>
                <a:ea typeface="Open Sans Semibold" panose="020B0706030804020204" pitchFamily="34" charset="0"/>
                <a:cs typeface="Open Sans Semibold" panose="020B0706030804020204" pitchFamily="34" charset="0"/>
              </a:rPr>
            </a:br>
            <a:r>
              <a:rPr lang="en-US" sz="1200">
                <a:latin typeface="Open Sans Semibold" panose="020B0706030804020204" pitchFamily="34" charset="0"/>
                <a:ea typeface="Open Sans Semibold" panose="020B0706030804020204" pitchFamily="34" charset="0"/>
                <a:cs typeface="Open Sans Semibold" panose="020B0706030804020204" pitchFamily="34" charset="0"/>
              </a:rPr>
              <a:t>Security</a:t>
            </a:r>
          </a:p>
          <a:p>
            <a:pPr marL="112713" lvl="0" indent="-112713">
              <a:buClr>
                <a:schemeClr val="accent5"/>
              </a:buClr>
              <a:buFont typeface="Arial" panose="020B0604020202020204" pitchFamily="34" charset="0"/>
              <a:buChar char="•"/>
            </a:pPr>
            <a:r>
              <a:rPr lang="en-US" sz="900">
                <a:latin typeface="Open Sans Semibold" panose="020B0706030804020204" pitchFamily="34" charset="0"/>
                <a:ea typeface="Open Sans Semibold" panose="020B0706030804020204" pitchFamily="34" charset="0"/>
                <a:cs typeface="Open Sans Semibold" panose="020B0706030804020204" pitchFamily="34" charset="0"/>
              </a:rPr>
              <a:t>Protect all connected </a:t>
            </a:r>
            <a:br>
              <a:rPr lang="en-US" sz="900">
                <a:latin typeface="Open Sans Semibold" panose="020B0706030804020204" pitchFamily="34" charset="0"/>
                <a:ea typeface="Open Sans Semibold" panose="020B0706030804020204" pitchFamily="34" charset="0"/>
                <a:cs typeface="Open Sans Semibold" panose="020B0706030804020204" pitchFamily="34" charset="0"/>
              </a:rPr>
            </a:br>
            <a:r>
              <a:rPr lang="en-US" sz="900">
                <a:latin typeface="Open Sans Semibold" panose="020B0706030804020204" pitchFamily="34" charset="0"/>
                <a:ea typeface="Open Sans Semibold" panose="020B0706030804020204" pitchFamily="34" charset="0"/>
                <a:cs typeface="Open Sans Semibold" panose="020B0706030804020204" pitchFamily="34" charset="0"/>
              </a:rPr>
              <a:t>devices on your network </a:t>
            </a:r>
            <a:br>
              <a:rPr lang="en-US" sz="900">
                <a:latin typeface="Open Sans Semibold" panose="020B0706030804020204" pitchFamily="34" charset="0"/>
                <a:ea typeface="Open Sans Semibold" panose="020B0706030804020204" pitchFamily="34" charset="0"/>
                <a:cs typeface="Open Sans Semibold" panose="020B0706030804020204" pitchFamily="34" charset="0"/>
              </a:rPr>
            </a:br>
            <a:r>
              <a:rPr lang="en-US" sz="900">
                <a:latin typeface="Open Sans Semibold" panose="020B0706030804020204" pitchFamily="34" charset="0"/>
                <a:ea typeface="Open Sans Semibold" panose="020B0706030804020204" pitchFamily="34" charset="0"/>
                <a:cs typeface="Open Sans Semibold" panose="020B0706030804020204" pitchFamily="34" charset="0"/>
              </a:rPr>
              <a:t>from malware, phishing scams, </a:t>
            </a:r>
            <a:br>
              <a:rPr lang="en-US" sz="900">
                <a:latin typeface="Open Sans Semibold" panose="020B0706030804020204" pitchFamily="34" charset="0"/>
                <a:ea typeface="Open Sans Semibold" panose="020B0706030804020204" pitchFamily="34" charset="0"/>
                <a:cs typeface="Open Sans Semibold" panose="020B0706030804020204" pitchFamily="34" charset="0"/>
              </a:rPr>
            </a:br>
            <a:r>
              <a:rPr lang="en-US" sz="900">
                <a:latin typeface="Open Sans Semibold" panose="020B0706030804020204" pitchFamily="34" charset="0"/>
                <a:ea typeface="Open Sans Semibold" panose="020B0706030804020204" pitchFamily="34" charset="0"/>
                <a:cs typeface="Open Sans Semibold" panose="020B0706030804020204" pitchFamily="34" charset="0"/>
              </a:rPr>
              <a:t>ransomware, and botnet attacks</a:t>
            </a:r>
          </a:p>
          <a:p>
            <a:pPr marL="112713" lvl="0" indent="-112713">
              <a:buClr>
                <a:schemeClr val="accent5"/>
              </a:buClr>
              <a:buFont typeface="Arial" panose="020B0604020202020204" pitchFamily="34" charset="0"/>
              <a:buChar char="•"/>
            </a:pPr>
            <a:r>
              <a:rPr lang="en-US" sz="1200">
                <a:latin typeface="Open Sans Semibold" panose="020B0706030804020204" pitchFamily="34" charset="0"/>
                <a:ea typeface="Open Sans Semibold" panose="020B0706030804020204" pitchFamily="34" charset="0"/>
                <a:cs typeface="Open Sans Semibold" panose="020B0706030804020204" pitchFamily="34" charset="0"/>
              </a:rPr>
              <a:t>Zscaler</a:t>
            </a:r>
            <a:endParaRPr lang="en-US" sz="1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4211068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7FB6E-184F-477E-A704-E12B56178946}"/>
              </a:ext>
            </a:extLst>
          </p:cNvPr>
          <p:cNvSpPr>
            <a:spLocks noGrp="1"/>
          </p:cNvSpPr>
          <p:nvPr>
            <p:ph type="title"/>
          </p:nvPr>
        </p:nvSpPr>
        <p:spPr>
          <a:xfrm>
            <a:off x="494220" y="116975"/>
            <a:ext cx="2335244" cy="876821"/>
          </a:xfrm>
        </p:spPr>
        <p:txBody>
          <a:bodyPr>
            <a:normAutofit/>
          </a:bodyPr>
          <a:lstStyle/>
          <a:p>
            <a:r>
              <a:rPr lang="en-US" b="1">
                <a:solidFill>
                  <a:srgbClr val="518EB2"/>
                </a:solidFill>
              </a:rPr>
              <a:t>Insync</a:t>
            </a:r>
            <a:r>
              <a:rPr lang="en-US" sz="1800" baseline="100000">
                <a:solidFill>
                  <a:srgbClr val="518EB2"/>
                </a:solidFill>
              </a:rPr>
              <a:t>sm</a:t>
            </a:r>
            <a:endParaRPr lang="en-US" sz="2800" i="1" baseline="100000" dirty="0">
              <a:solidFill>
                <a:srgbClr val="518EB2"/>
              </a:solidFill>
            </a:endParaRPr>
          </a:p>
        </p:txBody>
      </p:sp>
      <p:grpSp>
        <p:nvGrpSpPr>
          <p:cNvPr id="2" name="Group 1">
            <a:extLst>
              <a:ext uri="{FF2B5EF4-FFF2-40B4-BE49-F238E27FC236}">
                <a16:creationId xmlns:a16="http://schemas.microsoft.com/office/drawing/2014/main" id="{A84909F0-7D55-0D84-3883-C1114CA4A31B}"/>
              </a:ext>
            </a:extLst>
          </p:cNvPr>
          <p:cNvGrpSpPr/>
          <p:nvPr/>
        </p:nvGrpSpPr>
        <p:grpSpPr>
          <a:xfrm>
            <a:off x="9170400" y="394497"/>
            <a:ext cx="2681936" cy="557788"/>
            <a:chOff x="8530006" y="5872857"/>
            <a:chExt cx="1876871" cy="390351"/>
          </a:xfrm>
        </p:grpSpPr>
        <p:pic>
          <p:nvPicPr>
            <p:cNvPr id="3" name="Picture 2" descr="Logo&#10;&#10;Description automatically generated">
              <a:extLst>
                <a:ext uri="{FF2B5EF4-FFF2-40B4-BE49-F238E27FC236}">
                  <a16:creationId xmlns:a16="http://schemas.microsoft.com/office/drawing/2014/main" id="{316E5688-07ED-54AF-9F07-A85DF7680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1974" y="5872857"/>
              <a:ext cx="974903" cy="390351"/>
            </a:xfrm>
            <a:prstGeom prst="rect">
              <a:avLst/>
            </a:prstGeom>
          </p:spPr>
        </p:pic>
        <p:pic>
          <p:nvPicPr>
            <p:cNvPr id="7" name="Picture 10">
              <a:extLst>
                <a:ext uri="{FF2B5EF4-FFF2-40B4-BE49-F238E27FC236}">
                  <a16:creationId xmlns:a16="http://schemas.microsoft.com/office/drawing/2014/main" id="{9817CC4B-3E70-049B-B65E-682DB4B4FC1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30006" y="5968818"/>
              <a:ext cx="781612" cy="13733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067E01E2-5BC1-8D7B-28B7-F1E3D8B789AA}"/>
                </a:ext>
              </a:extLst>
            </p:cNvPr>
            <p:cNvCxnSpPr>
              <a:cxnSpLocks/>
            </p:cNvCxnSpPr>
            <p:nvPr/>
          </p:nvCxnSpPr>
          <p:spPr>
            <a:xfrm>
              <a:off x="9424510" y="5891357"/>
              <a:ext cx="0" cy="264843"/>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D5FB3745-8C68-B187-3D2A-EEAF61172D7F}"/>
              </a:ext>
            </a:extLst>
          </p:cNvPr>
          <p:cNvSpPr txBox="1"/>
          <p:nvPr/>
        </p:nvSpPr>
        <p:spPr>
          <a:xfrm>
            <a:off x="1521152" y="707698"/>
            <a:ext cx="2462255" cy="261610"/>
          </a:xfrm>
          <a:prstGeom prst="rect">
            <a:avLst/>
          </a:prstGeom>
          <a:noFill/>
        </p:spPr>
        <p:txBody>
          <a:bodyPr wrap="square">
            <a:spAutoFit/>
          </a:bodyPr>
          <a:lstStyle/>
          <a:p>
            <a:r>
              <a:rPr lang="en-US" sz="1100" i="0" spc="-20">
                <a:effectLst/>
                <a:latin typeface="Roboto Light" panose="02000000000000000000" pitchFamily="2" charset="0"/>
                <a:ea typeface="Roboto Light" panose="02000000000000000000" pitchFamily="2" charset="0"/>
              </a:rPr>
              <a:t>Powered by Sophos, delivered by Lingo</a:t>
            </a:r>
          </a:p>
        </p:txBody>
      </p:sp>
      <p:grpSp>
        <p:nvGrpSpPr>
          <p:cNvPr id="35" name="Group 34">
            <a:extLst>
              <a:ext uri="{FF2B5EF4-FFF2-40B4-BE49-F238E27FC236}">
                <a16:creationId xmlns:a16="http://schemas.microsoft.com/office/drawing/2014/main" id="{04C6A659-381E-C5A0-2D56-0F26CB0E1144}"/>
              </a:ext>
            </a:extLst>
          </p:cNvPr>
          <p:cNvGrpSpPr/>
          <p:nvPr/>
        </p:nvGrpSpPr>
        <p:grpSpPr>
          <a:xfrm>
            <a:off x="748292" y="2420070"/>
            <a:ext cx="3327750" cy="1760987"/>
            <a:chOff x="806522" y="1927905"/>
            <a:chExt cx="3327750" cy="1760987"/>
          </a:xfrm>
        </p:grpSpPr>
        <p:sp>
          <p:nvSpPr>
            <p:cNvPr id="15" name="TextBox 14">
              <a:extLst>
                <a:ext uri="{FF2B5EF4-FFF2-40B4-BE49-F238E27FC236}">
                  <a16:creationId xmlns:a16="http://schemas.microsoft.com/office/drawing/2014/main" id="{2C09CA3D-99B5-FC51-CB93-1EAAACD6F478}"/>
                </a:ext>
              </a:extLst>
            </p:cNvPr>
            <p:cNvSpPr txBox="1"/>
            <p:nvPr/>
          </p:nvSpPr>
          <p:spPr>
            <a:xfrm>
              <a:off x="806522" y="1927905"/>
              <a:ext cx="2193870" cy="523220"/>
            </a:xfrm>
            <a:prstGeom prst="rect">
              <a:avLst/>
            </a:prstGeom>
            <a:noFill/>
          </p:spPr>
          <p:txBody>
            <a:bodyPr wrap="square">
              <a:spAutoFit/>
            </a:bodyPr>
            <a:lstStyle/>
            <a:p>
              <a:r>
                <a:rPr lang="en-US" sz="2800" b="1" spc="-20">
                  <a:solidFill>
                    <a:srgbClr val="0C4F9C"/>
                  </a:solidFill>
                  <a:latin typeface="Roboto" panose="02000000000000000000" pitchFamily="2" charset="0"/>
                  <a:ea typeface="Roboto" panose="02000000000000000000" pitchFamily="2" charset="0"/>
                </a:rPr>
                <a:t>Insync</a:t>
              </a:r>
              <a:endParaRPr lang="en-US" sz="2800" b="1" spc="-20" baseline="85000">
                <a:solidFill>
                  <a:srgbClr val="0C4F9C"/>
                </a:solidFill>
                <a:latin typeface="Roboto" panose="02000000000000000000" pitchFamily="2" charset="0"/>
                <a:ea typeface="Roboto" panose="02000000000000000000" pitchFamily="2" charset="0"/>
              </a:endParaRPr>
            </a:p>
          </p:txBody>
        </p:sp>
        <p:sp>
          <p:nvSpPr>
            <p:cNvPr id="16" name="TextBox 15">
              <a:extLst>
                <a:ext uri="{FF2B5EF4-FFF2-40B4-BE49-F238E27FC236}">
                  <a16:creationId xmlns:a16="http://schemas.microsoft.com/office/drawing/2014/main" id="{B6C168B8-CB08-0A41-B2F5-B47A9251C900}"/>
                </a:ext>
              </a:extLst>
            </p:cNvPr>
            <p:cNvSpPr txBox="1"/>
            <p:nvPr/>
          </p:nvSpPr>
          <p:spPr>
            <a:xfrm>
              <a:off x="806522" y="2357758"/>
              <a:ext cx="3327750" cy="1331134"/>
            </a:xfrm>
            <a:prstGeom prst="rect">
              <a:avLst/>
            </a:prstGeom>
            <a:noFill/>
          </p:spPr>
          <p:txBody>
            <a:bodyPr wrap="square">
              <a:spAutoFit/>
            </a:bodyPr>
            <a:lstStyle/>
            <a:p>
              <a:pPr>
                <a:lnSpc>
                  <a:spcPts val="2100"/>
                </a:lnSpc>
              </a:pPr>
              <a:r>
                <a:rPr lang="en-US" b="1" spc="-20">
                  <a:solidFill>
                    <a:schemeClr val="tx1">
                      <a:lumMod val="85000"/>
                      <a:lumOff val="15000"/>
                    </a:schemeClr>
                  </a:solidFill>
                  <a:latin typeface="Roboto" panose="02000000000000000000" pitchFamily="2" charset="0"/>
                  <a:ea typeface="Roboto" panose="02000000000000000000" pitchFamily="2" charset="0"/>
                </a:rPr>
                <a:t>Managed Security Solutions</a:t>
              </a:r>
            </a:p>
            <a:p>
              <a:br>
                <a:rPr lang="en-US" sz="700" spc="-20">
                  <a:solidFill>
                    <a:schemeClr val="tx1">
                      <a:lumMod val="85000"/>
                      <a:lumOff val="15000"/>
                    </a:schemeClr>
                  </a:solidFill>
                  <a:latin typeface="Roboto" panose="02000000000000000000" pitchFamily="2" charset="0"/>
                  <a:ea typeface="Roboto" panose="02000000000000000000" pitchFamily="2" charset="0"/>
                </a:rPr>
              </a:br>
              <a:r>
                <a:rPr lang="en-US" sz="1400" b="1" spc="-20">
                  <a:solidFill>
                    <a:schemeClr val="tx1">
                      <a:lumMod val="85000"/>
                      <a:lumOff val="15000"/>
                    </a:schemeClr>
                  </a:solidFill>
                  <a:latin typeface="Roboto Light" panose="02000000000000000000" pitchFamily="2" charset="0"/>
                  <a:ea typeface="Roboto Light" panose="02000000000000000000" pitchFamily="2" charset="0"/>
                </a:rPr>
                <a:t>Lingo Insync </a:t>
              </a:r>
              <a:r>
                <a:rPr lang="en-US" sz="1400" spc="-20">
                  <a:solidFill>
                    <a:schemeClr val="tx1">
                      <a:lumMod val="85000"/>
                      <a:lumOff val="15000"/>
                    </a:schemeClr>
                  </a:solidFill>
                  <a:latin typeface="Roboto Light" panose="02000000000000000000" pitchFamily="2" charset="0"/>
                  <a:ea typeface="Roboto Light" panose="02000000000000000000" pitchFamily="2" charset="0"/>
                </a:rPr>
                <a:t>is a pre-packaged solution that protects all connected devices on your network from malware, phishing scams, ransomware, and botnet attacks. </a:t>
              </a:r>
              <a:endParaRPr lang="en-US" sz="1600" spc="-20">
                <a:solidFill>
                  <a:schemeClr val="tx1">
                    <a:lumMod val="85000"/>
                    <a:lumOff val="15000"/>
                  </a:schemeClr>
                </a:solidFill>
                <a:latin typeface="Roboto Light" panose="02000000000000000000" pitchFamily="2" charset="0"/>
                <a:ea typeface="Roboto Light" panose="02000000000000000000" pitchFamily="2" charset="0"/>
              </a:endParaRPr>
            </a:p>
          </p:txBody>
        </p:sp>
        <p:sp>
          <p:nvSpPr>
            <p:cNvPr id="17" name="TextBox 16">
              <a:extLst>
                <a:ext uri="{FF2B5EF4-FFF2-40B4-BE49-F238E27FC236}">
                  <a16:creationId xmlns:a16="http://schemas.microsoft.com/office/drawing/2014/main" id="{4A45AE10-0BAE-9E14-B623-CDE31C16C5ED}"/>
                </a:ext>
              </a:extLst>
            </p:cNvPr>
            <p:cNvSpPr txBox="1"/>
            <p:nvPr/>
          </p:nvSpPr>
          <p:spPr>
            <a:xfrm>
              <a:off x="1841555" y="1974071"/>
              <a:ext cx="383665" cy="215444"/>
            </a:xfrm>
            <a:prstGeom prst="rect">
              <a:avLst/>
            </a:prstGeom>
            <a:noFill/>
          </p:spPr>
          <p:txBody>
            <a:bodyPr wrap="square">
              <a:spAutoFit/>
            </a:bodyPr>
            <a:lstStyle/>
            <a:p>
              <a:r>
                <a:rPr lang="en-US" sz="800" spc="-20">
                  <a:solidFill>
                    <a:srgbClr val="0C4F9C"/>
                  </a:solidFill>
                  <a:latin typeface="Roboto Light" panose="02000000000000000000" pitchFamily="2" charset="0"/>
                  <a:ea typeface="Roboto Light" panose="02000000000000000000" pitchFamily="2" charset="0"/>
                </a:rPr>
                <a:t>sm</a:t>
              </a:r>
              <a:endParaRPr lang="en-US" sz="800" i="0" spc="-20">
                <a:solidFill>
                  <a:srgbClr val="0C4F9C"/>
                </a:solidFill>
                <a:effectLst/>
                <a:latin typeface="Roboto Light" panose="02000000000000000000" pitchFamily="2" charset="0"/>
                <a:ea typeface="Roboto Light" panose="02000000000000000000" pitchFamily="2" charset="0"/>
              </a:endParaRPr>
            </a:p>
          </p:txBody>
        </p:sp>
      </p:grpSp>
      <p:grpSp>
        <p:nvGrpSpPr>
          <p:cNvPr id="74" name="Group 73">
            <a:extLst>
              <a:ext uri="{FF2B5EF4-FFF2-40B4-BE49-F238E27FC236}">
                <a16:creationId xmlns:a16="http://schemas.microsoft.com/office/drawing/2014/main" id="{2031C822-2817-8896-E504-0034BD7253B9}"/>
              </a:ext>
            </a:extLst>
          </p:cNvPr>
          <p:cNvGrpSpPr/>
          <p:nvPr/>
        </p:nvGrpSpPr>
        <p:grpSpPr>
          <a:xfrm>
            <a:off x="5217866" y="1651188"/>
            <a:ext cx="6457889" cy="4161749"/>
            <a:chOff x="5254080" y="1585407"/>
            <a:chExt cx="6457889" cy="4161749"/>
          </a:xfrm>
        </p:grpSpPr>
        <p:sp>
          <p:nvSpPr>
            <p:cNvPr id="18" name="TextBox 17">
              <a:extLst>
                <a:ext uri="{FF2B5EF4-FFF2-40B4-BE49-F238E27FC236}">
                  <a16:creationId xmlns:a16="http://schemas.microsoft.com/office/drawing/2014/main" id="{5B042276-4352-D990-DB0B-33AA4A38D445}"/>
                </a:ext>
              </a:extLst>
            </p:cNvPr>
            <p:cNvSpPr txBox="1"/>
            <p:nvPr/>
          </p:nvSpPr>
          <p:spPr>
            <a:xfrm>
              <a:off x="5317663" y="1585407"/>
              <a:ext cx="6394306" cy="1267014"/>
            </a:xfrm>
            <a:prstGeom prst="rect">
              <a:avLst/>
            </a:prstGeom>
            <a:noFill/>
          </p:spPr>
          <p:txBody>
            <a:bodyPr wrap="square">
              <a:spAutoFit/>
            </a:bodyPr>
            <a:lstStyle/>
            <a:p>
              <a:pPr>
                <a:lnSpc>
                  <a:spcPts val="1600"/>
                </a:lnSpc>
              </a:pPr>
              <a:r>
                <a:rPr lang="en-US" b="1" spc="-20">
                  <a:solidFill>
                    <a:schemeClr val="tx1">
                      <a:lumMod val="85000"/>
                      <a:lumOff val="15000"/>
                    </a:schemeClr>
                  </a:solidFill>
                  <a:latin typeface="Roboto" panose="02000000000000000000" pitchFamily="2" charset="0"/>
                  <a:ea typeface="Roboto" panose="02000000000000000000" pitchFamily="2" charset="0"/>
                </a:rPr>
                <a:t>Performance is all about synchronization</a:t>
              </a:r>
              <a:endParaRPr lang="en-US" b="1" spc="-20">
                <a:solidFill>
                  <a:srgbClr val="0A4F9B"/>
                </a:solidFill>
                <a:latin typeface="Roboto" panose="02000000000000000000" pitchFamily="2" charset="0"/>
                <a:ea typeface="Roboto" panose="02000000000000000000" pitchFamily="2" charset="0"/>
              </a:endParaRPr>
            </a:p>
            <a:p>
              <a:br>
                <a:rPr lang="en-US" sz="700" spc="-20">
                  <a:solidFill>
                    <a:schemeClr val="tx1">
                      <a:lumMod val="85000"/>
                      <a:lumOff val="15000"/>
                    </a:schemeClr>
                  </a:solidFill>
                  <a:latin typeface="Roboto" panose="02000000000000000000" pitchFamily="2" charset="0"/>
                  <a:ea typeface="Roboto" panose="02000000000000000000" pitchFamily="2" charset="0"/>
                </a:rPr>
              </a:br>
              <a:r>
                <a:rPr lang="en-US" sz="1400" spc="-20">
                  <a:solidFill>
                    <a:schemeClr val="tx1">
                      <a:lumMod val="85000"/>
                      <a:lumOff val="15000"/>
                    </a:schemeClr>
                  </a:solidFill>
                  <a:latin typeface="Roboto Light" panose="02000000000000000000" pitchFamily="2" charset="0"/>
                  <a:ea typeface="Roboto Light" panose="02000000000000000000" pitchFamily="2" charset="0"/>
                </a:rPr>
                <a:t>If your appliances and software aren’t built from the ground up to work together,  synchronization between appliances won’t be perfect -  lost alerts and blindspots are inherent in hybrid solutions. </a:t>
              </a:r>
              <a:r>
                <a:rPr lang="en-US" sz="1400" u="sng" spc="-20">
                  <a:solidFill>
                    <a:schemeClr val="tx1">
                      <a:lumMod val="85000"/>
                      <a:lumOff val="15000"/>
                    </a:schemeClr>
                  </a:solidFill>
                  <a:latin typeface="Roboto Light" panose="02000000000000000000" pitchFamily="2" charset="0"/>
                  <a:ea typeface="Roboto Light" panose="02000000000000000000" pitchFamily="2" charset="0"/>
                </a:rPr>
                <a:t>The security of your business requires perfection</a:t>
              </a:r>
              <a:r>
                <a:rPr lang="en-US" sz="1400" spc="-20">
                  <a:solidFill>
                    <a:schemeClr val="tx1">
                      <a:lumMod val="85000"/>
                      <a:lumOff val="15000"/>
                    </a:schemeClr>
                  </a:solidFill>
                  <a:latin typeface="Roboto Light" panose="02000000000000000000" pitchFamily="2" charset="0"/>
                  <a:ea typeface="Roboto Light" panose="02000000000000000000" pitchFamily="2" charset="0"/>
                </a:rPr>
                <a:t>, and you get that with a 100% Sophos solution.</a:t>
              </a:r>
              <a:endParaRPr lang="en-US" sz="1600" spc="-20">
                <a:solidFill>
                  <a:schemeClr val="tx1">
                    <a:lumMod val="85000"/>
                    <a:lumOff val="15000"/>
                  </a:schemeClr>
                </a:solidFill>
                <a:latin typeface="Roboto Light" panose="02000000000000000000" pitchFamily="2" charset="0"/>
                <a:ea typeface="Roboto Light" panose="02000000000000000000" pitchFamily="2" charset="0"/>
              </a:endParaRPr>
            </a:p>
          </p:txBody>
        </p:sp>
        <p:sp>
          <p:nvSpPr>
            <p:cNvPr id="19" name="TextBox 18">
              <a:extLst>
                <a:ext uri="{FF2B5EF4-FFF2-40B4-BE49-F238E27FC236}">
                  <a16:creationId xmlns:a16="http://schemas.microsoft.com/office/drawing/2014/main" id="{C3EB8BC5-CDE3-2727-D07D-14ABD104504D}"/>
                </a:ext>
              </a:extLst>
            </p:cNvPr>
            <p:cNvSpPr txBox="1"/>
            <p:nvPr/>
          </p:nvSpPr>
          <p:spPr>
            <a:xfrm>
              <a:off x="5254080" y="3083445"/>
              <a:ext cx="6146488" cy="1051570"/>
            </a:xfrm>
            <a:prstGeom prst="rect">
              <a:avLst/>
            </a:prstGeom>
            <a:noFill/>
          </p:spPr>
          <p:txBody>
            <a:bodyPr wrap="square">
              <a:spAutoFit/>
            </a:bodyPr>
            <a:lstStyle/>
            <a:p>
              <a:pPr>
                <a:lnSpc>
                  <a:spcPts val="1600"/>
                </a:lnSpc>
              </a:pPr>
              <a:r>
                <a:rPr lang="en-US" b="1" spc="-20">
                  <a:solidFill>
                    <a:schemeClr val="tx1">
                      <a:lumMod val="85000"/>
                      <a:lumOff val="15000"/>
                    </a:schemeClr>
                  </a:solidFill>
                  <a:latin typeface="Roboto" panose="02000000000000000000" pitchFamily="2" charset="0"/>
                  <a:ea typeface="Roboto" panose="02000000000000000000" pitchFamily="2" charset="0"/>
                </a:rPr>
                <a:t>Insync is built for the way you do business</a:t>
              </a:r>
              <a:endParaRPr lang="en-US" b="1" spc="-20">
                <a:solidFill>
                  <a:srgbClr val="0A4F9B"/>
                </a:solidFill>
                <a:latin typeface="Roboto" panose="02000000000000000000" pitchFamily="2" charset="0"/>
                <a:ea typeface="Roboto" panose="02000000000000000000" pitchFamily="2" charset="0"/>
              </a:endParaRPr>
            </a:p>
            <a:p>
              <a:br>
                <a:rPr lang="en-US" sz="700" spc="-20">
                  <a:solidFill>
                    <a:schemeClr val="tx1">
                      <a:lumMod val="85000"/>
                      <a:lumOff val="15000"/>
                    </a:schemeClr>
                  </a:solidFill>
                  <a:latin typeface="Roboto" panose="02000000000000000000" pitchFamily="2" charset="0"/>
                  <a:ea typeface="Roboto" panose="02000000000000000000" pitchFamily="2" charset="0"/>
                </a:rPr>
              </a:br>
              <a:r>
                <a:rPr lang="en-US" sz="1400" b="1" spc="-20">
                  <a:solidFill>
                    <a:schemeClr val="tx1">
                      <a:lumMod val="85000"/>
                      <a:lumOff val="15000"/>
                    </a:schemeClr>
                  </a:solidFill>
                  <a:latin typeface="Roboto Light" panose="02000000000000000000" pitchFamily="2" charset="0"/>
                  <a:ea typeface="Roboto Light" panose="02000000000000000000" pitchFamily="2" charset="0"/>
                </a:rPr>
                <a:t>Insync</a:t>
              </a:r>
              <a:r>
                <a:rPr lang="en-US" sz="1400" spc="-20">
                  <a:solidFill>
                    <a:schemeClr val="tx1">
                      <a:lumMod val="85000"/>
                      <a:lumOff val="15000"/>
                    </a:schemeClr>
                  </a:solidFill>
                  <a:latin typeface="Roboto Light" panose="02000000000000000000" pitchFamily="2" charset="0"/>
                  <a:ea typeface="Roboto Light" panose="02000000000000000000" pitchFamily="2" charset="0"/>
                </a:rPr>
                <a:t> can be customized to the needs of each of your business locations and IT management structure. You can choose self-managed or Lingo managed solutions, and then size and deploy by location.</a:t>
              </a:r>
              <a:endParaRPr lang="en-US" sz="1600" spc="-20">
                <a:solidFill>
                  <a:schemeClr val="tx1">
                    <a:lumMod val="85000"/>
                    <a:lumOff val="15000"/>
                  </a:schemeClr>
                </a:solidFill>
                <a:latin typeface="Roboto Light" panose="02000000000000000000" pitchFamily="2" charset="0"/>
                <a:ea typeface="Roboto Light" panose="02000000000000000000" pitchFamily="2" charset="0"/>
              </a:endParaRPr>
            </a:p>
          </p:txBody>
        </p:sp>
        <p:pic>
          <p:nvPicPr>
            <p:cNvPr id="22" name="Picture 21" descr="Text&#10;&#10;Description automatically generated with medium confidence">
              <a:extLst>
                <a:ext uri="{FF2B5EF4-FFF2-40B4-BE49-F238E27FC236}">
                  <a16:creationId xmlns:a16="http://schemas.microsoft.com/office/drawing/2014/main" id="{63083B6D-E450-200A-1277-7397235D8CE7}"/>
                </a:ext>
              </a:extLst>
            </p:cNvPr>
            <p:cNvPicPr>
              <a:picLocks noChangeAspect="1"/>
            </p:cNvPicPr>
            <p:nvPr/>
          </p:nvPicPr>
          <p:blipFill rotWithShape="1">
            <a:blip r:embed="rId4">
              <a:biLevel thresh="7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2" b="-12788"/>
            <a:stretch/>
          </p:blipFill>
          <p:spPr>
            <a:xfrm>
              <a:off x="5548555" y="5340816"/>
              <a:ext cx="716242" cy="406340"/>
            </a:xfrm>
            <a:prstGeom prst="rect">
              <a:avLst/>
            </a:prstGeom>
          </p:spPr>
        </p:pic>
        <p:sp>
          <p:nvSpPr>
            <p:cNvPr id="23" name="TextBox 22">
              <a:extLst>
                <a:ext uri="{FF2B5EF4-FFF2-40B4-BE49-F238E27FC236}">
                  <a16:creationId xmlns:a16="http://schemas.microsoft.com/office/drawing/2014/main" id="{205163A2-1F3D-2A97-F9E8-262C43D6C836}"/>
                </a:ext>
              </a:extLst>
            </p:cNvPr>
            <p:cNvSpPr txBox="1"/>
            <p:nvPr/>
          </p:nvSpPr>
          <p:spPr>
            <a:xfrm>
              <a:off x="5277737" y="4777927"/>
              <a:ext cx="1185344" cy="503343"/>
            </a:xfrm>
            <a:prstGeom prst="rect">
              <a:avLst/>
            </a:prstGeom>
            <a:noFill/>
          </p:spPr>
          <p:txBody>
            <a:bodyPr wrap="square">
              <a:spAutoFit/>
            </a:bodyPr>
            <a:lstStyle/>
            <a:p>
              <a:pPr marL="0" marR="0" algn="ctr">
                <a:lnSpc>
                  <a:spcPts val="800"/>
                </a:lnSpc>
                <a:spcBef>
                  <a:spcPts val="0"/>
                </a:spcBef>
                <a:spcAft>
                  <a:spcPts val="1200"/>
                </a:spcAft>
              </a:pPr>
              <a:r>
                <a:rPr lang="en-US" sz="800" kern="1800" spc="-20">
                  <a:effectLst/>
                  <a:latin typeface="Helvetica" panose="020B0604020202020204" pitchFamily="34" charset="0"/>
                  <a:ea typeface="Times New Roman" panose="02020603050405020304" pitchFamily="18" charset="0"/>
                  <a:cs typeface="Times New Roman" panose="02020603050405020304" pitchFamily="18" charset="0"/>
                </a:rPr>
                <a:t>Magic Quadrant Leader for Endpoint Protection Platforms 2022</a:t>
              </a:r>
              <a:endParaRPr lang="en-US" sz="800" kern="100" spc="-2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6" name="Picture 20" descr="Cryptosafe Guard - Protect Backups From Ransomware.">
              <a:extLst>
                <a:ext uri="{FF2B5EF4-FFF2-40B4-BE49-F238E27FC236}">
                  <a16:creationId xmlns:a16="http://schemas.microsoft.com/office/drawing/2014/main" id="{1CA513C3-9DDD-7491-3524-6FD3E5A4A712}"/>
                </a:ext>
              </a:extLst>
            </p:cNvPr>
            <p:cNvPicPr>
              <a:picLocks noChangeAspect="1" noChangeArrowheads="1"/>
            </p:cNvPicPr>
            <p:nvPr/>
          </p:nvPicPr>
          <p:blipFill rotWithShape="1">
            <a:blip r:embed="rId6">
              <a:duotone>
                <a:prstClr val="black"/>
                <a:schemeClr val="tx1">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b="17103"/>
            <a:stretch/>
          </p:blipFill>
          <p:spPr bwMode="auto">
            <a:xfrm>
              <a:off x="8219728" y="4998526"/>
              <a:ext cx="1205976" cy="264425"/>
            </a:xfrm>
            <a:prstGeom prst="rect">
              <a:avLst/>
            </a:prstGeom>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432002A8-B6BF-D349-201B-F4A62AFE292C}"/>
                </a:ext>
              </a:extLst>
            </p:cNvPr>
            <p:cNvSpPr txBox="1"/>
            <p:nvPr/>
          </p:nvSpPr>
          <p:spPr>
            <a:xfrm>
              <a:off x="8246984" y="4756834"/>
              <a:ext cx="1185344" cy="195566"/>
            </a:xfrm>
            <a:prstGeom prst="rect">
              <a:avLst/>
            </a:prstGeom>
            <a:noFill/>
          </p:spPr>
          <p:txBody>
            <a:bodyPr wrap="square">
              <a:spAutoFit/>
            </a:bodyPr>
            <a:lstStyle/>
            <a:p>
              <a:pPr marL="0" marR="0" algn="ctr">
                <a:lnSpc>
                  <a:spcPts val="800"/>
                </a:lnSpc>
                <a:spcBef>
                  <a:spcPts val="0"/>
                </a:spcBef>
                <a:spcAft>
                  <a:spcPts val="1200"/>
                </a:spcAft>
              </a:pPr>
              <a:r>
                <a:rPr lang="en-US" sz="800" kern="1800" spc="-20">
                  <a:effectLst/>
                  <a:latin typeface="Helvetica" panose="020B0604020202020204" pitchFamily="34" charset="0"/>
                  <a:ea typeface="Times New Roman" panose="02020603050405020304" pitchFamily="18" charset="0"/>
                  <a:cs typeface="Times New Roman" panose="02020603050405020304" pitchFamily="18" charset="0"/>
                </a:rPr>
                <a:t>#1 in exploit protection</a:t>
              </a:r>
              <a:endParaRPr lang="en-US" sz="800" kern="100" spc="-2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9" name="Picture 28" descr="A picture containing text, clipart&#10;&#10;Description automatically generated">
              <a:extLst>
                <a:ext uri="{FF2B5EF4-FFF2-40B4-BE49-F238E27FC236}">
                  <a16:creationId xmlns:a16="http://schemas.microsoft.com/office/drawing/2014/main" id="{486A1ACB-AE71-164F-5426-C8552155EACB}"/>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100000"/>
                      </a14:imgEffect>
                      <a14:imgEffect>
                        <a14:colorTemperature colorTemp="15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263587" y="5137244"/>
              <a:ext cx="624704" cy="500262"/>
            </a:xfrm>
            <a:prstGeom prst="rect">
              <a:avLst/>
            </a:prstGeom>
          </p:spPr>
        </p:pic>
        <p:sp>
          <p:nvSpPr>
            <p:cNvPr id="30" name="TextBox 29">
              <a:extLst>
                <a:ext uri="{FF2B5EF4-FFF2-40B4-BE49-F238E27FC236}">
                  <a16:creationId xmlns:a16="http://schemas.microsoft.com/office/drawing/2014/main" id="{4231C2EE-A9FA-D7B2-B92E-A969CA245F95}"/>
                </a:ext>
              </a:extLst>
            </p:cNvPr>
            <p:cNvSpPr txBox="1"/>
            <p:nvPr/>
          </p:nvSpPr>
          <p:spPr>
            <a:xfrm>
              <a:off x="9954910" y="4752211"/>
              <a:ext cx="1185344" cy="298159"/>
            </a:xfrm>
            <a:prstGeom prst="rect">
              <a:avLst/>
            </a:prstGeom>
            <a:noFill/>
          </p:spPr>
          <p:txBody>
            <a:bodyPr wrap="square">
              <a:spAutoFit/>
            </a:bodyPr>
            <a:lstStyle/>
            <a:p>
              <a:pPr marL="0" marR="0" algn="ctr">
                <a:lnSpc>
                  <a:spcPts val="800"/>
                </a:lnSpc>
                <a:spcBef>
                  <a:spcPts val="0"/>
                </a:spcBef>
                <a:spcAft>
                  <a:spcPts val="1200"/>
                </a:spcAft>
              </a:pPr>
              <a:r>
                <a:rPr lang="en-US" sz="800" kern="1800" spc="-20">
                  <a:effectLst/>
                  <a:latin typeface="Helvetica" panose="020B0604020202020204" pitchFamily="34" charset="0"/>
                  <a:ea typeface="Times New Roman" panose="02020603050405020304" pitchFamily="18" charset="0"/>
                  <a:cs typeface="Times New Roman" panose="02020603050405020304" pitchFamily="18" charset="0"/>
                </a:rPr>
                <a:t>4.8/5 Rating for Exploit Detection</a:t>
              </a:r>
              <a:endParaRPr lang="en-US" sz="800" kern="100" spc="-2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2" name="Picture 31" descr="A picture containing text, clipart&#10;&#10;Description automatically generated">
              <a:extLst>
                <a:ext uri="{FF2B5EF4-FFF2-40B4-BE49-F238E27FC236}">
                  <a16:creationId xmlns:a16="http://schemas.microsoft.com/office/drawing/2014/main" id="{B41CD43B-C5B6-4EDC-4C7F-F40A9B0A4A17}"/>
                </a:ext>
              </a:extLst>
            </p:cNvPr>
            <p:cNvPicPr>
              <a:picLocks noChangeAspect="1"/>
            </p:cNvPicPr>
            <p:nvPr/>
          </p:nvPicPr>
          <p:blipFill>
            <a:blip r:embed="rId10">
              <a:duotone>
                <a:prstClr val="black"/>
                <a:schemeClr val="tx1">
                  <a:tint val="45000"/>
                  <a:satMod val="400000"/>
                </a:schemeClr>
              </a:duotone>
              <a:extLst>
                <a:ext uri="{BEBA8EAE-BF5A-486C-A8C5-ECC9F3942E4B}">
                  <a14:imgProps xmlns:a14="http://schemas.microsoft.com/office/drawing/2010/main">
                    <a14:imgLayer r:embed="rId11">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758836" y="5012303"/>
              <a:ext cx="984943" cy="492472"/>
            </a:xfrm>
            <a:prstGeom prst="rect">
              <a:avLst/>
            </a:prstGeom>
          </p:spPr>
        </p:pic>
        <p:sp>
          <p:nvSpPr>
            <p:cNvPr id="33" name="TextBox 32">
              <a:extLst>
                <a:ext uri="{FF2B5EF4-FFF2-40B4-BE49-F238E27FC236}">
                  <a16:creationId xmlns:a16="http://schemas.microsoft.com/office/drawing/2014/main" id="{636633C3-D676-FEA4-0F4F-1632B8069F63}"/>
                </a:ext>
              </a:extLst>
            </p:cNvPr>
            <p:cNvSpPr txBox="1"/>
            <p:nvPr/>
          </p:nvSpPr>
          <p:spPr>
            <a:xfrm>
              <a:off x="6643446" y="4756877"/>
              <a:ext cx="1185344" cy="298159"/>
            </a:xfrm>
            <a:prstGeom prst="rect">
              <a:avLst/>
            </a:prstGeom>
            <a:noFill/>
          </p:spPr>
          <p:txBody>
            <a:bodyPr wrap="square">
              <a:spAutoFit/>
            </a:bodyPr>
            <a:lstStyle/>
            <a:p>
              <a:pPr marL="0" marR="0" algn="ctr">
                <a:lnSpc>
                  <a:spcPts val="800"/>
                </a:lnSpc>
                <a:spcBef>
                  <a:spcPts val="0"/>
                </a:spcBef>
                <a:spcAft>
                  <a:spcPts val="1200"/>
                </a:spcAft>
              </a:pPr>
              <a:r>
                <a:rPr lang="en-US" sz="800" kern="1800" spc="-20">
                  <a:effectLst/>
                  <a:latin typeface="Helvetica" panose="020B0604020202020204" pitchFamily="34" charset="0"/>
                  <a:ea typeface="Times New Roman" panose="02020603050405020304" pitchFamily="18" charset="0"/>
                  <a:cs typeface="Times New Roman" panose="02020603050405020304" pitchFamily="18" charset="0"/>
                </a:rPr>
                <a:t>Best managed </a:t>
              </a:r>
              <a:br>
                <a:rPr lang="en-US" sz="800" kern="1800" spc="-20">
                  <a:effectLst/>
                  <a:latin typeface="Helvetica" panose="020B0604020202020204" pitchFamily="34" charset="0"/>
                  <a:ea typeface="Times New Roman" panose="02020603050405020304" pitchFamily="18" charset="0"/>
                  <a:cs typeface="Times New Roman" panose="02020603050405020304" pitchFamily="18" charset="0"/>
                </a:rPr>
              </a:br>
              <a:r>
                <a:rPr lang="en-US" sz="800" kern="1800" spc="-20">
                  <a:effectLst/>
                  <a:latin typeface="Helvetica" panose="020B0604020202020204" pitchFamily="34" charset="0"/>
                  <a:ea typeface="Times New Roman" panose="02020603050405020304" pitchFamily="18" charset="0"/>
                  <a:cs typeface="Times New Roman" panose="02020603050405020304" pitchFamily="18" charset="0"/>
                </a:rPr>
                <a:t>security offering</a:t>
              </a:r>
              <a:endParaRPr lang="en-US" sz="800" kern="100" spc="-2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C8AB2141-FBEA-A10B-FDAD-22FE4392861F}"/>
                </a:ext>
              </a:extLst>
            </p:cNvPr>
            <p:cNvSpPr txBox="1"/>
            <p:nvPr/>
          </p:nvSpPr>
          <p:spPr>
            <a:xfrm>
              <a:off x="5254080" y="4397630"/>
              <a:ext cx="3906588" cy="303929"/>
            </a:xfrm>
            <a:prstGeom prst="rect">
              <a:avLst/>
            </a:prstGeom>
            <a:noFill/>
          </p:spPr>
          <p:txBody>
            <a:bodyPr wrap="square">
              <a:spAutoFit/>
            </a:bodyPr>
            <a:lstStyle/>
            <a:p>
              <a:pPr>
                <a:lnSpc>
                  <a:spcPts val="1600"/>
                </a:lnSpc>
              </a:pPr>
              <a:r>
                <a:rPr lang="en-US" b="1" spc="-20">
                  <a:solidFill>
                    <a:schemeClr val="tx1">
                      <a:lumMod val="85000"/>
                      <a:lumOff val="15000"/>
                    </a:schemeClr>
                  </a:solidFill>
                  <a:latin typeface="Roboto" panose="02000000000000000000" pitchFamily="2" charset="0"/>
                  <a:ea typeface="Roboto" panose="02000000000000000000" pitchFamily="2" charset="0"/>
                </a:rPr>
                <a:t>Sophos Market Leadership</a:t>
              </a:r>
              <a:endParaRPr lang="en-US" b="1" spc="-20">
                <a:solidFill>
                  <a:srgbClr val="0A4F9B"/>
                </a:solidFill>
                <a:latin typeface="Roboto" panose="02000000000000000000" pitchFamily="2" charset="0"/>
                <a:ea typeface="Roboto" panose="02000000000000000000" pitchFamily="2" charset="0"/>
              </a:endParaRPr>
            </a:p>
          </p:txBody>
        </p:sp>
      </p:grpSp>
      <p:grpSp>
        <p:nvGrpSpPr>
          <p:cNvPr id="73" name="Group 72">
            <a:extLst>
              <a:ext uri="{FF2B5EF4-FFF2-40B4-BE49-F238E27FC236}">
                <a16:creationId xmlns:a16="http://schemas.microsoft.com/office/drawing/2014/main" id="{D626BB36-EEE2-CC32-A7DA-95B10933E283}"/>
              </a:ext>
            </a:extLst>
          </p:cNvPr>
          <p:cNvGrpSpPr/>
          <p:nvPr/>
        </p:nvGrpSpPr>
        <p:grpSpPr>
          <a:xfrm>
            <a:off x="4506277" y="1840758"/>
            <a:ext cx="290099" cy="2919613"/>
            <a:chOff x="4594902" y="1703581"/>
            <a:chExt cx="290099" cy="2919613"/>
          </a:xfrm>
        </p:grpSpPr>
        <p:cxnSp>
          <p:nvCxnSpPr>
            <p:cNvPr id="58" name="Straight Connector 57">
              <a:extLst>
                <a:ext uri="{FF2B5EF4-FFF2-40B4-BE49-F238E27FC236}">
                  <a16:creationId xmlns:a16="http://schemas.microsoft.com/office/drawing/2014/main" id="{9DEB25FA-E63B-7E6C-91E8-04DEDC474780}"/>
                </a:ext>
              </a:extLst>
            </p:cNvPr>
            <p:cNvCxnSpPr>
              <a:cxnSpLocks/>
            </p:cNvCxnSpPr>
            <p:nvPr/>
          </p:nvCxnSpPr>
          <p:spPr>
            <a:xfrm flipH="1">
              <a:off x="4603647" y="1707313"/>
              <a:ext cx="281354" cy="0"/>
            </a:xfrm>
            <a:prstGeom prst="line">
              <a:avLst/>
            </a:prstGeom>
            <a:ln w="19050">
              <a:solidFill>
                <a:srgbClr val="8CC12B"/>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07FDBD3-44D6-2884-2C03-FD3DC4DA039E}"/>
                </a:ext>
              </a:extLst>
            </p:cNvPr>
            <p:cNvCxnSpPr>
              <a:cxnSpLocks/>
            </p:cNvCxnSpPr>
            <p:nvPr/>
          </p:nvCxnSpPr>
          <p:spPr>
            <a:xfrm flipH="1">
              <a:off x="4603647" y="4623194"/>
              <a:ext cx="281354" cy="0"/>
            </a:xfrm>
            <a:prstGeom prst="line">
              <a:avLst/>
            </a:prstGeom>
            <a:ln w="19050">
              <a:solidFill>
                <a:srgbClr val="8CC12B"/>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BF50428-0101-6458-B450-3705B17C30AB}"/>
                </a:ext>
              </a:extLst>
            </p:cNvPr>
            <p:cNvCxnSpPr>
              <a:cxnSpLocks/>
            </p:cNvCxnSpPr>
            <p:nvPr/>
          </p:nvCxnSpPr>
          <p:spPr>
            <a:xfrm flipH="1">
              <a:off x="4594902" y="3263733"/>
              <a:ext cx="281354" cy="0"/>
            </a:xfrm>
            <a:prstGeom prst="line">
              <a:avLst/>
            </a:prstGeom>
            <a:ln w="19050">
              <a:solidFill>
                <a:srgbClr val="8CC12B"/>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D841C94-9080-1857-E3FE-519ECADEAFC4}"/>
                </a:ext>
              </a:extLst>
            </p:cNvPr>
            <p:cNvCxnSpPr>
              <a:cxnSpLocks/>
            </p:cNvCxnSpPr>
            <p:nvPr/>
          </p:nvCxnSpPr>
          <p:spPr>
            <a:xfrm>
              <a:off x="4603647" y="1703581"/>
              <a:ext cx="0" cy="2919613"/>
            </a:xfrm>
            <a:prstGeom prst="line">
              <a:avLst/>
            </a:prstGeom>
            <a:ln w="19050">
              <a:solidFill>
                <a:srgbClr val="8CC12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0713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7FB6E-184F-477E-A704-E12B56178946}"/>
              </a:ext>
            </a:extLst>
          </p:cNvPr>
          <p:cNvSpPr>
            <a:spLocks noGrp="1"/>
          </p:cNvSpPr>
          <p:nvPr>
            <p:ph type="title"/>
          </p:nvPr>
        </p:nvSpPr>
        <p:spPr>
          <a:xfrm>
            <a:off x="494220" y="116975"/>
            <a:ext cx="2335244" cy="876821"/>
          </a:xfrm>
        </p:spPr>
        <p:txBody>
          <a:bodyPr>
            <a:normAutofit/>
          </a:bodyPr>
          <a:lstStyle/>
          <a:p>
            <a:r>
              <a:rPr lang="en-US" b="1">
                <a:solidFill>
                  <a:srgbClr val="518EB2"/>
                </a:solidFill>
              </a:rPr>
              <a:t>Insync</a:t>
            </a:r>
            <a:r>
              <a:rPr lang="en-US" sz="1800" baseline="100000">
                <a:solidFill>
                  <a:srgbClr val="518EB2"/>
                </a:solidFill>
              </a:rPr>
              <a:t>sm</a:t>
            </a:r>
            <a:endParaRPr lang="en-US" sz="2800" i="1" baseline="100000" dirty="0">
              <a:solidFill>
                <a:srgbClr val="518EB2"/>
              </a:solidFill>
            </a:endParaRPr>
          </a:p>
        </p:txBody>
      </p:sp>
      <p:grpSp>
        <p:nvGrpSpPr>
          <p:cNvPr id="2" name="Group 1">
            <a:extLst>
              <a:ext uri="{FF2B5EF4-FFF2-40B4-BE49-F238E27FC236}">
                <a16:creationId xmlns:a16="http://schemas.microsoft.com/office/drawing/2014/main" id="{A84909F0-7D55-0D84-3883-C1114CA4A31B}"/>
              </a:ext>
            </a:extLst>
          </p:cNvPr>
          <p:cNvGrpSpPr/>
          <p:nvPr/>
        </p:nvGrpSpPr>
        <p:grpSpPr>
          <a:xfrm>
            <a:off x="9170400" y="394497"/>
            <a:ext cx="2681936" cy="557788"/>
            <a:chOff x="8530006" y="5872857"/>
            <a:chExt cx="1876871" cy="390351"/>
          </a:xfrm>
        </p:grpSpPr>
        <p:pic>
          <p:nvPicPr>
            <p:cNvPr id="3" name="Picture 2" descr="Logo&#10;&#10;Description automatically generated">
              <a:extLst>
                <a:ext uri="{FF2B5EF4-FFF2-40B4-BE49-F238E27FC236}">
                  <a16:creationId xmlns:a16="http://schemas.microsoft.com/office/drawing/2014/main" id="{316E5688-07ED-54AF-9F07-A85DF7680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1974" y="5872857"/>
              <a:ext cx="974903" cy="390351"/>
            </a:xfrm>
            <a:prstGeom prst="rect">
              <a:avLst/>
            </a:prstGeom>
          </p:spPr>
        </p:pic>
        <p:pic>
          <p:nvPicPr>
            <p:cNvPr id="7" name="Picture 10">
              <a:extLst>
                <a:ext uri="{FF2B5EF4-FFF2-40B4-BE49-F238E27FC236}">
                  <a16:creationId xmlns:a16="http://schemas.microsoft.com/office/drawing/2014/main" id="{9817CC4B-3E70-049B-B65E-682DB4B4FC1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30006" y="5968818"/>
              <a:ext cx="781612" cy="13733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067E01E2-5BC1-8D7B-28B7-F1E3D8B789AA}"/>
                </a:ext>
              </a:extLst>
            </p:cNvPr>
            <p:cNvCxnSpPr>
              <a:cxnSpLocks/>
            </p:cNvCxnSpPr>
            <p:nvPr/>
          </p:nvCxnSpPr>
          <p:spPr>
            <a:xfrm>
              <a:off x="9424510" y="5891357"/>
              <a:ext cx="0" cy="264843"/>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D5FB3745-8C68-B187-3D2A-EEAF61172D7F}"/>
              </a:ext>
            </a:extLst>
          </p:cNvPr>
          <p:cNvSpPr txBox="1"/>
          <p:nvPr/>
        </p:nvSpPr>
        <p:spPr>
          <a:xfrm>
            <a:off x="1521152" y="707698"/>
            <a:ext cx="2462255" cy="261610"/>
          </a:xfrm>
          <a:prstGeom prst="rect">
            <a:avLst/>
          </a:prstGeom>
          <a:noFill/>
        </p:spPr>
        <p:txBody>
          <a:bodyPr wrap="square">
            <a:spAutoFit/>
          </a:bodyPr>
          <a:lstStyle/>
          <a:p>
            <a:r>
              <a:rPr lang="en-US" sz="1100" i="0" spc="-20">
                <a:effectLst/>
                <a:latin typeface="Roboto Light" panose="02000000000000000000" pitchFamily="2" charset="0"/>
                <a:ea typeface="Roboto Light" panose="02000000000000000000" pitchFamily="2" charset="0"/>
              </a:rPr>
              <a:t>Powered by Sophos, delivered by Lingo</a:t>
            </a:r>
          </a:p>
        </p:txBody>
      </p:sp>
      <p:grpSp>
        <p:nvGrpSpPr>
          <p:cNvPr id="126" name="Group 125">
            <a:extLst>
              <a:ext uri="{FF2B5EF4-FFF2-40B4-BE49-F238E27FC236}">
                <a16:creationId xmlns:a16="http://schemas.microsoft.com/office/drawing/2014/main" id="{06B914F2-3AD1-0255-1E64-33C005BC9B3B}"/>
              </a:ext>
            </a:extLst>
          </p:cNvPr>
          <p:cNvGrpSpPr/>
          <p:nvPr/>
        </p:nvGrpSpPr>
        <p:grpSpPr>
          <a:xfrm>
            <a:off x="984671" y="2357510"/>
            <a:ext cx="3654576" cy="2837514"/>
            <a:chOff x="4575675" y="6797030"/>
            <a:chExt cx="2670599" cy="2073527"/>
          </a:xfrm>
        </p:grpSpPr>
        <p:pic>
          <p:nvPicPr>
            <p:cNvPr id="127" name="Picture 126" descr="Chart, funnel chart&#10;&#10;Description automatically generated">
              <a:extLst>
                <a:ext uri="{FF2B5EF4-FFF2-40B4-BE49-F238E27FC236}">
                  <a16:creationId xmlns:a16="http://schemas.microsoft.com/office/drawing/2014/main" id="{420F0864-7960-216F-2B69-B7BBEB7DA9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2719" y="6797030"/>
              <a:ext cx="1923555" cy="2073527"/>
            </a:xfrm>
            <a:prstGeom prst="rect">
              <a:avLst/>
            </a:prstGeom>
          </p:spPr>
        </p:pic>
        <p:sp>
          <p:nvSpPr>
            <p:cNvPr id="128" name="TextBox 127">
              <a:extLst>
                <a:ext uri="{FF2B5EF4-FFF2-40B4-BE49-F238E27FC236}">
                  <a16:creationId xmlns:a16="http://schemas.microsoft.com/office/drawing/2014/main" id="{58E6064A-2AAE-0C78-F37C-E2006E36CB25}"/>
                </a:ext>
              </a:extLst>
            </p:cNvPr>
            <p:cNvSpPr txBox="1"/>
            <p:nvPr/>
          </p:nvSpPr>
          <p:spPr>
            <a:xfrm>
              <a:off x="4575675" y="7473912"/>
              <a:ext cx="866896" cy="630942"/>
            </a:xfrm>
            <a:prstGeom prst="rect">
              <a:avLst/>
            </a:prstGeom>
            <a:noFill/>
          </p:spPr>
          <p:txBody>
            <a:bodyPr wrap="square">
              <a:spAutoFit/>
            </a:bodyPr>
            <a:lstStyle/>
            <a:p>
              <a:pPr algn="r">
                <a:lnSpc>
                  <a:spcPts val="1400"/>
                </a:lnSpc>
              </a:pPr>
              <a:r>
                <a:rPr lang="en-US" sz="1400" b="1" spc="-20">
                  <a:solidFill>
                    <a:srgbClr val="0C4F9C"/>
                  </a:solidFill>
                  <a:latin typeface="Roboto" panose="02000000000000000000" pitchFamily="2" charset="0"/>
                  <a:ea typeface="Roboto" panose="02000000000000000000" pitchFamily="2" charset="0"/>
                </a:rPr>
                <a:t>Insync</a:t>
              </a:r>
            </a:p>
            <a:p>
              <a:pPr algn="r">
                <a:lnSpc>
                  <a:spcPts val="1400"/>
                </a:lnSpc>
              </a:pPr>
              <a:r>
                <a:rPr lang="en-US" sz="1400" b="1" spc="-20">
                  <a:solidFill>
                    <a:srgbClr val="0C4F9C"/>
                  </a:solidFill>
                  <a:latin typeface="Roboto" panose="02000000000000000000" pitchFamily="2" charset="0"/>
                  <a:ea typeface="Roboto" panose="02000000000000000000" pitchFamily="2" charset="0"/>
                </a:rPr>
                <a:t>Layered </a:t>
              </a:r>
              <a:br>
                <a:rPr lang="en-US" sz="1400" b="1" spc="-20">
                  <a:solidFill>
                    <a:srgbClr val="0C4F9C"/>
                  </a:solidFill>
                  <a:latin typeface="Roboto" panose="02000000000000000000" pitchFamily="2" charset="0"/>
                  <a:ea typeface="Roboto" panose="02000000000000000000" pitchFamily="2" charset="0"/>
                </a:rPr>
              </a:br>
              <a:r>
                <a:rPr lang="en-US" sz="1400" b="1" spc="-20">
                  <a:solidFill>
                    <a:srgbClr val="0C4F9C"/>
                  </a:solidFill>
                  <a:latin typeface="Roboto" panose="02000000000000000000" pitchFamily="2" charset="0"/>
                  <a:ea typeface="Roboto" panose="02000000000000000000" pitchFamily="2" charset="0"/>
                </a:rPr>
                <a:t>Security</a:t>
              </a:r>
            </a:p>
          </p:txBody>
        </p:sp>
        <p:sp>
          <p:nvSpPr>
            <p:cNvPr id="129" name="TextBox 128">
              <a:extLst>
                <a:ext uri="{FF2B5EF4-FFF2-40B4-BE49-F238E27FC236}">
                  <a16:creationId xmlns:a16="http://schemas.microsoft.com/office/drawing/2014/main" id="{7CFE6652-F92F-1883-A4F0-D5931F0AA8E4}"/>
                </a:ext>
              </a:extLst>
            </p:cNvPr>
            <p:cNvSpPr txBox="1"/>
            <p:nvPr/>
          </p:nvSpPr>
          <p:spPr>
            <a:xfrm>
              <a:off x="5333870" y="6962770"/>
              <a:ext cx="1229531" cy="168682"/>
            </a:xfrm>
            <a:prstGeom prst="rect">
              <a:avLst/>
            </a:prstGeom>
            <a:noFill/>
          </p:spPr>
          <p:txBody>
            <a:bodyPr wrap="square">
              <a:spAutoFit/>
            </a:bodyPr>
            <a:lstStyle/>
            <a:p>
              <a:pPr algn="ctr"/>
              <a:r>
                <a:rPr lang="en-US" sz="900">
                  <a:latin typeface="Roboto" panose="02000000000000000000" pitchFamily="2" charset="0"/>
                  <a:ea typeface="Roboto" panose="02000000000000000000" pitchFamily="2" charset="0"/>
                </a:rPr>
                <a:t>Nextgen XGS Firewall</a:t>
              </a:r>
            </a:p>
          </p:txBody>
        </p:sp>
        <p:sp>
          <p:nvSpPr>
            <p:cNvPr id="130" name="TextBox 129">
              <a:extLst>
                <a:ext uri="{FF2B5EF4-FFF2-40B4-BE49-F238E27FC236}">
                  <a16:creationId xmlns:a16="http://schemas.microsoft.com/office/drawing/2014/main" id="{46E020E6-6D32-5791-A3FC-61950B8BC582}"/>
                </a:ext>
              </a:extLst>
            </p:cNvPr>
            <p:cNvSpPr txBox="1"/>
            <p:nvPr/>
          </p:nvSpPr>
          <p:spPr>
            <a:xfrm>
              <a:off x="5442570" y="7268436"/>
              <a:ext cx="1229531" cy="168682"/>
            </a:xfrm>
            <a:prstGeom prst="rect">
              <a:avLst/>
            </a:prstGeom>
            <a:noFill/>
          </p:spPr>
          <p:txBody>
            <a:bodyPr wrap="square">
              <a:spAutoFit/>
            </a:bodyPr>
            <a:lstStyle>
              <a:defPPr>
                <a:defRPr lang="en-US"/>
              </a:defPPr>
              <a:lvl1pPr>
                <a:defRPr sz="700">
                  <a:latin typeface="Roboto Light" panose="02000000000000000000" pitchFamily="2" charset="0"/>
                  <a:ea typeface="Roboto Light" panose="02000000000000000000" pitchFamily="2" charset="0"/>
                </a:defRPr>
              </a:lvl1pPr>
            </a:lstStyle>
            <a:p>
              <a:pPr algn="ctr"/>
              <a:r>
                <a:rPr lang="en-US" sz="900">
                  <a:latin typeface="Roboto" panose="02000000000000000000" pitchFamily="2" charset="0"/>
                  <a:ea typeface="Roboto" panose="02000000000000000000" pitchFamily="2" charset="0"/>
                </a:rPr>
                <a:t>Wifi Access Point</a:t>
              </a:r>
            </a:p>
          </p:txBody>
        </p:sp>
        <p:sp>
          <p:nvSpPr>
            <p:cNvPr id="131" name="TextBox 130">
              <a:extLst>
                <a:ext uri="{FF2B5EF4-FFF2-40B4-BE49-F238E27FC236}">
                  <a16:creationId xmlns:a16="http://schemas.microsoft.com/office/drawing/2014/main" id="{D0CF1B7C-98EC-B3BA-FC4B-3769BB774FB4}"/>
                </a:ext>
              </a:extLst>
            </p:cNvPr>
            <p:cNvSpPr txBox="1"/>
            <p:nvPr/>
          </p:nvSpPr>
          <p:spPr>
            <a:xfrm>
              <a:off x="5537307" y="7579587"/>
              <a:ext cx="1229531" cy="168682"/>
            </a:xfrm>
            <a:prstGeom prst="rect">
              <a:avLst/>
            </a:prstGeom>
            <a:noFill/>
          </p:spPr>
          <p:txBody>
            <a:bodyPr wrap="square">
              <a:spAutoFit/>
            </a:bodyPr>
            <a:lstStyle>
              <a:defPPr>
                <a:defRPr lang="en-US"/>
              </a:defPPr>
              <a:lvl1pPr>
                <a:defRPr sz="700">
                  <a:latin typeface="Roboto Light" panose="02000000000000000000" pitchFamily="2" charset="0"/>
                  <a:ea typeface="Roboto Light" panose="02000000000000000000" pitchFamily="2" charset="0"/>
                </a:defRPr>
              </a:lvl1pPr>
            </a:lstStyle>
            <a:p>
              <a:pPr algn="ctr"/>
              <a:r>
                <a:rPr lang="en-US" sz="900">
                  <a:latin typeface="Roboto" panose="02000000000000000000" pitchFamily="2" charset="0"/>
                  <a:ea typeface="Roboto" panose="02000000000000000000" pitchFamily="2" charset="0"/>
                </a:rPr>
                <a:t>Intercept X</a:t>
              </a:r>
            </a:p>
          </p:txBody>
        </p:sp>
        <p:sp>
          <p:nvSpPr>
            <p:cNvPr id="132" name="TextBox 131">
              <a:extLst>
                <a:ext uri="{FF2B5EF4-FFF2-40B4-BE49-F238E27FC236}">
                  <a16:creationId xmlns:a16="http://schemas.microsoft.com/office/drawing/2014/main" id="{D815D8C1-18F2-71C9-1837-83D28442FF86}"/>
                </a:ext>
              </a:extLst>
            </p:cNvPr>
            <p:cNvSpPr txBox="1"/>
            <p:nvPr/>
          </p:nvSpPr>
          <p:spPr>
            <a:xfrm>
              <a:off x="5632375" y="7886432"/>
              <a:ext cx="1286540" cy="168682"/>
            </a:xfrm>
            <a:prstGeom prst="rect">
              <a:avLst/>
            </a:prstGeom>
            <a:noFill/>
          </p:spPr>
          <p:txBody>
            <a:bodyPr wrap="square">
              <a:spAutoFit/>
            </a:bodyPr>
            <a:lstStyle>
              <a:defPPr>
                <a:defRPr lang="en-US"/>
              </a:defPPr>
              <a:lvl1pPr>
                <a:defRPr sz="700">
                  <a:latin typeface="Roboto Light" panose="02000000000000000000" pitchFamily="2" charset="0"/>
                  <a:ea typeface="Roboto Light" panose="02000000000000000000" pitchFamily="2" charset="0"/>
                </a:defRPr>
              </a:lvl1pPr>
            </a:lstStyle>
            <a:p>
              <a:pPr algn="ctr"/>
              <a:r>
                <a:rPr lang="en-US" sz="900">
                  <a:solidFill>
                    <a:schemeClr val="bg1"/>
                  </a:solidFill>
                  <a:latin typeface="Roboto" panose="02000000000000000000" pitchFamily="2" charset="0"/>
                  <a:ea typeface="Roboto" panose="02000000000000000000" pitchFamily="2" charset="0"/>
                </a:rPr>
                <a:t>Endpoint Protection</a:t>
              </a:r>
            </a:p>
          </p:txBody>
        </p:sp>
        <p:sp>
          <p:nvSpPr>
            <p:cNvPr id="133" name="TextBox 132">
              <a:extLst>
                <a:ext uri="{FF2B5EF4-FFF2-40B4-BE49-F238E27FC236}">
                  <a16:creationId xmlns:a16="http://schemas.microsoft.com/office/drawing/2014/main" id="{4DCE4A4F-D7FA-671B-7046-D8B0AC10FD0B}"/>
                </a:ext>
              </a:extLst>
            </p:cNvPr>
            <p:cNvSpPr txBox="1"/>
            <p:nvPr/>
          </p:nvSpPr>
          <p:spPr>
            <a:xfrm>
              <a:off x="5765379" y="8215844"/>
              <a:ext cx="1286540" cy="168682"/>
            </a:xfrm>
            <a:prstGeom prst="rect">
              <a:avLst/>
            </a:prstGeom>
            <a:noFill/>
          </p:spPr>
          <p:txBody>
            <a:bodyPr wrap="square">
              <a:spAutoFit/>
            </a:bodyPr>
            <a:lstStyle>
              <a:defPPr>
                <a:defRPr lang="en-US"/>
              </a:defPPr>
              <a:lvl1pPr>
                <a:defRPr sz="700">
                  <a:latin typeface="Roboto Light" panose="02000000000000000000" pitchFamily="2" charset="0"/>
                  <a:ea typeface="Roboto Light" panose="02000000000000000000" pitchFamily="2" charset="0"/>
                </a:defRPr>
              </a:lvl1pPr>
            </a:lstStyle>
            <a:p>
              <a:pPr algn="ctr"/>
              <a:r>
                <a:rPr lang="en-US" sz="900">
                  <a:latin typeface="Roboto" panose="02000000000000000000" pitchFamily="2" charset="0"/>
                  <a:ea typeface="Roboto" panose="02000000000000000000" pitchFamily="2" charset="0"/>
                </a:rPr>
                <a:t>Email Security </a:t>
              </a:r>
            </a:p>
          </p:txBody>
        </p:sp>
        <p:sp>
          <p:nvSpPr>
            <p:cNvPr id="134" name="TextBox 133">
              <a:extLst>
                <a:ext uri="{FF2B5EF4-FFF2-40B4-BE49-F238E27FC236}">
                  <a16:creationId xmlns:a16="http://schemas.microsoft.com/office/drawing/2014/main" id="{5F20016F-A315-CDB3-3668-743544A6A198}"/>
                </a:ext>
              </a:extLst>
            </p:cNvPr>
            <p:cNvSpPr txBox="1"/>
            <p:nvPr/>
          </p:nvSpPr>
          <p:spPr>
            <a:xfrm>
              <a:off x="5903330" y="8536348"/>
              <a:ext cx="1221526" cy="184613"/>
            </a:xfrm>
            <a:prstGeom prst="rect">
              <a:avLst/>
            </a:prstGeom>
            <a:noFill/>
          </p:spPr>
          <p:txBody>
            <a:bodyPr wrap="square">
              <a:spAutoFit/>
              <a:scene3d>
                <a:camera prst="perspectiveFront"/>
                <a:lightRig rig="threePt" dir="t"/>
              </a:scene3d>
            </a:bodyPr>
            <a:lstStyle>
              <a:defPPr>
                <a:defRPr lang="en-US"/>
              </a:defPPr>
              <a:lvl1pPr algn="ctr">
                <a:defRPr sz="700">
                  <a:latin typeface="Roboto Light" panose="02000000000000000000" pitchFamily="2" charset="0"/>
                  <a:ea typeface="Roboto Light" panose="02000000000000000000" pitchFamily="2" charset="0"/>
                </a:defRPr>
              </a:lvl1pPr>
            </a:lstStyle>
            <a:p>
              <a:pPr>
                <a:lnSpc>
                  <a:spcPts val="600"/>
                </a:lnSpc>
              </a:pPr>
              <a:r>
                <a:rPr lang="en-US" sz="800">
                  <a:latin typeface="Roboto" panose="02000000000000000000" pitchFamily="2" charset="0"/>
                  <a:ea typeface="Roboto" panose="02000000000000000000" pitchFamily="2" charset="0"/>
                </a:rPr>
                <a:t>(PhishThreat) Security Awareness &amp; Testing</a:t>
              </a:r>
            </a:p>
          </p:txBody>
        </p:sp>
      </p:grpSp>
      <p:grpSp>
        <p:nvGrpSpPr>
          <p:cNvPr id="151" name="Group 150">
            <a:extLst>
              <a:ext uri="{FF2B5EF4-FFF2-40B4-BE49-F238E27FC236}">
                <a16:creationId xmlns:a16="http://schemas.microsoft.com/office/drawing/2014/main" id="{4A90EF6C-AAA1-6D93-BB52-8FFF27B8BF41}"/>
              </a:ext>
            </a:extLst>
          </p:cNvPr>
          <p:cNvGrpSpPr/>
          <p:nvPr/>
        </p:nvGrpSpPr>
        <p:grpSpPr>
          <a:xfrm>
            <a:off x="5601370" y="1965338"/>
            <a:ext cx="5758892" cy="3621859"/>
            <a:chOff x="5648611" y="1780087"/>
            <a:chExt cx="5758892" cy="3621859"/>
          </a:xfrm>
        </p:grpSpPr>
        <p:sp>
          <p:nvSpPr>
            <p:cNvPr id="100" name="TextBox 99">
              <a:extLst>
                <a:ext uri="{FF2B5EF4-FFF2-40B4-BE49-F238E27FC236}">
                  <a16:creationId xmlns:a16="http://schemas.microsoft.com/office/drawing/2014/main" id="{B6597181-753F-36B6-8B43-6AC512E2EDFD}"/>
                </a:ext>
              </a:extLst>
            </p:cNvPr>
            <p:cNvSpPr txBox="1"/>
            <p:nvPr/>
          </p:nvSpPr>
          <p:spPr>
            <a:xfrm>
              <a:off x="9008041" y="5104429"/>
              <a:ext cx="2165620" cy="297517"/>
            </a:xfrm>
            <a:prstGeom prst="rect">
              <a:avLst/>
            </a:prstGeom>
            <a:noFill/>
          </p:spPr>
          <p:txBody>
            <a:bodyPr wrap="square">
              <a:spAutoFit/>
            </a:bodyPr>
            <a:lstStyle/>
            <a:p>
              <a:pPr>
                <a:lnSpc>
                  <a:spcPts val="1600"/>
                </a:lnSpc>
              </a:pPr>
              <a:r>
                <a:rPr lang="en-US" sz="1600" b="1" spc="-20">
                  <a:solidFill>
                    <a:schemeClr val="tx1">
                      <a:lumMod val="85000"/>
                      <a:lumOff val="15000"/>
                    </a:schemeClr>
                  </a:solidFill>
                  <a:latin typeface="Roboto" panose="02000000000000000000" pitchFamily="2" charset="0"/>
                  <a:ea typeface="Roboto" panose="02000000000000000000" pitchFamily="2" charset="0"/>
                </a:rPr>
                <a:t>Intercept-X Advanced</a:t>
              </a:r>
            </a:p>
          </p:txBody>
        </p:sp>
        <p:grpSp>
          <p:nvGrpSpPr>
            <p:cNvPr id="150" name="Group 149">
              <a:extLst>
                <a:ext uri="{FF2B5EF4-FFF2-40B4-BE49-F238E27FC236}">
                  <a16:creationId xmlns:a16="http://schemas.microsoft.com/office/drawing/2014/main" id="{71ADE4F7-2669-38DA-50D9-CDB4D7DD38DA}"/>
                </a:ext>
              </a:extLst>
            </p:cNvPr>
            <p:cNvGrpSpPr/>
            <p:nvPr/>
          </p:nvGrpSpPr>
          <p:grpSpPr>
            <a:xfrm>
              <a:off x="5648611" y="1780087"/>
              <a:ext cx="5758892" cy="3621859"/>
              <a:chOff x="5648611" y="1780087"/>
              <a:chExt cx="5758892" cy="3621859"/>
            </a:xfrm>
          </p:grpSpPr>
          <p:sp>
            <p:nvSpPr>
              <p:cNvPr id="75" name="TextBox 74">
                <a:extLst>
                  <a:ext uri="{FF2B5EF4-FFF2-40B4-BE49-F238E27FC236}">
                    <a16:creationId xmlns:a16="http://schemas.microsoft.com/office/drawing/2014/main" id="{5B828811-664F-2123-BFFB-963276777EF7}"/>
                  </a:ext>
                </a:extLst>
              </p:cNvPr>
              <p:cNvSpPr txBox="1"/>
              <p:nvPr/>
            </p:nvSpPr>
            <p:spPr>
              <a:xfrm>
                <a:off x="6235345" y="1780087"/>
                <a:ext cx="4585424" cy="605294"/>
              </a:xfrm>
              <a:prstGeom prst="rect">
                <a:avLst/>
              </a:prstGeom>
              <a:noFill/>
            </p:spPr>
            <p:txBody>
              <a:bodyPr wrap="square">
                <a:spAutoFit/>
              </a:bodyPr>
              <a:lstStyle/>
              <a:p>
                <a:pPr algn="ctr">
                  <a:lnSpc>
                    <a:spcPts val="2000"/>
                  </a:lnSpc>
                </a:pPr>
                <a:r>
                  <a:rPr lang="en-US" sz="2000" b="1" spc="-20">
                    <a:solidFill>
                      <a:srgbClr val="0C4F9C"/>
                    </a:solidFill>
                    <a:latin typeface="Roboto" panose="02000000000000000000" pitchFamily="2" charset="0"/>
                    <a:ea typeface="Roboto" panose="02000000000000000000" pitchFamily="2" charset="0"/>
                  </a:rPr>
                  <a:t>One solution for complete protection across the entire attack chain.</a:t>
                </a:r>
              </a:p>
            </p:txBody>
          </p:sp>
          <p:grpSp>
            <p:nvGrpSpPr>
              <p:cNvPr id="148" name="Group 147">
                <a:extLst>
                  <a:ext uri="{FF2B5EF4-FFF2-40B4-BE49-F238E27FC236}">
                    <a16:creationId xmlns:a16="http://schemas.microsoft.com/office/drawing/2014/main" id="{A03F8262-8C93-AA4A-E3F2-FDEF4C107615}"/>
                  </a:ext>
                </a:extLst>
              </p:cNvPr>
              <p:cNvGrpSpPr/>
              <p:nvPr/>
            </p:nvGrpSpPr>
            <p:grpSpPr>
              <a:xfrm>
                <a:off x="5648611" y="2680350"/>
                <a:ext cx="5758892" cy="2721596"/>
                <a:chOff x="6141536" y="2798558"/>
                <a:chExt cx="5758892" cy="2721596"/>
              </a:xfrm>
            </p:grpSpPr>
            <p:grpSp>
              <p:nvGrpSpPr>
                <p:cNvPr id="144" name="Group 143">
                  <a:extLst>
                    <a:ext uri="{FF2B5EF4-FFF2-40B4-BE49-F238E27FC236}">
                      <a16:creationId xmlns:a16="http://schemas.microsoft.com/office/drawing/2014/main" id="{DEBFDFBE-E38A-620E-FA23-DB4BD0152246}"/>
                    </a:ext>
                  </a:extLst>
                </p:cNvPr>
                <p:cNvGrpSpPr/>
                <p:nvPr/>
              </p:nvGrpSpPr>
              <p:grpSpPr>
                <a:xfrm>
                  <a:off x="6141536" y="3145892"/>
                  <a:ext cx="2772388" cy="2374262"/>
                  <a:chOff x="6311619" y="2807046"/>
                  <a:chExt cx="2772388" cy="2374262"/>
                </a:xfrm>
              </p:grpSpPr>
              <p:sp>
                <p:nvSpPr>
                  <p:cNvPr id="94" name="TextBox 93">
                    <a:extLst>
                      <a:ext uri="{FF2B5EF4-FFF2-40B4-BE49-F238E27FC236}">
                        <a16:creationId xmlns:a16="http://schemas.microsoft.com/office/drawing/2014/main" id="{6C7CE308-105A-EEDE-CC04-C514BF2E7AE6}"/>
                      </a:ext>
                    </a:extLst>
                  </p:cNvPr>
                  <p:cNvSpPr txBox="1"/>
                  <p:nvPr/>
                </p:nvSpPr>
                <p:spPr>
                  <a:xfrm>
                    <a:off x="6549429" y="4295896"/>
                    <a:ext cx="1951775" cy="502702"/>
                  </a:xfrm>
                  <a:prstGeom prst="rect">
                    <a:avLst/>
                  </a:prstGeom>
                  <a:noFill/>
                </p:spPr>
                <p:txBody>
                  <a:bodyPr wrap="square">
                    <a:spAutoFit/>
                  </a:bodyPr>
                  <a:lstStyle/>
                  <a:p>
                    <a:pPr>
                      <a:lnSpc>
                        <a:spcPts val="1600"/>
                      </a:lnSpc>
                    </a:pPr>
                    <a:r>
                      <a:rPr lang="en-US" sz="1600" b="1" spc="-20">
                        <a:solidFill>
                          <a:schemeClr val="tx1">
                            <a:lumMod val="85000"/>
                            <a:lumOff val="15000"/>
                          </a:schemeClr>
                        </a:solidFill>
                        <a:latin typeface="Roboto" panose="02000000000000000000" pitchFamily="2" charset="0"/>
                        <a:ea typeface="Roboto" panose="02000000000000000000" pitchFamily="2" charset="0"/>
                      </a:rPr>
                      <a:t>Central Device </a:t>
                    </a:r>
                    <a:br>
                      <a:rPr lang="en-US" sz="1600" b="1" spc="-20">
                        <a:solidFill>
                          <a:schemeClr val="tx1">
                            <a:lumMod val="85000"/>
                            <a:lumOff val="15000"/>
                          </a:schemeClr>
                        </a:solidFill>
                        <a:latin typeface="Roboto" panose="02000000000000000000" pitchFamily="2" charset="0"/>
                        <a:ea typeface="Roboto" panose="02000000000000000000" pitchFamily="2" charset="0"/>
                      </a:rPr>
                    </a:br>
                    <a:r>
                      <a:rPr lang="en-US" sz="1600" b="1" spc="-20">
                        <a:solidFill>
                          <a:schemeClr val="tx1">
                            <a:lumMod val="85000"/>
                            <a:lumOff val="15000"/>
                          </a:schemeClr>
                        </a:solidFill>
                        <a:latin typeface="Roboto" panose="02000000000000000000" pitchFamily="2" charset="0"/>
                        <a:ea typeface="Roboto" panose="02000000000000000000" pitchFamily="2" charset="0"/>
                      </a:rPr>
                      <a:t>Encryption</a:t>
                    </a:r>
                  </a:p>
                </p:txBody>
              </p:sp>
              <p:grpSp>
                <p:nvGrpSpPr>
                  <p:cNvPr id="143" name="Group 142">
                    <a:extLst>
                      <a:ext uri="{FF2B5EF4-FFF2-40B4-BE49-F238E27FC236}">
                        <a16:creationId xmlns:a16="http://schemas.microsoft.com/office/drawing/2014/main" id="{94A2BE3D-6EFA-548F-9383-E5788C5EFDD6}"/>
                      </a:ext>
                    </a:extLst>
                  </p:cNvPr>
                  <p:cNvGrpSpPr/>
                  <p:nvPr/>
                </p:nvGrpSpPr>
                <p:grpSpPr>
                  <a:xfrm>
                    <a:off x="6311619" y="2807046"/>
                    <a:ext cx="2772388" cy="2374262"/>
                    <a:chOff x="6311619" y="2807046"/>
                    <a:chExt cx="2772388" cy="2374262"/>
                  </a:xfrm>
                </p:grpSpPr>
                <p:sp>
                  <p:nvSpPr>
                    <p:cNvPr id="88" name="TextBox 87">
                      <a:extLst>
                        <a:ext uri="{FF2B5EF4-FFF2-40B4-BE49-F238E27FC236}">
                          <a16:creationId xmlns:a16="http://schemas.microsoft.com/office/drawing/2014/main" id="{604AD87C-8651-5B14-24C3-0D09E23EC36C}"/>
                        </a:ext>
                      </a:extLst>
                    </p:cNvPr>
                    <p:cNvSpPr txBox="1"/>
                    <p:nvPr/>
                  </p:nvSpPr>
                  <p:spPr>
                    <a:xfrm>
                      <a:off x="6549429" y="3627203"/>
                      <a:ext cx="2534578" cy="579646"/>
                    </a:xfrm>
                    <a:prstGeom prst="rect">
                      <a:avLst/>
                    </a:prstGeom>
                    <a:noFill/>
                  </p:spPr>
                  <p:txBody>
                    <a:bodyPr wrap="square">
                      <a:spAutoFit/>
                    </a:bodyPr>
                    <a:lstStyle/>
                    <a:p>
                      <a:pPr>
                        <a:lnSpc>
                          <a:spcPts val="1900"/>
                        </a:lnSpc>
                      </a:pPr>
                      <a:r>
                        <a:rPr lang="en-US" sz="1600" b="1" spc="-20">
                          <a:solidFill>
                            <a:schemeClr val="tx1">
                              <a:lumMod val="85000"/>
                              <a:lumOff val="15000"/>
                            </a:schemeClr>
                          </a:solidFill>
                          <a:latin typeface="Roboto" panose="02000000000000000000" pitchFamily="2" charset="0"/>
                          <a:ea typeface="Roboto" panose="02000000000000000000" pitchFamily="2" charset="0"/>
                        </a:rPr>
                        <a:t>MDR Advanced Detection </a:t>
                      </a:r>
                      <a:br>
                        <a:rPr lang="en-US" sz="1600" b="1" spc="-20">
                          <a:solidFill>
                            <a:schemeClr val="tx1">
                              <a:lumMod val="85000"/>
                              <a:lumOff val="15000"/>
                            </a:schemeClr>
                          </a:solidFill>
                          <a:latin typeface="Roboto" panose="02000000000000000000" pitchFamily="2" charset="0"/>
                          <a:ea typeface="Roboto" panose="02000000000000000000" pitchFamily="2" charset="0"/>
                        </a:rPr>
                      </a:br>
                      <a:r>
                        <a:rPr lang="en-US" sz="1600" b="1" spc="-20">
                          <a:solidFill>
                            <a:schemeClr val="tx1">
                              <a:lumMod val="85000"/>
                              <a:lumOff val="15000"/>
                            </a:schemeClr>
                          </a:solidFill>
                          <a:latin typeface="Roboto" panose="02000000000000000000" pitchFamily="2" charset="0"/>
                          <a:ea typeface="Roboto" panose="02000000000000000000" pitchFamily="2" charset="0"/>
                        </a:rPr>
                        <a:t>&amp; Response</a:t>
                      </a:r>
                    </a:p>
                  </p:txBody>
                </p:sp>
                <p:sp>
                  <p:nvSpPr>
                    <p:cNvPr id="105" name="TextBox 104">
                      <a:extLst>
                        <a:ext uri="{FF2B5EF4-FFF2-40B4-BE49-F238E27FC236}">
                          <a16:creationId xmlns:a16="http://schemas.microsoft.com/office/drawing/2014/main" id="{1C6A96EC-1A37-7346-98A1-14D28AC79DC8}"/>
                        </a:ext>
                      </a:extLst>
                    </p:cNvPr>
                    <p:cNvSpPr txBox="1"/>
                    <p:nvPr/>
                  </p:nvSpPr>
                  <p:spPr>
                    <a:xfrm>
                      <a:off x="6549429" y="4883791"/>
                      <a:ext cx="2266899" cy="297517"/>
                    </a:xfrm>
                    <a:prstGeom prst="rect">
                      <a:avLst/>
                    </a:prstGeom>
                    <a:noFill/>
                  </p:spPr>
                  <p:txBody>
                    <a:bodyPr wrap="square">
                      <a:spAutoFit/>
                    </a:bodyPr>
                    <a:lstStyle/>
                    <a:p>
                      <a:pPr>
                        <a:lnSpc>
                          <a:spcPts val="1600"/>
                        </a:lnSpc>
                      </a:pPr>
                      <a:r>
                        <a:rPr lang="en-US" sz="1600" b="1" spc="-20">
                          <a:solidFill>
                            <a:schemeClr val="tx1">
                              <a:lumMod val="85000"/>
                              <a:lumOff val="15000"/>
                            </a:schemeClr>
                          </a:solidFill>
                          <a:latin typeface="Roboto" panose="02000000000000000000" pitchFamily="2" charset="0"/>
                          <a:ea typeface="Roboto" panose="02000000000000000000" pitchFamily="2" charset="0"/>
                        </a:rPr>
                        <a:t>Central Email Security</a:t>
                      </a:r>
                    </a:p>
                  </p:txBody>
                </p:sp>
                <p:grpSp>
                  <p:nvGrpSpPr>
                    <p:cNvPr id="81" name="Group 80">
                      <a:extLst>
                        <a:ext uri="{FF2B5EF4-FFF2-40B4-BE49-F238E27FC236}">
                          <a16:creationId xmlns:a16="http://schemas.microsoft.com/office/drawing/2014/main" id="{F6413C7F-1294-FBE1-483A-7F2DEBC5876E}"/>
                        </a:ext>
                      </a:extLst>
                    </p:cNvPr>
                    <p:cNvGrpSpPr/>
                    <p:nvPr/>
                  </p:nvGrpSpPr>
                  <p:grpSpPr>
                    <a:xfrm>
                      <a:off x="6549429" y="2807046"/>
                      <a:ext cx="1752021" cy="743488"/>
                      <a:chOff x="2077595" y="2993192"/>
                      <a:chExt cx="1752021" cy="743488"/>
                    </a:xfrm>
                  </p:grpSpPr>
                  <p:sp>
                    <p:nvSpPr>
                      <p:cNvPr id="76" name="TextBox 75">
                        <a:extLst>
                          <a:ext uri="{FF2B5EF4-FFF2-40B4-BE49-F238E27FC236}">
                            <a16:creationId xmlns:a16="http://schemas.microsoft.com/office/drawing/2014/main" id="{FFF5E082-A6CD-919B-DA33-B41F02DAFFCB}"/>
                          </a:ext>
                        </a:extLst>
                      </p:cNvPr>
                      <p:cNvSpPr txBox="1"/>
                      <p:nvPr/>
                    </p:nvSpPr>
                    <p:spPr>
                      <a:xfrm>
                        <a:off x="2077595" y="3439163"/>
                        <a:ext cx="1752021" cy="297517"/>
                      </a:xfrm>
                      <a:prstGeom prst="rect">
                        <a:avLst/>
                      </a:prstGeom>
                      <a:noFill/>
                    </p:spPr>
                    <p:txBody>
                      <a:bodyPr wrap="square">
                        <a:spAutoFit/>
                      </a:bodyPr>
                      <a:lstStyle/>
                      <a:p>
                        <a:pPr>
                          <a:lnSpc>
                            <a:spcPts val="1600"/>
                          </a:lnSpc>
                        </a:pPr>
                        <a:r>
                          <a:rPr lang="en-US" sz="1600" b="1" spc="-20">
                            <a:solidFill>
                              <a:schemeClr val="tx1">
                                <a:lumMod val="85000"/>
                                <a:lumOff val="15000"/>
                              </a:schemeClr>
                            </a:solidFill>
                            <a:latin typeface="Roboto" panose="02000000000000000000" pitchFamily="2" charset="0"/>
                            <a:ea typeface="Roboto" panose="02000000000000000000" pitchFamily="2" charset="0"/>
                          </a:rPr>
                          <a:t>XGS 107 Firewall</a:t>
                        </a:r>
                        <a:endParaRPr lang="en-US" sz="1600" b="1" spc="-20">
                          <a:solidFill>
                            <a:srgbClr val="8CC12B"/>
                          </a:solidFill>
                          <a:latin typeface="Roboto" panose="02000000000000000000" pitchFamily="2" charset="0"/>
                          <a:ea typeface="Roboto" panose="02000000000000000000" pitchFamily="2" charset="0"/>
                        </a:endParaRPr>
                      </a:p>
                    </p:txBody>
                  </p:sp>
                  <p:pic>
                    <p:nvPicPr>
                      <p:cNvPr id="77" name="Picture 2">
                        <a:extLst>
                          <a:ext uri="{FF2B5EF4-FFF2-40B4-BE49-F238E27FC236}">
                            <a16:creationId xmlns:a16="http://schemas.microsoft.com/office/drawing/2014/main" id="{EE5883A3-36B9-CDF7-1725-41B10F110C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7376" y="2993192"/>
                        <a:ext cx="1398514" cy="322734"/>
                      </a:xfrm>
                      <a:prstGeom prst="rect">
                        <a:avLst/>
                      </a:prstGeom>
                      <a:noFill/>
                      <a:effectLst>
                        <a:outerShdw blurRad="76200" dir="13500000" sy="23000" kx="1200000" algn="br" rotWithShape="0">
                          <a:prstClr val="black">
                            <a:alpha val="20000"/>
                          </a:prstClr>
                        </a:outerShdw>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grpSp>
                <p:pic>
                  <p:nvPicPr>
                    <p:cNvPr id="136" name="Graphic 135" descr="Checkbox Checked with solid fill">
                      <a:extLst>
                        <a:ext uri="{FF2B5EF4-FFF2-40B4-BE49-F238E27FC236}">
                          <a16:creationId xmlns:a16="http://schemas.microsoft.com/office/drawing/2014/main" id="{919FA5BC-363E-3596-59B0-427DE65600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11619" y="3220008"/>
                      <a:ext cx="310377" cy="310377"/>
                    </a:xfrm>
                    <a:prstGeom prst="rect">
                      <a:avLst/>
                    </a:prstGeom>
                  </p:spPr>
                </p:pic>
                <p:pic>
                  <p:nvPicPr>
                    <p:cNvPr id="140" name="Graphic 139" descr="Checkbox Checked with solid fill">
                      <a:extLst>
                        <a:ext uri="{FF2B5EF4-FFF2-40B4-BE49-F238E27FC236}">
                          <a16:creationId xmlns:a16="http://schemas.microsoft.com/office/drawing/2014/main" id="{730952E8-0418-3022-B355-FE1753F963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11619" y="3641157"/>
                      <a:ext cx="310377" cy="310377"/>
                    </a:xfrm>
                    <a:prstGeom prst="rect">
                      <a:avLst/>
                    </a:prstGeom>
                  </p:spPr>
                </p:pic>
                <p:pic>
                  <p:nvPicPr>
                    <p:cNvPr id="141" name="Graphic 140" descr="Checkbox Checked with solid fill">
                      <a:extLst>
                        <a:ext uri="{FF2B5EF4-FFF2-40B4-BE49-F238E27FC236}">
                          <a16:creationId xmlns:a16="http://schemas.microsoft.com/office/drawing/2014/main" id="{7C691DEB-0A7F-C747-0B95-75D8003A488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11619" y="4863642"/>
                      <a:ext cx="310377" cy="310377"/>
                    </a:xfrm>
                    <a:prstGeom prst="rect">
                      <a:avLst/>
                    </a:prstGeom>
                  </p:spPr>
                </p:pic>
                <p:pic>
                  <p:nvPicPr>
                    <p:cNvPr id="142" name="Graphic 141" descr="Checkbox Checked with solid fill">
                      <a:extLst>
                        <a:ext uri="{FF2B5EF4-FFF2-40B4-BE49-F238E27FC236}">
                          <a16:creationId xmlns:a16="http://schemas.microsoft.com/office/drawing/2014/main" id="{7095158E-EEA4-095E-DBB1-C0CC20E203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11619" y="4268063"/>
                      <a:ext cx="310377" cy="310377"/>
                    </a:xfrm>
                    <a:prstGeom prst="rect">
                      <a:avLst/>
                    </a:prstGeom>
                  </p:spPr>
                </p:pic>
              </p:grpSp>
            </p:grpSp>
            <p:grpSp>
              <p:nvGrpSpPr>
                <p:cNvPr id="147" name="Group 146">
                  <a:extLst>
                    <a:ext uri="{FF2B5EF4-FFF2-40B4-BE49-F238E27FC236}">
                      <a16:creationId xmlns:a16="http://schemas.microsoft.com/office/drawing/2014/main" id="{AFF85183-DAC5-E2BE-3FB3-0E78EF15836D}"/>
                    </a:ext>
                  </a:extLst>
                </p:cNvPr>
                <p:cNvGrpSpPr/>
                <p:nvPr/>
              </p:nvGrpSpPr>
              <p:grpSpPr>
                <a:xfrm>
                  <a:off x="9240020" y="2798558"/>
                  <a:ext cx="2660408" cy="2705406"/>
                  <a:chOff x="8956611" y="2385381"/>
                  <a:chExt cx="2660408" cy="2705406"/>
                </a:xfrm>
              </p:grpSpPr>
              <p:sp>
                <p:nvSpPr>
                  <p:cNvPr id="101" name="TextBox 100">
                    <a:extLst>
                      <a:ext uri="{FF2B5EF4-FFF2-40B4-BE49-F238E27FC236}">
                        <a16:creationId xmlns:a16="http://schemas.microsoft.com/office/drawing/2014/main" id="{5CFFC149-9592-8F3E-A1B9-E2651D9B511F}"/>
                      </a:ext>
                    </a:extLst>
                  </p:cNvPr>
                  <p:cNvSpPr txBox="1"/>
                  <p:nvPr/>
                </p:nvSpPr>
                <p:spPr>
                  <a:xfrm>
                    <a:off x="9239430" y="3627203"/>
                    <a:ext cx="2121875" cy="502702"/>
                  </a:xfrm>
                  <a:prstGeom prst="rect">
                    <a:avLst/>
                  </a:prstGeom>
                  <a:noFill/>
                </p:spPr>
                <p:txBody>
                  <a:bodyPr wrap="square">
                    <a:spAutoFit/>
                  </a:bodyPr>
                  <a:lstStyle/>
                  <a:p>
                    <a:pPr>
                      <a:lnSpc>
                        <a:spcPts val="1600"/>
                      </a:lnSpc>
                    </a:pPr>
                    <a:r>
                      <a:rPr lang="en-US" sz="1600" b="1" spc="-20">
                        <a:solidFill>
                          <a:schemeClr val="tx1">
                            <a:lumMod val="85000"/>
                            <a:lumOff val="15000"/>
                          </a:schemeClr>
                        </a:solidFill>
                        <a:latin typeface="Roboto" panose="02000000000000000000" pitchFamily="2" charset="0"/>
                        <a:ea typeface="Roboto" panose="02000000000000000000" pitchFamily="2" charset="0"/>
                      </a:rPr>
                      <a:t>PhishThreat Secuity </a:t>
                    </a:r>
                    <a:br>
                      <a:rPr lang="en-US" sz="1600" b="1" spc="-20">
                        <a:solidFill>
                          <a:schemeClr val="tx1">
                            <a:lumMod val="85000"/>
                            <a:lumOff val="15000"/>
                          </a:schemeClr>
                        </a:solidFill>
                        <a:latin typeface="Roboto" panose="02000000000000000000" pitchFamily="2" charset="0"/>
                        <a:ea typeface="Roboto" panose="02000000000000000000" pitchFamily="2" charset="0"/>
                      </a:rPr>
                    </a:br>
                    <a:r>
                      <a:rPr lang="en-US" sz="1600" b="1" spc="-20">
                        <a:solidFill>
                          <a:schemeClr val="tx1">
                            <a:lumMod val="85000"/>
                            <a:lumOff val="15000"/>
                          </a:schemeClr>
                        </a:solidFill>
                        <a:latin typeface="Roboto" panose="02000000000000000000" pitchFamily="2" charset="0"/>
                        <a:ea typeface="Roboto" panose="02000000000000000000" pitchFamily="2" charset="0"/>
                      </a:rPr>
                      <a:t>and Awareness</a:t>
                    </a:r>
                  </a:p>
                </p:txBody>
              </p:sp>
              <p:sp>
                <p:nvSpPr>
                  <p:cNvPr id="111" name="TextBox 110">
                    <a:extLst>
                      <a:ext uri="{FF2B5EF4-FFF2-40B4-BE49-F238E27FC236}">
                        <a16:creationId xmlns:a16="http://schemas.microsoft.com/office/drawing/2014/main" id="{6F97E091-E45B-F7C9-AB5F-75DB183A7FAF}"/>
                      </a:ext>
                    </a:extLst>
                  </p:cNvPr>
                  <p:cNvSpPr txBox="1"/>
                  <p:nvPr/>
                </p:nvSpPr>
                <p:spPr>
                  <a:xfrm>
                    <a:off x="9223585" y="4268737"/>
                    <a:ext cx="2325555" cy="502702"/>
                  </a:xfrm>
                  <a:prstGeom prst="rect">
                    <a:avLst/>
                  </a:prstGeom>
                  <a:noFill/>
                </p:spPr>
                <p:txBody>
                  <a:bodyPr wrap="square">
                    <a:spAutoFit/>
                  </a:bodyPr>
                  <a:lstStyle/>
                  <a:p>
                    <a:pPr>
                      <a:lnSpc>
                        <a:spcPts val="1600"/>
                      </a:lnSpc>
                    </a:pPr>
                    <a:r>
                      <a:rPr lang="en-US" sz="1600" b="1" spc="-20">
                        <a:solidFill>
                          <a:schemeClr val="tx1">
                            <a:lumMod val="85000"/>
                            <a:lumOff val="15000"/>
                          </a:schemeClr>
                        </a:solidFill>
                        <a:latin typeface="Roboto" panose="02000000000000000000" pitchFamily="2" charset="0"/>
                        <a:ea typeface="Roboto" panose="02000000000000000000" pitchFamily="2" charset="0"/>
                      </a:rPr>
                      <a:t>Sophos Central Portal </a:t>
                    </a:r>
                    <a:br>
                      <a:rPr lang="en-US" sz="1600" b="1" spc="-20">
                        <a:solidFill>
                          <a:schemeClr val="tx1">
                            <a:lumMod val="85000"/>
                            <a:lumOff val="15000"/>
                          </a:schemeClr>
                        </a:solidFill>
                        <a:latin typeface="Roboto" panose="02000000000000000000" pitchFamily="2" charset="0"/>
                        <a:ea typeface="Roboto" panose="02000000000000000000" pitchFamily="2" charset="0"/>
                      </a:rPr>
                    </a:br>
                    <a:r>
                      <a:rPr lang="en-US" sz="1600" b="1" spc="-20">
                        <a:solidFill>
                          <a:schemeClr val="tx1">
                            <a:lumMod val="85000"/>
                            <a:lumOff val="15000"/>
                          </a:schemeClr>
                        </a:solidFill>
                        <a:latin typeface="Roboto" panose="02000000000000000000" pitchFamily="2" charset="0"/>
                        <a:ea typeface="Roboto" panose="02000000000000000000" pitchFamily="2" charset="0"/>
                      </a:rPr>
                      <a:t>Config &amp; Management</a:t>
                    </a:r>
                  </a:p>
                </p:txBody>
              </p:sp>
              <p:grpSp>
                <p:nvGrpSpPr>
                  <p:cNvPr id="80" name="Group 79">
                    <a:extLst>
                      <a:ext uri="{FF2B5EF4-FFF2-40B4-BE49-F238E27FC236}">
                        <a16:creationId xmlns:a16="http://schemas.microsoft.com/office/drawing/2014/main" id="{6B4F01D1-B138-9602-D5EA-2C8D8577C960}"/>
                      </a:ext>
                    </a:extLst>
                  </p:cNvPr>
                  <p:cNvGrpSpPr/>
                  <p:nvPr/>
                </p:nvGrpSpPr>
                <p:grpSpPr>
                  <a:xfrm>
                    <a:off x="9239430" y="2385381"/>
                    <a:ext cx="2377589" cy="1114426"/>
                    <a:chOff x="5450068" y="2611826"/>
                    <a:chExt cx="2377589" cy="1114426"/>
                  </a:xfrm>
                </p:grpSpPr>
                <p:sp>
                  <p:nvSpPr>
                    <p:cNvPr id="78" name="TextBox 77">
                      <a:extLst>
                        <a:ext uri="{FF2B5EF4-FFF2-40B4-BE49-F238E27FC236}">
                          <a16:creationId xmlns:a16="http://schemas.microsoft.com/office/drawing/2014/main" id="{32DAF304-0C00-EC47-FB2C-CE55C0540389}"/>
                        </a:ext>
                      </a:extLst>
                    </p:cNvPr>
                    <p:cNvSpPr txBox="1"/>
                    <p:nvPr/>
                  </p:nvSpPr>
                  <p:spPr>
                    <a:xfrm>
                      <a:off x="5450068" y="3428735"/>
                      <a:ext cx="2377589" cy="297517"/>
                    </a:xfrm>
                    <a:prstGeom prst="rect">
                      <a:avLst/>
                    </a:prstGeom>
                    <a:noFill/>
                  </p:spPr>
                  <p:txBody>
                    <a:bodyPr wrap="square">
                      <a:spAutoFit/>
                    </a:bodyPr>
                    <a:lstStyle/>
                    <a:p>
                      <a:pPr>
                        <a:lnSpc>
                          <a:spcPts val="1600"/>
                        </a:lnSpc>
                      </a:pPr>
                      <a:r>
                        <a:rPr lang="en-US" sz="1600" b="1" spc="-20">
                          <a:solidFill>
                            <a:schemeClr val="tx1">
                              <a:lumMod val="85000"/>
                              <a:lumOff val="15000"/>
                            </a:schemeClr>
                          </a:solidFill>
                          <a:latin typeface="Roboto" panose="02000000000000000000" pitchFamily="2" charset="0"/>
                          <a:ea typeface="Roboto" panose="02000000000000000000" pitchFamily="2" charset="0"/>
                        </a:rPr>
                        <a:t>APX 120 Access Point</a:t>
                      </a:r>
                    </a:p>
                  </p:txBody>
                </p:sp>
                <p:pic>
                  <p:nvPicPr>
                    <p:cNvPr id="79" name="Picture 78" descr="A picture containing square&#10;&#10;Description automatically generated">
                      <a:extLst>
                        <a:ext uri="{FF2B5EF4-FFF2-40B4-BE49-F238E27FC236}">
                          <a16:creationId xmlns:a16="http://schemas.microsoft.com/office/drawing/2014/main" id="{E9C90CF7-0999-066B-717D-9383FC8EB9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7237" y="2611826"/>
                      <a:ext cx="762732" cy="762732"/>
                    </a:xfrm>
                    <a:prstGeom prst="rect">
                      <a:avLst/>
                    </a:prstGeom>
                    <a:noFill/>
                    <a:effectLst>
                      <a:outerShdw blurRad="76200" dir="13500000" sy="23000" kx="1200000" algn="br" rotWithShape="0">
                        <a:prstClr val="black">
                          <a:alpha val="20000"/>
                        </a:prstClr>
                      </a:outerShdw>
                      <a:reflection blurRad="6350" stA="50000" endA="300" endPos="55000" dir="5400000" sy="-100000" algn="bl" rotWithShape="0"/>
                    </a:effectLst>
                  </p:spPr>
                </p:pic>
              </p:grpSp>
              <p:pic>
                <p:nvPicPr>
                  <p:cNvPr id="137" name="Graphic 136" descr="Checkbox Checked with solid fill">
                    <a:extLst>
                      <a:ext uri="{FF2B5EF4-FFF2-40B4-BE49-F238E27FC236}">
                        <a16:creationId xmlns:a16="http://schemas.microsoft.com/office/drawing/2014/main" id="{D4CA22DF-2E07-7AD0-5C61-81A0B698A9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57534" y="3177988"/>
                    <a:ext cx="310377" cy="310377"/>
                  </a:xfrm>
                  <a:prstGeom prst="rect">
                    <a:avLst/>
                  </a:prstGeom>
                </p:spPr>
              </p:pic>
              <p:pic>
                <p:nvPicPr>
                  <p:cNvPr id="145" name="Graphic 144" descr="Checkbox Checked with solid fill">
                    <a:extLst>
                      <a:ext uri="{FF2B5EF4-FFF2-40B4-BE49-F238E27FC236}">
                        <a16:creationId xmlns:a16="http://schemas.microsoft.com/office/drawing/2014/main" id="{1325506D-BEBC-E0D0-1131-9E36C25E22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57533" y="3596425"/>
                    <a:ext cx="310377" cy="310377"/>
                  </a:xfrm>
                  <a:prstGeom prst="rect">
                    <a:avLst/>
                  </a:prstGeom>
                </p:spPr>
              </p:pic>
              <p:pic>
                <p:nvPicPr>
                  <p:cNvPr id="146" name="Graphic 145" descr="Checkbox Checked with solid fill">
                    <a:extLst>
                      <a:ext uri="{FF2B5EF4-FFF2-40B4-BE49-F238E27FC236}">
                        <a16:creationId xmlns:a16="http://schemas.microsoft.com/office/drawing/2014/main" id="{8FF6128E-7D26-BCDB-A069-536E82FFD0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67169" y="4265878"/>
                    <a:ext cx="310377" cy="310377"/>
                  </a:xfrm>
                  <a:prstGeom prst="rect">
                    <a:avLst/>
                  </a:prstGeom>
                </p:spPr>
              </p:pic>
              <p:pic>
                <p:nvPicPr>
                  <p:cNvPr id="149" name="Graphic 148" descr="Checkbox Checked with solid fill">
                    <a:extLst>
                      <a:ext uri="{FF2B5EF4-FFF2-40B4-BE49-F238E27FC236}">
                        <a16:creationId xmlns:a16="http://schemas.microsoft.com/office/drawing/2014/main" id="{0045AC07-BB35-5B16-152F-B143539FBB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56611" y="4780410"/>
                    <a:ext cx="310377" cy="310377"/>
                  </a:xfrm>
                  <a:prstGeom prst="rect">
                    <a:avLst/>
                  </a:prstGeom>
                </p:spPr>
              </p:pic>
            </p:grpSp>
          </p:grpSp>
        </p:grpSp>
      </p:grpSp>
    </p:spTree>
    <p:extLst>
      <p:ext uri="{BB962C8B-B14F-4D97-AF65-F5344CB8AC3E}">
        <p14:creationId xmlns:p14="http://schemas.microsoft.com/office/powerpoint/2010/main" val="3689296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F91E8309-6823-41FA-AE0B-3C194A365841}"/>
              </a:ext>
            </a:extLst>
          </p:cNvPr>
          <p:cNvSpPr>
            <a:spLocks noGrp="1"/>
          </p:cNvSpPr>
          <p:nvPr>
            <p:ph sz="quarter" idx="13"/>
          </p:nvPr>
        </p:nvSpPr>
        <p:spPr>
          <a:xfrm>
            <a:off x="425394" y="1926810"/>
            <a:ext cx="5519770" cy="3875964"/>
          </a:xfrm>
        </p:spPr>
        <p:txBody>
          <a:bodyPr numCol="1">
            <a:noAutofit/>
          </a:bodyPr>
          <a:lstStyle/>
          <a:p>
            <a:pPr marL="285750" indent="-285750">
              <a:buClr>
                <a:schemeClr val="accent3"/>
              </a:buClr>
              <a:buFont typeface="Arial" panose="020B0604020202020204" pitchFamily="34" charset="0"/>
              <a:buChar char="•"/>
            </a:pPr>
            <a:r>
              <a:rPr lang="en-US" sz="1800" dirty="0">
                <a:latin typeface="+mn-lt"/>
              </a:rPr>
              <a:t>With an increase of malicious attacks targeting remote workers, a rapid deployment of a full cloud-based security stack provides for identity-based access management and visibility across all users.</a:t>
            </a:r>
          </a:p>
          <a:p>
            <a:pPr marL="285750" indent="-285750">
              <a:buClr>
                <a:schemeClr val="accent3"/>
              </a:buClr>
              <a:buFont typeface="Arial" panose="020B0604020202020204" pitchFamily="34" charset="0"/>
              <a:buChar char="•"/>
            </a:pPr>
            <a:r>
              <a:rPr lang="en-US" sz="1800" dirty="0">
                <a:latin typeface="+mn-lt"/>
              </a:rPr>
              <a:t>Secure SD-WAN without the need to buy, deploy or manage security appliances at each location.  You get the entire security stack as a cloud service, providing identical protection for each user.</a:t>
            </a:r>
          </a:p>
          <a:p>
            <a:pPr marL="285750" indent="-285750">
              <a:buClr>
                <a:schemeClr val="accent3"/>
              </a:buClr>
              <a:buFont typeface="Arial" panose="020B0604020202020204" pitchFamily="34" charset="0"/>
              <a:buChar char="•"/>
            </a:pPr>
            <a:r>
              <a:rPr lang="en-US" sz="1800" dirty="0" err="1">
                <a:latin typeface="+mn-lt"/>
              </a:rPr>
              <a:t>Zscaler</a:t>
            </a:r>
            <a:r>
              <a:rPr lang="en-US" sz="1800" dirty="0">
                <a:latin typeface="+mn-lt"/>
              </a:rPr>
              <a:t> Cloud Security Platform brings the entire security stack closer to the user to ensure identical protection no matter where they connect, with fast and seamless access to the internet and cloud applications. </a:t>
            </a:r>
          </a:p>
        </p:txBody>
      </p:sp>
      <p:sp>
        <p:nvSpPr>
          <p:cNvPr id="4" name="Title 3">
            <a:extLst>
              <a:ext uri="{FF2B5EF4-FFF2-40B4-BE49-F238E27FC236}">
                <a16:creationId xmlns:a16="http://schemas.microsoft.com/office/drawing/2014/main" id="{33A7FB6E-184F-477E-A704-E12B56178946}"/>
              </a:ext>
            </a:extLst>
          </p:cNvPr>
          <p:cNvSpPr>
            <a:spLocks noGrp="1"/>
          </p:cNvSpPr>
          <p:nvPr>
            <p:ph type="title"/>
          </p:nvPr>
        </p:nvSpPr>
        <p:spPr>
          <a:xfrm>
            <a:off x="494219" y="293775"/>
            <a:ext cx="9896015" cy="876821"/>
          </a:xfrm>
        </p:spPr>
        <p:txBody>
          <a:bodyPr>
            <a:normAutofit/>
          </a:bodyPr>
          <a:lstStyle/>
          <a:p>
            <a:r>
              <a:rPr lang="en-US" dirty="0"/>
              <a:t>Cloud Security </a:t>
            </a:r>
            <a:r>
              <a:rPr lang="en-US" sz="2800" i="1" dirty="0"/>
              <a:t>Powered by </a:t>
            </a:r>
            <a:r>
              <a:rPr lang="en-US" sz="2800" i="1" dirty="0" err="1"/>
              <a:t>Zscaler</a:t>
            </a:r>
            <a:endParaRPr lang="en-US" sz="2800" i="1" dirty="0"/>
          </a:p>
        </p:txBody>
      </p:sp>
      <p:sp>
        <p:nvSpPr>
          <p:cNvPr id="6" name="TextBox 5">
            <a:extLst>
              <a:ext uri="{FF2B5EF4-FFF2-40B4-BE49-F238E27FC236}">
                <a16:creationId xmlns:a16="http://schemas.microsoft.com/office/drawing/2014/main" id="{C92D259A-9C3F-4121-8E6B-8879DE57584B}"/>
              </a:ext>
            </a:extLst>
          </p:cNvPr>
          <p:cNvSpPr txBox="1"/>
          <p:nvPr/>
        </p:nvSpPr>
        <p:spPr>
          <a:xfrm>
            <a:off x="7007721" y="1926810"/>
            <a:ext cx="4956247" cy="3677930"/>
          </a:xfrm>
          <a:prstGeom prst="rect">
            <a:avLst/>
          </a:prstGeom>
          <a:noFill/>
        </p:spPr>
        <p:txBody>
          <a:bodyPr wrap="square" rtlCol="0">
            <a:spAutoFit/>
          </a:bodyPr>
          <a:lstStyle/>
          <a:p>
            <a:pPr marL="285750" indent="-285750">
              <a:spcAft>
                <a:spcPts val="600"/>
              </a:spcAft>
              <a:buClr>
                <a:schemeClr val="accent3"/>
              </a:buClr>
              <a:buFont typeface="Arial" panose="020B0604020202020204" pitchFamily="34" charset="0"/>
              <a:buChar char="•"/>
            </a:pPr>
            <a:r>
              <a:rPr lang="en-US" dirty="0">
                <a:solidFill>
                  <a:schemeClr val="accent4"/>
                </a:solidFill>
                <a:latin typeface="Open Sans" panose="020B0606030504020204" pitchFamily="34" charset="0"/>
                <a:ea typeface="Open Sans" panose="020B0606030504020204" pitchFamily="34" charset="0"/>
                <a:cs typeface="Open Sans" panose="020B0606030504020204" pitchFamily="34" charset="0"/>
              </a:rPr>
              <a:t>Can be billed monthly  (OPEX vs CAPEX)</a:t>
            </a:r>
          </a:p>
          <a:p>
            <a:pPr marL="285750" indent="-285750">
              <a:spcAft>
                <a:spcPts val="600"/>
              </a:spcAft>
              <a:buClr>
                <a:schemeClr val="accent3"/>
              </a:buClr>
              <a:buFont typeface="Arial" panose="020B0604020202020204" pitchFamily="34" charset="0"/>
              <a:buChar char="•"/>
            </a:pPr>
            <a:r>
              <a:rPr lang="en-US" dirty="0">
                <a:solidFill>
                  <a:schemeClr val="accent4"/>
                </a:solidFill>
                <a:latin typeface="Open Sans" panose="020B0606030504020204" pitchFamily="34" charset="0"/>
                <a:ea typeface="Open Sans" panose="020B0606030504020204" pitchFamily="34" charset="0"/>
                <a:cs typeface="Open Sans" panose="020B0606030504020204" pitchFamily="34" charset="0"/>
              </a:rPr>
              <a:t>Store and analyze device data with cloud security</a:t>
            </a:r>
          </a:p>
          <a:p>
            <a:pPr marL="285750" indent="-285750">
              <a:spcAft>
                <a:spcPts val="600"/>
              </a:spcAft>
              <a:buClr>
                <a:schemeClr val="accent3"/>
              </a:buClr>
              <a:buFont typeface="Arial" panose="020B0604020202020204" pitchFamily="34" charset="0"/>
              <a:buChar char="•"/>
            </a:pPr>
            <a:r>
              <a:rPr lang="en-US" dirty="0">
                <a:solidFill>
                  <a:schemeClr val="accent4"/>
                </a:solidFill>
                <a:latin typeface="Open Sans" panose="020B0606030504020204" pitchFamily="34" charset="0"/>
                <a:ea typeface="Open Sans" panose="020B0606030504020204" pitchFamily="34" charset="0"/>
                <a:cs typeface="Open Sans" panose="020B0606030504020204" pitchFamily="34" charset="0"/>
              </a:rPr>
              <a:t>Enforce security policies for all remote and on-site users</a:t>
            </a:r>
          </a:p>
          <a:p>
            <a:pPr marL="285750" indent="-285750">
              <a:spcAft>
                <a:spcPts val="600"/>
              </a:spcAft>
              <a:buClr>
                <a:schemeClr val="accent3"/>
              </a:buClr>
              <a:buFont typeface="Arial" panose="020B0604020202020204" pitchFamily="34" charset="0"/>
              <a:buChar char="•"/>
            </a:pPr>
            <a:r>
              <a:rPr lang="en-US" dirty="0">
                <a:solidFill>
                  <a:schemeClr val="accent4"/>
                </a:solidFill>
                <a:latin typeface="Open Sans" panose="020B0606030504020204" pitchFamily="34" charset="0"/>
                <a:ea typeface="Open Sans" panose="020B0606030504020204" pitchFamily="34" charset="0"/>
                <a:cs typeface="Open Sans" panose="020B0606030504020204" pitchFamily="34" charset="0"/>
              </a:rPr>
              <a:t>Rich analytics</a:t>
            </a:r>
          </a:p>
          <a:p>
            <a:pPr marL="285750" indent="-285750">
              <a:spcAft>
                <a:spcPts val="600"/>
              </a:spcAft>
              <a:buClr>
                <a:schemeClr val="accent3"/>
              </a:buClr>
              <a:buFont typeface="Arial" panose="020B0604020202020204" pitchFamily="34" charset="0"/>
              <a:buChar char="•"/>
            </a:pPr>
            <a:r>
              <a:rPr lang="en-US" dirty="0">
                <a:solidFill>
                  <a:schemeClr val="accent4"/>
                </a:solidFill>
                <a:latin typeface="Open Sans" panose="020B0606030504020204" pitchFamily="34" charset="0"/>
                <a:ea typeface="Open Sans" panose="020B0606030504020204" pitchFamily="34" charset="0"/>
                <a:cs typeface="Open Sans" panose="020B0606030504020204" pitchFamily="34" charset="0"/>
              </a:rPr>
              <a:t>Easy to use web portal </a:t>
            </a:r>
          </a:p>
          <a:p>
            <a:pPr marL="285750" indent="-285750">
              <a:spcAft>
                <a:spcPts val="600"/>
              </a:spcAft>
              <a:buClr>
                <a:schemeClr val="accent3"/>
              </a:buClr>
              <a:buFont typeface="Arial" panose="020B0604020202020204" pitchFamily="34" charset="0"/>
              <a:buChar char="•"/>
            </a:pPr>
            <a:r>
              <a:rPr lang="en-US" dirty="0">
                <a:solidFill>
                  <a:schemeClr val="accent4"/>
                </a:solidFill>
                <a:latin typeface="Open Sans" panose="020B0606030504020204" pitchFamily="34" charset="0"/>
                <a:ea typeface="Open Sans" panose="020B0606030504020204" pitchFamily="34" charset="0"/>
                <a:cs typeface="Open Sans" panose="020B0606030504020204" pitchFamily="34" charset="0"/>
              </a:rPr>
              <a:t>Cloud security active monitoring </a:t>
            </a:r>
          </a:p>
          <a:p>
            <a:pPr marL="285750" indent="-285750">
              <a:spcAft>
                <a:spcPts val="600"/>
              </a:spcAft>
              <a:buClr>
                <a:schemeClr val="accent3"/>
              </a:buClr>
              <a:buFont typeface="Arial" panose="020B0604020202020204" pitchFamily="34" charset="0"/>
              <a:buChar char="•"/>
            </a:pPr>
            <a:r>
              <a:rPr lang="en-US" dirty="0">
                <a:solidFill>
                  <a:schemeClr val="accent4"/>
                </a:solidFill>
                <a:latin typeface="Open Sans" panose="020B0606030504020204" pitchFamily="34" charset="0"/>
                <a:ea typeface="Open Sans" panose="020B0606030504020204" pitchFamily="34" charset="0"/>
                <a:cs typeface="Open Sans" panose="020B0606030504020204" pitchFamily="34" charset="0"/>
              </a:rPr>
              <a:t>Scalable, secure, and proven cloud infrastructure</a:t>
            </a:r>
          </a:p>
          <a:p>
            <a:pPr marL="285750" indent="-285750">
              <a:spcAft>
                <a:spcPts val="600"/>
              </a:spcAft>
              <a:buClr>
                <a:schemeClr val="accent3"/>
              </a:buClr>
              <a:buFont typeface="Arial" panose="020B0604020202020204" pitchFamily="34" charset="0"/>
              <a:buChar char="•"/>
            </a:pPr>
            <a:r>
              <a:rPr lang="en-US" dirty="0">
                <a:solidFill>
                  <a:schemeClr val="accent4"/>
                </a:solidFill>
                <a:latin typeface="Open Sans" panose="020B0606030504020204" pitchFamily="34" charset="0"/>
                <a:ea typeface="Open Sans" panose="020B0606030504020204" pitchFamily="34" charset="0"/>
                <a:cs typeface="Open Sans" panose="020B0606030504020204" pitchFamily="34" charset="0"/>
              </a:rPr>
              <a:t>Simple &amp; cost-effective implementations</a:t>
            </a:r>
          </a:p>
        </p:txBody>
      </p:sp>
      <p:sp>
        <p:nvSpPr>
          <p:cNvPr id="10" name="TextBox 9">
            <a:extLst>
              <a:ext uri="{FF2B5EF4-FFF2-40B4-BE49-F238E27FC236}">
                <a16:creationId xmlns:a16="http://schemas.microsoft.com/office/drawing/2014/main" id="{22932C55-9CB3-4513-B34E-7AFC3A875AA7}"/>
              </a:ext>
            </a:extLst>
          </p:cNvPr>
          <p:cNvSpPr txBox="1"/>
          <p:nvPr/>
        </p:nvSpPr>
        <p:spPr>
          <a:xfrm>
            <a:off x="7292481" y="1436251"/>
            <a:ext cx="2549096" cy="400110"/>
          </a:xfrm>
          <a:prstGeom prst="rect">
            <a:avLst/>
          </a:prstGeom>
          <a:noFill/>
        </p:spPr>
        <p:txBody>
          <a:bodyPr wrap="none" rtlCol="0">
            <a:spAutoFit/>
          </a:bodyPr>
          <a:lstStyle/>
          <a:p>
            <a:r>
              <a:rPr lang="en-US" sz="2000">
                <a:solidFill>
                  <a:schemeClr val="accent3"/>
                </a:solidFill>
                <a:latin typeface="Open Sans Semibold" panose="020B0706030804020204" pitchFamily="34" charset="0"/>
                <a:ea typeface="Open Sans Semibold" panose="020B0706030804020204" pitchFamily="34" charset="0"/>
                <a:cs typeface="Open Sans Semibold" panose="020B0706030804020204" pitchFamily="34" charset="0"/>
              </a:rPr>
              <a:t>Additional Benefits</a:t>
            </a:r>
          </a:p>
        </p:txBody>
      </p:sp>
      <p:sp>
        <p:nvSpPr>
          <p:cNvPr id="11" name="TextBox 10">
            <a:extLst>
              <a:ext uri="{FF2B5EF4-FFF2-40B4-BE49-F238E27FC236}">
                <a16:creationId xmlns:a16="http://schemas.microsoft.com/office/drawing/2014/main" id="{6679A29B-A27F-4D5F-97F9-A6820B22A6BE}"/>
              </a:ext>
            </a:extLst>
          </p:cNvPr>
          <p:cNvSpPr txBox="1"/>
          <p:nvPr/>
        </p:nvSpPr>
        <p:spPr>
          <a:xfrm>
            <a:off x="494219" y="1436251"/>
            <a:ext cx="2526654" cy="400110"/>
          </a:xfrm>
          <a:prstGeom prst="rect">
            <a:avLst/>
          </a:prstGeom>
          <a:noFill/>
        </p:spPr>
        <p:txBody>
          <a:bodyPr wrap="none" rtlCol="0">
            <a:spAutoFit/>
          </a:bodyPr>
          <a:lstStyle/>
          <a:p>
            <a:r>
              <a:rPr lang="en-US" sz="2000" dirty="0">
                <a:solidFill>
                  <a:schemeClr val="accent3"/>
                </a:solidFill>
                <a:latin typeface="Open Sans Semibold" panose="020B0706030804020204" pitchFamily="34" charset="0"/>
                <a:ea typeface="Open Sans Semibold" panose="020B0706030804020204" pitchFamily="34" charset="0"/>
                <a:cs typeface="Open Sans Semibold" panose="020B0706030804020204" pitchFamily="34" charset="0"/>
              </a:rPr>
              <a:t>Solution Highlights</a:t>
            </a:r>
          </a:p>
        </p:txBody>
      </p:sp>
    </p:spTree>
    <p:extLst>
      <p:ext uri="{BB962C8B-B14F-4D97-AF65-F5344CB8AC3E}">
        <p14:creationId xmlns:p14="http://schemas.microsoft.com/office/powerpoint/2010/main" val="3478182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A20256-4A35-44E9-8C1F-86F151692CED}"/>
              </a:ext>
            </a:extLst>
          </p:cNvPr>
          <p:cNvSpPr>
            <a:spLocks noGrp="1"/>
          </p:cNvSpPr>
          <p:nvPr>
            <p:ph sz="quarter" idx="13"/>
          </p:nvPr>
        </p:nvSpPr>
        <p:spPr>
          <a:xfrm>
            <a:off x="494219" y="1964576"/>
            <a:ext cx="6237525" cy="3875964"/>
          </a:xfrm>
        </p:spPr>
        <p:txBody>
          <a:bodyPr numCol="1">
            <a:normAutofit/>
          </a:bodyPr>
          <a:lstStyle/>
          <a:p>
            <a:pPr marL="285750" indent="-285750">
              <a:buClr>
                <a:schemeClr val="accent3"/>
              </a:buClr>
              <a:buFont typeface="Arial" panose="020B0604020202020204" pitchFamily="34" charset="0"/>
              <a:buChar char="•"/>
            </a:pPr>
            <a:r>
              <a:rPr lang="en-US" sz="1800" dirty="0">
                <a:latin typeface="+mn-lt"/>
              </a:rPr>
              <a:t>Allows you to easily segment network traffic (PCI, HIPAA, employee, customer Wi-Fi) with necessary permissions for each.</a:t>
            </a:r>
          </a:p>
          <a:p>
            <a:pPr marL="285750" indent="-285750">
              <a:buClr>
                <a:schemeClr val="accent3"/>
              </a:buClr>
              <a:buFont typeface="Arial" panose="020B0604020202020204" pitchFamily="34" charset="0"/>
              <a:buChar char="•"/>
            </a:pPr>
            <a:r>
              <a:rPr lang="en-US" sz="1800" dirty="0">
                <a:latin typeface="+mn-lt"/>
              </a:rPr>
              <a:t>Delivers optimized bandwidth usage across the entire organization with continuous network uptime. Complete and simple network visibility for proactive management and problem identification.</a:t>
            </a:r>
          </a:p>
          <a:p>
            <a:pPr marL="285750" indent="-285750">
              <a:buClr>
                <a:schemeClr val="accent3"/>
              </a:buClr>
              <a:buFont typeface="Arial" panose="020B0604020202020204" pitchFamily="34" charset="0"/>
              <a:buChar char="•"/>
            </a:pPr>
            <a:r>
              <a:rPr lang="en-US" sz="1800" dirty="0">
                <a:latin typeface="+mn-lt"/>
              </a:rPr>
              <a:t>Trims network cost by allowing the use of more economical internet connectivity vs. the high cost of MPLS.  Our technical consultants evaluate every option available to provide the best solution for your business. </a:t>
            </a:r>
          </a:p>
        </p:txBody>
      </p:sp>
      <p:sp>
        <p:nvSpPr>
          <p:cNvPr id="4" name="Title 3">
            <a:extLst>
              <a:ext uri="{FF2B5EF4-FFF2-40B4-BE49-F238E27FC236}">
                <a16:creationId xmlns:a16="http://schemas.microsoft.com/office/drawing/2014/main" id="{CE121D9D-2428-4CD3-A602-83DBC1BD5AA6}"/>
              </a:ext>
            </a:extLst>
          </p:cNvPr>
          <p:cNvSpPr>
            <a:spLocks noGrp="1"/>
          </p:cNvSpPr>
          <p:nvPr>
            <p:ph type="title"/>
          </p:nvPr>
        </p:nvSpPr>
        <p:spPr>
          <a:xfrm>
            <a:off x="494219" y="355753"/>
            <a:ext cx="9892990" cy="876821"/>
          </a:xfrm>
        </p:spPr>
        <p:txBody>
          <a:bodyPr/>
          <a:lstStyle/>
          <a:p>
            <a:r>
              <a:rPr lang="en-US" dirty="0"/>
              <a:t>SD-WAN </a:t>
            </a:r>
            <a:r>
              <a:rPr lang="en-US" sz="2800" i="1" dirty="0"/>
              <a:t>Powered by VMware</a:t>
            </a:r>
          </a:p>
        </p:txBody>
      </p:sp>
      <p:sp>
        <p:nvSpPr>
          <p:cNvPr id="5" name="TextBox 4">
            <a:extLst>
              <a:ext uri="{FF2B5EF4-FFF2-40B4-BE49-F238E27FC236}">
                <a16:creationId xmlns:a16="http://schemas.microsoft.com/office/drawing/2014/main" id="{8057FA43-23EB-4E5C-8005-8D39DEAADBF7}"/>
              </a:ext>
            </a:extLst>
          </p:cNvPr>
          <p:cNvSpPr txBox="1"/>
          <p:nvPr/>
        </p:nvSpPr>
        <p:spPr>
          <a:xfrm>
            <a:off x="7115127" y="2040038"/>
            <a:ext cx="4956247" cy="2970044"/>
          </a:xfrm>
          <a:prstGeom prst="rect">
            <a:avLst/>
          </a:prstGeom>
        </p:spPr>
        <p:txBody>
          <a:bodyPr vert="horz" lIns="91440" tIns="45720" rIns="91440" bIns="45720" numCol="1" spcCol="914400" rtlCol="0">
            <a:normAutofit/>
          </a:bodyPr>
          <a:lstStyle>
            <a:lvl1pPr marL="285750" indent="-285750">
              <a:lnSpc>
                <a:spcPct val="90000"/>
              </a:lnSpc>
              <a:spcBef>
                <a:spcPts val="1000"/>
              </a:spcBef>
              <a:buClr>
                <a:schemeClr val="accent3"/>
              </a:buClr>
              <a:buFont typeface="Arial" panose="020B0604020202020204" pitchFamily="34" charset="0"/>
              <a:buChar char="•"/>
              <a:defRPr sz="1600" b="0" i="0">
                <a:solidFill>
                  <a:srgbClr val="2B2924"/>
                </a:solidFill>
                <a:latin typeface="Open Sans" charset="0"/>
                <a:ea typeface="Open Sans" charset="0"/>
                <a:cs typeface="Open Sans" charset="0"/>
              </a:defRPr>
            </a:lvl1pPr>
            <a:lvl2pPr marL="685800" indent="-228600">
              <a:lnSpc>
                <a:spcPct val="90000"/>
              </a:lnSpc>
              <a:spcBef>
                <a:spcPts val="500"/>
              </a:spcBef>
              <a:buClr>
                <a:srgbClr val="8A182E"/>
              </a:buClr>
              <a:buFont typeface="Arial"/>
              <a:buChar char="•"/>
              <a:defRPr sz="1400" b="0" i="0">
                <a:solidFill>
                  <a:srgbClr val="2B2924"/>
                </a:solidFill>
                <a:latin typeface="Open Sans" charset="0"/>
                <a:ea typeface="Open Sans" charset="0"/>
                <a:cs typeface="Open Sans" charset="0"/>
              </a:defRPr>
            </a:lvl2pPr>
            <a:lvl3pPr marL="1143000" indent="-228600">
              <a:lnSpc>
                <a:spcPct val="90000"/>
              </a:lnSpc>
              <a:spcBef>
                <a:spcPts val="500"/>
              </a:spcBef>
              <a:buClr>
                <a:srgbClr val="8A182E"/>
              </a:buClr>
              <a:buFont typeface="Arial"/>
              <a:buChar char="•"/>
              <a:defRPr sz="1200" b="0" i="0">
                <a:solidFill>
                  <a:srgbClr val="2B2924"/>
                </a:solidFill>
                <a:latin typeface="Open Sans" charset="0"/>
                <a:ea typeface="Open Sans" charset="0"/>
                <a:cs typeface="Open Sans" charset="0"/>
              </a:defRPr>
            </a:lvl3pPr>
            <a:lvl4pPr marL="1600200" indent="-228600">
              <a:lnSpc>
                <a:spcPct val="90000"/>
              </a:lnSpc>
              <a:spcBef>
                <a:spcPts val="500"/>
              </a:spcBef>
              <a:buClr>
                <a:srgbClr val="8A182E"/>
              </a:buClr>
              <a:buFont typeface="Arial"/>
              <a:buChar char="•"/>
              <a:defRPr sz="1100" b="0" i="0">
                <a:solidFill>
                  <a:srgbClr val="2B2924"/>
                </a:solidFill>
                <a:latin typeface="Open Sans" charset="0"/>
                <a:ea typeface="Open Sans" charset="0"/>
                <a:cs typeface="Open Sans" charset="0"/>
              </a:defRPr>
            </a:lvl4pPr>
            <a:lvl5pPr marL="2057400" indent="-228600">
              <a:lnSpc>
                <a:spcPct val="90000"/>
              </a:lnSpc>
              <a:spcBef>
                <a:spcPts val="500"/>
              </a:spcBef>
              <a:buClr>
                <a:srgbClr val="8A182E"/>
              </a:buClr>
              <a:buFont typeface="Arial"/>
              <a:buChar char="•"/>
              <a:defRPr sz="1000" b="0" i="0">
                <a:solidFill>
                  <a:srgbClr val="2B2924"/>
                </a:solidFill>
                <a:latin typeface="Open Sans" charset="0"/>
                <a:ea typeface="Open Sans" charset="0"/>
                <a:cs typeface="Open Sans"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sz="1800" dirty="0">
                <a:solidFill>
                  <a:schemeClr val="accent4"/>
                </a:solidFill>
              </a:rPr>
              <a:t>Zero-touch provisioning and deployment</a:t>
            </a:r>
          </a:p>
          <a:p>
            <a:r>
              <a:rPr lang="en-US" sz="1800" dirty="0">
                <a:solidFill>
                  <a:schemeClr val="accent4"/>
                </a:solidFill>
              </a:rPr>
              <a:t>Business policy management for packet steering and resource allocation</a:t>
            </a:r>
          </a:p>
          <a:p>
            <a:r>
              <a:rPr lang="en-US" sz="1800" dirty="0">
                <a:solidFill>
                  <a:schemeClr val="accent4"/>
                </a:solidFill>
              </a:rPr>
              <a:t>Cloud based management and control</a:t>
            </a:r>
          </a:p>
          <a:p>
            <a:r>
              <a:rPr lang="en-US" sz="1800" dirty="0">
                <a:solidFill>
                  <a:schemeClr val="accent4"/>
                </a:solidFill>
              </a:rPr>
              <a:t>Application performance monitoring</a:t>
            </a:r>
          </a:p>
          <a:p>
            <a:r>
              <a:rPr lang="en-US" sz="1800" dirty="0">
                <a:solidFill>
                  <a:schemeClr val="accent4"/>
                </a:solidFill>
              </a:rPr>
              <a:t>Partner gateways designed to also protect any VoIP deployments </a:t>
            </a:r>
          </a:p>
          <a:p>
            <a:r>
              <a:rPr lang="en-US" sz="1800" dirty="0">
                <a:solidFill>
                  <a:schemeClr val="accent4"/>
                </a:solidFill>
              </a:rPr>
              <a:t>Works with new deployments or migrations from MPLS</a:t>
            </a:r>
          </a:p>
        </p:txBody>
      </p:sp>
      <p:sp>
        <p:nvSpPr>
          <p:cNvPr id="10" name="TextBox 9">
            <a:extLst>
              <a:ext uri="{FF2B5EF4-FFF2-40B4-BE49-F238E27FC236}">
                <a16:creationId xmlns:a16="http://schemas.microsoft.com/office/drawing/2014/main" id="{D9871349-7F1A-45F7-B330-A56D4735D781}"/>
              </a:ext>
            </a:extLst>
          </p:cNvPr>
          <p:cNvSpPr txBox="1"/>
          <p:nvPr/>
        </p:nvSpPr>
        <p:spPr>
          <a:xfrm>
            <a:off x="7292481" y="1436251"/>
            <a:ext cx="2549096" cy="400110"/>
          </a:xfrm>
          <a:prstGeom prst="rect">
            <a:avLst/>
          </a:prstGeom>
          <a:noFill/>
        </p:spPr>
        <p:txBody>
          <a:bodyPr wrap="none" rtlCol="0">
            <a:spAutoFit/>
          </a:bodyPr>
          <a:lstStyle/>
          <a:p>
            <a:r>
              <a:rPr lang="en-US" sz="2000">
                <a:solidFill>
                  <a:schemeClr val="accent3"/>
                </a:solidFill>
                <a:latin typeface="Open Sans Semibold" panose="020B0706030804020204" pitchFamily="34" charset="0"/>
                <a:ea typeface="Open Sans Semibold" panose="020B0706030804020204" pitchFamily="34" charset="0"/>
                <a:cs typeface="Open Sans Semibold" panose="020B0706030804020204" pitchFamily="34" charset="0"/>
              </a:rPr>
              <a:t>Additional Benefits</a:t>
            </a:r>
          </a:p>
        </p:txBody>
      </p:sp>
      <p:sp>
        <p:nvSpPr>
          <p:cNvPr id="11" name="TextBox 10">
            <a:extLst>
              <a:ext uri="{FF2B5EF4-FFF2-40B4-BE49-F238E27FC236}">
                <a16:creationId xmlns:a16="http://schemas.microsoft.com/office/drawing/2014/main" id="{0D445685-4C63-439A-9079-0BE1EFF3D312}"/>
              </a:ext>
            </a:extLst>
          </p:cNvPr>
          <p:cNvSpPr txBox="1"/>
          <p:nvPr/>
        </p:nvSpPr>
        <p:spPr>
          <a:xfrm>
            <a:off x="494219" y="1436251"/>
            <a:ext cx="2526654" cy="400110"/>
          </a:xfrm>
          <a:prstGeom prst="rect">
            <a:avLst/>
          </a:prstGeom>
          <a:noFill/>
        </p:spPr>
        <p:txBody>
          <a:bodyPr wrap="none" rtlCol="0">
            <a:spAutoFit/>
          </a:bodyPr>
          <a:lstStyle/>
          <a:p>
            <a:r>
              <a:rPr lang="en-US" sz="2000" dirty="0">
                <a:solidFill>
                  <a:schemeClr val="accent3"/>
                </a:solidFill>
                <a:latin typeface="Open Sans Semibold" panose="020B0706030804020204" pitchFamily="34" charset="0"/>
                <a:ea typeface="Open Sans Semibold" panose="020B0706030804020204" pitchFamily="34" charset="0"/>
                <a:cs typeface="Open Sans Semibold" panose="020B0706030804020204" pitchFamily="34" charset="0"/>
              </a:rPr>
              <a:t>Solution Highlights</a:t>
            </a:r>
          </a:p>
        </p:txBody>
      </p:sp>
    </p:spTree>
    <p:extLst>
      <p:ext uri="{BB962C8B-B14F-4D97-AF65-F5344CB8AC3E}">
        <p14:creationId xmlns:p14="http://schemas.microsoft.com/office/powerpoint/2010/main" val="322744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F91E8309-6823-41FA-AE0B-3C194A365841}"/>
              </a:ext>
            </a:extLst>
          </p:cNvPr>
          <p:cNvSpPr>
            <a:spLocks noGrp="1"/>
          </p:cNvSpPr>
          <p:nvPr>
            <p:ph sz="quarter" idx="13"/>
          </p:nvPr>
        </p:nvSpPr>
        <p:spPr>
          <a:xfrm>
            <a:off x="494219" y="1836361"/>
            <a:ext cx="5765577" cy="3875964"/>
          </a:xfrm>
        </p:spPr>
        <p:txBody>
          <a:bodyPr numCol="1">
            <a:noAutofit/>
          </a:bodyPr>
          <a:lstStyle/>
          <a:p>
            <a:pPr marL="285750" indent="-285750">
              <a:buClr>
                <a:schemeClr val="accent3"/>
              </a:buClr>
              <a:buFont typeface="Arial" panose="020B0604020202020204" pitchFamily="34" charset="0"/>
              <a:buChar char="•"/>
            </a:pPr>
            <a:r>
              <a:rPr lang="en-US" sz="1800">
                <a:latin typeface="+mn-lt"/>
              </a:rPr>
              <a:t>Lingo </a:t>
            </a:r>
            <a:r>
              <a:rPr lang="en-US" sz="1800" dirty="0" err="1">
                <a:latin typeface="+mn-lt"/>
              </a:rPr>
              <a:t>UCaaS</a:t>
            </a:r>
            <a:r>
              <a:rPr lang="en-US" sz="1800" dirty="0">
                <a:latin typeface="+mn-lt"/>
              </a:rPr>
              <a:t> is built on </a:t>
            </a:r>
            <a:r>
              <a:rPr lang="en-US" sz="1800">
                <a:latin typeface="+mn-lt"/>
              </a:rPr>
              <a:t>a platform</a:t>
            </a:r>
            <a:r>
              <a:rPr lang="en-US" sz="1800" dirty="0">
                <a:latin typeface="+mn-lt"/>
              </a:rPr>
              <a:t>, featuring open APIs with a robust partner ecosystem.  This allows for seamless integration and automation between business applications &amp; communication services.</a:t>
            </a:r>
          </a:p>
          <a:p>
            <a:pPr marL="285750" indent="-285750">
              <a:buClr>
                <a:schemeClr val="accent3"/>
              </a:buClr>
              <a:buFont typeface="Arial" panose="020B0604020202020204" pitchFamily="34" charset="0"/>
              <a:buChar char="•"/>
            </a:pPr>
            <a:r>
              <a:rPr lang="en-US" sz="1800" dirty="0" err="1">
                <a:latin typeface="+mn-lt"/>
              </a:rPr>
              <a:t>UCaaS</a:t>
            </a:r>
            <a:r>
              <a:rPr lang="en-US" sz="1800" dirty="0">
                <a:latin typeface="+mn-lt"/>
              </a:rPr>
              <a:t> is a cloud-based solution, making the transfer of previous PBX lines as well as all other means of communications as easy and seamlessly scalable as your business needs.</a:t>
            </a:r>
          </a:p>
          <a:p>
            <a:pPr marL="285750" indent="-285750">
              <a:buClr>
                <a:schemeClr val="accent3"/>
              </a:buClr>
              <a:buFont typeface="Arial" panose="020B0604020202020204" pitchFamily="34" charset="0"/>
              <a:buChar char="•"/>
            </a:pPr>
            <a:r>
              <a:rPr lang="en-US" sz="1800" dirty="0">
                <a:latin typeface="+mn-lt"/>
              </a:rPr>
              <a:t>Deploying a </a:t>
            </a:r>
            <a:r>
              <a:rPr lang="en-US" sz="1800" dirty="0" err="1">
                <a:latin typeface="+mn-lt"/>
              </a:rPr>
              <a:t>UCaaS</a:t>
            </a:r>
            <a:r>
              <a:rPr lang="en-US" sz="1800" dirty="0">
                <a:latin typeface="+mn-lt"/>
              </a:rPr>
              <a:t> solution gives all users a single point of entry and unified access to all communication applications, anywhere, any time and on any device.. </a:t>
            </a:r>
          </a:p>
        </p:txBody>
      </p:sp>
      <p:sp>
        <p:nvSpPr>
          <p:cNvPr id="4" name="Title 3">
            <a:extLst>
              <a:ext uri="{FF2B5EF4-FFF2-40B4-BE49-F238E27FC236}">
                <a16:creationId xmlns:a16="http://schemas.microsoft.com/office/drawing/2014/main" id="{33A7FB6E-184F-477E-A704-E12B56178946}"/>
              </a:ext>
            </a:extLst>
          </p:cNvPr>
          <p:cNvSpPr>
            <a:spLocks noGrp="1"/>
          </p:cNvSpPr>
          <p:nvPr>
            <p:ph type="title"/>
          </p:nvPr>
        </p:nvSpPr>
        <p:spPr>
          <a:xfrm>
            <a:off x="494219" y="317219"/>
            <a:ext cx="9971954" cy="876821"/>
          </a:xfrm>
        </p:spPr>
        <p:txBody>
          <a:bodyPr>
            <a:normAutofit/>
          </a:bodyPr>
          <a:lstStyle/>
          <a:p>
            <a:r>
              <a:rPr lang="en-US" dirty="0" err="1"/>
              <a:t>UCaaS</a:t>
            </a:r>
            <a:endParaRPr lang="en-US" sz="3100" i="1" dirty="0"/>
          </a:p>
        </p:txBody>
      </p:sp>
      <p:sp>
        <p:nvSpPr>
          <p:cNvPr id="6" name="TextBox 5">
            <a:extLst>
              <a:ext uri="{FF2B5EF4-FFF2-40B4-BE49-F238E27FC236}">
                <a16:creationId xmlns:a16="http://schemas.microsoft.com/office/drawing/2014/main" id="{C92D259A-9C3F-4121-8E6B-8879DE57584B}"/>
              </a:ext>
            </a:extLst>
          </p:cNvPr>
          <p:cNvSpPr txBox="1"/>
          <p:nvPr/>
        </p:nvSpPr>
        <p:spPr>
          <a:xfrm>
            <a:off x="7119797" y="2078572"/>
            <a:ext cx="5072203" cy="3323987"/>
          </a:xfrm>
          <a:prstGeom prst="rect">
            <a:avLst/>
          </a:prstGeom>
        </p:spPr>
        <p:txBody>
          <a:bodyPr vert="horz" lIns="91440" tIns="45720" rIns="91440" bIns="45720" numCol="1" spcCol="914400" rtlCol="0">
            <a:normAutofit/>
          </a:bodyPr>
          <a:lstStyle>
            <a:lvl1pPr marL="285750" indent="-285750">
              <a:lnSpc>
                <a:spcPct val="90000"/>
              </a:lnSpc>
              <a:spcBef>
                <a:spcPts val="1000"/>
              </a:spcBef>
              <a:buClr>
                <a:schemeClr val="accent3"/>
              </a:buClr>
              <a:buFont typeface="Arial" panose="020B0604020202020204" pitchFamily="34" charset="0"/>
              <a:buChar char="•"/>
              <a:defRPr sz="1600" b="0" i="0">
                <a:solidFill>
                  <a:srgbClr val="2B2924"/>
                </a:solidFill>
                <a:latin typeface="Open Sans" charset="0"/>
                <a:ea typeface="Open Sans" charset="0"/>
                <a:cs typeface="Open Sans" charset="0"/>
              </a:defRPr>
            </a:lvl1pPr>
            <a:lvl2pPr marL="685800" indent="-228600">
              <a:lnSpc>
                <a:spcPct val="90000"/>
              </a:lnSpc>
              <a:spcBef>
                <a:spcPts val="500"/>
              </a:spcBef>
              <a:buClr>
                <a:srgbClr val="8A182E"/>
              </a:buClr>
              <a:buFont typeface="Arial"/>
              <a:buChar char="•"/>
              <a:defRPr sz="1400" b="0" i="0">
                <a:solidFill>
                  <a:srgbClr val="2B2924"/>
                </a:solidFill>
                <a:latin typeface="Open Sans" charset="0"/>
                <a:ea typeface="Open Sans" charset="0"/>
                <a:cs typeface="Open Sans" charset="0"/>
              </a:defRPr>
            </a:lvl2pPr>
            <a:lvl3pPr marL="1143000" indent="-228600">
              <a:lnSpc>
                <a:spcPct val="90000"/>
              </a:lnSpc>
              <a:spcBef>
                <a:spcPts val="500"/>
              </a:spcBef>
              <a:buClr>
                <a:srgbClr val="8A182E"/>
              </a:buClr>
              <a:buFont typeface="Arial"/>
              <a:buChar char="•"/>
              <a:defRPr sz="1200" b="0" i="0">
                <a:solidFill>
                  <a:srgbClr val="2B2924"/>
                </a:solidFill>
                <a:latin typeface="Open Sans" charset="0"/>
                <a:ea typeface="Open Sans" charset="0"/>
                <a:cs typeface="Open Sans" charset="0"/>
              </a:defRPr>
            </a:lvl3pPr>
            <a:lvl4pPr marL="1600200" indent="-228600">
              <a:lnSpc>
                <a:spcPct val="90000"/>
              </a:lnSpc>
              <a:spcBef>
                <a:spcPts val="500"/>
              </a:spcBef>
              <a:buClr>
                <a:srgbClr val="8A182E"/>
              </a:buClr>
              <a:buFont typeface="Arial"/>
              <a:buChar char="•"/>
              <a:defRPr sz="1100" b="0" i="0">
                <a:solidFill>
                  <a:srgbClr val="2B2924"/>
                </a:solidFill>
                <a:latin typeface="Open Sans" charset="0"/>
                <a:ea typeface="Open Sans" charset="0"/>
                <a:cs typeface="Open Sans" charset="0"/>
              </a:defRPr>
            </a:lvl4pPr>
            <a:lvl5pPr marL="2057400" indent="-228600">
              <a:lnSpc>
                <a:spcPct val="90000"/>
              </a:lnSpc>
              <a:spcBef>
                <a:spcPts val="500"/>
              </a:spcBef>
              <a:buClr>
                <a:srgbClr val="8A182E"/>
              </a:buClr>
              <a:buFont typeface="Arial"/>
              <a:buChar char="•"/>
              <a:defRPr sz="1000" b="0" i="0">
                <a:solidFill>
                  <a:srgbClr val="2B2924"/>
                </a:solidFill>
                <a:latin typeface="Open Sans" charset="0"/>
                <a:ea typeface="Open Sans" charset="0"/>
                <a:cs typeface="Open Sans"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sz="1800" dirty="0">
                <a:solidFill>
                  <a:schemeClr val="accent4"/>
                </a:solidFill>
              </a:rPr>
              <a:t>Online management for better visibility on all end points</a:t>
            </a:r>
          </a:p>
          <a:p>
            <a:r>
              <a:rPr lang="en-US" sz="1800" dirty="0">
                <a:solidFill>
                  <a:schemeClr val="accent4"/>
                </a:solidFill>
              </a:rPr>
              <a:t>Mobility to empower your workforce</a:t>
            </a:r>
          </a:p>
          <a:p>
            <a:r>
              <a:rPr lang="en-US" sz="1800" dirty="0">
                <a:solidFill>
                  <a:schemeClr val="accent4"/>
                </a:solidFill>
              </a:rPr>
              <a:t>Scalable for easy adapting as business changes</a:t>
            </a:r>
          </a:p>
          <a:p>
            <a:r>
              <a:rPr lang="en-US" sz="1800" dirty="0">
                <a:solidFill>
                  <a:schemeClr val="accent4"/>
                </a:solidFill>
              </a:rPr>
              <a:t>Best-in-class voice &amp; video quality</a:t>
            </a:r>
          </a:p>
          <a:p>
            <a:r>
              <a:rPr lang="en-US" sz="1800" dirty="0">
                <a:solidFill>
                  <a:schemeClr val="accent4"/>
                </a:solidFill>
              </a:rPr>
              <a:t>Feature-rich to meet all communications needs</a:t>
            </a:r>
          </a:p>
          <a:p>
            <a:r>
              <a:rPr lang="en-US" sz="1800" dirty="0">
                <a:solidFill>
                  <a:schemeClr val="accent4"/>
                </a:solidFill>
              </a:rPr>
              <a:t>Data redundancy for disaster recovery</a:t>
            </a:r>
          </a:p>
          <a:p>
            <a:r>
              <a:rPr lang="en-US" sz="1800" dirty="0">
                <a:solidFill>
                  <a:schemeClr val="accent4"/>
                </a:solidFill>
              </a:rPr>
              <a:t>Lower costs to optimize existing resources</a:t>
            </a:r>
          </a:p>
        </p:txBody>
      </p:sp>
      <p:sp>
        <p:nvSpPr>
          <p:cNvPr id="7" name="TextBox 6">
            <a:extLst>
              <a:ext uri="{FF2B5EF4-FFF2-40B4-BE49-F238E27FC236}">
                <a16:creationId xmlns:a16="http://schemas.microsoft.com/office/drawing/2014/main" id="{FF79D087-9EE4-41EB-9684-73B7CB9BBF10}"/>
              </a:ext>
            </a:extLst>
          </p:cNvPr>
          <p:cNvSpPr txBox="1"/>
          <p:nvPr/>
        </p:nvSpPr>
        <p:spPr>
          <a:xfrm>
            <a:off x="7292481" y="1436251"/>
            <a:ext cx="2549096" cy="400110"/>
          </a:xfrm>
          <a:prstGeom prst="rect">
            <a:avLst/>
          </a:prstGeom>
          <a:noFill/>
        </p:spPr>
        <p:txBody>
          <a:bodyPr wrap="none" rtlCol="0">
            <a:spAutoFit/>
          </a:bodyPr>
          <a:lstStyle/>
          <a:p>
            <a:r>
              <a:rPr lang="en-US" sz="2000">
                <a:solidFill>
                  <a:schemeClr val="accent3"/>
                </a:solidFill>
                <a:latin typeface="Open Sans Semibold" panose="020B0706030804020204" pitchFamily="34" charset="0"/>
                <a:ea typeface="Open Sans Semibold" panose="020B0706030804020204" pitchFamily="34" charset="0"/>
                <a:cs typeface="Open Sans Semibold" panose="020B0706030804020204" pitchFamily="34" charset="0"/>
              </a:rPr>
              <a:t>Additional Benefits</a:t>
            </a:r>
          </a:p>
        </p:txBody>
      </p:sp>
      <p:sp>
        <p:nvSpPr>
          <p:cNvPr id="8" name="TextBox 7">
            <a:extLst>
              <a:ext uri="{FF2B5EF4-FFF2-40B4-BE49-F238E27FC236}">
                <a16:creationId xmlns:a16="http://schemas.microsoft.com/office/drawing/2014/main" id="{CD1261F4-819D-493D-B69D-D7BFFB87C9C6}"/>
              </a:ext>
            </a:extLst>
          </p:cNvPr>
          <p:cNvSpPr txBox="1"/>
          <p:nvPr/>
        </p:nvSpPr>
        <p:spPr>
          <a:xfrm>
            <a:off x="494219" y="1436251"/>
            <a:ext cx="2526654" cy="400110"/>
          </a:xfrm>
          <a:prstGeom prst="rect">
            <a:avLst/>
          </a:prstGeom>
          <a:noFill/>
        </p:spPr>
        <p:txBody>
          <a:bodyPr wrap="none" rtlCol="0">
            <a:spAutoFit/>
          </a:bodyPr>
          <a:lstStyle/>
          <a:p>
            <a:r>
              <a:rPr lang="en-US" sz="2000" dirty="0">
                <a:solidFill>
                  <a:schemeClr val="accent3"/>
                </a:solidFill>
                <a:latin typeface="Open Sans Semibold" panose="020B0706030804020204" pitchFamily="34" charset="0"/>
                <a:ea typeface="Open Sans Semibold" panose="020B0706030804020204" pitchFamily="34" charset="0"/>
                <a:cs typeface="Open Sans Semibold" panose="020B0706030804020204" pitchFamily="34" charset="0"/>
              </a:rPr>
              <a:t>Solution Highlights</a:t>
            </a:r>
          </a:p>
        </p:txBody>
      </p:sp>
    </p:spTree>
    <p:extLst>
      <p:ext uri="{BB962C8B-B14F-4D97-AF65-F5344CB8AC3E}">
        <p14:creationId xmlns:p14="http://schemas.microsoft.com/office/powerpoint/2010/main" val="929872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F91E8309-6823-41FA-AE0B-3C194A365841}"/>
              </a:ext>
            </a:extLst>
          </p:cNvPr>
          <p:cNvSpPr>
            <a:spLocks noGrp="1"/>
          </p:cNvSpPr>
          <p:nvPr>
            <p:ph sz="quarter" idx="13"/>
          </p:nvPr>
        </p:nvSpPr>
        <p:spPr>
          <a:xfrm>
            <a:off x="311295" y="1836361"/>
            <a:ext cx="6355512" cy="3875964"/>
          </a:xfrm>
        </p:spPr>
        <p:txBody>
          <a:bodyPr numCol="1">
            <a:normAutofit/>
          </a:bodyPr>
          <a:lstStyle/>
          <a:p>
            <a:pPr marL="285750" indent="-285750">
              <a:buClr>
                <a:schemeClr val="accent3"/>
              </a:buClr>
              <a:buFont typeface="Arial" panose="020B0604020202020204" pitchFamily="34" charset="0"/>
              <a:buChar char="•"/>
            </a:pPr>
            <a:r>
              <a:rPr lang="en-US" sz="1800" dirty="0">
                <a:latin typeface="+mn-lt"/>
              </a:rPr>
              <a:t>We design solutions uniquely suited to your business' needs and assign a dedicated Account Manager &amp; support team who are ready to trouble shoot and correct any technical issues.</a:t>
            </a:r>
          </a:p>
          <a:p>
            <a:pPr marL="285750" indent="-285750">
              <a:buClr>
                <a:schemeClr val="accent3"/>
              </a:buClr>
              <a:buFont typeface="Arial" panose="020B0604020202020204" pitchFamily="34" charset="0"/>
              <a:buChar char="•"/>
            </a:pPr>
            <a:r>
              <a:rPr lang="en-US" sz="1800" dirty="0">
                <a:latin typeface="+mn-lt"/>
              </a:rPr>
              <a:t>Circuit monitoring through SolarWinds gives us visibility into the health &amp; status of all circuits that use a Static IP; catching issues before they make an impact.  Adding </a:t>
            </a:r>
            <a:r>
              <a:rPr lang="en-US" sz="1800" dirty="0" err="1">
                <a:latin typeface="+mn-lt"/>
              </a:rPr>
              <a:t>VirtualTech</a:t>
            </a:r>
            <a:r>
              <a:rPr lang="en-US" sz="1800" dirty="0">
                <a:latin typeface="+mn-lt"/>
              </a:rPr>
              <a:t> gathers information &amp; compares against aggregated data to optimize bandwidth performance.</a:t>
            </a:r>
          </a:p>
          <a:p>
            <a:pPr marL="285750" indent="-285750">
              <a:buClr>
                <a:schemeClr val="accent3"/>
              </a:buClr>
              <a:buFont typeface="Arial" panose="020B0604020202020204" pitchFamily="34" charset="0"/>
              <a:buChar char="•"/>
            </a:pPr>
            <a:r>
              <a:rPr lang="en-US" sz="1800" dirty="0">
                <a:latin typeface="+mn-lt"/>
              </a:rPr>
              <a:t>We work with you to identify the best solution, with options ranging from DSL to Coax, to high-speed fiber connections, as well as wireless and cellular solutions. Any site; any service.</a:t>
            </a:r>
          </a:p>
        </p:txBody>
      </p:sp>
      <p:sp>
        <p:nvSpPr>
          <p:cNvPr id="12" name="Title 11">
            <a:extLst>
              <a:ext uri="{FF2B5EF4-FFF2-40B4-BE49-F238E27FC236}">
                <a16:creationId xmlns:a16="http://schemas.microsoft.com/office/drawing/2014/main" id="{04247EC2-4C3F-48D5-8A55-86C7BE534171}"/>
              </a:ext>
            </a:extLst>
          </p:cNvPr>
          <p:cNvSpPr>
            <a:spLocks noGrp="1"/>
          </p:cNvSpPr>
          <p:nvPr>
            <p:ph type="title"/>
          </p:nvPr>
        </p:nvSpPr>
        <p:spPr>
          <a:xfrm>
            <a:off x="494219" y="321075"/>
            <a:ext cx="9898807" cy="876821"/>
          </a:xfrm>
        </p:spPr>
        <p:txBody>
          <a:bodyPr/>
          <a:lstStyle/>
          <a:p>
            <a:r>
              <a:rPr lang="en-US"/>
              <a:t>Connectivity</a:t>
            </a:r>
            <a:endParaRPr lang="en-US" dirty="0"/>
          </a:p>
        </p:txBody>
      </p:sp>
      <p:sp>
        <p:nvSpPr>
          <p:cNvPr id="6" name="TextBox 5">
            <a:extLst>
              <a:ext uri="{FF2B5EF4-FFF2-40B4-BE49-F238E27FC236}">
                <a16:creationId xmlns:a16="http://schemas.microsoft.com/office/drawing/2014/main" id="{C92D259A-9C3F-4121-8E6B-8879DE57584B}"/>
              </a:ext>
            </a:extLst>
          </p:cNvPr>
          <p:cNvSpPr txBox="1"/>
          <p:nvPr/>
        </p:nvSpPr>
        <p:spPr>
          <a:xfrm>
            <a:off x="7119797" y="2009742"/>
            <a:ext cx="5072203" cy="2262158"/>
          </a:xfrm>
          <a:prstGeom prst="rect">
            <a:avLst/>
          </a:prstGeom>
        </p:spPr>
        <p:txBody>
          <a:bodyPr vert="horz" lIns="91440" tIns="45720" rIns="91440" bIns="45720" numCol="1" spcCol="914400" rtlCol="0">
            <a:normAutofit/>
          </a:bodyPr>
          <a:lstStyle>
            <a:lvl1pPr marL="285750" indent="-285750">
              <a:lnSpc>
                <a:spcPct val="90000"/>
              </a:lnSpc>
              <a:spcBef>
                <a:spcPts val="1000"/>
              </a:spcBef>
              <a:buClr>
                <a:schemeClr val="accent3"/>
              </a:buClr>
              <a:buFont typeface="Arial" panose="020B0604020202020204" pitchFamily="34" charset="0"/>
              <a:buChar char="•"/>
              <a:defRPr sz="1600" b="0" i="0">
                <a:solidFill>
                  <a:srgbClr val="2B2924"/>
                </a:solidFill>
                <a:latin typeface="Open Sans" charset="0"/>
                <a:ea typeface="Open Sans" charset="0"/>
                <a:cs typeface="Open Sans" charset="0"/>
              </a:defRPr>
            </a:lvl1pPr>
            <a:lvl2pPr marL="685800" indent="-228600">
              <a:lnSpc>
                <a:spcPct val="90000"/>
              </a:lnSpc>
              <a:spcBef>
                <a:spcPts val="500"/>
              </a:spcBef>
              <a:buClr>
                <a:srgbClr val="8A182E"/>
              </a:buClr>
              <a:buFont typeface="Arial"/>
              <a:buChar char="•"/>
              <a:defRPr sz="1400" b="0" i="0">
                <a:solidFill>
                  <a:srgbClr val="2B2924"/>
                </a:solidFill>
                <a:latin typeface="Open Sans" charset="0"/>
                <a:ea typeface="Open Sans" charset="0"/>
                <a:cs typeface="Open Sans" charset="0"/>
              </a:defRPr>
            </a:lvl2pPr>
            <a:lvl3pPr marL="1143000" indent="-228600">
              <a:lnSpc>
                <a:spcPct val="90000"/>
              </a:lnSpc>
              <a:spcBef>
                <a:spcPts val="500"/>
              </a:spcBef>
              <a:buClr>
                <a:srgbClr val="8A182E"/>
              </a:buClr>
              <a:buFont typeface="Arial"/>
              <a:buChar char="•"/>
              <a:defRPr sz="1200" b="0" i="0">
                <a:solidFill>
                  <a:srgbClr val="2B2924"/>
                </a:solidFill>
                <a:latin typeface="Open Sans" charset="0"/>
                <a:ea typeface="Open Sans" charset="0"/>
                <a:cs typeface="Open Sans" charset="0"/>
              </a:defRPr>
            </a:lvl3pPr>
            <a:lvl4pPr marL="1600200" indent="-228600">
              <a:lnSpc>
                <a:spcPct val="90000"/>
              </a:lnSpc>
              <a:spcBef>
                <a:spcPts val="500"/>
              </a:spcBef>
              <a:buClr>
                <a:srgbClr val="8A182E"/>
              </a:buClr>
              <a:buFont typeface="Arial"/>
              <a:buChar char="•"/>
              <a:defRPr sz="1100" b="0" i="0">
                <a:solidFill>
                  <a:srgbClr val="2B2924"/>
                </a:solidFill>
                <a:latin typeface="Open Sans" charset="0"/>
                <a:ea typeface="Open Sans" charset="0"/>
                <a:cs typeface="Open Sans" charset="0"/>
              </a:defRPr>
            </a:lvl4pPr>
            <a:lvl5pPr marL="2057400" indent="-228600">
              <a:lnSpc>
                <a:spcPct val="90000"/>
              </a:lnSpc>
              <a:spcBef>
                <a:spcPts val="500"/>
              </a:spcBef>
              <a:buClr>
                <a:srgbClr val="8A182E"/>
              </a:buClr>
              <a:buFont typeface="Arial"/>
              <a:buChar char="•"/>
              <a:defRPr sz="1000" b="0" i="0">
                <a:solidFill>
                  <a:srgbClr val="2B2924"/>
                </a:solidFill>
                <a:latin typeface="Open Sans" charset="0"/>
                <a:ea typeface="Open Sans" charset="0"/>
                <a:cs typeface="Open Sans"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sz="1800" dirty="0">
                <a:solidFill>
                  <a:schemeClr val="accent4"/>
                </a:solidFill>
              </a:rPr>
              <a:t>Automated monitoring &amp; repair </a:t>
            </a:r>
          </a:p>
          <a:p>
            <a:r>
              <a:rPr lang="en-US" sz="1800" dirty="0">
                <a:solidFill>
                  <a:schemeClr val="accent4"/>
                </a:solidFill>
              </a:rPr>
              <a:t>Proactive trouble ticketing for circuit outages</a:t>
            </a:r>
          </a:p>
          <a:p>
            <a:r>
              <a:rPr lang="en-US" sz="1800" dirty="0">
                <a:solidFill>
                  <a:schemeClr val="accent4"/>
                </a:solidFill>
              </a:rPr>
              <a:t>No backhauling of important data, avoiding latency</a:t>
            </a:r>
          </a:p>
          <a:p>
            <a:r>
              <a:rPr lang="en-US" sz="1800" dirty="0">
                <a:solidFill>
                  <a:schemeClr val="accent4"/>
                </a:solidFill>
              </a:rPr>
              <a:t>My </a:t>
            </a:r>
            <a:r>
              <a:rPr lang="en-US" sz="1800" dirty="0" err="1">
                <a:solidFill>
                  <a:schemeClr val="accent4"/>
                </a:solidFill>
              </a:rPr>
              <a:t>BullsEye</a:t>
            </a:r>
            <a:r>
              <a:rPr lang="en-US" sz="1800" dirty="0">
                <a:solidFill>
                  <a:schemeClr val="accent4"/>
                </a:solidFill>
              </a:rPr>
              <a:t> Account (MBA) portal to pull inventory or request network changes </a:t>
            </a:r>
          </a:p>
        </p:txBody>
      </p:sp>
      <p:sp>
        <p:nvSpPr>
          <p:cNvPr id="13" name="TextBox 12">
            <a:extLst>
              <a:ext uri="{FF2B5EF4-FFF2-40B4-BE49-F238E27FC236}">
                <a16:creationId xmlns:a16="http://schemas.microsoft.com/office/drawing/2014/main" id="{C641AC91-5191-439A-888A-117498DEE21A}"/>
              </a:ext>
            </a:extLst>
          </p:cNvPr>
          <p:cNvSpPr txBox="1"/>
          <p:nvPr/>
        </p:nvSpPr>
        <p:spPr>
          <a:xfrm>
            <a:off x="7292481" y="1436251"/>
            <a:ext cx="2549096" cy="400110"/>
          </a:xfrm>
          <a:prstGeom prst="rect">
            <a:avLst/>
          </a:prstGeom>
          <a:noFill/>
        </p:spPr>
        <p:txBody>
          <a:bodyPr wrap="none" rtlCol="0">
            <a:spAutoFit/>
          </a:bodyPr>
          <a:lstStyle/>
          <a:p>
            <a:r>
              <a:rPr lang="en-US" sz="2000">
                <a:solidFill>
                  <a:schemeClr val="accent3"/>
                </a:solidFill>
                <a:latin typeface="Open Sans Semibold" panose="020B0706030804020204" pitchFamily="34" charset="0"/>
                <a:ea typeface="Open Sans Semibold" panose="020B0706030804020204" pitchFamily="34" charset="0"/>
                <a:cs typeface="Open Sans Semibold" panose="020B0706030804020204" pitchFamily="34" charset="0"/>
              </a:rPr>
              <a:t>Additional Benefits</a:t>
            </a:r>
          </a:p>
        </p:txBody>
      </p:sp>
      <p:sp>
        <p:nvSpPr>
          <p:cNvPr id="14" name="TextBox 13">
            <a:extLst>
              <a:ext uri="{FF2B5EF4-FFF2-40B4-BE49-F238E27FC236}">
                <a16:creationId xmlns:a16="http://schemas.microsoft.com/office/drawing/2014/main" id="{BC3B3743-F330-4775-BAAC-57C9B467B4E4}"/>
              </a:ext>
            </a:extLst>
          </p:cNvPr>
          <p:cNvSpPr txBox="1"/>
          <p:nvPr/>
        </p:nvSpPr>
        <p:spPr>
          <a:xfrm>
            <a:off x="494219" y="1436251"/>
            <a:ext cx="2526654" cy="400110"/>
          </a:xfrm>
          <a:prstGeom prst="rect">
            <a:avLst/>
          </a:prstGeom>
          <a:noFill/>
        </p:spPr>
        <p:txBody>
          <a:bodyPr wrap="none" rtlCol="0">
            <a:spAutoFit/>
          </a:bodyPr>
          <a:lstStyle/>
          <a:p>
            <a:r>
              <a:rPr lang="en-US" sz="2000" dirty="0">
                <a:solidFill>
                  <a:schemeClr val="accent3"/>
                </a:solidFill>
                <a:latin typeface="Open Sans Semibold" panose="020B0706030804020204" pitchFamily="34" charset="0"/>
                <a:ea typeface="Open Sans Semibold" panose="020B0706030804020204" pitchFamily="34" charset="0"/>
                <a:cs typeface="Open Sans Semibold" panose="020B0706030804020204" pitchFamily="34" charset="0"/>
              </a:rPr>
              <a:t>Solution Highlights</a:t>
            </a:r>
          </a:p>
        </p:txBody>
      </p:sp>
    </p:spTree>
    <p:extLst>
      <p:ext uri="{BB962C8B-B14F-4D97-AF65-F5344CB8AC3E}">
        <p14:creationId xmlns:p14="http://schemas.microsoft.com/office/powerpoint/2010/main" val="220791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quarter" idx="13"/>
          </p:nvPr>
        </p:nvSpPr>
        <p:spPr>
          <a:xfrm>
            <a:off x="6440128" y="1413970"/>
            <a:ext cx="5202307" cy="3875964"/>
          </a:xfrm>
          <a:prstGeom prst="rect">
            <a:avLst/>
          </a:prstGeom>
        </p:spPr>
        <p:txBody>
          <a:bodyPr numCol="1">
            <a:normAutofit fontScale="92500" lnSpcReduction="20000"/>
          </a:bodyPr>
          <a:lstStyle/>
          <a:p>
            <a:pPr marL="457200" indent="-457200">
              <a:lnSpc>
                <a:spcPct val="120000"/>
              </a:lnSpc>
              <a:buClr>
                <a:schemeClr val="accent4"/>
              </a:buClr>
              <a:buFont typeface="+mj-lt"/>
              <a:buAutoNum type="arabicPeriod"/>
            </a:pPr>
            <a:r>
              <a:rPr lang="en-US" sz="2200" dirty="0">
                <a:latin typeface="Open Sans Semibold" panose="020B0706030804020204" pitchFamily="34" charset="0"/>
                <a:ea typeface="Open Sans Semibold" panose="020B0706030804020204" pitchFamily="34" charset="0"/>
                <a:cs typeface="Open Sans Semibold" panose="020B0706030804020204" pitchFamily="34" charset="0"/>
              </a:rPr>
              <a:t>Current agreement</a:t>
            </a:r>
          </a:p>
          <a:p>
            <a:pPr marL="457200" indent="-457200">
              <a:lnSpc>
                <a:spcPct val="120000"/>
              </a:lnSpc>
              <a:buClr>
                <a:schemeClr val="accent4"/>
              </a:buClr>
              <a:buFont typeface="+mj-lt"/>
              <a:buAutoNum type="arabicPeriod"/>
            </a:pPr>
            <a:r>
              <a:rPr lang="en-US" sz="2200">
                <a:latin typeface="Open Sans Semibold" panose="020B0706030804020204" pitchFamily="34" charset="0"/>
                <a:ea typeface="Open Sans Semibold" panose="020B0706030804020204" pitchFamily="34" charset="0"/>
                <a:cs typeface="Open Sans Semibold" panose="020B0706030804020204" pitchFamily="34" charset="0"/>
              </a:rPr>
              <a:t>Lingo </a:t>
            </a:r>
            <a:r>
              <a:rPr lang="en-US" sz="2200" dirty="0">
                <a:latin typeface="Open Sans Semibold" panose="020B0706030804020204" pitchFamily="34" charset="0"/>
                <a:ea typeface="Open Sans Semibold" panose="020B0706030804020204" pitchFamily="34" charset="0"/>
                <a:cs typeface="Open Sans Semibold" panose="020B0706030804020204" pitchFamily="34" charset="0"/>
              </a:rPr>
              <a:t>Team</a:t>
            </a:r>
          </a:p>
          <a:p>
            <a:pPr marL="457200" indent="-457200">
              <a:lnSpc>
                <a:spcPct val="120000"/>
              </a:lnSpc>
              <a:buClr>
                <a:schemeClr val="accent4"/>
              </a:buClr>
              <a:buFont typeface="+mj-lt"/>
              <a:buAutoNum type="arabicPeriod"/>
            </a:pPr>
            <a:r>
              <a:rPr lang="en-US" sz="2200" dirty="0">
                <a:latin typeface="Open Sans Semibold" panose="020B0706030804020204" pitchFamily="34" charset="0"/>
                <a:ea typeface="Open Sans Semibold" panose="020B0706030804020204" pitchFamily="34" charset="0"/>
                <a:cs typeface="Open Sans Semibold" panose="020B0706030804020204" pitchFamily="34" charset="0"/>
              </a:rPr>
              <a:t>Active and Deactivated services</a:t>
            </a:r>
          </a:p>
          <a:p>
            <a:pPr marL="457200" indent="-457200">
              <a:lnSpc>
                <a:spcPct val="120000"/>
              </a:lnSpc>
              <a:buClr>
                <a:schemeClr val="accent4"/>
              </a:buClr>
              <a:buFont typeface="+mj-lt"/>
              <a:buAutoNum type="arabicPeriod"/>
            </a:pPr>
            <a:r>
              <a:rPr lang="en-US" sz="2200" dirty="0">
                <a:latin typeface="Open Sans Semibold" panose="020B0706030804020204" pitchFamily="34" charset="0"/>
                <a:ea typeface="Open Sans Semibold" panose="020B0706030804020204" pitchFamily="34" charset="0"/>
                <a:cs typeface="Open Sans Semibold" panose="020B0706030804020204" pitchFamily="34" charset="0"/>
              </a:rPr>
              <a:t>Invoice History</a:t>
            </a:r>
          </a:p>
          <a:p>
            <a:pPr marL="457200" indent="-457200">
              <a:lnSpc>
                <a:spcPct val="120000"/>
              </a:lnSpc>
              <a:buClr>
                <a:schemeClr val="accent4"/>
              </a:buClr>
              <a:buFont typeface="+mj-lt"/>
              <a:buAutoNum type="arabicPeriod"/>
            </a:pPr>
            <a:r>
              <a:rPr lang="en-US" sz="2200" dirty="0">
                <a:latin typeface="Open Sans Semibold" panose="020B0706030804020204" pitchFamily="34" charset="0"/>
                <a:ea typeface="Open Sans Semibold" panose="020B0706030804020204" pitchFamily="34" charset="0"/>
                <a:cs typeface="Open Sans Semibold" panose="020B0706030804020204" pitchFamily="34" charset="0"/>
              </a:rPr>
              <a:t>Ticket history</a:t>
            </a:r>
          </a:p>
          <a:p>
            <a:pPr marL="457200" indent="-457200">
              <a:lnSpc>
                <a:spcPct val="120000"/>
              </a:lnSpc>
              <a:buClr>
                <a:schemeClr val="accent4"/>
              </a:buClr>
              <a:buFont typeface="+mj-lt"/>
              <a:buAutoNum type="arabicPeriod"/>
            </a:pPr>
            <a:r>
              <a:rPr lang="en-US" sz="2200" dirty="0">
                <a:latin typeface="Open Sans Semibold" panose="020B0706030804020204" pitchFamily="34" charset="0"/>
                <a:ea typeface="Open Sans Semibold" panose="020B0706030804020204" pitchFamily="34" charset="0"/>
                <a:cs typeface="Open Sans Semibold" panose="020B0706030804020204" pitchFamily="34" charset="0"/>
              </a:rPr>
              <a:t>Trouble Reporting &amp; Escalation </a:t>
            </a:r>
          </a:p>
          <a:p>
            <a:pPr marL="457200" indent="-457200">
              <a:lnSpc>
                <a:spcPct val="120000"/>
              </a:lnSpc>
              <a:buClr>
                <a:schemeClr val="accent4"/>
              </a:buClr>
              <a:buFont typeface="+mj-lt"/>
              <a:buAutoNum type="arabicPeriod"/>
            </a:pPr>
            <a:r>
              <a:rPr lang="en-US" sz="2200" dirty="0">
                <a:latin typeface="Open Sans Semibold" panose="020B0706030804020204" pitchFamily="34" charset="0"/>
                <a:ea typeface="Open Sans Semibold" panose="020B0706030804020204" pitchFamily="34" charset="0"/>
                <a:cs typeface="Open Sans Semibold" panose="020B0706030804020204" pitchFamily="34" charset="0"/>
              </a:rPr>
              <a:t>My BullsEye Account Portal – MBA</a:t>
            </a:r>
          </a:p>
          <a:p>
            <a:pPr marL="457200" indent="-457200">
              <a:lnSpc>
                <a:spcPct val="120000"/>
              </a:lnSpc>
              <a:buClr>
                <a:schemeClr val="accent4"/>
              </a:buClr>
              <a:buFont typeface="+mj-lt"/>
              <a:buAutoNum type="arabicPeriod"/>
            </a:pPr>
            <a:r>
              <a:rPr lang="en-US" sz="2200" dirty="0">
                <a:latin typeface="Open Sans Semibold" panose="020B0706030804020204" pitchFamily="34" charset="0"/>
                <a:ea typeface="Open Sans Semibold" panose="020B0706030804020204" pitchFamily="34" charset="0"/>
                <a:cs typeface="Open Sans Semibold" panose="020B0706030804020204" pitchFamily="34" charset="0"/>
              </a:rPr>
              <a:t>Key Players - Contact Information </a:t>
            </a:r>
          </a:p>
          <a:p>
            <a:pPr marL="457200" indent="-457200">
              <a:lnSpc>
                <a:spcPct val="120000"/>
              </a:lnSpc>
              <a:buClr>
                <a:schemeClr val="accent4"/>
              </a:buClr>
              <a:buFont typeface="+mj-lt"/>
              <a:buAutoNum type="arabicPeriod"/>
            </a:pPr>
            <a:r>
              <a:rPr lang="en-US" sz="2200" dirty="0">
                <a:latin typeface="Open Sans Semibold" panose="020B0706030804020204" pitchFamily="34" charset="0"/>
                <a:ea typeface="Open Sans Semibold" panose="020B0706030804020204" pitchFamily="34" charset="0"/>
                <a:cs typeface="Open Sans Semibold" panose="020B0706030804020204" pitchFamily="34" charset="0"/>
              </a:rPr>
              <a:t>BullsEye Service Offerings</a:t>
            </a:r>
          </a:p>
          <a:p>
            <a:pPr marL="457200" lvl="0" indent="-457200">
              <a:lnSpc>
                <a:spcPts val="2300"/>
              </a:lnSpc>
              <a:buClr>
                <a:schemeClr val="accent4"/>
              </a:buClr>
              <a:buFont typeface="+mj-lt"/>
              <a:buAutoNum type="arabicPeriod"/>
            </a:pPr>
            <a:endParaRPr lang="en-US" dirty="0"/>
          </a:p>
          <a:p>
            <a:pPr lvl="0">
              <a:lnSpc>
                <a:spcPts val="2300"/>
              </a:lnSpc>
              <a:buClr>
                <a:srgbClr val="D51E44"/>
              </a:buClr>
              <a:buFont typeface="Wingdings" charset="2"/>
              <a:buChar char="ü"/>
            </a:pPr>
            <a:endParaRPr lang="en-US" dirty="0"/>
          </a:p>
        </p:txBody>
      </p:sp>
      <p:sp>
        <p:nvSpPr>
          <p:cNvPr id="2" name="Title 1">
            <a:extLst>
              <a:ext uri="{FF2B5EF4-FFF2-40B4-BE49-F238E27FC236}">
                <a16:creationId xmlns:a16="http://schemas.microsoft.com/office/drawing/2014/main" id="{9A9BC040-4F7A-4687-8D1F-550BD05AF212}"/>
              </a:ext>
            </a:extLst>
          </p:cNvPr>
          <p:cNvSpPr>
            <a:spLocks noGrp="1"/>
          </p:cNvSpPr>
          <p:nvPr>
            <p:ph type="title"/>
          </p:nvPr>
        </p:nvSpPr>
        <p:spPr/>
        <p:txBody>
          <a:bodyPr/>
          <a:lstStyle/>
          <a:p>
            <a:r>
              <a:rPr lang="en-US"/>
              <a:t>Agenda</a:t>
            </a:r>
          </a:p>
        </p:txBody>
      </p:sp>
      <p:pic>
        <p:nvPicPr>
          <p:cNvPr id="3" name="Picture 2">
            <a:extLst>
              <a:ext uri="{FF2B5EF4-FFF2-40B4-BE49-F238E27FC236}">
                <a16:creationId xmlns:a16="http://schemas.microsoft.com/office/drawing/2014/main" id="{567E061F-F33A-4D43-8BD8-ED4D9983AC9B}"/>
              </a:ext>
            </a:extLst>
          </p:cNvPr>
          <p:cNvPicPr>
            <a:picLocks noChangeAspect="1"/>
          </p:cNvPicPr>
          <p:nvPr/>
        </p:nvPicPr>
        <p:blipFill>
          <a:blip r:embed="rId3"/>
          <a:stretch>
            <a:fillRect/>
          </a:stretch>
        </p:blipFill>
        <p:spPr>
          <a:xfrm>
            <a:off x="233873" y="1663701"/>
            <a:ext cx="5100417" cy="4038020"/>
          </a:xfrm>
          <a:prstGeom prst="rect">
            <a:avLst/>
          </a:prstGeom>
        </p:spPr>
      </p:pic>
    </p:spTree>
    <p:extLst>
      <p:ext uri="{BB962C8B-B14F-4D97-AF65-F5344CB8AC3E}">
        <p14:creationId xmlns:p14="http://schemas.microsoft.com/office/powerpoint/2010/main" val="1320700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lack and white logo&#10;&#10;Description automatically generated">
            <a:extLst>
              <a:ext uri="{FF2B5EF4-FFF2-40B4-BE49-F238E27FC236}">
                <a16:creationId xmlns:a16="http://schemas.microsoft.com/office/drawing/2014/main" id="{92906C03-B94C-1816-437F-3A0DFE503114}"/>
              </a:ext>
            </a:extLst>
          </p:cNvPr>
          <p:cNvPicPr>
            <a:picLocks noChangeAspect="1"/>
          </p:cNvPicPr>
          <p:nvPr/>
        </p:nvPicPr>
        <p:blipFill>
          <a:blip r:embed="rId2"/>
          <a:stretch>
            <a:fillRect/>
          </a:stretch>
        </p:blipFill>
        <p:spPr>
          <a:xfrm>
            <a:off x="10566400" y="6268050"/>
            <a:ext cx="1397004" cy="558802"/>
          </a:xfrm>
          <a:prstGeom prst="rect">
            <a:avLst/>
          </a:prstGeom>
        </p:spPr>
      </p:pic>
      <p:sp>
        <p:nvSpPr>
          <p:cNvPr id="14" name="Title 2">
            <a:extLst>
              <a:ext uri="{FF2B5EF4-FFF2-40B4-BE49-F238E27FC236}">
                <a16:creationId xmlns:a16="http://schemas.microsoft.com/office/drawing/2014/main" id="{AAE1C79D-C496-DCEA-0DB1-48A3AC9A1DEA}"/>
              </a:ext>
            </a:extLst>
          </p:cNvPr>
          <p:cNvSpPr>
            <a:spLocks noGrp="1"/>
          </p:cNvSpPr>
          <p:nvPr>
            <p:ph type="title"/>
          </p:nvPr>
        </p:nvSpPr>
        <p:spPr>
          <a:xfrm>
            <a:off x="546276" y="230783"/>
            <a:ext cx="6074331" cy="876821"/>
          </a:xfrm>
        </p:spPr>
        <p:txBody>
          <a:bodyPr vert="horz" lIns="91440" tIns="45720" rIns="91440" bIns="45720" rtlCol="0" anchor="ctr">
            <a:normAutofit/>
          </a:bodyPr>
          <a:lstStyle/>
          <a:p>
            <a:r>
              <a:rPr lang="en-US" sz="2800">
                <a:solidFill>
                  <a:schemeClr val="accent1"/>
                </a:solidFill>
              </a:rPr>
              <a:t>Forebearance and Its Impacts </a:t>
            </a:r>
            <a:endParaRPr lang="en-US" sz="2800" dirty="0">
              <a:solidFill>
                <a:schemeClr val="accent1"/>
              </a:solidFill>
            </a:endParaRPr>
          </a:p>
        </p:txBody>
      </p:sp>
      <p:grpSp>
        <p:nvGrpSpPr>
          <p:cNvPr id="40" name="Group 39">
            <a:extLst>
              <a:ext uri="{FF2B5EF4-FFF2-40B4-BE49-F238E27FC236}">
                <a16:creationId xmlns:a16="http://schemas.microsoft.com/office/drawing/2014/main" id="{537FCE3B-359D-05D8-4B32-27B3FC90EAF1}"/>
              </a:ext>
            </a:extLst>
          </p:cNvPr>
          <p:cNvGrpSpPr/>
          <p:nvPr/>
        </p:nvGrpSpPr>
        <p:grpSpPr>
          <a:xfrm>
            <a:off x="1043241" y="2647340"/>
            <a:ext cx="3610004" cy="1301276"/>
            <a:chOff x="702773" y="2789777"/>
            <a:chExt cx="3610004" cy="1301276"/>
          </a:xfrm>
        </p:grpSpPr>
        <p:sp>
          <p:nvSpPr>
            <p:cNvPr id="33" name="TextBox 32">
              <a:extLst>
                <a:ext uri="{FF2B5EF4-FFF2-40B4-BE49-F238E27FC236}">
                  <a16:creationId xmlns:a16="http://schemas.microsoft.com/office/drawing/2014/main" id="{295D5569-741C-9D33-694A-ECB0C542F235}"/>
                </a:ext>
              </a:extLst>
            </p:cNvPr>
            <p:cNvSpPr txBox="1"/>
            <p:nvPr/>
          </p:nvSpPr>
          <p:spPr>
            <a:xfrm>
              <a:off x="702773" y="2789777"/>
              <a:ext cx="3610004" cy="369332"/>
            </a:xfrm>
            <a:prstGeom prst="rect">
              <a:avLst/>
            </a:prstGeom>
            <a:noFill/>
          </p:spPr>
          <p:txBody>
            <a:bodyPr wrap="square" rtlCol="0">
              <a:spAutoFit/>
            </a:bodyPr>
            <a:lstStyle/>
            <a:p>
              <a:r>
                <a:rPr lang="en-US">
                  <a:solidFill>
                    <a:srgbClr val="0D4F9B"/>
                  </a:solidFill>
                  <a:latin typeface="Roboto" panose="02000000000000000000" pitchFamily="2" charset="0"/>
                  <a:ea typeface="Roboto" panose="02000000000000000000" pitchFamily="2" charset="0"/>
                  <a:cs typeface="Open Sans" panose="020B0606030504020204" pitchFamily="34" charset="0"/>
                </a:rPr>
                <a:t>FCC Forbearance Order 19-72A1</a:t>
              </a:r>
            </a:p>
          </p:txBody>
        </p:sp>
        <p:sp>
          <p:nvSpPr>
            <p:cNvPr id="35" name="TextBox 34">
              <a:extLst>
                <a:ext uri="{FF2B5EF4-FFF2-40B4-BE49-F238E27FC236}">
                  <a16:creationId xmlns:a16="http://schemas.microsoft.com/office/drawing/2014/main" id="{0B21BF8A-6BA3-910B-EA28-AC54C7B93902}"/>
                </a:ext>
              </a:extLst>
            </p:cNvPr>
            <p:cNvSpPr txBox="1">
              <a:spLocks/>
            </p:cNvSpPr>
            <p:nvPr/>
          </p:nvSpPr>
          <p:spPr>
            <a:xfrm>
              <a:off x="702773" y="3136946"/>
              <a:ext cx="3610004" cy="954107"/>
            </a:xfrm>
            <a:prstGeom prst="rect">
              <a:avLst/>
            </a:prstGeom>
            <a:noFill/>
          </p:spPr>
          <p:txBody>
            <a:bodyPr wrap="square" rtlCol="0">
              <a:spAutoFit/>
            </a:bodyPr>
            <a:lstStyle/>
            <a:p>
              <a:r>
                <a:rPr lang="en-US" sz="1400" i="0" u="none" strike="noStrike" baseline="0">
                  <a:solidFill>
                    <a:srgbClr val="0D4F9B"/>
                  </a:solidFill>
                  <a:latin typeface="Open Sans Light" panose="020B0306030504020204" pitchFamily="34" charset="0"/>
                  <a:ea typeface="Open Sans Light" panose="020B0306030504020204" pitchFamily="34" charset="0"/>
                  <a:cs typeface="Open Sans Light" panose="020B0306030504020204" pitchFamily="34" charset="0"/>
                </a:rPr>
                <a:t>Gives local exchange carriers permission to raise their rates and stop maintenance on POTS -- to encourage people to move away from traditional analog phone lines.</a:t>
              </a:r>
            </a:p>
          </p:txBody>
        </p:sp>
      </p:grpSp>
      <p:cxnSp>
        <p:nvCxnSpPr>
          <p:cNvPr id="27" name="Straight Connector 26">
            <a:extLst>
              <a:ext uri="{FF2B5EF4-FFF2-40B4-BE49-F238E27FC236}">
                <a16:creationId xmlns:a16="http://schemas.microsoft.com/office/drawing/2014/main" id="{2A092842-6DC3-4D3A-B620-D27C2157370B}"/>
              </a:ext>
            </a:extLst>
          </p:cNvPr>
          <p:cNvCxnSpPr>
            <a:cxnSpLocks/>
          </p:cNvCxnSpPr>
          <p:nvPr/>
        </p:nvCxnSpPr>
        <p:spPr>
          <a:xfrm flipH="1">
            <a:off x="5619486" y="2362139"/>
            <a:ext cx="224539" cy="0"/>
          </a:xfrm>
          <a:prstGeom prst="line">
            <a:avLst/>
          </a:prstGeom>
          <a:ln cap="rnd">
            <a:solidFill>
              <a:srgbClr val="8CC12B"/>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75A9566-9E6E-9AD2-7509-E2A967BE6286}"/>
              </a:ext>
            </a:extLst>
          </p:cNvPr>
          <p:cNvCxnSpPr>
            <a:cxnSpLocks/>
          </p:cNvCxnSpPr>
          <p:nvPr/>
        </p:nvCxnSpPr>
        <p:spPr>
          <a:xfrm>
            <a:off x="5623044" y="2358581"/>
            <a:ext cx="0" cy="1878795"/>
          </a:xfrm>
          <a:prstGeom prst="line">
            <a:avLst/>
          </a:prstGeom>
          <a:ln>
            <a:solidFill>
              <a:srgbClr val="8CC12B"/>
            </a:solidFill>
          </a:ln>
        </p:spPr>
        <p:style>
          <a:lnRef idx="1">
            <a:schemeClr val="accent1"/>
          </a:lnRef>
          <a:fillRef idx="0">
            <a:schemeClr val="accent1"/>
          </a:fillRef>
          <a:effectRef idx="0">
            <a:schemeClr val="accent1"/>
          </a:effectRef>
          <a:fontRef idx="minor">
            <a:schemeClr val="tx1"/>
          </a:fontRef>
        </p:style>
      </p:cxnSp>
      <p:sp>
        <p:nvSpPr>
          <p:cNvPr id="32" name="Content Placeholder 1">
            <a:extLst>
              <a:ext uri="{FF2B5EF4-FFF2-40B4-BE49-F238E27FC236}">
                <a16:creationId xmlns:a16="http://schemas.microsoft.com/office/drawing/2014/main" id="{A6C2F74E-E535-35C5-B362-728BE72D8A75}"/>
              </a:ext>
            </a:extLst>
          </p:cNvPr>
          <p:cNvSpPr txBox="1">
            <a:spLocks/>
          </p:cNvSpPr>
          <p:nvPr/>
        </p:nvSpPr>
        <p:spPr>
          <a:xfrm>
            <a:off x="5947206" y="2239046"/>
            <a:ext cx="5317696" cy="3108284"/>
          </a:xfrm>
          <a:prstGeom prst="rect">
            <a:avLst/>
          </a:prstGeom>
        </p:spPr>
        <p:txBody>
          <a:bodyPr>
            <a:normAutofit/>
          </a:bodyPr>
          <a:lstStyle>
            <a:lvl1pPr marL="0" indent="0" algn="l" defTabSz="914400" rtl="0" eaLnBrk="1" latinLnBrk="0" hangingPunct="1">
              <a:lnSpc>
                <a:spcPct val="90000"/>
              </a:lnSpc>
              <a:spcBef>
                <a:spcPts val="1000"/>
              </a:spcBef>
              <a:buClr>
                <a:schemeClr val="accent3"/>
              </a:buClr>
              <a:buFontTx/>
              <a:buNone/>
              <a:defRPr sz="2000" b="0" i="0" kern="1200">
                <a:solidFill>
                  <a:schemeClr val="accent4"/>
                </a:solidFill>
                <a:latin typeface="+mj-lt"/>
                <a:ea typeface="Open Sans" charset="0"/>
                <a:cs typeface="Open Sans" charset="0"/>
              </a:defRPr>
            </a:lvl1pPr>
            <a:lvl2pPr marL="685800" indent="-228600" algn="l" defTabSz="914400" rtl="0" eaLnBrk="1" latinLnBrk="0" hangingPunct="1">
              <a:lnSpc>
                <a:spcPct val="90000"/>
              </a:lnSpc>
              <a:spcBef>
                <a:spcPts val="500"/>
              </a:spcBef>
              <a:buClr>
                <a:schemeClr val="accent3"/>
              </a:buClr>
              <a:buFont typeface="Arial"/>
              <a:buChar char="•"/>
              <a:defRPr sz="1800" b="0" i="0" kern="1200">
                <a:solidFill>
                  <a:srgbClr val="2B2924"/>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Clr>
                <a:schemeClr val="accent3"/>
              </a:buClr>
              <a:buFont typeface="Arial"/>
              <a:buChar char="•"/>
              <a:defRPr sz="1400" b="0" i="0" kern="1200">
                <a:solidFill>
                  <a:srgbClr val="2B2924"/>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Clr>
                <a:schemeClr val="accent3"/>
              </a:buClr>
              <a:buFont typeface="Arial"/>
              <a:buChar char="•"/>
              <a:defRPr sz="1200" b="0" i="0" kern="1200">
                <a:solidFill>
                  <a:srgbClr val="2B2924"/>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Clr>
                <a:schemeClr val="accent3"/>
              </a:buClr>
              <a:buFont typeface="Arial"/>
              <a:buChar char="•"/>
              <a:defRPr sz="1000" b="0" i="0" kern="1200">
                <a:solidFill>
                  <a:srgbClr val="2B2924"/>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Price Increases: </a:t>
            </a:r>
            <a:r>
              <a:rPr lang="en-US"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significant price increases over time</a:t>
            </a:r>
          </a:p>
          <a:p>
            <a:endParaRPr lang="en-US"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14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Diminishing Service &amp; Support: </a:t>
            </a:r>
            <a:r>
              <a:rPr lang="en-US"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Carriers are no longer investing in their copper infrastructure or support resources, which has resulted in the decrease of maintenance and support of these lines.</a:t>
            </a:r>
          </a:p>
          <a:p>
            <a:endParaRPr lang="en-US"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14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Decommissioning:</a:t>
            </a:r>
            <a:r>
              <a:rPr lang="en-US"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Some carriers are moving forward with copper line (POTS) decommissioning, and others are expected to follow. Additionally, some are simply transitioning these lines to alternate technologies behind the scenes which can end up being costly.</a:t>
            </a:r>
          </a:p>
          <a:p>
            <a:endParaRPr lang="en-US"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36" name="Straight Connector 35">
            <a:extLst>
              <a:ext uri="{FF2B5EF4-FFF2-40B4-BE49-F238E27FC236}">
                <a16:creationId xmlns:a16="http://schemas.microsoft.com/office/drawing/2014/main" id="{AD246894-F2EA-588A-7FDC-4E9593F41CA5}"/>
              </a:ext>
            </a:extLst>
          </p:cNvPr>
          <p:cNvCxnSpPr>
            <a:cxnSpLocks/>
          </p:cNvCxnSpPr>
          <p:nvPr/>
        </p:nvCxnSpPr>
        <p:spPr>
          <a:xfrm flipH="1">
            <a:off x="5619486" y="3009611"/>
            <a:ext cx="224539" cy="0"/>
          </a:xfrm>
          <a:prstGeom prst="line">
            <a:avLst/>
          </a:prstGeom>
          <a:ln cap="rnd">
            <a:solidFill>
              <a:srgbClr val="8CC12B"/>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27444EE-72D5-ED50-5886-C2F68738212C}"/>
              </a:ext>
            </a:extLst>
          </p:cNvPr>
          <p:cNvCxnSpPr>
            <a:cxnSpLocks/>
          </p:cNvCxnSpPr>
          <p:nvPr/>
        </p:nvCxnSpPr>
        <p:spPr>
          <a:xfrm flipH="1">
            <a:off x="5619486" y="4237376"/>
            <a:ext cx="224539" cy="0"/>
          </a:xfrm>
          <a:prstGeom prst="line">
            <a:avLst/>
          </a:prstGeom>
          <a:ln cap="rnd">
            <a:solidFill>
              <a:srgbClr val="8CC12B"/>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B2372D1-C5D3-E1BB-E6DC-F6D39CFF3843}"/>
              </a:ext>
            </a:extLst>
          </p:cNvPr>
          <p:cNvCxnSpPr>
            <a:cxnSpLocks/>
          </p:cNvCxnSpPr>
          <p:nvPr/>
        </p:nvCxnSpPr>
        <p:spPr>
          <a:xfrm flipH="1">
            <a:off x="4844374" y="3297978"/>
            <a:ext cx="775112" cy="0"/>
          </a:xfrm>
          <a:prstGeom prst="line">
            <a:avLst/>
          </a:prstGeom>
          <a:ln>
            <a:solidFill>
              <a:srgbClr val="8CC1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538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lack and white logo&#10;&#10;Description automatically generated">
            <a:extLst>
              <a:ext uri="{FF2B5EF4-FFF2-40B4-BE49-F238E27FC236}">
                <a16:creationId xmlns:a16="http://schemas.microsoft.com/office/drawing/2014/main" id="{92906C03-B94C-1816-437F-3A0DFE503114}"/>
              </a:ext>
            </a:extLst>
          </p:cNvPr>
          <p:cNvPicPr>
            <a:picLocks noChangeAspect="1"/>
          </p:cNvPicPr>
          <p:nvPr/>
        </p:nvPicPr>
        <p:blipFill>
          <a:blip r:embed="rId2"/>
          <a:stretch>
            <a:fillRect/>
          </a:stretch>
        </p:blipFill>
        <p:spPr>
          <a:xfrm>
            <a:off x="10566400" y="6268050"/>
            <a:ext cx="1397004" cy="558802"/>
          </a:xfrm>
          <a:prstGeom prst="rect">
            <a:avLst/>
          </a:prstGeom>
        </p:spPr>
      </p:pic>
      <p:sp>
        <p:nvSpPr>
          <p:cNvPr id="14" name="Title 2">
            <a:extLst>
              <a:ext uri="{FF2B5EF4-FFF2-40B4-BE49-F238E27FC236}">
                <a16:creationId xmlns:a16="http://schemas.microsoft.com/office/drawing/2014/main" id="{AAE1C79D-C496-DCEA-0DB1-48A3AC9A1DEA}"/>
              </a:ext>
            </a:extLst>
          </p:cNvPr>
          <p:cNvSpPr>
            <a:spLocks noGrp="1"/>
          </p:cNvSpPr>
          <p:nvPr>
            <p:ph type="title"/>
          </p:nvPr>
        </p:nvSpPr>
        <p:spPr>
          <a:xfrm>
            <a:off x="546276" y="230783"/>
            <a:ext cx="6807833" cy="876821"/>
          </a:xfrm>
        </p:spPr>
        <p:txBody>
          <a:bodyPr vert="horz" lIns="91440" tIns="45720" rIns="91440" bIns="45720" rtlCol="0" anchor="ctr">
            <a:normAutofit/>
          </a:bodyPr>
          <a:lstStyle/>
          <a:p>
            <a:r>
              <a:rPr lang="en-US" sz="2800">
                <a:solidFill>
                  <a:schemeClr val="accent1"/>
                </a:solidFill>
              </a:rPr>
              <a:t>The Opportunity – Upgrade &amp; Save</a:t>
            </a:r>
            <a:endParaRPr lang="en-US" sz="2800" dirty="0">
              <a:solidFill>
                <a:schemeClr val="accent1"/>
              </a:solidFill>
            </a:endParaRPr>
          </a:p>
        </p:txBody>
      </p:sp>
      <p:grpSp>
        <p:nvGrpSpPr>
          <p:cNvPr id="3" name="Group 2">
            <a:extLst>
              <a:ext uri="{FF2B5EF4-FFF2-40B4-BE49-F238E27FC236}">
                <a16:creationId xmlns:a16="http://schemas.microsoft.com/office/drawing/2014/main" id="{E18E86C2-4995-5442-CF16-7D909C480282}"/>
              </a:ext>
            </a:extLst>
          </p:cNvPr>
          <p:cNvGrpSpPr/>
          <p:nvPr/>
        </p:nvGrpSpPr>
        <p:grpSpPr>
          <a:xfrm>
            <a:off x="389932" y="3110144"/>
            <a:ext cx="2965949" cy="955529"/>
            <a:chOff x="6673400" y="2169498"/>
            <a:chExt cx="2965949" cy="955529"/>
          </a:xfrm>
        </p:grpSpPr>
        <p:sp>
          <p:nvSpPr>
            <p:cNvPr id="17" name="TextBox 16">
              <a:extLst>
                <a:ext uri="{FF2B5EF4-FFF2-40B4-BE49-F238E27FC236}">
                  <a16:creationId xmlns:a16="http://schemas.microsoft.com/office/drawing/2014/main" id="{6B31CAA1-09AD-EA7B-49E6-2F1180965FA0}"/>
                </a:ext>
              </a:extLst>
            </p:cNvPr>
            <p:cNvSpPr txBox="1"/>
            <p:nvPr/>
          </p:nvSpPr>
          <p:spPr>
            <a:xfrm>
              <a:off x="6673400" y="2169498"/>
              <a:ext cx="2682136" cy="338554"/>
            </a:xfrm>
            <a:prstGeom prst="rect">
              <a:avLst/>
            </a:prstGeom>
            <a:noFill/>
          </p:spPr>
          <p:txBody>
            <a:bodyPr wrap="square" rtlCol="0">
              <a:spAutoFit/>
            </a:bodyPr>
            <a:lstStyle/>
            <a:p>
              <a:pPr algn="ctr"/>
              <a:r>
                <a:rPr lang="en-US" sz="1600">
                  <a:solidFill>
                    <a:schemeClr val="bg2">
                      <a:lumMod val="25000"/>
                    </a:schemeClr>
                  </a:solidFill>
                  <a:latin typeface="Roboto" panose="02000000000000000000" pitchFamily="2" charset="0"/>
                  <a:ea typeface="Roboto" panose="02000000000000000000" pitchFamily="2" charset="0"/>
                  <a:cs typeface="Open Sans" panose="020B0606030504020204" pitchFamily="34" charset="0"/>
                </a:rPr>
                <a:t>Turnkey Managed Services</a:t>
              </a:r>
            </a:p>
          </p:txBody>
        </p:sp>
        <p:sp>
          <p:nvSpPr>
            <p:cNvPr id="18" name="TextBox 17">
              <a:extLst>
                <a:ext uri="{FF2B5EF4-FFF2-40B4-BE49-F238E27FC236}">
                  <a16:creationId xmlns:a16="http://schemas.microsoft.com/office/drawing/2014/main" id="{361B51D1-FE5F-8728-A15F-E07B547AB744}"/>
                </a:ext>
              </a:extLst>
            </p:cNvPr>
            <p:cNvSpPr txBox="1">
              <a:spLocks/>
            </p:cNvSpPr>
            <p:nvPr/>
          </p:nvSpPr>
          <p:spPr>
            <a:xfrm>
              <a:off x="6698595" y="2478696"/>
              <a:ext cx="2940754" cy="646331"/>
            </a:xfrm>
            <a:prstGeom prst="rect">
              <a:avLst/>
            </a:prstGeom>
            <a:noFill/>
          </p:spPr>
          <p:txBody>
            <a:bodyPr wrap="square" rtlCol="0">
              <a:spAutoFit/>
            </a:bodyPr>
            <a:lstStyle/>
            <a:p>
              <a:pPr algn="ctr"/>
              <a:r>
                <a:rPr lang="en-US" sz="1200" i="0" u="none" strike="noStrike" baseline="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All of your Voice, Fire, Life, Safety and specialty lines are now provided as a new managed service.</a:t>
              </a:r>
            </a:p>
          </p:txBody>
        </p:sp>
      </p:grpSp>
      <p:grpSp>
        <p:nvGrpSpPr>
          <p:cNvPr id="20" name="Group 19">
            <a:extLst>
              <a:ext uri="{FF2B5EF4-FFF2-40B4-BE49-F238E27FC236}">
                <a16:creationId xmlns:a16="http://schemas.microsoft.com/office/drawing/2014/main" id="{E610430E-D179-649F-641F-9C04C73EBA3E}"/>
              </a:ext>
            </a:extLst>
          </p:cNvPr>
          <p:cNvGrpSpPr/>
          <p:nvPr/>
        </p:nvGrpSpPr>
        <p:grpSpPr>
          <a:xfrm>
            <a:off x="3537492" y="3074814"/>
            <a:ext cx="3793545" cy="1322853"/>
            <a:chOff x="-6393692" y="3358891"/>
            <a:chExt cx="3793545" cy="1322853"/>
          </a:xfrm>
        </p:grpSpPr>
        <p:sp>
          <p:nvSpPr>
            <p:cNvPr id="21" name="TextBox 20">
              <a:extLst>
                <a:ext uri="{FF2B5EF4-FFF2-40B4-BE49-F238E27FC236}">
                  <a16:creationId xmlns:a16="http://schemas.microsoft.com/office/drawing/2014/main" id="{24E11B6F-77C0-0693-1BEB-1AC3E63B6CD1}"/>
                </a:ext>
              </a:extLst>
            </p:cNvPr>
            <p:cNvSpPr txBox="1"/>
            <p:nvPr/>
          </p:nvSpPr>
          <p:spPr>
            <a:xfrm>
              <a:off x="-6393692" y="3358891"/>
              <a:ext cx="3645189" cy="338554"/>
            </a:xfrm>
            <a:prstGeom prst="rect">
              <a:avLst/>
            </a:prstGeom>
            <a:noFill/>
          </p:spPr>
          <p:txBody>
            <a:bodyPr wrap="square" rtlCol="0">
              <a:spAutoFit/>
            </a:bodyPr>
            <a:lstStyle/>
            <a:p>
              <a:pPr algn="ctr"/>
              <a:r>
                <a:rPr lang="en-US" sz="1600">
                  <a:solidFill>
                    <a:schemeClr val="bg2">
                      <a:lumMod val="25000"/>
                    </a:schemeClr>
                  </a:solidFill>
                  <a:latin typeface="Roboto" panose="02000000000000000000" pitchFamily="2" charset="0"/>
                  <a:ea typeface="Roboto" panose="02000000000000000000" pitchFamily="2" charset="0"/>
                  <a:cs typeface="Open Sans" panose="020B0606030504020204" pitchFamily="34" charset="0"/>
                </a:rPr>
                <a:t>Real-time Transport &amp; Power Failover</a:t>
              </a:r>
            </a:p>
          </p:txBody>
        </p:sp>
        <p:sp>
          <p:nvSpPr>
            <p:cNvPr id="22" name="TextBox 21">
              <a:extLst>
                <a:ext uri="{FF2B5EF4-FFF2-40B4-BE49-F238E27FC236}">
                  <a16:creationId xmlns:a16="http://schemas.microsoft.com/office/drawing/2014/main" id="{A7646846-C9C0-B2BA-0B0E-698F74A6AE3D}"/>
                </a:ext>
              </a:extLst>
            </p:cNvPr>
            <p:cNvSpPr txBox="1">
              <a:spLocks/>
            </p:cNvSpPr>
            <p:nvPr/>
          </p:nvSpPr>
          <p:spPr>
            <a:xfrm>
              <a:off x="-6389492" y="3666081"/>
              <a:ext cx="3789345" cy="1015663"/>
            </a:xfrm>
            <a:prstGeom prst="rect">
              <a:avLst/>
            </a:prstGeom>
            <a:noFill/>
          </p:spPr>
          <p:txBody>
            <a:bodyPr wrap="square" rtlCol="0">
              <a:spAutoFit/>
            </a:bodyPr>
            <a:lstStyle/>
            <a:p>
              <a:pPr algn="ctr"/>
              <a:r>
                <a:rPr lang="en-US" sz="1200" i="0" u="none" strike="noStrike" baseline="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Real-time Back-Up Wireless Broad-band can be provided to best ensure round the clock availability of your most critical services when most needed. Real-time battery backup in the case of office electrical power outages.</a:t>
              </a:r>
              <a:endParaRPr lang="en-US" sz="120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23" name="Group 22">
            <a:extLst>
              <a:ext uri="{FF2B5EF4-FFF2-40B4-BE49-F238E27FC236}">
                <a16:creationId xmlns:a16="http://schemas.microsoft.com/office/drawing/2014/main" id="{96123B44-9EF4-C7CA-F053-B4D9E67415E4}"/>
              </a:ext>
            </a:extLst>
          </p:cNvPr>
          <p:cNvGrpSpPr/>
          <p:nvPr/>
        </p:nvGrpSpPr>
        <p:grpSpPr>
          <a:xfrm>
            <a:off x="7694257" y="3074814"/>
            <a:ext cx="3911636" cy="1683357"/>
            <a:chOff x="1711611" y="8107664"/>
            <a:chExt cx="3911636" cy="1683357"/>
          </a:xfrm>
        </p:grpSpPr>
        <p:sp>
          <p:nvSpPr>
            <p:cNvPr id="24" name="TextBox 23">
              <a:extLst>
                <a:ext uri="{FF2B5EF4-FFF2-40B4-BE49-F238E27FC236}">
                  <a16:creationId xmlns:a16="http://schemas.microsoft.com/office/drawing/2014/main" id="{1ED06953-9986-DE94-378F-66CF0385218C}"/>
                </a:ext>
              </a:extLst>
            </p:cNvPr>
            <p:cNvSpPr txBox="1"/>
            <p:nvPr/>
          </p:nvSpPr>
          <p:spPr>
            <a:xfrm>
              <a:off x="1711611" y="8107664"/>
              <a:ext cx="3911636" cy="338554"/>
            </a:xfrm>
            <a:prstGeom prst="rect">
              <a:avLst/>
            </a:prstGeom>
            <a:noFill/>
          </p:spPr>
          <p:txBody>
            <a:bodyPr wrap="square" rtlCol="0">
              <a:spAutoFit/>
            </a:bodyPr>
            <a:lstStyle/>
            <a:p>
              <a:pPr algn="ctr"/>
              <a:r>
                <a:rPr lang="en-US" sz="1600">
                  <a:solidFill>
                    <a:schemeClr val="bg2">
                      <a:lumMod val="25000"/>
                    </a:schemeClr>
                  </a:solidFill>
                  <a:latin typeface="Roboto" panose="02000000000000000000" pitchFamily="2" charset="0"/>
                  <a:ea typeface="Roboto" panose="02000000000000000000" pitchFamily="2" charset="0"/>
                  <a:cs typeface="Open Sans" panose="020B0606030504020204" pitchFamily="34" charset="0"/>
                </a:rPr>
                <a:t>Federal, State &amp; Local Compliance</a:t>
              </a:r>
            </a:p>
          </p:txBody>
        </p:sp>
        <p:sp>
          <p:nvSpPr>
            <p:cNvPr id="25" name="TextBox 24">
              <a:extLst>
                <a:ext uri="{FF2B5EF4-FFF2-40B4-BE49-F238E27FC236}">
                  <a16:creationId xmlns:a16="http://schemas.microsoft.com/office/drawing/2014/main" id="{8B6F1593-0D4B-14E3-6F3F-4CCFD370AF6B}"/>
                </a:ext>
              </a:extLst>
            </p:cNvPr>
            <p:cNvSpPr txBox="1">
              <a:spLocks/>
            </p:cNvSpPr>
            <p:nvPr/>
          </p:nvSpPr>
          <p:spPr>
            <a:xfrm>
              <a:off x="1711612" y="8406026"/>
              <a:ext cx="3716287" cy="1384995"/>
            </a:xfrm>
            <a:prstGeom prst="rect">
              <a:avLst/>
            </a:prstGeom>
            <a:noFill/>
          </p:spPr>
          <p:txBody>
            <a:bodyPr wrap="square" rtlCol="0">
              <a:spAutoFit/>
            </a:bodyPr>
            <a:lstStyle/>
            <a:p>
              <a:pPr algn="ctr"/>
              <a:r>
                <a:rPr lang="en-US" sz="120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SafeLine meets all the State and Federal standards, codes and certifications to provide lines for Fire Alarms, Security Alarms, Elevators, Access Control, and Fax. This includes compliance with NFPA 72 as an MFVN (Managed Facilities-based Voice Network), UL-864 (Standard for Control Units and Accessories for Fire Alarm Systems), HIPAA, PCI</a:t>
              </a:r>
            </a:p>
          </p:txBody>
        </p:sp>
      </p:grpSp>
      <p:cxnSp>
        <p:nvCxnSpPr>
          <p:cNvPr id="26" name="Straight Connector 25">
            <a:extLst>
              <a:ext uri="{FF2B5EF4-FFF2-40B4-BE49-F238E27FC236}">
                <a16:creationId xmlns:a16="http://schemas.microsoft.com/office/drawing/2014/main" id="{386F685C-B19B-C933-C3C7-1F66E0D21028}"/>
              </a:ext>
            </a:extLst>
          </p:cNvPr>
          <p:cNvCxnSpPr>
            <a:cxnSpLocks/>
          </p:cNvCxnSpPr>
          <p:nvPr/>
        </p:nvCxnSpPr>
        <p:spPr>
          <a:xfrm flipH="1">
            <a:off x="13852901" y="2272621"/>
            <a:ext cx="224539" cy="0"/>
          </a:xfrm>
          <a:prstGeom prst="line">
            <a:avLst/>
          </a:prstGeom>
          <a:ln>
            <a:solidFill>
              <a:srgbClr val="8CC12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F05F2CA-7A1E-A289-C7A7-D161B5581276}"/>
              </a:ext>
            </a:extLst>
          </p:cNvPr>
          <p:cNvCxnSpPr>
            <a:cxnSpLocks/>
          </p:cNvCxnSpPr>
          <p:nvPr/>
        </p:nvCxnSpPr>
        <p:spPr>
          <a:xfrm flipH="1">
            <a:off x="14413353" y="7389857"/>
            <a:ext cx="224539" cy="0"/>
          </a:xfrm>
          <a:prstGeom prst="line">
            <a:avLst/>
          </a:prstGeom>
          <a:ln cap="rnd">
            <a:solidFill>
              <a:srgbClr val="8CC12B"/>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BAA40DA-4CA1-A441-DFEA-FEC22643B226}"/>
              </a:ext>
            </a:extLst>
          </p:cNvPr>
          <p:cNvCxnSpPr>
            <a:cxnSpLocks/>
          </p:cNvCxnSpPr>
          <p:nvPr/>
        </p:nvCxnSpPr>
        <p:spPr>
          <a:xfrm flipH="1">
            <a:off x="14413353" y="8381525"/>
            <a:ext cx="224539" cy="0"/>
          </a:xfrm>
          <a:prstGeom prst="line">
            <a:avLst/>
          </a:prstGeom>
          <a:ln cap="rnd">
            <a:solidFill>
              <a:srgbClr val="8CC12B"/>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63728AB-9C67-1649-4F2A-CD2639F2A4E6}"/>
              </a:ext>
            </a:extLst>
          </p:cNvPr>
          <p:cNvGrpSpPr/>
          <p:nvPr/>
        </p:nvGrpSpPr>
        <p:grpSpPr>
          <a:xfrm>
            <a:off x="2456265" y="1578339"/>
            <a:ext cx="6914163" cy="976042"/>
            <a:chOff x="2456265" y="1578339"/>
            <a:chExt cx="6914163" cy="976042"/>
          </a:xfrm>
        </p:grpSpPr>
        <p:sp>
          <p:nvSpPr>
            <p:cNvPr id="19" name="TextBox 18">
              <a:extLst>
                <a:ext uri="{FF2B5EF4-FFF2-40B4-BE49-F238E27FC236}">
                  <a16:creationId xmlns:a16="http://schemas.microsoft.com/office/drawing/2014/main" id="{5F94EF49-AA47-9188-F5B6-89EA80CE0406}"/>
                </a:ext>
              </a:extLst>
            </p:cNvPr>
            <p:cNvSpPr txBox="1"/>
            <p:nvPr/>
          </p:nvSpPr>
          <p:spPr>
            <a:xfrm>
              <a:off x="2456265" y="1578339"/>
              <a:ext cx="6914163" cy="400110"/>
            </a:xfrm>
            <a:prstGeom prst="rect">
              <a:avLst/>
            </a:prstGeom>
            <a:noFill/>
          </p:spPr>
          <p:txBody>
            <a:bodyPr wrap="square" rtlCol="0">
              <a:spAutoFit/>
            </a:bodyPr>
            <a:lstStyle/>
            <a:p>
              <a:pPr algn="ctr"/>
              <a:r>
                <a:rPr lang="en-US" sz="2000">
                  <a:solidFill>
                    <a:srgbClr val="0D4F9B"/>
                  </a:solidFill>
                  <a:latin typeface="Roboto" panose="02000000000000000000" pitchFamily="2" charset="0"/>
                  <a:ea typeface="Roboto" panose="02000000000000000000" pitchFamily="2" charset="0"/>
                  <a:cs typeface="Open Sans" panose="020B0606030504020204" pitchFamily="34" charset="0"/>
                </a:rPr>
                <a:t>Improved Reliability &amp; Features at a Much Lower Cost</a:t>
              </a:r>
            </a:p>
          </p:txBody>
        </p:sp>
        <p:sp>
          <p:nvSpPr>
            <p:cNvPr id="31" name="TextBox 30">
              <a:extLst>
                <a:ext uri="{FF2B5EF4-FFF2-40B4-BE49-F238E27FC236}">
                  <a16:creationId xmlns:a16="http://schemas.microsoft.com/office/drawing/2014/main" id="{18D18D77-BA92-B78A-C17D-B2A8BD7540E0}"/>
                </a:ext>
              </a:extLst>
            </p:cNvPr>
            <p:cNvSpPr txBox="1">
              <a:spLocks/>
            </p:cNvSpPr>
            <p:nvPr/>
          </p:nvSpPr>
          <p:spPr>
            <a:xfrm>
              <a:off x="2633794" y="1908050"/>
              <a:ext cx="6559104" cy="646331"/>
            </a:xfrm>
            <a:prstGeom prst="rect">
              <a:avLst/>
            </a:prstGeom>
            <a:noFill/>
          </p:spPr>
          <p:txBody>
            <a:bodyPr wrap="square" rtlCol="0">
              <a:spAutoFit/>
            </a:bodyPr>
            <a:lstStyle/>
            <a:p>
              <a:pPr algn="ctr"/>
              <a:r>
                <a:rPr lang="en-US" i="0" u="none" strike="noStrike" baseline="0">
                  <a:solidFill>
                    <a:srgbClr val="0D4F9B"/>
                  </a:solidFill>
                  <a:latin typeface="Open Sans Light" panose="020B0306030504020204" pitchFamily="34" charset="0"/>
                  <a:ea typeface="Open Sans Light" panose="020B0306030504020204" pitchFamily="34" charset="0"/>
                  <a:cs typeface="Open Sans Light" panose="020B0306030504020204" pitchFamily="34" charset="0"/>
                </a:rPr>
                <a:t>You can replace these costly analog lines with digital services that are inherently more reliable and feature-rich.</a:t>
              </a:r>
            </a:p>
          </p:txBody>
        </p:sp>
      </p:grpSp>
    </p:spTree>
    <p:extLst>
      <p:ext uri="{BB962C8B-B14F-4D97-AF65-F5344CB8AC3E}">
        <p14:creationId xmlns:p14="http://schemas.microsoft.com/office/powerpoint/2010/main" val="3250844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lack and white logo&#10;&#10;Description automatically generated">
            <a:extLst>
              <a:ext uri="{FF2B5EF4-FFF2-40B4-BE49-F238E27FC236}">
                <a16:creationId xmlns:a16="http://schemas.microsoft.com/office/drawing/2014/main" id="{92906C03-B94C-1816-437F-3A0DFE503114}"/>
              </a:ext>
            </a:extLst>
          </p:cNvPr>
          <p:cNvPicPr>
            <a:picLocks noChangeAspect="1"/>
          </p:cNvPicPr>
          <p:nvPr/>
        </p:nvPicPr>
        <p:blipFill>
          <a:blip r:embed="rId2"/>
          <a:stretch>
            <a:fillRect/>
          </a:stretch>
        </p:blipFill>
        <p:spPr>
          <a:xfrm>
            <a:off x="10566400" y="6268050"/>
            <a:ext cx="1397004" cy="558802"/>
          </a:xfrm>
          <a:prstGeom prst="rect">
            <a:avLst/>
          </a:prstGeom>
        </p:spPr>
      </p:pic>
      <p:sp>
        <p:nvSpPr>
          <p:cNvPr id="14" name="Title 2">
            <a:extLst>
              <a:ext uri="{FF2B5EF4-FFF2-40B4-BE49-F238E27FC236}">
                <a16:creationId xmlns:a16="http://schemas.microsoft.com/office/drawing/2014/main" id="{AAE1C79D-C496-DCEA-0DB1-48A3AC9A1DEA}"/>
              </a:ext>
            </a:extLst>
          </p:cNvPr>
          <p:cNvSpPr>
            <a:spLocks noGrp="1"/>
          </p:cNvSpPr>
          <p:nvPr>
            <p:ph type="title"/>
          </p:nvPr>
        </p:nvSpPr>
        <p:spPr>
          <a:xfrm>
            <a:off x="546276" y="230783"/>
            <a:ext cx="8712024" cy="876821"/>
          </a:xfrm>
        </p:spPr>
        <p:txBody>
          <a:bodyPr vert="horz" lIns="91440" tIns="45720" rIns="91440" bIns="45720" rtlCol="0" anchor="ctr">
            <a:normAutofit/>
          </a:bodyPr>
          <a:lstStyle/>
          <a:p>
            <a:r>
              <a:rPr lang="en-US" sz="2800">
                <a:solidFill>
                  <a:schemeClr val="accent1"/>
                </a:solidFill>
              </a:rPr>
              <a:t>Lingo is the Only Comprehensive Solution</a:t>
            </a:r>
            <a:endParaRPr lang="en-US" sz="2800" dirty="0">
              <a:solidFill>
                <a:schemeClr val="accent1"/>
              </a:solidFill>
            </a:endParaRPr>
          </a:p>
        </p:txBody>
      </p:sp>
      <p:grpSp>
        <p:nvGrpSpPr>
          <p:cNvPr id="9" name="Group 8">
            <a:extLst>
              <a:ext uri="{FF2B5EF4-FFF2-40B4-BE49-F238E27FC236}">
                <a16:creationId xmlns:a16="http://schemas.microsoft.com/office/drawing/2014/main" id="{99C175E0-2776-EDB9-7D79-02102903728F}"/>
              </a:ext>
            </a:extLst>
          </p:cNvPr>
          <p:cNvGrpSpPr/>
          <p:nvPr/>
        </p:nvGrpSpPr>
        <p:grpSpPr>
          <a:xfrm>
            <a:off x="1550597" y="3309536"/>
            <a:ext cx="7960226" cy="1174690"/>
            <a:chOff x="1511508" y="3224195"/>
            <a:chExt cx="7960226" cy="1174690"/>
          </a:xfrm>
        </p:grpSpPr>
        <p:sp>
          <p:nvSpPr>
            <p:cNvPr id="6" name="Rectangle: Rounded Corners 5">
              <a:extLst>
                <a:ext uri="{FF2B5EF4-FFF2-40B4-BE49-F238E27FC236}">
                  <a16:creationId xmlns:a16="http://schemas.microsoft.com/office/drawing/2014/main" id="{D9D5908B-75B8-788B-F82C-537CA3FB700E}"/>
                </a:ext>
              </a:extLst>
            </p:cNvPr>
            <p:cNvSpPr/>
            <p:nvPr/>
          </p:nvSpPr>
          <p:spPr>
            <a:xfrm>
              <a:off x="1575791" y="3224195"/>
              <a:ext cx="2948583" cy="33855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6B31CAA1-09AD-EA7B-49E6-2F1180965FA0}"/>
                </a:ext>
              </a:extLst>
            </p:cNvPr>
            <p:cNvSpPr txBox="1"/>
            <p:nvPr/>
          </p:nvSpPr>
          <p:spPr>
            <a:xfrm>
              <a:off x="1550597" y="3229348"/>
              <a:ext cx="3956712" cy="338554"/>
            </a:xfrm>
            <a:prstGeom prst="rect">
              <a:avLst/>
            </a:prstGeom>
            <a:noFill/>
          </p:spPr>
          <p:txBody>
            <a:bodyPr wrap="square" rtlCol="0">
              <a:spAutoFit/>
            </a:bodyPr>
            <a:lstStyle/>
            <a:p>
              <a:r>
                <a:rPr lang="en-US" sz="1600">
                  <a:solidFill>
                    <a:schemeClr val="bg1"/>
                  </a:solidFill>
                  <a:latin typeface="Roboto" panose="02000000000000000000" pitchFamily="2" charset="0"/>
                  <a:ea typeface="Roboto" panose="02000000000000000000" pitchFamily="2" charset="0"/>
                  <a:cs typeface="Open Sans" panose="020B0606030504020204" pitchFamily="34" charset="0"/>
                </a:rPr>
                <a:t>Industry-Leading FLS Services</a:t>
              </a:r>
            </a:p>
          </p:txBody>
        </p:sp>
        <p:sp>
          <p:nvSpPr>
            <p:cNvPr id="18" name="TextBox 17">
              <a:extLst>
                <a:ext uri="{FF2B5EF4-FFF2-40B4-BE49-F238E27FC236}">
                  <a16:creationId xmlns:a16="http://schemas.microsoft.com/office/drawing/2014/main" id="{361B51D1-FE5F-8728-A15F-E07B547AB744}"/>
                </a:ext>
              </a:extLst>
            </p:cNvPr>
            <p:cNvSpPr txBox="1">
              <a:spLocks/>
            </p:cNvSpPr>
            <p:nvPr/>
          </p:nvSpPr>
          <p:spPr>
            <a:xfrm>
              <a:off x="1511508" y="3660221"/>
              <a:ext cx="7960226" cy="738664"/>
            </a:xfrm>
            <a:prstGeom prst="rect">
              <a:avLst/>
            </a:prstGeom>
            <a:noFill/>
          </p:spPr>
          <p:txBody>
            <a:bodyPr wrap="square" rtlCol="0">
              <a:spAutoFit/>
            </a:bodyPr>
            <a:lstStyle/>
            <a:p>
              <a:r>
                <a:rPr lang="en-US" sz="1400" i="0" u="none" strike="noStrike" baseline="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With Lingo’s SafeLine Alert+, you get a next-generation POTS replacement solution that is more reliable, scalable, and affordable than traditional copper-based solutions, making it ideal for mission-critical applications. </a:t>
              </a:r>
            </a:p>
          </p:txBody>
        </p:sp>
      </p:grpSp>
      <p:grpSp>
        <p:nvGrpSpPr>
          <p:cNvPr id="8" name="Group 7">
            <a:extLst>
              <a:ext uri="{FF2B5EF4-FFF2-40B4-BE49-F238E27FC236}">
                <a16:creationId xmlns:a16="http://schemas.microsoft.com/office/drawing/2014/main" id="{904A9BA1-D341-8322-0332-49083E71099A}"/>
              </a:ext>
            </a:extLst>
          </p:cNvPr>
          <p:cNvGrpSpPr/>
          <p:nvPr/>
        </p:nvGrpSpPr>
        <p:grpSpPr>
          <a:xfrm>
            <a:off x="1511508" y="4868745"/>
            <a:ext cx="7882145" cy="744716"/>
            <a:chOff x="1550597" y="4497270"/>
            <a:chExt cx="7882145" cy="744716"/>
          </a:xfrm>
        </p:grpSpPr>
        <p:grpSp>
          <p:nvGrpSpPr>
            <p:cNvPr id="7" name="Group 6">
              <a:extLst>
                <a:ext uri="{FF2B5EF4-FFF2-40B4-BE49-F238E27FC236}">
                  <a16:creationId xmlns:a16="http://schemas.microsoft.com/office/drawing/2014/main" id="{6DB76B88-EA78-4C73-5AA8-746BF804C4BD}"/>
                </a:ext>
              </a:extLst>
            </p:cNvPr>
            <p:cNvGrpSpPr/>
            <p:nvPr/>
          </p:nvGrpSpPr>
          <p:grpSpPr>
            <a:xfrm>
              <a:off x="1632221" y="4497270"/>
              <a:ext cx="3911637" cy="338554"/>
              <a:chOff x="1608794" y="4441195"/>
              <a:chExt cx="3911637" cy="338554"/>
            </a:xfrm>
          </p:grpSpPr>
          <p:sp>
            <p:nvSpPr>
              <p:cNvPr id="5" name="Rectangle: Rounded Corners 4">
                <a:extLst>
                  <a:ext uri="{FF2B5EF4-FFF2-40B4-BE49-F238E27FC236}">
                    <a16:creationId xmlns:a16="http://schemas.microsoft.com/office/drawing/2014/main" id="{22DD3C4A-E139-1047-0660-C383E0974387}"/>
                  </a:ext>
                </a:extLst>
              </p:cNvPr>
              <p:cNvSpPr/>
              <p:nvPr/>
            </p:nvSpPr>
            <p:spPr>
              <a:xfrm>
                <a:off x="1608794" y="4441195"/>
                <a:ext cx="3191805" cy="33855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ED06953-9986-DE94-378F-66CF0385218C}"/>
                  </a:ext>
                </a:extLst>
              </p:cNvPr>
              <p:cNvSpPr txBox="1"/>
              <p:nvPr/>
            </p:nvSpPr>
            <p:spPr>
              <a:xfrm>
                <a:off x="1608795" y="4441195"/>
                <a:ext cx="3911636" cy="338554"/>
              </a:xfrm>
              <a:prstGeom prst="rect">
                <a:avLst/>
              </a:prstGeom>
              <a:noFill/>
            </p:spPr>
            <p:txBody>
              <a:bodyPr wrap="square" rtlCol="0">
                <a:spAutoFit/>
              </a:bodyPr>
              <a:lstStyle/>
              <a:p>
                <a:r>
                  <a:rPr lang="en-US" sz="1600">
                    <a:solidFill>
                      <a:schemeClr val="bg1"/>
                    </a:solidFill>
                    <a:latin typeface="Roboto" panose="02000000000000000000" pitchFamily="2" charset="0"/>
                    <a:ea typeface="Roboto" panose="02000000000000000000" pitchFamily="2" charset="0"/>
                    <a:cs typeface="Open Sans" panose="020B0606030504020204" pitchFamily="34" charset="0"/>
                  </a:rPr>
                  <a:t>Full-Featured UC Cloud Platform</a:t>
                </a:r>
              </a:p>
            </p:txBody>
          </p:sp>
        </p:grpSp>
        <p:sp>
          <p:nvSpPr>
            <p:cNvPr id="25" name="TextBox 24">
              <a:extLst>
                <a:ext uri="{FF2B5EF4-FFF2-40B4-BE49-F238E27FC236}">
                  <a16:creationId xmlns:a16="http://schemas.microsoft.com/office/drawing/2014/main" id="{8B6F1593-0D4B-14E3-6F3F-4CCFD370AF6B}"/>
                </a:ext>
              </a:extLst>
            </p:cNvPr>
            <p:cNvSpPr txBox="1">
              <a:spLocks/>
            </p:cNvSpPr>
            <p:nvPr/>
          </p:nvSpPr>
          <p:spPr>
            <a:xfrm>
              <a:off x="1550597" y="4934209"/>
              <a:ext cx="7882145" cy="307777"/>
            </a:xfrm>
            <a:prstGeom prst="rect">
              <a:avLst/>
            </a:prstGeom>
            <a:noFill/>
          </p:spPr>
          <p:txBody>
            <a:bodyPr wrap="square" rtlCol="0">
              <a:spAutoFit/>
            </a:bodyPr>
            <a:lstStyle/>
            <a:p>
              <a:r>
                <a:rPr lang="en-US" sz="140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All of your non-FLS voice services can be served by Lingo’s UCaaS cloud platform.</a:t>
              </a:r>
            </a:p>
          </p:txBody>
        </p:sp>
      </p:grpSp>
      <p:cxnSp>
        <p:nvCxnSpPr>
          <p:cNvPr id="26" name="Straight Connector 25">
            <a:extLst>
              <a:ext uri="{FF2B5EF4-FFF2-40B4-BE49-F238E27FC236}">
                <a16:creationId xmlns:a16="http://schemas.microsoft.com/office/drawing/2014/main" id="{386F685C-B19B-C933-C3C7-1F66E0D21028}"/>
              </a:ext>
            </a:extLst>
          </p:cNvPr>
          <p:cNvCxnSpPr>
            <a:cxnSpLocks/>
          </p:cNvCxnSpPr>
          <p:nvPr/>
        </p:nvCxnSpPr>
        <p:spPr>
          <a:xfrm flipH="1">
            <a:off x="13852901" y="2272621"/>
            <a:ext cx="224539" cy="0"/>
          </a:xfrm>
          <a:prstGeom prst="line">
            <a:avLst/>
          </a:prstGeom>
          <a:ln>
            <a:solidFill>
              <a:srgbClr val="8CC12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F05F2CA-7A1E-A289-C7A7-D161B5581276}"/>
              </a:ext>
            </a:extLst>
          </p:cNvPr>
          <p:cNvCxnSpPr>
            <a:cxnSpLocks/>
          </p:cNvCxnSpPr>
          <p:nvPr/>
        </p:nvCxnSpPr>
        <p:spPr>
          <a:xfrm flipH="1">
            <a:off x="14413353" y="7389857"/>
            <a:ext cx="224539" cy="0"/>
          </a:xfrm>
          <a:prstGeom prst="line">
            <a:avLst/>
          </a:prstGeom>
          <a:ln cap="rnd">
            <a:solidFill>
              <a:srgbClr val="8CC12B"/>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BAA40DA-4CA1-A441-DFEA-FEC22643B226}"/>
              </a:ext>
            </a:extLst>
          </p:cNvPr>
          <p:cNvCxnSpPr>
            <a:cxnSpLocks/>
          </p:cNvCxnSpPr>
          <p:nvPr/>
        </p:nvCxnSpPr>
        <p:spPr>
          <a:xfrm flipH="1">
            <a:off x="14413353" y="8381525"/>
            <a:ext cx="224539" cy="0"/>
          </a:xfrm>
          <a:prstGeom prst="line">
            <a:avLst/>
          </a:prstGeom>
          <a:ln cap="rnd">
            <a:solidFill>
              <a:srgbClr val="8CC12B"/>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3A19FE26-B0D3-7902-E5C1-2D0268C715C2}"/>
              </a:ext>
            </a:extLst>
          </p:cNvPr>
          <p:cNvGrpSpPr/>
          <p:nvPr/>
        </p:nvGrpSpPr>
        <p:grpSpPr>
          <a:xfrm>
            <a:off x="1492349" y="1779523"/>
            <a:ext cx="7998543" cy="1160012"/>
            <a:chOff x="1492349" y="1779523"/>
            <a:chExt cx="7998543" cy="1160012"/>
          </a:xfrm>
        </p:grpSpPr>
        <p:sp>
          <p:nvSpPr>
            <p:cNvPr id="4" name="Rectangle: Rounded Corners 3">
              <a:extLst>
                <a:ext uri="{FF2B5EF4-FFF2-40B4-BE49-F238E27FC236}">
                  <a16:creationId xmlns:a16="http://schemas.microsoft.com/office/drawing/2014/main" id="{D1FB1442-ADC7-B36E-6B00-1E02008EEA45}"/>
                </a:ext>
              </a:extLst>
            </p:cNvPr>
            <p:cNvSpPr/>
            <p:nvPr/>
          </p:nvSpPr>
          <p:spPr>
            <a:xfrm>
              <a:off x="1550597" y="1779523"/>
              <a:ext cx="2021278" cy="33855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F94EF49-AA47-9188-F5B6-89EA80CE0406}"/>
                </a:ext>
              </a:extLst>
            </p:cNvPr>
            <p:cNvSpPr txBox="1"/>
            <p:nvPr/>
          </p:nvSpPr>
          <p:spPr>
            <a:xfrm>
              <a:off x="1536971" y="1779523"/>
              <a:ext cx="2021278" cy="338554"/>
            </a:xfrm>
            <a:prstGeom prst="rect">
              <a:avLst/>
            </a:prstGeom>
            <a:noFill/>
          </p:spPr>
          <p:txBody>
            <a:bodyPr wrap="square" rtlCol="0">
              <a:spAutoFit/>
            </a:bodyPr>
            <a:lstStyle/>
            <a:p>
              <a:r>
                <a:rPr lang="en-US" sz="1600">
                  <a:solidFill>
                    <a:schemeClr val="bg1"/>
                  </a:solidFill>
                  <a:latin typeface="Roboto" panose="02000000000000000000" pitchFamily="2" charset="0"/>
                  <a:ea typeface="Roboto" panose="02000000000000000000" pitchFamily="2" charset="0"/>
                  <a:cs typeface="Open Sans" panose="020B0606030504020204" pitchFamily="34" charset="0"/>
                </a:rPr>
                <a:t>POTS</a:t>
              </a:r>
              <a:r>
                <a:rPr lang="en-US" sz="1600">
                  <a:latin typeface="Roboto" panose="02000000000000000000" pitchFamily="2" charset="0"/>
                  <a:ea typeface="Roboto" panose="02000000000000000000" pitchFamily="2" charset="0"/>
                  <a:cs typeface="Open Sans" panose="020B0606030504020204" pitchFamily="34" charset="0"/>
                </a:rPr>
                <a:t> </a:t>
              </a:r>
              <a:r>
                <a:rPr lang="en-US" sz="1600">
                  <a:solidFill>
                    <a:schemeClr val="bg1"/>
                  </a:solidFill>
                  <a:latin typeface="Roboto" panose="02000000000000000000" pitchFamily="2" charset="0"/>
                  <a:ea typeface="Roboto" panose="02000000000000000000" pitchFamily="2" charset="0"/>
                  <a:cs typeface="Open Sans" panose="020B0606030504020204" pitchFamily="34" charset="0"/>
                </a:rPr>
                <a:t>Rate Stability</a:t>
              </a:r>
            </a:p>
          </p:txBody>
        </p:sp>
        <p:sp>
          <p:nvSpPr>
            <p:cNvPr id="31" name="TextBox 30">
              <a:extLst>
                <a:ext uri="{FF2B5EF4-FFF2-40B4-BE49-F238E27FC236}">
                  <a16:creationId xmlns:a16="http://schemas.microsoft.com/office/drawing/2014/main" id="{18D18D77-BA92-B78A-C17D-B2A8BD7540E0}"/>
                </a:ext>
              </a:extLst>
            </p:cNvPr>
            <p:cNvSpPr txBox="1">
              <a:spLocks/>
            </p:cNvSpPr>
            <p:nvPr/>
          </p:nvSpPr>
          <p:spPr>
            <a:xfrm>
              <a:off x="1492349" y="2200871"/>
              <a:ext cx="7998543" cy="738664"/>
            </a:xfrm>
            <a:prstGeom prst="rect">
              <a:avLst/>
            </a:prstGeom>
            <a:noFill/>
          </p:spPr>
          <p:txBody>
            <a:bodyPr wrap="square" rtlCol="0">
              <a:spAutoFit/>
            </a:bodyPr>
            <a:lstStyle/>
            <a:p>
              <a:r>
                <a:rPr lang="en-US" sz="1400" i="0" u="none" strike="noStrike" baseline="0">
                  <a:latin typeface="Open Sans Light" panose="020B0306030504020204" pitchFamily="34" charset="0"/>
                  <a:ea typeface="Open Sans Light" panose="020B0306030504020204" pitchFamily="34" charset="0"/>
                  <a:cs typeface="Open Sans Light" panose="020B0306030504020204" pitchFamily="34" charset="0"/>
                </a:rPr>
                <a:t>Lingo has carrier agreements in place that insulate against future rate increases, so </a:t>
              </a:r>
              <a:r>
                <a:rPr lang="en-US" sz="1400" i="0" u="sng" strike="noStrike" baseline="0">
                  <a:latin typeface="Open Sans Light" panose="020B0306030504020204" pitchFamily="34" charset="0"/>
                  <a:ea typeface="Open Sans Light" panose="020B0306030504020204" pitchFamily="34" charset="0"/>
                  <a:cs typeface="Open Sans Light" panose="020B0306030504020204" pitchFamily="34" charset="0"/>
                </a:rPr>
                <a:t>you can plan and deploy your POTS replacement based on your business needs</a:t>
              </a:r>
              <a:r>
                <a:rPr lang="en-US" sz="1400" i="0" u="none" strike="noStrike" baseline="0">
                  <a:latin typeface="Open Sans Light" panose="020B0306030504020204" pitchFamily="34" charset="0"/>
                  <a:ea typeface="Open Sans Light" panose="020B0306030504020204" pitchFamily="34" charset="0"/>
                  <a:cs typeface="Open Sans Light" panose="020B0306030504020204" pitchFamily="34" charset="0"/>
                </a:rPr>
                <a:t> and not those of the underlying carrier.</a:t>
              </a:r>
            </a:p>
          </p:txBody>
        </p:sp>
      </p:grpSp>
    </p:spTree>
    <p:extLst>
      <p:ext uri="{BB962C8B-B14F-4D97-AF65-F5344CB8AC3E}">
        <p14:creationId xmlns:p14="http://schemas.microsoft.com/office/powerpoint/2010/main" val="3852926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AAE1C79D-C496-DCEA-0DB1-48A3AC9A1DEA}"/>
              </a:ext>
            </a:extLst>
          </p:cNvPr>
          <p:cNvSpPr>
            <a:spLocks noGrp="1"/>
          </p:cNvSpPr>
          <p:nvPr>
            <p:ph type="title"/>
          </p:nvPr>
        </p:nvSpPr>
        <p:spPr>
          <a:xfrm>
            <a:off x="1768408" y="219509"/>
            <a:ext cx="10432698" cy="876821"/>
          </a:xfrm>
        </p:spPr>
        <p:txBody>
          <a:bodyPr vert="horz" lIns="91440" tIns="45720" rIns="91440" bIns="45720" rtlCol="0" anchor="ctr">
            <a:normAutofit/>
          </a:bodyPr>
          <a:lstStyle/>
          <a:p>
            <a:r>
              <a:rPr lang="en-US">
                <a:solidFill>
                  <a:schemeClr val="accent1"/>
                </a:solidFill>
              </a:rPr>
              <a:t>Safeline Alert+</a:t>
            </a:r>
            <a:endParaRPr lang="en-US" dirty="0">
              <a:solidFill>
                <a:schemeClr val="accent1"/>
              </a:solidFill>
            </a:endParaRPr>
          </a:p>
        </p:txBody>
      </p:sp>
      <p:pic>
        <p:nvPicPr>
          <p:cNvPr id="15" name="Picture 4">
            <a:extLst>
              <a:ext uri="{FF2B5EF4-FFF2-40B4-BE49-F238E27FC236}">
                <a16:creationId xmlns:a16="http://schemas.microsoft.com/office/drawing/2014/main" id="{BDE9AD51-E863-10A0-A464-C8C18DEBD7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34" y="0"/>
            <a:ext cx="1670891" cy="119378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55CD8C1-E7CF-998A-8899-D3C56FEA2761}"/>
              </a:ext>
            </a:extLst>
          </p:cNvPr>
          <p:cNvSpPr txBox="1">
            <a:spLocks/>
          </p:cNvSpPr>
          <p:nvPr/>
        </p:nvSpPr>
        <p:spPr>
          <a:xfrm>
            <a:off x="1768408" y="835016"/>
            <a:ext cx="2544369" cy="276999"/>
          </a:xfrm>
          <a:prstGeom prst="rect">
            <a:avLst/>
          </a:prstGeom>
          <a:noFill/>
        </p:spPr>
        <p:txBody>
          <a:bodyPr wrap="square" rtlCol="0">
            <a:spAutoFit/>
          </a:bodyPr>
          <a:lstStyle/>
          <a:p>
            <a:r>
              <a:rPr lang="en-US" sz="1200" b="0" i="0" u="none" strike="noStrike" baseline="0">
                <a:solidFill>
                  <a:schemeClr val="bg2">
                    <a:lumMod val="25000"/>
                  </a:schemeClr>
                </a:solidFill>
                <a:latin typeface="Source Sans Pro Light" panose="020B0403030403020204" pitchFamily="34" charset="0"/>
                <a:ea typeface="Source Sans Pro Light" panose="020B0403030403020204" pitchFamily="34" charset="0"/>
                <a:cs typeface="Open Sans Light" panose="020B0306030504020204" pitchFamily="34" charset="0"/>
              </a:rPr>
              <a:t>FUTUREPROOF FIRE, LIFE &amp;  SAFETY</a:t>
            </a:r>
          </a:p>
        </p:txBody>
      </p:sp>
      <p:sp>
        <p:nvSpPr>
          <p:cNvPr id="2" name="TextBox 1">
            <a:extLst>
              <a:ext uri="{FF2B5EF4-FFF2-40B4-BE49-F238E27FC236}">
                <a16:creationId xmlns:a16="http://schemas.microsoft.com/office/drawing/2014/main" id="{C91D153D-E912-70C0-09BB-E4577AE82B1E}"/>
              </a:ext>
            </a:extLst>
          </p:cNvPr>
          <p:cNvSpPr txBox="1">
            <a:spLocks/>
          </p:cNvSpPr>
          <p:nvPr/>
        </p:nvSpPr>
        <p:spPr>
          <a:xfrm>
            <a:off x="1391215" y="2739488"/>
            <a:ext cx="5792602" cy="1106713"/>
          </a:xfrm>
          <a:prstGeom prst="rect">
            <a:avLst/>
          </a:prstGeom>
          <a:noFill/>
        </p:spPr>
        <p:txBody>
          <a:bodyPr wrap="square" rtlCol="0">
            <a:spAutoFit/>
          </a:bodyPr>
          <a:lstStyle>
            <a:defPPr>
              <a:defRPr lang="en-US"/>
            </a:defPPr>
            <a:lvl1pPr>
              <a:lnSpc>
                <a:spcPts val="1600"/>
              </a:lnSpc>
              <a:defRPr sz="1200">
                <a:latin typeface="Open Sans Light" panose="020B0306030504020204" pitchFamily="34" charset="0"/>
                <a:ea typeface="Open Sans Light" panose="020B0306030504020204" pitchFamily="34" charset="0"/>
                <a:cs typeface="Open Sans Light" panose="020B0306030504020204" pitchFamily="34" charset="0"/>
              </a:defRPr>
            </a:lvl1pPr>
          </a:lstStyle>
          <a:p>
            <a:pPr marL="171450" indent="-171450">
              <a:buFont typeface="Wingdings" panose="05000000000000000000" pitchFamily="2" charset="2"/>
              <a:buChar char="§"/>
            </a:pPr>
            <a:r>
              <a:rPr lang="en-US" sz="1100"/>
              <a:t>Analog-to-VoIP FXS gateway with simple, transparent, per line pricing</a:t>
            </a:r>
          </a:p>
          <a:p>
            <a:pPr marL="171450" indent="-171450">
              <a:buFont typeface="Wingdings" panose="05000000000000000000" pitchFamily="2" charset="2"/>
              <a:buChar char="§"/>
            </a:pPr>
            <a:r>
              <a:rPr lang="en-US" sz="1100"/>
              <a:t>Professional installation and connection to existing analog endpoints</a:t>
            </a:r>
          </a:p>
          <a:p>
            <a:pPr marL="171450" indent="-171450">
              <a:buFont typeface="Wingdings" panose="05000000000000000000" pitchFamily="2" charset="2"/>
              <a:buChar char="§"/>
            </a:pPr>
            <a:r>
              <a:rPr lang="en-US" sz="1100"/>
              <a:t>Proactive monitoring and managed support 24x7x365</a:t>
            </a:r>
          </a:p>
          <a:p>
            <a:pPr marL="171450" indent="-171450">
              <a:buFont typeface="Wingdings" panose="05000000000000000000" pitchFamily="2" charset="2"/>
              <a:buChar char="§"/>
            </a:pPr>
            <a:r>
              <a:rPr lang="en-US" sz="1100"/>
              <a:t>Elimination of costly analog wireline services</a:t>
            </a:r>
          </a:p>
          <a:p>
            <a:pPr marL="171450" indent="-171450">
              <a:buFont typeface="Wingdings" panose="05000000000000000000" pitchFamily="2" charset="2"/>
              <a:buChar char="§"/>
            </a:pPr>
            <a:r>
              <a:rPr lang="en-US" sz="1100"/>
              <a:t>Totally managed, hassle-free service</a:t>
            </a:r>
          </a:p>
        </p:txBody>
      </p:sp>
      <p:sp>
        <p:nvSpPr>
          <p:cNvPr id="3" name="TextBox 2">
            <a:extLst>
              <a:ext uri="{FF2B5EF4-FFF2-40B4-BE49-F238E27FC236}">
                <a16:creationId xmlns:a16="http://schemas.microsoft.com/office/drawing/2014/main" id="{D6A3F9D2-2B10-647F-9482-C424895F4834}"/>
              </a:ext>
            </a:extLst>
          </p:cNvPr>
          <p:cNvSpPr txBox="1"/>
          <p:nvPr/>
        </p:nvSpPr>
        <p:spPr>
          <a:xfrm>
            <a:off x="1356171" y="2458578"/>
            <a:ext cx="1848222" cy="338554"/>
          </a:xfrm>
          <a:prstGeom prst="rect">
            <a:avLst/>
          </a:prstGeom>
          <a:noFill/>
        </p:spPr>
        <p:txBody>
          <a:bodyPr wrap="square" rtlCol="0">
            <a:spAutoFit/>
          </a:bodyPr>
          <a:lstStyle/>
          <a:p>
            <a:r>
              <a:rPr lang="en-US" sz="1600">
                <a:solidFill>
                  <a:srgbClr val="0D4F9B"/>
                </a:solidFill>
                <a:latin typeface="Roboto" panose="02000000000000000000" pitchFamily="2" charset="0"/>
                <a:ea typeface="Roboto" panose="02000000000000000000" pitchFamily="2" charset="0"/>
                <a:cs typeface="Open Sans" panose="020B0606030504020204" pitchFamily="34" charset="0"/>
              </a:rPr>
              <a:t>What’s included </a:t>
            </a:r>
          </a:p>
        </p:txBody>
      </p:sp>
      <p:grpSp>
        <p:nvGrpSpPr>
          <p:cNvPr id="39" name="Group 38">
            <a:extLst>
              <a:ext uri="{FF2B5EF4-FFF2-40B4-BE49-F238E27FC236}">
                <a16:creationId xmlns:a16="http://schemas.microsoft.com/office/drawing/2014/main" id="{798FDD34-6004-E652-2BF7-4FD90A302F51}"/>
              </a:ext>
            </a:extLst>
          </p:cNvPr>
          <p:cNvGrpSpPr/>
          <p:nvPr/>
        </p:nvGrpSpPr>
        <p:grpSpPr>
          <a:xfrm>
            <a:off x="7218861" y="2421975"/>
            <a:ext cx="2978828" cy="1398175"/>
            <a:chOff x="6885609" y="2400934"/>
            <a:chExt cx="2978828" cy="1398175"/>
          </a:xfrm>
        </p:grpSpPr>
        <p:sp>
          <p:nvSpPr>
            <p:cNvPr id="4" name="TextBox 3">
              <a:extLst>
                <a:ext uri="{FF2B5EF4-FFF2-40B4-BE49-F238E27FC236}">
                  <a16:creationId xmlns:a16="http://schemas.microsoft.com/office/drawing/2014/main" id="{FB87A9A2-D48C-7506-9B64-7BBF94315545}"/>
                </a:ext>
              </a:extLst>
            </p:cNvPr>
            <p:cNvSpPr txBox="1"/>
            <p:nvPr/>
          </p:nvSpPr>
          <p:spPr>
            <a:xfrm>
              <a:off x="6885609" y="2400934"/>
              <a:ext cx="1100692" cy="338554"/>
            </a:xfrm>
            <a:prstGeom prst="rect">
              <a:avLst/>
            </a:prstGeom>
            <a:noFill/>
          </p:spPr>
          <p:txBody>
            <a:bodyPr wrap="square" rtlCol="0">
              <a:spAutoFit/>
            </a:bodyPr>
            <a:lstStyle/>
            <a:p>
              <a:r>
                <a:rPr lang="en-US" sz="1600">
                  <a:solidFill>
                    <a:srgbClr val="0D4F9B"/>
                  </a:solidFill>
                  <a:latin typeface="Roboto" panose="02000000000000000000" pitchFamily="2" charset="0"/>
                  <a:ea typeface="Roboto" panose="02000000000000000000" pitchFamily="2" charset="0"/>
                  <a:cs typeface="Open Sans" panose="020B0606030504020204" pitchFamily="34" charset="0"/>
                </a:rPr>
                <a:t>Features</a:t>
              </a:r>
            </a:p>
          </p:txBody>
        </p:sp>
        <p:sp>
          <p:nvSpPr>
            <p:cNvPr id="5" name="TextBox 4">
              <a:extLst>
                <a:ext uri="{FF2B5EF4-FFF2-40B4-BE49-F238E27FC236}">
                  <a16:creationId xmlns:a16="http://schemas.microsoft.com/office/drawing/2014/main" id="{DE4C7B76-CA30-61D6-8754-D725E2C76EC1}"/>
                </a:ext>
              </a:extLst>
            </p:cNvPr>
            <p:cNvSpPr txBox="1">
              <a:spLocks/>
            </p:cNvSpPr>
            <p:nvPr/>
          </p:nvSpPr>
          <p:spPr>
            <a:xfrm>
              <a:off x="6892868" y="2692396"/>
              <a:ext cx="2971569" cy="1106713"/>
            </a:xfrm>
            <a:prstGeom prst="rect">
              <a:avLst/>
            </a:prstGeom>
            <a:noFill/>
          </p:spPr>
          <p:txBody>
            <a:bodyPr wrap="square" rtlCol="0">
              <a:spAutoFit/>
            </a:bodyPr>
            <a:lstStyle>
              <a:defPPr>
                <a:defRPr lang="en-US"/>
              </a:defPPr>
              <a:lvl1pPr>
                <a:lnSpc>
                  <a:spcPts val="1600"/>
                </a:lnSpc>
                <a:defRPr sz="1200">
                  <a:latin typeface="Open Sans Light" panose="020B0306030504020204" pitchFamily="34" charset="0"/>
                  <a:ea typeface="Open Sans Light" panose="020B0306030504020204" pitchFamily="34" charset="0"/>
                  <a:cs typeface="Open Sans Light" panose="020B0306030504020204" pitchFamily="34" charset="0"/>
                </a:defRPr>
              </a:lvl1pPr>
            </a:lstStyle>
            <a:p>
              <a:pPr marL="171450" indent="-171450">
                <a:buFont typeface="Wingdings" panose="05000000000000000000" pitchFamily="2" charset="2"/>
                <a:buChar char="§"/>
              </a:pPr>
              <a:r>
                <a:rPr lang="en-US" sz="1100"/>
                <a:t>Analog POTS line replacements</a:t>
              </a:r>
            </a:p>
            <a:p>
              <a:pPr marL="171450" indent="-171450">
                <a:buFont typeface="Wingdings" panose="05000000000000000000" pitchFamily="2" charset="2"/>
                <a:buChar char="§"/>
              </a:pPr>
              <a:r>
                <a:rPr lang="en-US" sz="1100"/>
                <a:t>Caller-ID</a:t>
              </a:r>
            </a:p>
            <a:p>
              <a:pPr marL="171450" indent="-171450">
                <a:buFont typeface="Wingdings" panose="05000000000000000000" pitchFamily="2" charset="2"/>
                <a:buChar char="§"/>
              </a:pPr>
              <a:r>
                <a:rPr lang="en-US" sz="1100"/>
                <a:t>E-911 Support</a:t>
              </a:r>
            </a:p>
            <a:p>
              <a:pPr marL="171450" indent="-171450">
                <a:buFont typeface="Wingdings" panose="05000000000000000000" pitchFamily="2" charset="2"/>
                <a:buChar char="§"/>
              </a:pPr>
              <a:r>
                <a:rPr lang="en-US" sz="1100"/>
                <a:t>Integrated Battery backup </a:t>
              </a:r>
            </a:p>
            <a:p>
              <a:pPr marL="171450" indent="-171450">
                <a:buFont typeface="Wingdings" panose="05000000000000000000" pitchFamily="2" charset="2"/>
                <a:buChar char="§"/>
              </a:pPr>
              <a:r>
                <a:rPr lang="en-US" sz="1100"/>
                <a:t>Cellular 4G/LTE backup support</a:t>
              </a:r>
            </a:p>
          </p:txBody>
        </p:sp>
      </p:grpSp>
      <p:sp>
        <p:nvSpPr>
          <p:cNvPr id="6" name="TextBox 5">
            <a:extLst>
              <a:ext uri="{FF2B5EF4-FFF2-40B4-BE49-F238E27FC236}">
                <a16:creationId xmlns:a16="http://schemas.microsoft.com/office/drawing/2014/main" id="{1CEC3EE2-04D2-C15E-44D4-0C50A4EA8A37}"/>
              </a:ext>
            </a:extLst>
          </p:cNvPr>
          <p:cNvSpPr txBox="1">
            <a:spLocks/>
          </p:cNvSpPr>
          <p:nvPr/>
        </p:nvSpPr>
        <p:spPr>
          <a:xfrm>
            <a:off x="1381094" y="1548312"/>
            <a:ext cx="6962806" cy="709618"/>
          </a:xfrm>
          <a:prstGeom prst="rect">
            <a:avLst/>
          </a:prstGeom>
          <a:noFill/>
        </p:spPr>
        <p:txBody>
          <a:bodyPr wrap="square" rtlCol="0">
            <a:spAutoFit/>
          </a:bodyPr>
          <a:lstStyle/>
          <a:p>
            <a:pPr>
              <a:lnSpc>
                <a:spcPts val="1600"/>
              </a:lnSpc>
            </a:pPr>
            <a:r>
              <a:rPr lang="en-US" sz="1600">
                <a:latin typeface="Open Sans Light" panose="020B0306030504020204" pitchFamily="34" charset="0"/>
                <a:ea typeface="Open Sans Light" panose="020B0306030504020204" pitchFamily="34" charset="0"/>
                <a:cs typeface="Open Sans Light" panose="020B0306030504020204" pitchFamily="34" charset="0"/>
              </a:rPr>
              <a:t>Lingo’s solution ultilizes DataRemote’s trusted hardware endpoints for reliable, managed VoIP-based analog phone lines that connect to new or existing FLS and other critical services.</a:t>
            </a:r>
          </a:p>
        </p:txBody>
      </p:sp>
      <p:sp>
        <p:nvSpPr>
          <p:cNvPr id="7" name="TextBox 6">
            <a:extLst>
              <a:ext uri="{FF2B5EF4-FFF2-40B4-BE49-F238E27FC236}">
                <a16:creationId xmlns:a16="http://schemas.microsoft.com/office/drawing/2014/main" id="{EA4783EC-5A19-5957-C85D-29ECB0CF7CDB}"/>
              </a:ext>
            </a:extLst>
          </p:cNvPr>
          <p:cNvSpPr txBox="1"/>
          <p:nvPr/>
        </p:nvSpPr>
        <p:spPr>
          <a:xfrm>
            <a:off x="1291786" y="4971134"/>
            <a:ext cx="1976991" cy="338554"/>
          </a:xfrm>
          <a:prstGeom prst="rect">
            <a:avLst/>
          </a:prstGeom>
          <a:noFill/>
        </p:spPr>
        <p:txBody>
          <a:bodyPr wrap="square" rtlCol="0">
            <a:spAutoFit/>
          </a:bodyPr>
          <a:lstStyle/>
          <a:p>
            <a:r>
              <a:rPr lang="en-US" sz="1600">
                <a:solidFill>
                  <a:srgbClr val="0D4F9B"/>
                </a:solidFill>
                <a:latin typeface="Roboto" panose="02000000000000000000" pitchFamily="2" charset="0"/>
                <a:ea typeface="Roboto" panose="02000000000000000000" pitchFamily="2" charset="0"/>
                <a:cs typeface="Open Sans" panose="020B0606030504020204" pitchFamily="34" charset="0"/>
              </a:rPr>
              <a:t>Equipment options</a:t>
            </a:r>
          </a:p>
        </p:txBody>
      </p:sp>
      <p:pic>
        <p:nvPicPr>
          <p:cNvPr id="8" name="Picture 7">
            <a:extLst>
              <a:ext uri="{FF2B5EF4-FFF2-40B4-BE49-F238E27FC236}">
                <a16:creationId xmlns:a16="http://schemas.microsoft.com/office/drawing/2014/main" id="{10001505-97E7-54D0-06D1-6556222EA051}"/>
              </a:ext>
            </a:extLst>
          </p:cNvPr>
          <p:cNvPicPr>
            <a:picLocks noChangeAspect="1"/>
          </p:cNvPicPr>
          <p:nvPr/>
        </p:nvPicPr>
        <p:blipFill>
          <a:blip r:embed="rId3"/>
          <a:stretch>
            <a:fillRect/>
          </a:stretch>
        </p:blipFill>
        <p:spPr>
          <a:xfrm>
            <a:off x="3579819" y="4362404"/>
            <a:ext cx="1238865" cy="329381"/>
          </a:xfrm>
          <a:prstGeom prst="rect">
            <a:avLst/>
          </a:prstGeom>
        </p:spPr>
      </p:pic>
      <p:pic>
        <p:nvPicPr>
          <p:cNvPr id="9" name="Picture 8">
            <a:extLst>
              <a:ext uri="{FF2B5EF4-FFF2-40B4-BE49-F238E27FC236}">
                <a16:creationId xmlns:a16="http://schemas.microsoft.com/office/drawing/2014/main" id="{E5D7D150-EA97-2BD9-174E-62A22CD50076}"/>
              </a:ext>
            </a:extLst>
          </p:cNvPr>
          <p:cNvPicPr>
            <a:picLocks noChangeAspect="1"/>
          </p:cNvPicPr>
          <p:nvPr/>
        </p:nvPicPr>
        <p:blipFill>
          <a:blip r:embed="rId4"/>
          <a:stretch>
            <a:fillRect/>
          </a:stretch>
        </p:blipFill>
        <p:spPr>
          <a:xfrm>
            <a:off x="5145034" y="4308327"/>
            <a:ext cx="727587" cy="383458"/>
          </a:xfrm>
          <a:prstGeom prst="rect">
            <a:avLst/>
          </a:prstGeom>
        </p:spPr>
      </p:pic>
      <p:pic>
        <p:nvPicPr>
          <p:cNvPr id="10" name="Picture 9">
            <a:extLst>
              <a:ext uri="{FF2B5EF4-FFF2-40B4-BE49-F238E27FC236}">
                <a16:creationId xmlns:a16="http://schemas.microsoft.com/office/drawing/2014/main" id="{DE3BBD1F-C82A-CBF2-FFB2-318806C5FDDD}"/>
              </a:ext>
            </a:extLst>
          </p:cNvPr>
          <p:cNvPicPr>
            <a:picLocks noChangeAspect="1"/>
          </p:cNvPicPr>
          <p:nvPr/>
        </p:nvPicPr>
        <p:blipFill>
          <a:blip r:embed="rId5"/>
          <a:stretch>
            <a:fillRect/>
          </a:stretch>
        </p:blipFill>
        <p:spPr>
          <a:xfrm>
            <a:off x="6466598" y="4155927"/>
            <a:ext cx="648929" cy="535858"/>
          </a:xfrm>
          <a:prstGeom prst="rect">
            <a:avLst/>
          </a:prstGeom>
        </p:spPr>
      </p:pic>
      <p:pic>
        <p:nvPicPr>
          <p:cNvPr id="11" name="Picture 10">
            <a:extLst>
              <a:ext uri="{FF2B5EF4-FFF2-40B4-BE49-F238E27FC236}">
                <a16:creationId xmlns:a16="http://schemas.microsoft.com/office/drawing/2014/main" id="{7D4C2D62-6E0E-53F4-B0BD-86541CE91C3D}"/>
              </a:ext>
            </a:extLst>
          </p:cNvPr>
          <p:cNvPicPr>
            <a:picLocks noChangeAspect="1"/>
          </p:cNvPicPr>
          <p:nvPr/>
        </p:nvPicPr>
        <p:blipFill>
          <a:blip r:embed="rId6"/>
          <a:stretch>
            <a:fillRect/>
          </a:stretch>
        </p:blipFill>
        <p:spPr>
          <a:xfrm>
            <a:off x="8141941" y="4180507"/>
            <a:ext cx="648929" cy="511278"/>
          </a:xfrm>
          <a:prstGeom prst="rect">
            <a:avLst/>
          </a:prstGeom>
        </p:spPr>
      </p:pic>
      <p:sp>
        <p:nvSpPr>
          <p:cNvPr id="13" name="TextBox 12">
            <a:extLst>
              <a:ext uri="{FF2B5EF4-FFF2-40B4-BE49-F238E27FC236}">
                <a16:creationId xmlns:a16="http://schemas.microsoft.com/office/drawing/2014/main" id="{DFB50D20-9557-F858-47C8-4A05C8688507}"/>
              </a:ext>
            </a:extLst>
          </p:cNvPr>
          <p:cNvSpPr txBox="1">
            <a:spLocks/>
          </p:cNvSpPr>
          <p:nvPr/>
        </p:nvSpPr>
        <p:spPr>
          <a:xfrm>
            <a:off x="3477606" y="4709334"/>
            <a:ext cx="1611316" cy="1374735"/>
          </a:xfrm>
          <a:prstGeom prst="rect">
            <a:avLst/>
          </a:prstGeom>
          <a:noFill/>
        </p:spPr>
        <p:txBody>
          <a:bodyPr wrap="square" rtlCol="0">
            <a:spAutoFit/>
          </a:bodyPr>
          <a:lstStyle>
            <a:defPPr>
              <a:defRPr lang="en-US"/>
            </a:defPPr>
            <a:lvl1pPr>
              <a:lnSpc>
                <a:spcPts val="1600"/>
              </a:lnSpc>
              <a:defRPr sz="1200">
                <a:latin typeface="Open Sans Light" panose="020B0306030504020204" pitchFamily="34" charset="0"/>
                <a:ea typeface="Open Sans Light" panose="020B0306030504020204" pitchFamily="34" charset="0"/>
                <a:cs typeface="Open Sans Light" panose="020B0306030504020204" pitchFamily="34" charset="0"/>
              </a:defRPr>
            </a:lvl1pPr>
          </a:lstStyle>
          <a:p>
            <a:pPr>
              <a:lnSpc>
                <a:spcPts val="1000"/>
              </a:lnSpc>
            </a:pPr>
            <a:r>
              <a:rPr lang="en-US" sz="1000" b="1" u="sng"/>
              <a:t>CDS-9090</a:t>
            </a:r>
          </a:p>
          <a:p>
            <a:pPr marL="171450" indent="-171450">
              <a:lnSpc>
                <a:spcPts val="1000"/>
              </a:lnSpc>
              <a:buFont typeface="Wingdings" panose="05000000000000000000" pitchFamily="2" charset="2"/>
              <a:buChar char="§"/>
            </a:pPr>
            <a:r>
              <a:rPr lang="en-US" sz="900"/>
              <a:t>8 RJ-11 FXS port </a:t>
            </a:r>
          </a:p>
          <a:p>
            <a:pPr marL="171450" indent="-171450">
              <a:lnSpc>
                <a:spcPts val="1000"/>
              </a:lnSpc>
              <a:buFont typeface="Wingdings" panose="05000000000000000000" pitchFamily="2" charset="2"/>
              <a:buChar char="§"/>
            </a:pPr>
            <a:r>
              <a:rPr lang="en-US" sz="900"/>
              <a:t>1 RJ-45 WAN port </a:t>
            </a:r>
          </a:p>
          <a:p>
            <a:pPr marL="171450" indent="-171450">
              <a:lnSpc>
                <a:spcPts val="1000"/>
              </a:lnSpc>
              <a:buFont typeface="Wingdings" panose="05000000000000000000" pitchFamily="2" charset="2"/>
              <a:buChar char="§"/>
            </a:pPr>
            <a:r>
              <a:rPr lang="en-US" sz="900"/>
              <a:t>4 RJ-45 LAN port</a:t>
            </a:r>
          </a:p>
          <a:p>
            <a:pPr marL="171450" indent="-171450">
              <a:lnSpc>
                <a:spcPts val="1000"/>
              </a:lnSpc>
              <a:buFont typeface="Wingdings" panose="05000000000000000000" pitchFamily="2" charset="2"/>
              <a:buChar char="§"/>
            </a:pPr>
            <a:r>
              <a:rPr lang="en-US" sz="900"/>
              <a:t>LTE Dual SIM </a:t>
            </a:r>
          </a:p>
          <a:p>
            <a:pPr marL="171450" indent="-171450">
              <a:lnSpc>
                <a:spcPts val="1000"/>
              </a:lnSpc>
              <a:buFont typeface="Wingdings" panose="05000000000000000000" pitchFamily="2" charset="2"/>
              <a:buChar char="§"/>
            </a:pPr>
            <a:r>
              <a:rPr lang="en-US" sz="900"/>
              <a:t>Wi-Fi</a:t>
            </a:r>
          </a:p>
          <a:p>
            <a:pPr marL="171450" indent="-171450">
              <a:lnSpc>
                <a:spcPts val="1000"/>
              </a:lnSpc>
              <a:buFont typeface="Wingdings" panose="05000000000000000000" pitchFamily="2" charset="2"/>
              <a:buChar char="§"/>
            </a:pPr>
            <a:r>
              <a:rPr lang="en-US" sz="900"/>
              <a:t>SFP port</a:t>
            </a:r>
          </a:p>
          <a:p>
            <a:pPr marL="171450" indent="-171450">
              <a:lnSpc>
                <a:spcPts val="1000"/>
              </a:lnSpc>
              <a:buFont typeface="Wingdings" panose="05000000000000000000" pitchFamily="2" charset="2"/>
              <a:buChar char="§"/>
            </a:pPr>
            <a:r>
              <a:rPr lang="en-US" sz="900"/>
              <a:t>12 hr battery backup</a:t>
            </a:r>
          </a:p>
          <a:p>
            <a:pPr marL="171450" indent="-171450">
              <a:lnSpc>
                <a:spcPts val="1000"/>
              </a:lnSpc>
              <a:buFont typeface="Wingdings" panose="05000000000000000000" pitchFamily="2" charset="2"/>
              <a:buChar char="§"/>
            </a:pPr>
            <a:r>
              <a:rPr lang="en-US" sz="900"/>
              <a:t>Multiple Failover Options</a:t>
            </a:r>
          </a:p>
        </p:txBody>
      </p:sp>
      <p:sp>
        <p:nvSpPr>
          <p:cNvPr id="36" name="TextBox 35">
            <a:extLst>
              <a:ext uri="{FF2B5EF4-FFF2-40B4-BE49-F238E27FC236}">
                <a16:creationId xmlns:a16="http://schemas.microsoft.com/office/drawing/2014/main" id="{FC5FA5E1-A474-FD01-4587-53055ECB56A7}"/>
              </a:ext>
            </a:extLst>
          </p:cNvPr>
          <p:cNvSpPr txBox="1">
            <a:spLocks/>
          </p:cNvSpPr>
          <p:nvPr/>
        </p:nvSpPr>
        <p:spPr>
          <a:xfrm>
            <a:off x="5094897" y="4709334"/>
            <a:ext cx="1314054" cy="862800"/>
          </a:xfrm>
          <a:prstGeom prst="rect">
            <a:avLst/>
          </a:prstGeom>
          <a:noFill/>
        </p:spPr>
        <p:txBody>
          <a:bodyPr wrap="square" rtlCol="0">
            <a:spAutoFit/>
          </a:bodyPr>
          <a:lstStyle>
            <a:defPPr>
              <a:defRPr lang="en-US"/>
            </a:defPPr>
            <a:lvl1pPr>
              <a:lnSpc>
                <a:spcPts val="1600"/>
              </a:lnSpc>
              <a:defRPr sz="1200">
                <a:latin typeface="Open Sans Light" panose="020B0306030504020204" pitchFamily="34" charset="0"/>
                <a:ea typeface="Open Sans Light" panose="020B0306030504020204" pitchFamily="34" charset="0"/>
                <a:cs typeface="Open Sans Light" panose="020B0306030504020204" pitchFamily="34" charset="0"/>
              </a:defRPr>
            </a:lvl1pPr>
          </a:lstStyle>
          <a:p>
            <a:pPr>
              <a:lnSpc>
                <a:spcPts val="1000"/>
              </a:lnSpc>
            </a:pPr>
            <a:r>
              <a:rPr lang="en-US" sz="1000" b="1" u="sng"/>
              <a:t>DRI-9080</a:t>
            </a:r>
          </a:p>
          <a:p>
            <a:pPr marL="171450" indent="-171450">
              <a:lnSpc>
                <a:spcPts val="1000"/>
              </a:lnSpc>
              <a:buFont typeface="Wingdings" panose="05000000000000000000" pitchFamily="2" charset="2"/>
              <a:buChar char="§"/>
            </a:pPr>
            <a:r>
              <a:rPr lang="en-US" sz="900"/>
              <a:t>RJ-11 8 FXS port</a:t>
            </a:r>
          </a:p>
          <a:p>
            <a:pPr marL="171450" indent="-171450">
              <a:lnSpc>
                <a:spcPts val="1000"/>
              </a:lnSpc>
              <a:buFont typeface="Wingdings" panose="05000000000000000000" pitchFamily="2" charset="2"/>
              <a:buChar char="§"/>
            </a:pPr>
            <a:r>
              <a:rPr lang="en-US" sz="900"/>
              <a:t>1 RJ-45 WAN port </a:t>
            </a:r>
          </a:p>
          <a:p>
            <a:pPr marL="171450" indent="-171450">
              <a:lnSpc>
                <a:spcPts val="1000"/>
              </a:lnSpc>
              <a:buFont typeface="Wingdings" panose="05000000000000000000" pitchFamily="2" charset="2"/>
              <a:buChar char="§"/>
            </a:pPr>
            <a:r>
              <a:rPr lang="en-US" sz="900"/>
              <a:t>1 RJ-45 LAN port</a:t>
            </a:r>
          </a:p>
          <a:p>
            <a:pPr marL="171450" indent="-171450">
              <a:lnSpc>
                <a:spcPts val="1000"/>
              </a:lnSpc>
              <a:buFont typeface="Wingdings" panose="05000000000000000000" pitchFamily="2" charset="2"/>
              <a:buChar char="§"/>
            </a:pPr>
            <a:r>
              <a:rPr lang="en-US" sz="900"/>
              <a:t>Plug and Play </a:t>
            </a:r>
          </a:p>
          <a:p>
            <a:pPr marL="171450" indent="-171450">
              <a:lnSpc>
                <a:spcPts val="1000"/>
              </a:lnSpc>
              <a:buFont typeface="Wingdings" panose="05000000000000000000" pitchFamily="2" charset="2"/>
              <a:buChar char="§"/>
            </a:pPr>
            <a:r>
              <a:rPr lang="en-US" sz="900"/>
              <a:t>LED Lights</a:t>
            </a:r>
          </a:p>
        </p:txBody>
      </p:sp>
      <p:sp>
        <p:nvSpPr>
          <p:cNvPr id="37" name="TextBox 36">
            <a:extLst>
              <a:ext uri="{FF2B5EF4-FFF2-40B4-BE49-F238E27FC236}">
                <a16:creationId xmlns:a16="http://schemas.microsoft.com/office/drawing/2014/main" id="{9E1A9758-6EDB-B684-6CA5-13368CDF368F}"/>
              </a:ext>
            </a:extLst>
          </p:cNvPr>
          <p:cNvSpPr txBox="1">
            <a:spLocks/>
          </p:cNvSpPr>
          <p:nvPr/>
        </p:nvSpPr>
        <p:spPr>
          <a:xfrm>
            <a:off x="6544410" y="4709334"/>
            <a:ext cx="1707061" cy="1504001"/>
          </a:xfrm>
          <a:prstGeom prst="rect">
            <a:avLst/>
          </a:prstGeom>
          <a:noFill/>
        </p:spPr>
        <p:txBody>
          <a:bodyPr wrap="square" rtlCol="0">
            <a:spAutoFit/>
          </a:bodyPr>
          <a:lstStyle>
            <a:defPPr>
              <a:defRPr lang="en-US"/>
            </a:defPPr>
            <a:lvl1pPr>
              <a:lnSpc>
                <a:spcPts val="1600"/>
              </a:lnSpc>
              <a:defRPr sz="1200">
                <a:latin typeface="Open Sans Light" panose="020B0306030504020204" pitchFamily="34" charset="0"/>
                <a:ea typeface="Open Sans Light" panose="020B0306030504020204" pitchFamily="34" charset="0"/>
                <a:cs typeface="Open Sans Light" panose="020B0306030504020204" pitchFamily="34" charset="0"/>
              </a:defRPr>
            </a:lvl1pPr>
          </a:lstStyle>
          <a:p>
            <a:pPr>
              <a:lnSpc>
                <a:spcPts val="1000"/>
              </a:lnSpc>
            </a:pPr>
            <a:r>
              <a:rPr lang="en-US" sz="1000" b="1" u="sng"/>
              <a:t>CDS-9070</a:t>
            </a:r>
          </a:p>
          <a:p>
            <a:pPr marL="171450" indent="-171450">
              <a:lnSpc>
                <a:spcPts val="1000"/>
              </a:lnSpc>
              <a:buFont typeface="Wingdings" panose="05000000000000000000" pitchFamily="2" charset="2"/>
              <a:buChar char="§"/>
            </a:pPr>
            <a:r>
              <a:rPr lang="en-US" sz="900"/>
              <a:t>23 RJ-11</a:t>
            </a:r>
          </a:p>
          <a:p>
            <a:pPr marL="171450" indent="-171450">
              <a:lnSpc>
                <a:spcPts val="1000"/>
              </a:lnSpc>
              <a:buFont typeface="Wingdings" panose="05000000000000000000" pitchFamily="2" charset="2"/>
              <a:buChar char="§"/>
            </a:pPr>
            <a:r>
              <a:rPr lang="en-US" sz="900"/>
              <a:t>4 LAN</a:t>
            </a:r>
          </a:p>
          <a:p>
            <a:pPr marL="171450" indent="-171450">
              <a:lnSpc>
                <a:spcPts val="1000"/>
              </a:lnSpc>
              <a:buFont typeface="Wingdings" panose="05000000000000000000" pitchFamily="2" charset="2"/>
              <a:buChar char="§"/>
            </a:pPr>
            <a:r>
              <a:rPr lang="en-US" sz="900"/>
              <a:t>1 WAN</a:t>
            </a:r>
          </a:p>
          <a:p>
            <a:pPr marL="171450" indent="-171450">
              <a:lnSpc>
                <a:spcPts val="1000"/>
              </a:lnSpc>
              <a:buFont typeface="Wingdings" panose="05000000000000000000" pitchFamily="2" charset="2"/>
              <a:buChar char="§"/>
            </a:pPr>
            <a:r>
              <a:rPr lang="en-US" sz="900"/>
              <a:t>Wi-Fi</a:t>
            </a:r>
          </a:p>
          <a:p>
            <a:pPr marL="171450" indent="-171450">
              <a:lnSpc>
                <a:spcPts val="1000"/>
              </a:lnSpc>
              <a:buFont typeface="Wingdings" panose="05000000000000000000" pitchFamily="2" charset="2"/>
              <a:buChar char="§"/>
            </a:pPr>
            <a:r>
              <a:rPr lang="en-US" sz="900"/>
              <a:t>LTE Dual SIM </a:t>
            </a:r>
          </a:p>
          <a:p>
            <a:pPr marL="171450" indent="-171450">
              <a:lnSpc>
                <a:spcPts val="1000"/>
              </a:lnSpc>
              <a:buFont typeface="Wingdings" panose="05000000000000000000" pitchFamily="2" charset="2"/>
              <a:buChar char="§"/>
            </a:pPr>
            <a:r>
              <a:rPr lang="en-US" sz="900"/>
              <a:t>ATT &amp; T-Mobile</a:t>
            </a:r>
          </a:p>
          <a:p>
            <a:pPr marL="171450" indent="-171450">
              <a:lnSpc>
                <a:spcPts val="1000"/>
              </a:lnSpc>
              <a:buFont typeface="Wingdings" panose="05000000000000000000" pitchFamily="2" charset="2"/>
              <a:buChar char="§"/>
            </a:pPr>
            <a:r>
              <a:rPr lang="en-US" sz="900"/>
              <a:t>12 hr battery backup</a:t>
            </a:r>
          </a:p>
          <a:p>
            <a:pPr marL="171450" indent="-171450">
              <a:lnSpc>
                <a:spcPts val="1000"/>
              </a:lnSpc>
              <a:buFont typeface="Wingdings" panose="05000000000000000000" pitchFamily="2" charset="2"/>
              <a:buChar char="§"/>
            </a:pPr>
            <a:r>
              <a:rPr lang="en-US" sz="900"/>
              <a:t>Multiple Failover </a:t>
            </a:r>
            <a:br>
              <a:rPr lang="en-US" sz="900"/>
            </a:br>
            <a:r>
              <a:rPr lang="en-US" sz="900"/>
              <a:t>Options</a:t>
            </a:r>
          </a:p>
          <a:p>
            <a:pPr marL="171450" indent="-171450">
              <a:lnSpc>
                <a:spcPts val="1000"/>
              </a:lnSpc>
              <a:buFont typeface="Wingdings" panose="05000000000000000000" pitchFamily="2" charset="2"/>
              <a:buChar char="§"/>
            </a:pPr>
            <a:endParaRPr lang="en-US" sz="1000"/>
          </a:p>
        </p:txBody>
      </p:sp>
      <p:sp>
        <p:nvSpPr>
          <p:cNvPr id="38" name="TextBox 37">
            <a:extLst>
              <a:ext uri="{FF2B5EF4-FFF2-40B4-BE49-F238E27FC236}">
                <a16:creationId xmlns:a16="http://schemas.microsoft.com/office/drawing/2014/main" id="{604B0B83-8398-3BD3-92F8-342304B0F905}"/>
              </a:ext>
            </a:extLst>
          </p:cNvPr>
          <p:cNvSpPr txBox="1">
            <a:spLocks/>
          </p:cNvSpPr>
          <p:nvPr/>
        </p:nvSpPr>
        <p:spPr>
          <a:xfrm>
            <a:off x="8124686" y="4709334"/>
            <a:ext cx="1544174" cy="1246495"/>
          </a:xfrm>
          <a:prstGeom prst="rect">
            <a:avLst/>
          </a:prstGeom>
          <a:noFill/>
        </p:spPr>
        <p:txBody>
          <a:bodyPr wrap="square" rtlCol="0">
            <a:spAutoFit/>
          </a:bodyPr>
          <a:lstStyle>
            <a:defPPr>
              <a:defRPr lang="en-US"/>
            </a:defPPr>
            <a:lvl1pPr>
              <a:lnSpc>
                <a:spcPts val="1600"/>
              </a:lnSpc>
              <a:defRPr sz="1200">
                <a:latin typeface="Open Sans Light" panose="020B0306030504020204" pitchFamily="34" charset="0"/>
                <a:ea typeface="Open Sans Light" panose="020B0306030504020204" pitchFamily="34" charset="0"/>
                <a:cs typeface="Open Sans Light" panose="020B0306030504020204" pitchFamily="34" charset="0"/>
              </a:defRPr>
            </a:lvl1pPr>
          </a:lstStyle>
          <a:p>
            <a:pPr>
              <a:lnSpc>
                <a:spcPts val="1000"/>
              </a:lnSpc>
            </a:pPr>
            <a:r>
              <a:rPr lang="en-US" sz="1000" b="1" u="sng"/>
              <a:t>CDS-9010B</a:t>
            </a:r>
          </a:p>
          <a:p>
            <a:pPr marL="171450" indent="-171450">
              <a:lnSpc>
                <a:spcPts val="1000"/>
              </a:lnSpc>
              <a:buFont typeface="Wingdings" panose="05000000000000000000" pitchFamily="2" charset="2"/>
              <a:buChar char="§"/>
            </a:pPr>
            <a:r>
              <a:rPr lang="en-US" sz="900"/>
              <a:t>2 RJ-11 FXS port</a:t>
            </a:r>
          </a:p>
          <a:p>
            <a:pPr marL="171450" indent="-171450">
              <a:lnSpc>
                <a:spcPts val="1000"/>
              </a:lnSpc>
              <a:buFont typeface="Wingdings" panose="05000000000000000000" pitchFamily="2" charset="2"/>
              <a:buChar char="§"/>
            </a:pPr>
            <a:r>
              <a:rPr lang="en-US" sz="900"/>
              <a:t>1 RF-45 WAN port</a:t>
            </a:r>
          </a:p>
          <a:p>
            <a:pPr marL="171450" indent="-171450">
              <a:lnSpc>
                <a:spcPts val="1000"/>
              </a:lnSpc>
              <a:buFont typeface="Wingdings" panose="05000000000000000000" pitchFamily="2" charset="2"/>
              <a:buChar char="§"/>
            </a:pPr>
            <a:r>
              <a:rPr lang="en-US" sz="900"/>
              <a:t>2 RJ-45 LAN port </a:t>
            </a:r>
          </a:p>
          <a:p>
            <a:pPr marL="171450" indent="-171450">
              <a:lnSpc>
                <a:spcPts val="1000"/>
              </a:lnSpc>
              <a:buFont typeface="Wingdings" panose="05000000000000000000" pitchFamily="2" charset="2"/>
              <a:buChar char="§"/>
            </a:pPr>
            <a:r>
              <a:rPr lang="en-US" sz="900"/>
              <a:t>LTE Dual SIM</a:t>
            </a:r>
          </a:p>
          <a:p>
            <a:pPr marL="171450" indent="-171450">
              <a:lnSpc>
                <a:spcPts val="1000"/>
              </a:lnSpc>
              <a:buFont typeface="Wingdings" panose="05000000000000000000" pitchFamily="2" charset="2"/>
              <a:buChar char="§"/>
            </a:pPr>
            <a:r>
              <a:rPr lang="en-US" sz="900"/>
              <a:t>Wi-Fi</a:t>
            </a:r>
          </a:p>
          <a:p>
            <a:pPr marL="171450" indent="-171450">
              <a:lnSpc>
                <a:spcPts val="1000"/>
              </a:lnSpc>
              <a:buFont typeface="Wingdings" panose="05000000000000000000" pitchFamily="2" charset="2"/>
              <a:buChar char="§"/>
            </a:pPr>
            <a:r>
              <a:rPr lang="en-US" sz="900"/>
              <a:t>24 hr battery backup</a:t>
            </a:r>
          </a:p>
          <a:p>
            <a:pPr marL="171450" indent="-171450">
              <a:lnSpc>
                <a:spcPts val="1000"/>
              </a:lnSpc>
              <a:buFont typeface="Wingdings" panose="05000000000000000000" pitchFamily="2" charset="2"/>
              <a:buChar char="§"/>
            </a:pPr>
            <a:r>
              <a:rPr lang="en-US" sz="900"/>
              <a:t>Multiple Failover </a:t>
            </a:r>
            <a:br>
              <a:rPr lang="en-US" sz="900"/>
            </a:br>
            <a:r>
              <a:rPr lang="en-US" sz="900"/>
              <a:t>Options</a:t>
            </a:r>
          </a:p>
        </p:txBody>
      </p:sp>
    </p:spTree>
    <p:extLst>
      <p:ext uri="{BB962C8B-B14F-4D97-AF65-F5344CB8AC3E}">
        <p14:creationId xmlns:p14="http://schemas.microsoft.com/office/powerpoint/2010/main" val="1521017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AAE1C79D-C496-DCEA-0DB1-48A3AC9A1DEA}"/>
              </a:ext>
            </a:extLst>
          </p:cNvPr>
          <p:cNvSpPr>
            <a:spLocks noGrp="1"/>
          </p:cNvSpPr>
          <p:nvPr>
            <p:ph type="title"/>
          </p:nvPr>
        </p:nvSpPr>
        <p:spPr>
          <a:xfrm>
            <a:off x="1768408" y="219509"/>
            <a:ext cx="10432698" cy="876821"/>
          </a:xfrm>
        </p:spPr>
        <p:txBody>
          <a:bodyPr vert="horz" lIns="91440" tIns="45720" rIns="91440" bIns="45720" rtlCol="0" anchor="ctr">
            <a:normAutofit/>
          </a:bodyPr>
          <a:lstStyle/>
          <a:p>
            <a:r>
              <a:rPr lang="en-US">
                <a:solidFill>
                  <a:schemeClr val="accent1"/>
                </a:solidFill>
              </a:rPr>
              <a:t>Safeline Alert+</a:t>
            </a:r>
            <a:endParaRPr lang="en-US" dirty="0">
              <a:solidFill>
                <a:schemeClr val="accent1"/>
              </a:solidFill>
            </a:endParaRPr>
          </a:p>
        </p:txBody>
      </p:sp>
      <p:pic>
        <p:nvPicPr>
          <p:cNvPr id="15" name="Picture 4">
            <a:extLst>
              <a:ext uri="{FF2B5EF4-FFF2-40B4-BE49-F238E27FC236}">
                <a16:creationId xmlns:a16="http://schemas.microsoft.com/office/drawing/2014/main" id="{BDE9AD51-E863-10A0-A464-C8C18DEBD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34" y="0"/>
            <a:ext cx="1670891" cy="119378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55CD8C1-E7CF-998A-8899-D3C56FEA2761}"/>
              </a:ext>
            </a:extLst>
          </p:cNvPr>
          <p:cNvSpPr txBox="1">
            <a:spLocks/>
          </p:cNvSpPr>
          <p:nvPr/>
        </p:nvSpPr>
        <p:spPr>
          <a:xfrm>
            <a:off x="1768408" y="835016"/>
            <a:ext cx="2544369" cy="276999"/>
          </a:xfrm>
          <a:prstGeom prst="rect">
            <a:avLst/>
          </a:prstGeom>
          <a:noFill/>
        </p:spPr>
        <p:txBody>
          <a:bodyPr wrap="square" rtlCol="0">
            <a:spAutoFit/>
          </a:bodyPr>
          <a:lstStyle/>
          <a:p>
            <a:r>
              <a:rPr lang="en-US" sz="1200" b="0" i="0" u="none" strike="noStrike" baseline="0">
                <a:solidFill>
                  <a:schemeClr val="bg2">
                    <a:lumMod val="25000"/>
                  </a:schemeClr>
                </a:solidFill>
                <a:latin typeface="Source Sans Pro Light" panose="020B0403030403020204" pitchFamily="34" charset="0"/>
                <a:ea typeface="Source Sans Pro Light" panose="020B0403030403020204" pitchFamily="34" charset="0"/>
                <a:cs typeface="Open Sans Light" panose="020B0306030504020204" pitchFamily="34" charset="0"/>
              </a:rPr>
              <a:t>FUTUREPROOF FIRE, LIFE &amp;  SAFETY</a:t>
            </a:r>
          </a:p>
        </p:txBody>
      </p:sp>
      <p:sp>
        <p:nvSpPr>
          <p:cNvPr id="3" name="TextBox 2">
            <a:extLst>
              <a:ext uri="{FF2B5EF4-FFF2-40B4-BE49-F238E27FC236}">
                <a16:creationId xmlns:a16="http://schemas.microsoft.com/office/drawing/2014/main" id="{D6A3F9D2-2B10-647F-9482-C424895F4834}"/>
              </a:ext>
            </a:extLst>
          </p:cNvPr>
          <p:cNvSpPr txBox="1"/>
          <p:nvPr/>
        </p:nvSpPr>
        <p:spPr>
          <a:xfrm>
            <a:off x="681141" y="3013501"/>
            <a:ext cx="2919309" cy="830997"/>
          </a:xfrm>
          <a:prstGeom prst="rect">
            <a:avLst/>
          </a:prstGeom>
          <a:noFill/>
        </p:spPr>
        <p:txBody>
          <a:bodyPr wrap="square" rtlCol="0">
            <a:spAutoFit/>
          </a:bodyPr>
          <a:lstStyle/>
          <a:p>
            <a:pPr algn="ctr"/>
            <a:r>
              <a:rPr lang="en-US" sz="2400">
                <a:solidFill>
                  <a:srgbClr val="0D4F9B"/>
                </a:solidFill>
                <a:latin typeface="Roboto" panose="02000000000000000000" pitchFamily="2" charset="0"/>
                <a:ea typeface="Roboto" panose="02000000000000000000" pitchFamily="2" charset="0"/>
                <a:cs typeface="Open Sans" panose="020B0606030504020204" pitchFamily="34" charset="0"/>
              </a:rPr>
              <a:t>How Safeline Alert+ Works</a:t>
            </a:r>
          </a:p>
        </p:txBody>
      </p:sp>
      <p:pic>
        <p:nvPicPr>
          <p:cNvPr id="17" name="Picture 16">
            <a:extLst>
              <a:ext uri="{FF2B5EF4-FFF2-40B4-BE49-F238E27FC236}">
                <a16:creationId xmlns:a16="http://schemas.microsoft.com/office/drawing/2014/main" id="{566ECFF1-5128-FABD-1693-E96858CCB060}"/>
              </a:ext>
            </a:extLst>
          </p:cNvPr>
          <p:cNvPicPr>
            <a:picLocks noChangeAspect="1"/>
          </p:cNvPicPr>
          <p:nvPr/>
        </p:nvPicPr>
        <p:blipFill>
          <a:blip r:embed="rId4"/>
          <a:stretch>
            <a:fillRect/>
          </a:stretch>
        </p:blipFill>
        <p:spPr>
          <a:xfrm>
            <a:off x="4192621" y="1573242"/>
            <a:ext cx="5449058" cy="4555184"/>
          </a:xfrm>
          <a:prstGeom prst="rect">
            <a:avLst/>
          </a:prstGeom>
        </p:spPr>
      </p:pic>
    </p:spTree>
    <p:extLst>
      <p:ext uri="{BB962C8B-B14F-4D97-AF65-F5344CB8AC3E}">
        <p14:creationId xmlns:p14="http://schemas.microsoft.com/office/powerpoint/2010/main" val="310341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AAE1C79D-C496-DCEA-0DB1-48A3AC9A1DEA}"/>
              </a:ext>
            </a:extLst>
          </p:cNvPr>
          <p:cNvSpPr>
            <a:spLocks noGrp="1"/>
          </p:cNvSpPr>
          <p:nvPr>
            <p:ph type="title"/>
          </p:nvPr>
        </p:nvSpPr>
        <p:spPr>
          <a:xfrm>
            <a:off x="843066" y="291163"/>
            <a:ext cx="10432698" cy="876821"/>
          </a:xfrm>
        </p:spPr>
        <p:txBody>
          <a:bodyPr vert="horz" lIns="91440" tIns="45720" rIns="91440" bIns="45720" rtlCol="0" anchor="ctr">
            <a:normAutofit/>
          </a:bodyPr>
          <a:lstStyle/>
          <a:p>
            <a:r>
              <a:rPr lang="en-US" sz="2800">
                <a:solidFill>
                  <a:schemeClr val="accent1"/>
                </a:solidFill>
              </a:rPr>
              <a:t>POTS Replacement at Enterprise Scale</a:t>
            </a:r>
            <a:endParaRPr lang="en-US" sz="2800" dirty="0">
              <a:solidFill>
                <a:schemeClr val="accent1"/>
              </a:solidFill>
            </a:endParaRPr>
          </a:p>
        </p:txBody>
      </p:sp>
      <p:sp>
        <p:nvSpPr>
          <p:cNvPr id="2" name="Rectangle: Rounded Corners 1">
            <a:extLst>
              <a:ext uri="{FF2B5EF4-FFF2-40B4-BE49-F238E27FC236}">
                <a16:creationId xmlns:a16="http://schemas.microsoft.com/office/drawing/2014/main" id="{83C8E906-AC35-50D6-E533-AAFD90C1079B}"/>
              </a:ext>
            </a:extLst>
          </p:cNvPr>
          <p:cNvSpPr/>
          <p:nvPr/>
        </p:nvSpPr>
        <p:spPr>
          <a:xfrm>
            <a:off x="621763" y="2860738"/>
            <a:ext cx="2697598" cy="1555619"/>
          </a:xfrm>
          <a:prstGeom prst="roundRect">
            <a:avLst>
              <a:gd name="adj" fmla="val 6787"/>
            </a:avLst>
          </a:prstGeom>
          <a:solidFill>
            <a:srgbClr val="04A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82B0999-533A-7272-6437-CF203F39CE1D}"/>
              </a:ext>
            </a:extLst>
          </p:cNvPr>
          <p:cNvSpPr txBox="1"/>
          <p:nvPr/>
        </p:nvSpPr>
        <p:spPr>
          <a:xfrm>
            <a:off x="777480" y="2936455"/>
            <a:ext cx="2541881" cy="1323439"/>
          </a:xfrm>
          <a:prstGeom prst="rect">
            <a:avLst/>
          </a:prstGeom>
          <a:noFill/>
        </p:spPr>
        <p:txBody>
          <a:bodyPr wrap="square" rtlCol="0">
            <a:spAutoFit/>
          </a:bodyPr>
          <a:lstStyle/>
          <a:p>
            <a:r>
              <a:rPr lang="en-US" sz="1600" spc="-10">
                <a:solidFill>
                  <a:schemeClr val="bg1"/>
                </a:solidFill>
                <a:latin typeface="Roboto" panose="02000000000000000000" pitchFamily="2" charset="0"/>
                <a:ea typeface="Roboto" panose="02000000000000000000" pitchFamily="2" charset="0"/>
                <a:cs typeface="Open Sans Light" panose="020B0306030504020204" pitchFamily="34" charset="0"/>
              </a:rPr>
              <a:t>Lingo has the nationwide scale to deploy a fully-managed service for all of your life safety systems, for </a:t>
            </a:r>
            <a:r>
              <a:rPr lang="en-US" sz="1600" u="sng" spc="-10">
                <a:solidFill>
                  <a:schemeClr val="bg1"/>
                </a:solidFill>
                <a:latin typeface="Roboto" panose="02000000000000000000" pitchFamily="2" charset="0"/>
                <a:ea typeface="Roboto" panose="02000000000000000000" pitchFamily="2" charset="0"/>
                <a:cs typeface="Open Sans Light" panose="020B0306030504020204" pitchFamily="34" charset="0"/>
              </a:rPr>
              <a:t>every</a:t>
            </a:r>
            <a:r>
              <a:rPr lang="en-US" sz="1600" spc="-10">
                <a:solidFill>
                  <a:schemeClr val="bg1"/>
                </a:solidFill>
                <a:latin typeface="Roboto" panose="02000000000000000000" pitchFamily="2" charset="0"/>
                <a:ea typeface="Roboto" panose="02000000000000000000" pitchFamily="2" charset="0"/>
                <a:cs typeface="Open Sans Light" panose="020B0306030504020204" pitchFamily="34" charset="0"/>
              </a:rPr>
              <a:t> site.</a:t>
            </a:r>
          </a:p>
        </p:txBody>
      </p:sp>
      <p:grpSp>
        <p:nvGrpSpPr>
          <p:cNvPr id="5" name="Group 4">
            <a:extLst>
              <a:ext uri="{FF2B5EF4-FFF2-40B4-BE49-F238E27FC236}">
                <a16:creationId xmlns:a16="http://schemas.microsoft.com/office/drawing/2014/main" id="{92273F41-23CC-E2C3-071C-99B2998D9418}"/>
              </a:ext>
            </a:extLst>
          </p:cNvPr>
          <p:cNvGrpSpPr/>
          <p:nvPr/>
        </p:nvGrpSpPr>
        <p:grpSpPr>
          <a:xfrm>
            <a:off x="3870232" y="2403538"/>
            <a:ext cx="2624907" cy="2660137"/>
            <a:chOff x="850097" y="4790407"/>
            <a:chExt cx="2624907" cy="2660137"/>
          </a:xfrm>
        </p:grpSpPr>
        <p:sp>
          <p:nvSpPr>
            <p:cNvPr id="6" name="TextBox 5">
              <a:extLst>
                <a:ext uri="{FF2B5EF4-FFF2-40B4-BE49-F238E27FC236}">
                  <a16:creationId xmlns:a16="http://schemas.microsoft.com/office/drawing/2014/main" id="{AB7BF951-BD0D-5B3D-63B9-4B6FCBB9611B}"/>
                </a:ext>
              </a:extLst>
            </p:cNvPr>
            <p:cNvSpPr txBox="1"/>
            <p:nvPr/>
          </p:nvSpPr>
          <p:spPr>
            <a:xfrm>
              <a:off x="850097" y="4790407"/>
              <a:ext cx="2624907" cy="1517082"/>
            </a:xfrm>
            <a:prstGeom prst="rect">
              <a:avLst/>
            </a:prstGeom>
            <a:noFill/>
          </p:spPr>
          <p:txBody>
            <a:bodyPr wrap="square" rtlCol="0">
              <a:spAutoFit/>
            </a:bodyPr>
            <a:lstStyle>
              <a:defPPr>
                <a:defRPr lang="en-US"/>
              </a:defPPr>
              <a:lvl1pPr>
                <a:lnSpc>
                  <a:spcPts val="1600"/>
                </a:lnSpc>
                <a:defRPr sz="110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1200" b="1"/>
                <a:t>No one does it better. </a:t>
              </a:r>
              <a:r>
                <a:rPr lang="en-US" sz="1200"/>
                <a:t>With over two decades of service delivery experience, Lingo’s project management and incident response NPS score is significantly above the telecom industry average.</a:t>
              </a:r>
            </a:p>
          </p:txBody>
        </p:sp>
        <p:sp>
          <p:nvSpPr>
            <p:cNvPr id="7" name="TextBox 6">
              <a:extLst>
                <a:ext uri="{FF2B5EF4-FFF2-40B4-BE49-F238E27FC236}">
                  <a16:creationId xmlns:a16="http://schemas.microsoft.com/office/drawing/2014/main" id="{AC5E56DF-2FF5-653F-0376-DCAC15B91D94}"/>
                </a:ext>
              </a:extLst>
            </p:cNvPr>
            <p:cNvSpPr txBox="1"/>
            <p:nvPr/>
          </p:nvSpPr>
          <p:spPr>
            <a:xfrm>
              <a:off x="850097" y="6343840"/>
              <a:ext cx="2420511" cy="1106704"/>
            </a:xfrm>
            <a:prstGeom prst="rect">
              <a:avLst/>
            </a:prstGeom>
            <a:noFill/>
          </p:spPr>
          <p:txBody>
            <a:bodyPr wrap="square" rtlCol="0">
              <a:spAutoFit/>
            </a:bodyPr>
            <a:lstStyle>
              <a:defPPr>
                <a:defRPr lang="en-US"/>
              </a:defPPr>
              <a:lvl1pPr>
                <a:lnSpc>
                  <a:spcPts val="1600"/>
                </a:lnSpc>
                <a:defRPr sz="1200" b="1">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Here’s why: </a:t>
              </a:r>
              <a:r>
                <a:rPr lang="en-US" b="0"/>
                <a:t>we’re all about continuous improvement. We measure continuously and act on feedback by improving our work processes.</a:t>
              </a:r>
            </a:p>
          </p:txBody>
        </p:sp>
      </p:grpSp>
      <p:pic>
        <p:nvPicPr>
          <p:cNvPr id="8" name="Picture 7">
            <a:extLst>
              <a:ext uri="{FF2B5EF4-FFF2-40B4-BE49-F238E27FC236}">
                <a16:creationId xmlns:a16="http://schemas.microsoft.com/office/drawing/2014/main" id="{6E0454B7-B224-2E9B-65BC-7DFF9202884E}"/>
              </a:ext>
            </a:extLst>
          </p:cNvPr>
          <p:cNvPicPr>
            <a:picLocks noChangeAspect="1"/>
          </p:cNvPicPr>
          <p:nvPr/>
        </p:nvPicPr>
        <p:blipFill>
          <a:blip r:embed="rId3"/>
          <a:stretch>
            <a:fillRect/>
          </a:stretch>
        </p:blipFill>
        <p:spPr>
          <a:xfrm>
            <a:off x="6755612" y="1473823"/>
            <a:ext cx="4236238" cy="4506124"/>
          </a:xfrm>
          <a:prstGeom prst="rect">
            <a:avLst/>
          </a:prstGeom>
        </p:spPr>
      </p:pic>
    </p:spTree>
    <p:extLst>
      <p:ext uri="{BB962C8B-B14F-4D97-AF65-F5344CB8AC3E}">
        <p14:creationId xmlns:p14="http://schemas.microsoft.com/office/powerpoint/2010/main" val="3229830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AAE1C79D-C496-DCEA-0DB1-48A3AC9A1DEA}"/>
              </a:ext>
            </a:extLst>
          </p:cNvPr>
          <p:cNvSpPr>
            <a:spLocks noGrp="1"/>
          </p:cNvSpPr>
          <p:nvPr>
            <p:ph type="title"/>
          </p:nvPr>
        </p:nvSpPr>
        <p:spPr>
          <a:xfrm>
            <a:off x="807820" y="367540"/>
            <a:ext cx="10432698" cy="876821"/>
          </a:xfrm>
        </p:spPr>
        <p:txBody>
          <a:bodyPr vert="horz" lIns="91440" tIns="45720" rIns="91440" bIns="45720" rtlCol="0" anchor="ctr">
            <a:normAutofit/>
          </a:bodyPr>
          <a:lstStyle/>
          <a:p>
            <a:r>
              <a:rPr lang="en-US" sz="2800">
                <a:solidFill>
                  <a:schemeClr val="accent1"/>
                </a:solidFill>
              </a:rPr>
              <a:t>Deployment Designed for 100% Acceptance</a:t>
            </a:r>
            <a:endParaRPr lang="en-US" sz="2800" dirty="0">
              <a:solidFill>
                <a:schemeClr val="accent1"/>
              </a:solidFill>
            </a:endParaRPr>
          </a:p>
        </p:txBody>
      </p:sp>
      <p:sp>
        <p:nvSpPr>
          <p:cNvPr id="3" name="TextBox 2">
            <a:extLst>
              <a:ext uri="{FF2B5EF4-FFF2-40B4-BE49-F238E27FC236}">
                <a16:creationId xmlns:a16="http://schemas.microsoft.com/office/drawing/2014/main" id="{7B0C0790-2993-A23D-D832-E5493F110752}"/>
              </a:ext>
            </a:extLst>
          </p:cNvPr>
          <p:cNvSpPr txBox="1">
            <a:spLocks/>
          </p:cNvSpPr>
          <p:nvPr/>
        </p:nvSpPr>
        <p:spPr>
          <a:xfrm>
            <a:off x="1570742" y="1512175"/>
            <a:ext cx="8370926" cy="584775"/>
          </a:xfrm>
          <a:prstGeom prst="rect">
            <a:avLst/>
          </a:prstGeom>
          <a:noFill/>
        </p:spPr>
        <p:txBody>
          <a:bodyPr wrap="square" rtlCol="0">
            <a:spAutoFit/>
          </a:bodyPr>
          <a:lstStyle/>
          <a:p>
            <a:pPr algn="ctr"/>
            <a:r>
              <a:rPr lang="en-US" sz="1600">
                <a:latin typeface="Roboto Light" panose="02000000000000000000" pitchFamily="2" charset="0"/>
                <a:ea typeface="Roboto Light" panose="02000000000000000000" pitchFamily="2" charset="0"/>
                <a:cs typeface="Open Sans Light" panose="020B0306030504020204" pitchFamily="34" charset="0"/>
              </a:rPr>
              <a:t>When you put your trust in Lingo you get a detail-focused, highly experienced, dedicated project team handling every aspect of your deployment.</a:t>
            </a:r>
          </a:p>
        </p:txBody>
      </p:sp>
      <p:sp>
        <p:nvSpPr>
          <p:cNvPr id="10" name="TextBox 9">
            <a:extLst>
              <a:ext uri="{FF2B5EF4-FFF2-40B4-BE49-F238E27FC236}">
                <a16:creationId xmlns:a16="http://schemas.microsoft.com/office/drawing/2014/main" id="{E65064F8-0F9C-14EA-C0A9-9285F4F046A7}"/>
              </a:ext>
            </a:extLst>
          </p:cNvPr>
          <p:cNvSpPr txBox="1">
            <a:spLocks/>
          </p:cNvSpPr>
          <p:nvPr/>
        </p:nvSpPr>
        <p:spPr>
          <a:xfrm>
            <a:off x="2017109" y="4278957"/>
            <a:ext cx="2145856" cy="1261884"/>
          </a:xfrm>
          <a:prstGeom prst="rect">
            <a:avLst/>
          </a:prstGeom>
          <a:noFill/>
        </p:spPr>
        <p:txBody>
          <a:bodyPr wrap="square" rtlCol="0">
            <a:spAutoFit/>
          </a:bodyPr>
          <a:lstStyle/>
          <a:p>
            <a:r>
              <a:rPr lang="en-US" sz="1400" b="1" i="0" u="none" strike="noStrike" baseline="0">
                <a:solidFill>
                  <a:srgbClr val="0D4F9B"/>
                </a:solidFill>
                <a:latin typeface="Roboto Light" panose="02000000000000000000" pitchFamily="2" charset="0"/>
                <a:ea typeface="Roboto Light" panose="02000000000000000000" pitchFamily="2" charset="0"/>
                <a:cs typeface="Open Sans Light" panose="020B0306030504020204" pitchFamily="34" charset="0"/>
              </a:rPr>
              <a:t>Project Plan Scheduling</a:t>
            </a:r>
          </a:p>
          <a:p>
            <a:br>
              <a:rPr lang="en-US" sz="950" i="0" u="none" strike="noStrike" baseline="0">
                <a:solidFill>
                  <a:srgbClr val="0D4F9B"/>
                </a:solidFill>
                <a:latin typeface="Roboto Light" panose="02000000000000000000" pitchFamily="2" charset="0"/>
                <a:ea typeface="Roboto Light" panose="02000000000000000000" pitchFamily="2" charset="0"/>
                <a:cs typeface="Open Sans Light" panose="020B0306030504020204" pitchFamily="34" charset="0"/>
              </a:rPr>
            </a:br>
            <a:r>
              <a:rPr lang="en-US" sz="1050" i="0" u="none" strike="noStrike" baseline="0">
                <a:latin typeface="Roboto Light" panose="02000000000000000000" pitchFamily="2" charset="0"/>
                <a:ea typeface="Roboto Light" panose="02000000000000000000" pitchFamily="2" charset="0"/>
                <a:cs typeface="Open Sans Light" panose="020B0306030504020204" pitchFamily="34" charset="0"/>
              </a:rPr>
              <a:t>Your dedicated project manager and project team will coordinate the deployment schedule with you and your Lingo on-site tech team.</a:t>
            </a:r>
            <a:endParaRPr lang="en-US" sz="950" i="0" u="none" strike="noStrike" baseline="0">
              <a:latin typeface="Roboto Light" panose="02000000000000000000" pitchFamily="2" charset="0"/>
              <a:ea typeface="Roboto Light" panose="02000000000000000000" pitchFamily="2" charset="0"/>
              <a:cs typeface="Open Sans Light" panose="020B0306030504020204" pitchFamily="34" charset="0"/>
            </a:endParaRPr>
          </a:p>
        </p:txBody>
      </p:sp>
      <p:grpSp>
        <p:nvGrpSpPr>
          <p:cNvPr id="11" name="Group 10">
            <a:extLst>
              <a:ext uri="{FF2B5EF4-FFF2-40B4-BE49-F238E27FC236}">
                <a16:creationId xmlns:a16="http://schemas.microsoft.com/office/drawing/2014/main" id="{B843FC79-0632-7DB5-E5D3-CCE56239471B}"/>
              </a:ext>
            </a:extLst>
          </p:cNvPr>
          <p:cNvGrpSpPr/>
          <p:nvPr/>
        </p:nvGrpSpPr>
        <p:grpSpPr>
          <a:xfrm>
            <a:off x="1570742" y="4376274"/>
            <a:ext cx="446367" cy="335788"/>
            <a:chOff x="5524911" y="8366555"/>
            <a:chExt cx="857250" cy="644882"/>
          </a:xfrm>
        </p:grpSpPr>
        <p:sp>
          <p:nvSpPr>
            <p:cNvPr id="12" name="Freeform: Shape 11">
              <a:extLst>
                <a:ext uri="{FF2B5EF4-FFF2-40B4-BE49-F238E27FC236}">
                  <a16:creationId xmlns:a16="http://schemas.microsoft.com/office/drawing/2014/main" id="{3C7C8E1A-63BB-5FD4-E413-BD4E22F9E8AC}"/>
                </a:ext>
              </a:extLst>
            </p:cNvPr>
            <p:cNvSpPr/>
            <p:nvPr/>
          </p:nvSpPr>
          <p:spPr>
            <a:xfrm>
              <a:off x="5524911" y="8366555"/>
              <a:ext cx="857250" cy="644882"/>
            </a:xfrm>
            <a:custGeom>
              <a:avLst/>
              <a:gdLst>
                <a:gd name="connsiteX0" fmla="*/ 763408 w 857250"/>
                <a:gd name="connsiteY0" fmla="*/ 644883 h 644882"/>
                <a:gd name="connsiteX1" fmla="*/ 93842 w 857250"/>
                <a:gd name="connsiteY1" fmla="*/ 644883 h 644882"/>
                <a:gd name="connsiteX2" fmla="*/ 0 w 857250"/>
                <a:gd name="connsiteY2" fmla="*/ 551040 h 644882"/>
                <a:gd name="connsiteX3" fmla="*/ 0 w 857250"/>
                <a:gd name="connsiteY3" fmla="*/ 93842 h 644882"/>
                <a:gd name="connsiteX4" fmla="*/ 93842 w 857250"/>
                <a:gd name="connsiteY4" fmla="*/ 0 h 644882"/>
                <a:gd name="connsiteX5" fmla="*/ 763408 w 857250"/>
                <a:gd name="connsiteY5" fmla="*/ 0 h 644882"/>
                <a:gd name="connsiteX6" fmla="*/ 857250 w 857250"/>
                <a:gd name="connsiteY6" fmla="*/ 93842 h 644882"/>
                <a:gd name="connsiteX7" fmla="*/ 857250 w 857250"/>
                <a:gd name="connsiteY7" fmla="*/ 551040 h 644882"/>
                <a:gd name="connsiteX8" fmla="*/ 763408 w 857250"/>
                <a:gd name="connsiteY8" fmla="*/ 644883 h 644882"/>
                <a:gd name="connsiteX9" fmla="*/ 93842 w 857250"/>
                <a:gd name="connsiteY9" fmla="*/ 13686 h 644882"/>
                <a:gd name="connsiteX10" fmla="*/ 13686 w 857250"/>
                <a:gd name="connsiteY10" fmla="*/ 93842 h 644882"/>
                <a:gd name="connsiteX11" fmla="*/ 13686 w 857250"/>
                <a:gd name="connsiteY11" fmla="*/ 551040 h 644882"/>
                <a:gd name="connsiteX12" fmla="*/ 93842 w 857250"/>
                <a:gd name="connsiteY12" fmla="*/ 631197 h 644882"/>
                <a:gd name="connsiteX13" fmla="*/ 763408 w 857250"/>
                <a:gd name="connsiteY13" fmla="*/ 631197 h 644882"/>
                <a:gd name="connsiteX14" fmla="*/ 843565 w 857250"/>
                <a:gd name="connsiteY14" fmla="*/ 551040 h 644882"/>
                <a:gd name="connsiteX15" fmla="*/ 843565 w 857250"/>
                <a:gd name="connsiteY15" fmla="*/ 93842 h 644882"/>
                <a:gd name="connsiteX16" fmla="*/ 763408 w 857250"/>
                <a:gd name="connsiteY16" fmla="*/ 13686 h 644882"/>
                <a:gd name="connsiteX17" fmla="*/ 93842 w 857250"/>
                <a:gd name="connsiteY17" fmla="*/ 13686 h 64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0" h="644882">
                  <a:moveTo>
                    <a:pt x="763408" y="644883"/>
                  </a:moveTo>
                  <a:lnTo>
                    <a:pt x="93842" y="644883"/>
                  </a:lnTo>
                  <a:cubicBezTo>
                    <a:pt x="42097" y="644883"/>
                    <a:pt x="0" y="602783"/>
                    <a:pt x="0" y="551040"/>
                  </a:cubicBezTo>
                  <a:lnTo>
                    <a:pt x="0" y="93842"/>
                  </a:lnTo>
                  <a:cubicBezTo>
                    <a:pt x="0" y="42097"/>
                    <a:pt x="42097" y="0"/>
                    <a:pt x="93842" y="0"/>
                  </a:cubicBezTo>
                  <a:lnTo>
                    <a:pt x="763408" y="0"/>
                  </a:lnTo>
                  <a:cubicBezTo>
                    <a:pt x="815150" y="0"/>
                    <a:pt x="857250" y="42097"/>
                    <a:pt x="857250" y="93842"/>
                  </a:cubicBezTo>
                  <a:lnTo>
                    <a:pt x="857250" y="551040"/>
                  </a:lnTo>
                  <a:cubicBezTo>
                    <a:pt x="857250" y="602783"/>
                    <a:pt x="815150" y="644883"/>
                    <a:pt x="763408" y="644883"/>
                  </a:cubicBezTo>
                  <a:close/>
                  <a:moveTo>
                    <a:pt x="93842" y="13686"/>
                  </a:moveTo>
                  <a:cubicBezTo>
                    <a:pt x="49644" y="13686"/>
                    <a:pt x="13686" y="49644"/>
                    <a:pt x="13686" y="93842"/>
                  </a:cubicBezTo>
                  <a:lnTo>
                    <a:pt x="13686" y="551040"/>
                  </a:lnTo>
                  <a:cubicBezTo>
                    <a:pt x="13686" y="595238"/>
                    <a:pt x="49644" y="631197"/>
                    <a:pt x="93842" y="631197"/>
                  </a:cubicBezTo>
                  <a:lnTo>
                    <a:pt x="763408" y="631197"/>
                  </a:lnTo>
                  <a:cubicBezTo>
                    <a:pt x="807606" y="631197"/>
                    <a:pt x="843565" y="595238"/>
                    <a:pt x="843565" y="551040"/>
                  </a:cubicBezTo>
                  <a:lnTo>
                    <a:pt x="843565" y="93842"/>
                  </a:lnTo>
                  <a:cubicBezTo>
                    <a:pt x="843565" y="49644"/>
                    <a:pt x="807606" y="13686"/>
                    <a:pt x="763408" y="13686"/>
                  </a:cubicBezTo>
                  <a:lnTo>
                    <a:pt x="93842" y="13686"/>
                  </a:lnTo>
                  <a:close/>
                </a:path>
              </a:pathLst>
            </a:custGeom>
            <a:solidFill>
              <a:srgbClr val="8CC12B"/>
            </a:solidFill>
            <a:ln w="9525" cap="flat">
              <a:solidFill>
                <a:srgbClr val="8CC12B"/>
              </a:solid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AB3892E-54D6-B430-AA57-F42AEF28AE20}"/>
                </a:ext>
              </a:extLst>
            </p:cNvPr>
            <p:cNvSpPr/>
            <p:nvPr/>
          </p:nvSpPr>
          <p:spPr>
            <a:xfrm>
              <a:off x="5606407" y="8427226"/>
              <a:ext cx="694257" cy="523541"/>
            </a:xfrm>
            <a:custGeom>
              <a:avLst/>
              <a:gdLst>
                <a:gd name="connsiteX0" fmla="*/ 673729 w 694257"/>
                <a:gd name="connsiteY0" fmla="*/ 356011 h 523541"/>
                <a:gd name="connsiteX1" fmla="*/ 498496 w 694257"/>
                <a:gd name="connsiteY1" fmla="*/ 356011 h 523541"/>
                <a:gd name="connsiteX2" fmla="*/ 498496 w 694257"/>
                <a:gd name="connsiteY2" fmla="*/ 308525 h 523541"/>
                <a:gd name="connsiteX3" fmla="*/ 544579 w 694257"/>
                <a:gd name="connsiteY3" fmla="*/ 308525 h 523541"/>
                <a:gd name="connsiteX4" fmla="*/ 565108 w 694257"/>
                <a:gd name="connsiteY4" fmla="*/ 287997 h 523541"/>
                <a:gd name="connsiteX5" fmla="*/ 565108 w 694257"/>
                <a:gd name="connsiteY5" fmla="*/ 235548 h 523541"/>
                <a:gd name="connsiteX6" fmla="*/ 544579 w 694257"/>
                <a:gd name="connsiteY6" fmla="*/ 215019 h 523541"/>
                <a:gd name="connsiteX7" fmla="*/ 498496 w 694257"/>
                <a:gd name="connsiteY7" fmla="*/ 215019 h 523541"/>
                <a:gd name="connsiteX8" fmla="*/ 498496 w 694257"/>
                <a:gd name="connsiteY8" fmla="*/ 6843 h 523541"/>
                <a:gd name="connsiteX9" fmla="*/ 491653 w 694257"/>
                <a:gd name="connsiteY9" fmla="*/ 0 h 523541"/>
                <a:gd name="connsiteX10" fmla="*/ 484810 w 694257"/>
                <a:gd name="connsiteY10" fmla="*/ 6843 h 523541"/>
                <a:gd name="connsiteX11" fmla="*/ 484810 w 694257"/>
                <a:gd name="connsiteY11" fmla="*/ 215019 h 523541"/>
                <a:gd name="connsiteX12" fmla="*/ 209446 w 694257"/>
                <a:gd name="connsiteY12" fmla="*/ 215019 h 523541"/>
                <a:gd name="connsiteX13" fmla="*/ 209446 w 694257"/>
                <a:gd name="connsiteY13" fmla="*/ 167533 h 523541"/>
                <a:gd name="connsiteX14" fmla="*/ 402999 w 694257"/>
                <a:gd name="connsiteY14" fmla="*/ 167533 h 523541"/>
                <a:gd name="connsiteX15" fmla="*/ 423527 w 694257"/>
                <a:gd name="connsiteY15" fmla="*/ 147004 h 523541"/>
                <a:gd name="connsiteX16" fmla="*/ 423527 w 694257"/>
                <a:gd name="connsiteY16" fmla="*/ 94556 h 523541"/>
                <a:gd name="connsiteX17" fmla="*/ 402999 w 694257"/>
                <a:gd name="connsiteY17" fmla="*/ 74027 h 523541"/>
                <a:gd name="connsiteX18" fmla="*/ 209446 w 694257"/>
                <a:gd name="connsiteY18" fmla="*/ 74027 h 523541"/>
                <a:gd name="connsiteX19" fmla="*/ 209446 w 694257"/>
                <a:gd name="connsiteY19" fmla="*/ 6843 h 523541"/>
                <a:gd name="connsiteX20" fmla="*/ 202603 w 694257"/>
                <a:gd name="connsiteY20" fmla="*/ 0 h 523541"/>
                <a:gd name="connsiteX21" fmla="*/ 195761 w 694257"/>
                <a:gd name="connsiteY21" fmla="*/ 6843 h 523541"/>
                <a:gd name="connsiteX22" fmla="*/ 195761 w 694257"/>
                <a:gd name="connsiteY22" fmla="*/ 74027 h 523541"/>
                <a:gd name="connsiteX23" fmla="*/ 20529 w 694257"/>
                <a:gd name="connsiteY23" fmla="*/ 74027 h 523541"/>
                <a:gd name="connsiteX24" fmla="*/ 0 w 694257"/>
                <a:gd name="connsiteY24" fmla="*/ 94556 h 523541"/>
                <a:gd name="connsiteX25" fmla="*/ 0 w 694257"/>
                <a:gd name="connsiteY25" fmla="*/ 147004 h 523541"/>
                <a:gd name="connsiteX26" fmla="*/ 20529 w 694257"/>
                <a:gd name="connsiteY26" fmla="*/ 167533 h 523541"/>
                <a:gd name="connsiteX27" fmla="*/ 195761 w 694257"/>
                <a:gd name="connsiteY27" fmla="*/ 167533 h 523541"/>
                <a:gd name="connsiteX28" fmla="*/ 195761 w 694257"/>
                <a:gd name="connsiteY28" fmla="*/ 215019 h 523541"/>
                <a:gd name="connsiteX29" fmla="*/ 162109 w 694257"/>
                <a:gd name="connsiteY29" fmla="*/ 215019 h 523541"/>
                <a:gd name="connsiteX30" fmla="*/ 141581 w 694257"/>
                <a:gd name="connsiteY30" fmla="*/ 235548 h 523541"/>
                <a:gd name="connsiteX31" fmla="*/ 141581 w 694257"/>
                <a:gd name="connsiteY31" fmla="*/ 287997 h 523541"/>
                <a:gd name="connsiteX32" fmla="*/ 162109 w 694257"/>
                <a:gd name="connsiteY32" fmla="*/ 308525 h 523541"/>
                <a:gd name="connsiteX33" fmla="*/ 195761 w 694257"/>
                <a:gd name="connsiteY33" fmla="*/ 308525 h 523541"/>
                <a:gd name="connsiteX34" fmla="*/ 195761 w 694257"/>
                <a:gd name="connsiteY34" fmla="*/ 516699 h 523541"/>
                <a:gd name="connsiteX35" fmla="*/ 202603 w 694257"/>
                <a:gd name="connsiteY35" fmla="*/ 523542 h 523541"/>
                <a:gd name="connsiteX36" fmla="*/ 209446 w 694257"/>
                <a:gd name="connsiteY36" fmla="*/ 516699 h 523541"/>
                <a:gd name="connsiteX37" fmla="*/ 209446 w 694257"/>
                <a:gd name="connsiteY37" fmla="*/ 308525 h 523541"/>
                <a:gd name="connsiteX38" fmla="*/ 484810 w 694257"/>
                <a:gd name="connsiteY38" fmla="*/ 308525 h 523541"/>
                <a:gd name="connsiteX39" fmla="*/ 484810 w 694257"/>
                <a:gd name="connsiteY39" fmla="*/ 356011 h 523541"/>
                <a:gd name="connsiteX40" fmla="*/ 423195 w 694257"/>
                <a:gd name="connsiteY40" fmla="*/ 356011 h 523541"/>
                <a:gd name="connsiteX41" fmla="*/ 402666 w 694257"/>
                <a:gd name="connsiteY41" fmla="*/ 376540 h 523541"/>
                <a:gd name="connsiteX42" fmla="*/ 402666 w 694257"/>
                <a:gd name="connsiteY42" fmla="*/ 428989 h 523541"/>
                <a:gd name="connsiteX43" fmla="*/ 423195 w 694257"/>
                <a:gd name="connsiteY43" fmla="*/ 449517 h 523541"/>
                <a:gd name="connsiteX44" fmla="*/ 484810 w 694257"/>
                <a:gd name="connsiteY44" fmla="*/ 449517 h 523541"/>
                <a:gd name="connsiteX45" fmla="*/ 484810 w 694257"/>
                <a:gd name="connsiteY45" fmla="*/ 516699 h 523541"/>
                <a:gd name="connsiteX46" fmla="*/ 491653 w 694257"/>
                <a:gd name="connsiteY46" fmla="*/ 523542 h 523541"/>
                <a:gd name="connsiteX47" fmla="*/ 498496 w 694257"/>
                <a:gd name="connsiteY47" fmla="*/ 516699 h 523541"/>
                <a:gd name="connsiteX48" fmla="*/ 498496 w 694257"/>
                <a:gd name="connsiteY48" fmla="*/ 449517 h 523541"/>
                <a:gd name="connsiteX49" fmla="*/ 673729 w 694257"/>
                <a:gd name="connsiteY49" fmla="*/ 449517 h 523541"/>
                <a:gd name="connsiteX50" fmla="*/ 694257 w 694257"/>
                <a:gd name="connsiteY50" fmla="*/ 428989 h 523541"/>
                <a:gd name="connsiteX51" fmla="*/ 694257 w 694257"/>
                <a:gd name="connsiteY51" fmla="*/ 376540 h 523541"/>
                <a:gd name="connsiteX52" fmla="*/ 673729 w 694257"/>
                <a:gd name="connsiteY52" fmla="*/ 356011 h 52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94257" h="523541">
                  <a:moveTo>
                    <a:pt x="673729" y="356011"/>
                  </a:moveTo>
                  <a:lnTo>
                    <a:pt x="498496" y="356011"/>
                  </a:lnTo>
                  <a:lnTo>
                    <a:pt x="498496" y="308525"/>
                  </a:lnTo>
                  <a:lnTo>
                    <a:pt x="544579" y="308525"/>
                  </a:lnTo>
                  <a:cubicBezTo>
                    <a:pt x="555917" y="308525"/>
                    <a:pt x="565108" y="299335"/>
                    <a:pt x="565108" y="287997"/>
                  </a:cubicBezTo>
                  <a:lnTo>
                    <a:pt x="565108" y="235548"/>
                  </a:lnTo>
                  <a:cubicBezTo>
                    <a:pt x="565108" y="224210"/>
                    <a:pt x="555917" y="215019"/>
                    <a:pt x="544579" y="215019"/>
                  </a:cubicBezTo>
                  <a:lnTo>
                    <a:pt x="498496" y="215019"/>
                  </a:lnTo>
                  <a:lnTo>
                    <a:pt x="498496" y="6843"/>
                  </a:lnTo>
                  <a:cubicBezTo>
                    <a:pt x="498496" y="3064"/>
                    <a:pt x="495435" y="0"/>
                    <a:pt x="491653" y="0"/>
                  </a:cubicBezTo>
                  <a:cubicBezTo>
                    <a:pt x="487871" y="0"/>
                    <a:pt x="484810" y="3064"/>
                    <a:pt x="484810" y="6843"/>
                  </a:cubicBezTo>
                  <a:lnTo>
                    <a:pt x="484810" y="215019"/>
                  </a:lnTo>
                  <a:lnTo>
                    <a:pt x="209446" y="215019"/>
                  </a:lnTo>
                  <a:lnTo>
                    <a:pt x="209446" y="167533"/>
                  </a:lnTo>
                  <a:lnTo>
                    <a:pt x="402999" y="167533"/>
                  </a:lnTo>
                  <a:cubicBezTo>
                    <a:pt x="414337" y="167533"/>
                    <a:pt x="423527" y="158343"/>
                    <a:pt x="423527" y="147004"/>
                  </a:cubicBezTo>
                  <a:lnTo>
                    <a:pt x="423527" y="94556"/>
                  </a:lnTo>
                  <a:cubicBezTo>
                    <a:pt x="423527" y="83218"/>
                    <a:pt x="414337" y="74027"/>
                    <a:pt x="402999" y="74027"/>
                  </a:cubicBezTo>
                  <a:lnTo>
                    <a:pt x="209446" y="74027"/>
                  </a:lnTo>
                  <a:lnTo>
                    <a:pt x="209446" y="6843"/>
                  </a:lnTo>
                  <a:cubicBezTo>
                    <a:pt x="209446" y="3064"/>
                    <a:pt x="206383" y="0"/>
                    <a:pt x="202603" y="0"/>
                  </a:cubicBezTo>
                  <a:cubicBezTo>
                    <a:pt x="198825" y="0"/>
                    <a:pt x="195761" y="3064"/>
                    <a:pt x="195761" y="6843"/>
                  </a:cubicBezTo>
                  <a:lnTo>
                    <a:pt x="195761" y="74027"/>
                  </a:lnTo>
                  <a:lnTo>
                    <a:pt x="20529" y="74027"/>
                  </a:lnTo>
                  <a:cubicBezTo>
                    <a:pt x="9192" y="74027"/>
                    <a:pt x="0" y="83218"/>
                    <a:pt x="0" y="94556"/>
                  </a:cubicBezTo>
                  <a:lnTo>
                    <a:pt x="0" y="147004"/>
                  </a:lnTo>
                  <a:cubicBezTo>
                    <a:pt x="0" y="158343"/>
                    <a:pt x="9192" y="167533"/>
                    <a:pt x="20529" y="167533"/>
                  </a:cubicBezTo>
                  <a:lnTo>
                    <a:pt x="195761" y="167533"/>
                  </a:lnTo>
                  <a:lnTo>
                    <a:pt x="195761" y="215019"/>
                  </a:lnTo>
                  <a:lnTo>
                    <a:pt x="162109" y="215019"/>
                  </a:lnTo>
                  <a:cubicBezTo>
                    <a:pt x="150771" y="215019"/>
                    <a:pt x="141581" y="224210"/>
                    <a:pt x="141581" y="235548"/>
                  </a:cubicBezTo>
                  <a:lnTo>
                    <a:pt x="141581" y="287997"/>
                  </a:lnTo>
                  <a:cubicBezTo>
                    <a:pt x="141581" y="299335"/>
                    <a:pt x="150771" y="308525"/>
                    <a:pt x="162109" y="308525"/>
                  </a:cubicBezTo>
                  <a:lnTo>
                    <a:pt x="195761" y="308525"/>
                  </a:lnTo>
                  <a:lnTo>
                    <a:pt x="195761" y="516699"/>
                  </a:lnTo>
                  <a:cubicBezTo>
                    <a:pt x="195761" y="520481"/>
                    <a:pt x="198825" y="523542"/>
                    <a:pt x="202603" y="523542"/>
                  </a:cubicBezTo>
                  <a:cubicBezTo>
                    <a:pt x="206383" y="523542"/>
                    <a:pt x="209446" y="520481"/>
                    <a:pt x="209446" y="516699"/>
                  </a:cubicBezTo>
                  <a:lnTo>
                    <a:pt x="209446" y="308525"/>
                  </a:lnTo>
                  <a:lnTo>
                    <a:pt x="484810" y="308525"/>
                  </a:lnTo>
                  <a:lnTo>
                    <a:pt x="484810" y="356011"/>
                  </a:lnTo>
                  <a:lnTo>
                    <a:pt x="423195" y="356011"/>
                  </a:lnTo>
                  <a:cubicBezTo>
                    <a:pt x="411857" y="356011"/>
                    <a:pt x="402666" y="365203"/>
                    <a:pt x="402666" y="376540"/>
                  </a:cubicBezTo>
                  <a:lnTo>
                    <a:pt x="402666" y="428989"/>
                  </a:lnTo>
                  <a:cubicBezTo>
                    <a:pt x="402666" y="440326"/>
                    <a:pt x="411857" y="449517"/>
                    <a:pt x="423195" y="449517"/>
                  </a:cubicBezTo>
                  <a:lnTo>
                    <a:pt x="484810" y="449517"/>
                  </a:lnTo>
                  <a:lnTo>
                    <a:pt x="484810" y="516699"/>
                  </a:lnTo>
                  <a:cubicBezTo>
                    <a:pt x="484810" y="520481"/>
                    <a:pt x="487871" y="523542"/>
                    <a:pt x="491653" y="523542"/>
                  </a:cubicBezTo>
                  <a:cubicBezTo>
                    <a:pt x="495435" y="523542"/>
                    <a:pt x="498496" y="520481"/>
                    <a:pt x="498496" y="516699"/>
                  </a:cubicBezTo>
                  <a:lnTo>
                    <a:pt x="498496" y="449517"/>
                  </a:lnTo>
                  <a:lnTo>
                    <a:pt x="673729" y="449517"/>
                  </a:lnTo>
                  <a:cubicBezTo>
                    <a:pt x="685067" y="449517"/>
                    <a:pt x="694257" y="440326"/>
                    <a:pt x="694257" y="428989"/>
                  </a:cubicBezTo>
                  <a:lnTo>
                    <a:pt x="694257" y="376540"/>
                  </a:lnTo>
                  <a:cubicBezTo>
                    <a:pt x="694257" y="365203"/>
                    <a:pt x="685067" y="356011"/>
                    <a:pt x="673729" y="356011"/>
                  </a:cubicBezTo>
                  <a:close/>
                </a:path>
              </a:pathLst>
            </a:custGeom>
            <a:solidFill>
              <a:srgbClr val="8CC12B"/>
            </a:solidFill>
            <a:ln w="9525" cap="flat">
              <a:noFill/>
              <a:prstDash val="solid"/>
              <a:miter/>
            </a:ln>
          </p:spPr>
          <p:txBody>
            <a:bodyPr rtlCol="0" anchor="ctr"/>
            <a:lstStyle/>
            <a:p>
              <a:endParaRPr lang="en-US"/>
            </a:p>
          </p:txBody>
        </p:sp>
      </p:grpSp>
      <p:sp>
        <p:nvSpPr>
          <p:cNvPr id="16" name="TextBox 15">
            <a:extLst>
              <a:ext uri="{FF2B5EF4-FFF2-40B4-BE49-F238E27FC236}">
                <a16:creationId xmlns:a16="http://schemas.microsoft.com/office/drawing/2014/main" id="{8C52F5DB-1A7A-0008-C672-03A24914F375}"/>
              </a:ext>
            </a:extLst>
          </p:cNvPr>
          <p:cNvSpPr txBox="1">
            <a:spLocks/>
          </p:cNvSpPr>
          <p:nvPr/>
        </p:nvSpPr>
        <p:spPr>
          <a:xfrm>
            <a:off x="7966064" y="2630553"/>
            <a:ext cx="2348282" cy="1100301"/>
          </a:xfrm>
          <a:prstGeom prst="rect">
            <a:avLst/>
          </a:prstGeom>
          <a:noFill/>
        </p:spPr>
        <p:txBody>
          <a:bodyPr wrap="square" rtlCol="0">
            <a:spAutoFit/>
          </a:bodyPr>
          <a:lstStyle/>
          <a:p>
            <a:r>
              <a:rPr lang="en-US" sz="1400" b="1" i="0" u="none" strike="noStrike" baseline="0">
                <a:solidFill>
                  <a:srgbClr val="0D4F9B"/>
                </a:solidFill>
                <a:latin typeface="Roboto Light" panose="02000000000000000000" pitchFamily="2" charset="0"/>
                <a:ea typeface="Roboto Light" panose="02000000000000000000" pitchFamily="2" charset="0"/>
                <a:cs typeface="Open Sans Light" panose="020B0306030504020204" pitchFamily="34" charset="0"/>
              </a:rPr>
              <a:t>Solution Design</a:t>
            </a:r>
          </a:p>
          <a:p>
            <a:br>
              <a:rPr lang="en-US" sz="950" i="0" u="none" strike="noStrike" baseline="0">
                <a:solidFill>
                  <a:srgbClr val="0D4F9B"/>
                </a:solidFill>
                <a:latin typeface="Roboto Light" panose="02000000000000000000" pitchFamily="2" charset="0"/>
                <a:ea typeface="Roboto Light" panose="02000000000000000000" pitchFamily="2" charset="0"/>
                <a:cs typeface="Open Sans Light" panose="020B0306030504020204" pitchFamily="34" charset="0"/>
              </a:rPr>
            </a:br>
            <a:r>
              <a:rPr lang="en-US" sz="1050" i="0" u="none" strike="noStrike" baseline="0">
                <a:latin typeface="Roboto Light" panose="02000000000000000000" pitchFamily="2" charset="0"/>
                <a:ea typeface="Roboto Light" panose="02000000000000000000" pitchFamily="2" charset="0"/>
                <a:cs typeface="Open Sans Light" panose="020B0306030504020204" pitchFamily="34" charset="0"/>
              </a:rPr>
              <a:t>Sales engineers will work within your Lingo dedicated project team to develop a comprehensive design and installation plan. </a:t>
            </a:r>
            <a:endParaRPr lang="en-US" sz="950" i="0" u="none" strike="noStrike" baseline="0">
              <a:latin typeface="Roboto Light" panose="02000000000000000000" pitchFamily="2" charset="0"/>
              <a:ea typeface="Roboto Light" panose="02000000000000000000" pitchFamily="2" charset="0"/>
              <a:cs typeface="Open Sans Light" panose="020B0306030504020204" pitchFamily="34" charset="0"/>
            </a:endParaRPr>
          </a:p>
        </p:txBody>
      </p:sp>
      <p:pic>
        <p:nvPicPr>
          <p:cNvPr id="17" name="Graphic 16">
            <a:extLst>
              <a:ext uri="{FF2B5EF4-FFF2-40B4-BE49-F238E27FC236}">
                <a16:creationId xmlns:a16="http://schemas.microsoft.com/office/drawing/2014/main" id="{86F8E85B-3F8E-BF21-331A-F751AC5F53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60840" y="2641102"/>
            <a:ext cx="426424" cy="533030"/>
          </a:xfrm>
          <a:prstGeom prst="rect">
            <a:avLst/>
          </a:prstGeom>
        </p:spPr>
      </p:pic>
      <p:sp>
        <p:nvSpPr>
          <p:cNvPr id="19" name="TextBox 18">
            <a:extLst>
              <a:ext uri="{FF2B5EF4-FFF2-40B4-BE49-F238E27FC236}">
                <a16:creationId xmlns:a16="http://schemas.microsoft.com/office/drawing/2014/main" id="{061A9A53-78AB-EF0B-0E1C-1A8EA0AD2BB6}"/>
              </a:ext>
            </a:extLst>
          </p:cNvPr>
          <p:cNvSpPr txBox="1">
            <a:spLocks/>
          </p:cNvSpPr>
          <p:nvPr/>
        </p:nvSpPr>
        <p:spPr>
          <a:xfrm>
            <a:off x="5049775" y="2630553"/>
            <a:ext cx="1948788" cy="938719"/>
          </a:xfrm>
          <a:prstGeom prst="rect">
            <a:avLst/>
          </a:prstGeom>
          <a:noFill/>
        </p:spPr>
        <p:txBody>
          <a:bodyPr wrap="square" rtlCol="0">
            <a:spAutoFit/>
          </a:bodyPr>
          <a:lstStyle/>
          <a:p>
            <a:r>
              <a:rPr lang="en-US" sz="1400" b="1" i="0" u="none" strike="noStrike" baseline="0">
                <a:solidFill>
                  <a:srgbClr val="0D4F9B"/>
                </a:solidFill>
                <a:latin typeface="Roboto Light" panose="02000000000000000000" pitchFamily="2" charset="0"/>
                <a:ea typeface="Roboto Light" panose="02000000000000000000" pitchFamily="2" charset="0"/>
                <a:cs typeface="Open Sans Light" panose="020B0306030504020204" pitchFamily="34" charset="0"/>
              </a:rPr>
              <a:t>Scope of Work</a:t>
            </a:r>
          </a:p>
          <a:p>
            <a:br>
              <a:rPr lang="en-US" sz="950" i="0" u="none" strike="noStrike" baseline="0">
                <a:solidFill>
                  <a:srgbClr val="0D4F9B"/>
                </a:solidFill>
                <a:latin typeface="Roboto Light" panose="02000000000000000000" pitchFamily="2" charset="0"/>
                <a:ea typeface="Roboto Light" panose="02000000000000000000" pitchFamily="2" charset="0"/>
                <a:cs typeface="Open Sans Light" panose="020B0306030504020204" pitchFamily="34" charset="0"/>
              </a:rPr>
            </a:br>
            <a:r>
              <a:rPr lang="en-US" sz="1050" i="0" u="none" strike="noStrike" baseline="0">
                <a:latin typeface="Roboto Light" panose="02000000000000000000" pitchFamily="2" charset="0"/>
                <a:ea typeface="Roboto Light" panose="02000000000000000000" pitchFamily="2" charset="0"/>
                <a:cs typeface="Open Sans Light" panose="020B0306030504020204" pitchFamily="34" charset="0"/>
              </a:rPr>
              <a:t>Sales engineers will determine the necessary equipment and support required.</a:t>
            </a:r>
            <a:endParaRPr lang="en-US" sz="950" i="0" u="none" strike="noStrike" baseline="0">
              <a:latin typeface="Roboto Light" panose="02000000000000000000" pitchFamily="2" charset="0"/>
              <a:ea typeface="Roboto Light" panose="02000000000000000000" pitchFamily="2" charset="0"/>
              <a:cs typeface="Open Sans Light" panose="020B0306030504020204" pitchFamily="34" charset="0"/>
            </a:endParaRPr>
          </a:p>
        </p:txBody>
      </p:sp>
      <p:pic>
        <p:nvPicPr>
          <p:cNvPr id="20" name="Graphic 19">
            <a:extLst>
              <a:ext uri="{FF2B5EF4-FFF2-40B4-BE49-F238E27FC236}">
                <a16:creationId xmlns:a16="http://schemas.microsoft.com/office/drawing/2014/main" id="{E4CFA4A8-A9BA-6AAF-F2EF-C8917412FF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70217" y="2648853"/>
            <a:ext cx="434209" cy="542761"/>
          </a:xfrm>
          <a:prstGeom prst="rect">
            <a:avLst/>
          </a:prstGeom>
        </p:spPr>
      </p:pic>
      <p:sp>
        <p:nvSpPr>
          <p:cNvPr id="22" name="TextBox 21">
            <a:extLst>
              <a:ext uri="{FF2B5EF4-FFF2-40B4-BE49-F238E27FC236}">
                <a16:creationId xmlns:a16="http://schemas.microsoft.com/office/drawing/2014/main" id="{94EADB9D-2AAD-CEFA-B7CB-149475489D21}"/>
              </a:ext>
            </a:extLst>
          </p:cNvPr>
          <p:cNvSpPr txBox="1">
            <a:spLocks/>
          </p:cNvSpPr>
          <p:nvPr/>
        </p:nvSpPr>
        <p:spPr>
          <a:xfrm>
            <a:off x="7967260" y="4008971"/>
            <a:ext cx="2454941" cy="1477328"/>
          </a:xfrm>
          <a:prstGeom prst="rect">
            <a:avLst/>
          </a:prstGeom>
          <a:noFill/>
        </p:spPr>
        <p:txBody>
          <a:bodyPr wrap="square" rtlCol="0">
            <a:spAutoFit/>
          </a:bodyPr>
          <a:lstStyle/>
          <a:p>
            <a:r>
              <a:rPr lang="en-US" sz="1400" b="1">
                <a:solidFill>
                  <a:srgbClr val="1A59A0"/>
                </a:solidFill>
                <a:latin typeface="Roboto Light" panose="02000000000000000000" pitchFamily="2" charset="0"/>
                <a:ea typeface="Roboto Light" panose="02000000000000000000" pitchFamily="2" charset="0"/>
                <a:cs typeface="Open Sans Light" panose="020B0306030504020204" pitchFamily="34" charset="0"/>
              </a:rPr>
              <a:t>System Integrity and Ongoing Management</a:t>
            </a:r>
            <a:endParaRPr lang="en-US" sz="1400" b="1" i="0" u="none" strike="noStrike" baseline="0">
              <a:solidFill>
                <a:srgbClr val="1A59A0"/>
              </a:solidFill>
              <a:latin typeface="Roboto Light" panose="02000000000000000000" pitchFamily="2" charset="0"/>
              <a:ea typeface="Roboto Light" panose="02000000000000000000" pitchFamily="2" charset="0"/>
              <a:cs typeface="Open Sans Light" panose="020B0306030504020204" pitchFamily="34" charset="0"/>
            </a:endParaRPr>
          </a:p>
          <a:p>
            <a:br>
              <a:rPr lang="en-US" sz="950" i="0" u="none" strike="noStrike" baseline="0">
                <a:solidFill>
                  <a:srgbClr val="0D4F9B"/>
                </a:solidFill>
                <a:latin typeface="Roboto Light" panose="02000000000000000000" pitchFamily="2" charset="0"/>
                <a:ea typeface="Roboto Light" panose="02000000000000000000" pitchFamily="2" charset="0"/>
                <a:cs typeface="Open Sans Light" panose="020B0306030504020204" pitchFamily="34" charset="0"/>
              </a:rPr>
            </a:br>
            <a:r>
              <a:rPr lang="en-US" sz="1050" i="0" u="none" strike="noStrike" baseline="0">
                <a:latin typeface="Roboto Light" panose="02000000000000000000" pitchFamily="2" charset="0"/>
                <a:ea typeface="Roboto Light" panose="02000000000000000000" pitchFamily="2" charset="0"/>
                <a:cs typeface="Open Sans Light" panose="020B0306030504020204" pitchFamily="34" charset="0"/>
              </a:rPr>
              <a:t>Your dedicated project manager will follow up to ensure you’re completely satisfied with the deployment, and coordinate handoff to your Lingo client support teams.</a:t>
            </a:r>
            <a:endParaRPr lang="en-US" sz="950" i="0" u="none" strike="noStrike" baseline="0">
              <a:latin typeface="Roboto Light" panose="02000000000000000000" pitchFamily="2" charset="0"/>
              <a:ea typeface="Roboto Light" panose="02000000000000000000" pitchFamily="2" charset="0"/>
              <a:cs typeface="Open Sans Light" panose="020B0306030504020204" pitchFamily="34" charset="0"/>
            </a:endParaRPr>
          </a:p>
        </p:txBody>
      </p:sp>
      <p:sp>
        <p:nvSpPr>
          <p:cNvPr id="23" name="Freeform: Shape 22">
            <a:extLst>
              <a:ext uri="{FF2B5EF4-FFF2-40B4-BE49-F238E27FC236}">
                <a16:creationId xmlns:a16="http://schemas.microsoft.com/office/drawing/2014/main" id="{23314361-F5B5-1DA2-681D-23D1DE13F620}"/>
              </a:ext>
            </a:extLst>
          </p:cNvPr>
          <p:cNvSpPr/>
          <p:nvPr/>
        </p:nvSpPr>
        <p:spPr>
          <a:xfrm>
            <a:off x="7560840" y="4149157"/>
            <a:ext cx="461021" cy="479101"/>
          </a:xfrm>
          <a:custGeom>
            <a:avLst/>
            <a:gdLst>
              <a:gd name="connsiteX0" fmla="*/ 460915 w 851754"/>
              <a:gd name="connsiteY0" fmla="*/ 114110 h 885158"/>
              <a:gd name="connsiteX1" fmla="*/ 456724 w 851754"/>
              <a:gd name="connsiteY1" fmla="*/ 104013 h 885158"/>
              <a:gd name="connsiteX2" fmla="*/ 457010 w 851754"/>
              <a:gd name="connsiteY2" fmla="*/ 101251 h 885158"/>
              <a:gd name="connsiteX3" fmla="*/ 457867 w 851754"/>
              <a:gd name="connsiteY3" fmla="*/ 98584 h 885158"/>
              <a:gd name="connsiteX4" fmla="*/ 459200 w 851754"/>
              <a:gd name="connsiteY4" fmla="*/ 96107 h 885158"/>
              <a:gd name="connsiteX5" fmla="*/ 460915 w 851754"/>
              <a:gd name="connsiteY5" fmla="*/ 93917 h 885158"/>
              <a:gd name="connsiteX6" fmla="*/ 463105 w 851754"/>
              <a:gd name="connsiteY6" fmla="*/ 92107 h 885158"/>
              <a:gd name="connsiteX7" fmla="*/ 465582 w 851754"/>
              <a:gd name="connsiteY7" fmla="*/ 90869 h 885158"/>
              <a:gd name="connsiteX8" fmla="*/ 468249 w 851754"/>
              <a:gd name="connsiteY8" fmla="*/ 90011 h 885158"/>
              <a:gd name="connsiteX9" fmla="*/ 481108 w 851754"/>
              <a:gd name="connsiteY9" fmla="*/ 93917 h 885158"/>
              <a:gd name="connsiteX10" fmla="*/ 482918 w 851754"/>
              <a:gd name="connsiteY10" fmla="*/ 96107 h 885158"/>
              <a:gd name="connsiteX11" fmla="*/ 484251 w 851754"/>
              <a:gd name="connsiteY11" fmla="*/ 98584 h 885158"/>
              <a:gd name="connsiteX12" fmla="*/ 485108 w 851754"/>
              <a:gd name="connsiteY12" fmla="*/ 101251 h 885158"/>
              <a:gd name="connsiteX13" fmla="*/ 485394 w 851754"/>
              <a:gd name="connsiteY13" fmla="*/ 104013 h 885158"/>
              <a:gd name="connsiteX14" fmla="*/ 481108 w 851754"/>
              <a:gd name="connsiteY14" fmla="*/ 114110 h 885158"/>
              <a:gd name="connsiteX15" fmla="*/ 471106 w 851754"/>
              <a:gd name="connsiteY15" fmla="*/ 118301 h 885158"/>
              <a:gd name="connsiteX16" fmla="*/ 468249 w 851754"/>
              <a:gd name="connsiteY16" fmla="*/ 118015 h 885158"/>
              <a:gd name="connsiteX17" fmla="*/ 465582 w 851754"/>
              <a:gd name="connsiteY17" fmla="*/ 117253 h 885158"/>
              <a:gd name="connsiteX18" fmla="*/ 463105 w 851754"/>
              <a:gd name="connsiteY18" fmla="*/ 115919 h 885158"/>
              <a:gd name="connsiteX19" fmla="*/ 460915 w 851754"/>
              <a:gd name="connsiteY19" fmla="*/ 114110 h 885158"/>
              <a:gd name="connsiteX20" fmla="*/ 391287 w 851754"/>
              <a:gd name="connsiteY20" fmla="*/ 115919 h 885158"/>
              <a:gd name="connsiteX21" fmla="*/ 393764 w 851754"/>
              <a:gd name="connsiteY21" fmla="*/ 117253 h 885158"/>
              <a:gd name="connsiteX22" fmla="*/ 396430 w 851754"/>
              <a:gd name="connsiteY22" fmla="*/ 118015 h 885158"/>
              <a:gd name="connsiteX23" fmla="*/ 399288 w 851754"/>
              <a:gd name="connsiteY23" fmla="*/ 118301 h 885158"/>
              <a:gd name="connsiteX24" fmla="*/ 402050 w 851754"/>
              <a:gd name="connsiteY24" fmla="*/ 118015 h 885158"/>
              <a:gd name="connsiteX25" fmla="*/ 404717 w 851754"/>
              <a:gd name="connsiteY25" fmla="*/ 117253 h 885158"/>
              <a:gd name="connsiteX26" fmla="*/ 407194 w 851754"/>
              <a:gd name="connsiteY26" fmla="*/ 115919 h 885158"/>
              <a:gd name="connsiteX27" fmla="*/ 409385 w 851754"/>
              <a:gd name="connsiteY27" fmla="*/ 114110 h 885158"/>
              <a:gd name="connsiteX28" fmla="*/ 411099 w 851754"/>
              <a:gd name="connsiteY28" fmla="*/ 111919 h 885158"/>
              <a:gd name="connsiteX29" fmla="*/ 412432 w 851754"/>
              <a:gd name="connsiteY29" fmla="*/ 109442 h 885158"/>
              <a:gd name="connsiteX30" fmla="*/ 413290 w 851754"/>
              <a:gd name="connsiteY30" fmla="*/ 106775 h 885158"/>
              <a:gd name="connsiteX31" fmla="*/ 413576 w 851754"/>
              <a:gd name="connsiteY31" fmla="*/ 104013 h 885158"/>
              <a:gd name="connsiteX32" fmla="*/ 409385 w 851754"/>
              <a:gd name="connsiteY32" fmla="*/ 93917 h 885158"/>
              <a:gd name="connsiteX33" fmla="*/ 407194 w 851754"/>
              <a:gd name="connsiteY33" fmla="*/ 92107 h 885158"/>
              <a:gd name="connsiteX34" fmla="*/ 404717 w 851754"/>
              <a:gd name="connsiteY34" fmla="*/ 90773 h 885158"/>
              <a:gd name="connsiteX35" fmla="*/ 402050 w 851754"/>
              <a:gd name="connsiteY35" fmla="*/ 90011 h 885158"/>
              <a:gd name="connsiteX36" fmla="*/ 389192 w 851754"/>
              <a:gd name="connsiteY36" fmla="*/ 93917 h 885158"/>
              <a:gd name="connsiteX37" fmla="*/ 385001 w 851754"/>
              <a:gd name="connsiteY37" fmla="*/ 104013 h 885158"/>
              <a:gd name="connsiteX38" fmla="*/ 389192 w 851754"/>
              <a:gd name="connsiteY38" fmla="*/ 114110 h 885158"/>
              <a:gd name="connsiteX39" fmla="*/ 391287 w 851754"/>
              <a:gd name="connsiteY39" fmla="*/ 115919 h 885158"/>
              <a:gd name="connsiteX40" fmla="*/ 314325 w 851754"/>
              <a:gd name="connsiteY40" fmla="*/ 109442 h 885158"/>
              <a:gd name="connsiteX41" fmla="*/ 315563 w 851754"/>
              <a:gd name="connsiteY41" fmla="*/ 111919 h 885158"/>
              <a:gd name="connsiteX42" fmla="*/ 317373 w 851754"/>
              <a:gd name="connsiteY42" fmla="*/ 114110 h 885158"/>
              <a:gd name="connsiteX43" fmla="*/ 327470 w 851754"/>
              <a:gd name="connsiteY43" fmla="*/ 118301 h 885158"/>
              <a:gd name="connsiteX44" fmla="*/ 337566 w 851754"/>
              <a:gd name="connsiteY44" fmla="*/ 114110 h 885158"/>
              <a:gd name="connsiteX45" fmla="*/ 339376 w 851754"/>
              <a:gd name="connsiteY45" fmla="*/ 111919 h 885158"/>
              <a:gd name="connsiteX46" fmla="*/ 340709 w 851754"/>
              <a:gd name="connsiteY46" fmla="*/ 109442 h 885158"/>
              <a:gd name="connsiteX47" fmla="*/ 341471 w 851754"/>
              <a:gd name="connsiteY47" fmla="*/ 106775 h 885158"/>
              <a:gd name="connsiteX48" fmla="*/ 341757 w 851754"/>
              <a:gd name="connsiteY48" fmla="*/ 104013 h 885158"/>
              <a:gd name="connsiteX49" fmla="*/ 341471 w 851754"/>
              <a:gd name="connsiteY49" fmla="*/ 101251 h 885158"/>
              <a:gd name="connsiteX50" fmla="*/ 340709 w 851754"/>
              <a:gd name="connsiteY50" fmla="*/ 98584 h 885158"/>
              <a:gd name="connsiteX51" fmla="*/ 339376 w 851754"/>
              <a:gd name="connsiteY51" fmla="*/ 96107 h 885158"/>
              <a:gd name="connsiteX52" fmla="*/ 337566 w 851754"/>
              <a:gd name="connsiteY52" fmla="*/ 93917 h 885158"/>
              <a:gd name="connsiteX53" fmla="*/ 317373 w 851754"/>
              <a:gd name="connsiteY53" fmla="*/ 93917 h 885158"/>
              <a:gd name="connsiteX54" fmla="*/ 315563 w 851754"/>
              <a:gd name="connsiteY54" fmla="*/ 96107 h 885158"/>
              <a:gd name="connsiteX55" fmla="*/ 314325 w 851754"/>
              <a:gd name="connsiteY55" fmla="*/ 98584 h 885158"/>
              <a:gd name="connsiteX56" fmla="*/ 313468 w 851754"/>
              <a:gd name="connsiteY56" fmla="*/ 101251 h 885158"/>
              <a:gd name="connsiteX57" fmla="*/ 313182 w 851754"/>
              <a:gd name="connsiteY57" fmla="*/ 104013 h 885158"/>
              <a:gd name="connsiteX58" fmla="*/ 313468 w 851754"/>
              <a:gd name="connsiteY58" fmla="*/ 106775 h 885158"/>
              <a:gd name="connsiteX59" fmla="*/ 314325 w 851754"/>
              <a:gd name="connsiteY59" fmla="*/ 109442 h 885158"/>
              <a:gd name="connsiteX60" fmla="*/ 118682 w 851754"/>
              <a:gd name="connsiteY60" fmla="*/ 89726 h 885158"/>
              <a:gd name="connsiteX61" fmla="*/ 86106 w 851754"/>
              <a:gd name="connsiteY61" fmla="*/ 89726 h 885158"/>
              <a:gd name="connsiteX62" fmla="*/ 71819 w 851754"/>
              <a:gd name="connsiteY62" fmla="*/ 104013 h 885158"/>
              <a:gd name="connsiteX63" fmla="*/ 86106 w 851754"/>
              <a:gd name="connsiteY63" fmla="*/ 118301 h 885158"/>
              <a:gd name="connsiteX64" fmla="*/ 118682 w 851754"/>
              <a:gd name="connsiteY64" fmla="*/ 118301 h 885158"/>
              <a:gd name="connsiteX65" fmla="*/ 132969 w 851754"/>
              <a:gd name="connsiteY65" fmla="*/ 104013 h 885158"/>
              <a:gd name="connsiteX66" fmla="*/ 118682 w 851754"/>
              <a:gd name="connsiteY66" fmla="*/ 89726 h 885158"/>
              <a:gd name="connsiteX67" fmla="*/ 457867 w 851754"/>
              <a:gd name="connsiteY67" fmla="*/ 367570 h 885158"/>
              <a:gd name="connsiteX68" fmla="*/ 459200 w 851754"/>
              <a:gd name="connsiteY68" fmla="*/ 370046 h 885158"/>
              <a:gd name="connsiteX69" fmla="*/ 460915 w 851754"/>
              <a:gd name="connsiteY69" fmla="*/ 372142 h 885158"/>
              <a:gd name="connsiteX70" fmla="*/ 463105 w 851754"/>
              <a:gd name="connsiteY70" fmla="*/ 373952 h 885158"/>
              <a:gd name="connsiteX71" fmla="*/ 465582 w 851754"/>
              <a:gd name="connsiteY71" fmla="*/ 375285 h 885158"/>
              <a:gd name="connsiteX72" fmla="*/ 468249 w 851754"/>
              <a:gd name="connsiteY72" fmla="*/ 376047 h 885158"/>
              <a:gd name="connsiteX73" fmla="*/ 471106 w 851754"/>
              <a:gd name="connsiteY73" fmla="*/ 376333 h 885158"/>
              <a:gd name="connsiteX74" fmla="*/ 481108 w 851754"/>
              <a:gd name="connsiteY74" fmla="*/ 372142 h 885158"/>
              <a:gd name="connsiteX75" fmla="*/ 482918 w 851754"/>
              <a:gd name="connsiteY75" fmla="*/ 370046 h 885158"/>
              <a:gd name="connsiteX76" fmla="*/ 484251 w 851754"/>
              <a:gd name="connsiteY76" fmla="*/ 367570 h 885158"/>
              <a:gd name="connsiteX77" fmla="*/ 485108 w 851754"/>
              <a:gd name="connsiteY77" fmla="*/ 364903 h 885158"/>
              <a:gd name="connsiteX78" fmla="*/ 485394 w 851754"/>
              <a:gd name="connsiteY78" fmla="*/ 362045 h 885158"/>
              <a:gd name="connsiteX79" fmla="*/ 481108 w 851754"/>
              <a:gd name="connsiteY79" fmla="*/ 351949 h 885158"/>
              <a:gd name="connsiteX80" fmla="*/ 468249 w 851754"/>
              <a:gd name="connsiteY80" fmla="*/ 348044 h 885158"/>
              <a:gd name="connsiteX81" fmla="*/ 465582 w 851754"/>
              <a:gd name="connsiteY81" fmla="*/ 348901 h 885158"/>
              <a:gd name="connsiteX82" fmla="*/ 463105 w 851754"/>
              <a:gd name="connsiteY82" fmla="*/ 350234 h 885158"/>
              <a:gd name="connsiteX83" fmla="*/ 460915 w 851754"/>
              <a:gd name="connsiteY83" fmla="*/ 351949 h 885158"/>
              <a:gd name="connsiteX84" fmla="*/ 456724 w 851754"/>
              <a:gd name="connsiteY84" fmla="*/ 362045 h 885158"/>
              <a:gd name="connsiteX85" fmla="*/ 457010 w 851754"/>
              <a:gd name="connsiteY85" fmla="*/ 364903 h 885158"/>
              <a:gd name="connsiteX86" fmla="*/ 457867 w 851754"/>
              <a:gd name="connsiteY86" fmla="*/ 367570 h 885158"/>
              <a:gd name="connsiteX87" fmla="*/ 399288 w 851754"/>
              <a:gd name="connsiteY87" fmla="*/ 376333 h 885158"/>
              <a:gd name="connsiteX88" fmla="*/ 402050 w 851754"/>
              <a:gd name="connsiteY88" fmla="*/ 376047 h 885158"/>
              <a:gd name="connsiteX89" fmla="*/ 404717 w 851754"/>
              <a:gd name="connsiteY89" fmla="*/ 375285 h 885158"/>
              <a:gd name="connsiteX90" fmla="*/ 407194 w 851754"/>
              <a:gd name="connsiteY90" fmla="*/ 373952 h 885158"/>
              <a:gd name="connsiteX91" fmla="*/ 409385 w 851754"/>
              <a:gd name="connsiteY91" fmla="*/ 372142 h 885158"/>
              <a:gd name="connsiteX92" fmla="*/ 413576 w 851754"/>
              <a:gd name="connsiteY92" fmla="*/ 362045 h 885158"/>
              <a:gd name="connsiteX93" fmla="*/ 413290 w 851754"/>
              <a:gd name="connsiteY93" fmla="*/ 359283 h 885158"/>
              <a:gd name="connsiteX94" fmla="*/ 412432 w 851754"/>
              <a:gd name="connsiteY94" fmla="*/ 356616 h 885158"/>
              <a:gd name="connsiteX95" fmla="*/ 411099 w 851754"/>
              <a:gd name="connsiteY95" fmla="*/ 354140 h 885158"/>
              <a:gd name="connsiteX96" fmla="*/ 409385 w 851754"/>
              <a:gd name="connsiteY96" fmla="*/ 351949 h 885158"/>
              <a:gd name="connsiteX97" fmla="*/ 407194 w 851754"/>
              <a:gd name="connsiteY97" fmla="*/ 350234 h 885158"/>
              <a:gd name="connsiteX98" fmla="*/ 404717 w 851754"/>
              <a:gd name="connsiteY98" fmla="*/ 348901 h 885158"/>
              <a:gd name="connsiteX99" fmla="*/ 402050 w 851754"/>
              <a:gd name="connsiteY99" fmla="*/ 348044 h 885158"/>
              <a:gd name="connsiteX100" fmla="*/ 396430 w 851754"/>
              <a:gd name="connsiteY100" fmla="*/ 348044 h 885158"/>
              <a:gd name="connsiteX101" fmla="*/ 393764 w 851754"/>
              <a:gd name="connsiteY101" fmla="*/ 348901 h 885158"/>
              <a:gd name="connsiteX102" fmla="*/ 391287 w 851754"/>
              <a:gd name="connsiteY102" fmla="*/ 350234 h 885158"/>
              <a:gd name="connsiteX103" fmla="*/ 389192 w 851754"/>
              <a:gd name="connsiteY103" fmla="*/ 351949 h 885158"/>
              <a:gd name="connsiteX104" fmla="*/ 385001 w 851754"/>
              <a:gd name="connsiteY104" fmla="*/ 362045 h 885158"/>
              <a:gd name="connsiteX105" fmla="*/ 389192 w 851754"/>
              <a:gd name="connsiteY105" fmla="*/ 372142 h 885158"/>
              <a:gd name="connsiteX106" fmla="*/ 399288 w 851754"/>
              <a:gd name="connsiteY106" fmla="*/ 376333 h 885158"/>
              <a:gd name="connsiteX107" fmla="*/ 314325 w 851754"/>
              <a:gd name="connsiteY107" fmla="*/ 367570 h 885158"/>
              <a:gd name="connsiteX108" fmla="*/ 315563 w 851754"/>
              <a:gd name="connsiteY108" fmla="*/ 370046 h 885158"/>
              <a:gd name="connsiteX109" fmla="*/ 317373 w 851754"/>
              <a:gd name="connsiteY109" fmla="*/ 372142 h 885158"/>
              <a:gd name="connsiteX110" fmla="*/ 327470 w 851754"/>
              <a:gd name="connsiteY110" fmla="*/ 376333 h 885158"/>
              <a:gd name="connsiteX111" fmla="*/ 337566 w 851754"/>
              <a:gd name="connsiteY111" fmla="*/ 372142 h 885158"/>
              <a:gd name="connsiteX112" fmla="*/ 339376 w 851754"/>
              <a:gd name="connsiteY112" fmla="*/ 370046 h 885158"/>
              <a:gd name="connsiteX113" fmla="*/ 340709 w 851754"/>
              <a:gd name="connsiteY113" fmla="*/ 367570 h 885158"/>
              <a:gd name="connsiteX114" fmla="*/ 341471 w 851754"/>
              <a:gd name="connsiteY114" fmla="*/ 364903 h 885158"/>
              <a:gd name="connsiteX115" fmla="*/ 341757 w 851754"/>
              <a:gd name="connsiteY115" fmla="*/ 362045 h 885158"/>
              <a:gd name="connsiteX116" fmla="*/ 341471 w 851754"/>
              <a:gd name="connsiteY116" fmla="*/ 359283 h 885158"/>
              <a:gd name="connsiteX117" fmla="*/ 340709 w 851754"/>
              <a:gd name="connsiteY117" fmla="*/ 356616 h 885158"/>
              <a:gd name="connsiteX118" fmla="*/ 339376 w 851754"/>
              <a:gd name="connsiteY118" fmla="*/ 354140 h 885158"/>
              <a:gd name="connsiteX119" fmla="*/ 337566 w 851754"/>
              <a:gd name="connsiteY119" fmla="*/ 351949 h 885158"/>
              <a:gd name="connsiteX120" fmla="*/ 335375 w 851754"/>
              <a:gd name="connsiteY120" fmla="*/ 350234 h 885158"/>
              <a:gd name="connsiteX121" fmla="*/ 332899 w 851754"/>
              <a:gd name="connsiteY121" fmla="*/ 348901 h 885158"/>
              <a:gd name="connsiteX122" fmla="*/ 330232 w 851754"/>
              <a:gd name="connsiteY122" fmla="*/ 348044 h 885158"/>
              <a:gd name="connsiteX123" fmla="*/ 317373 w 851754"/>
              <a:gd name="connsiteY123" fmla="*/ 351949 h 885158"/>
              <a:gd name="connsiteX124" fmla="*/ 315563 w 851754"/>
              <a:gd name="connsiteY124" fmla="*/ 354140 h 885158"/>
              <a:gd name="connsiteX125" fmla="*/ 314325 w 851754"/>
              <a:gd name="connsiteY125" fmla="*/ 356616 h 885158"/>
              <a:gd name="connsiteX126" fmla="*/ 313468 w 851754"/>
              <a:gd name="connsiteY126" fmla="*/ 359283 h 885158"/>
              <a:gd name="connsiteX127" fmla="*/ 313182 w 851754"/>
              <a:gd name="connsiteY127" fmla="*/ 362045 h 885158"/>
              <a:gd name="connsiteX128" fmla="*/ 313468 w 851754"/>
              <a:gd name="connsiteY128" fmla="*/ 364903 h 885158"/>
              <a:gd name="connsiteX129" fmla="*/ 314325 w 851754"/>
              <a:gd name="connsiteY129" fmla="*/ 367570 h 885158"/>
              <a:gd name="connsiteX130" fmla="*/ 118682 w 851754"/>
              <a:gd name="connsiteY130" fmla="*/ 347758 h 885158"/>
              <a:gd name="connsiteX131" fmla="*/ 86106 w 851754"/>
              <a:gd name="connsiteY131" fmla="*/ 347758 h 885158"/>
              <a:gd name="connsiteX132" fmla="*/ 71819 w 851754"/>
              <a:gd name="connsiteY132" fmla="*/ 362045 h 885158"/>
              <a:gd name="connsiteX133" fmla="*/ 86106 w 851754"/>
              <a:gd name="connsiteY133" fmla="*/ 376333 h 885158"/>
              <a:gd name="connsiteX134" fmla="*/ 118682 w 851754"/>
              <a:gd name="connsiteY134" fmla="*/ 376333 h 885158"/>
              <a:gd name="connsiteX135" fmla="*/ 132969 w 851754"/>
              <a:gd name="connsiteY135" fmla="*/ 362045 h 885158"/>
              <a:gd name="connsiteX136" fmla="*/ 118682 w 851754"/>
              <a:gd name="connsiteY136" fmla="*/ 347758 h 885158"/>
              <a:gd name="connsiteX137" fmla="*/ 412432 w 851754"/>
              <a:gd name="connsiteY137" fmla="*/ 614648 h 885158"/>
              <a:gd name="connsiteX138" fmla="*/ 411099 w 851754"/>
              <a:gd name="connsiteY138" fmla="*/ 612172 h 885158"/>
              <a:gd name="connsiteX139" fmla="*/ 409385 w 851754"/>
              <a:gd name="connsiteY139" fmla="*/ 610076 h 885158"/>
              <a:gd name="connsiteX140" fmla="*/ 407194 w 851754"/>
              <a:gd name="connsiteY140" fmla="*/ 608267 h 885158"/>
              <a:gd name="connsiteX141" fmla="*/ 404717 w 851754"/>
              <a:gd name="connsiteY141" fmla="*/ 606933 h 885158"/>
              <a:gd name="connsiteX142" fmla="*/ 402050 w 851754"/>
              <a:gd name="connsiteY142" fmla="*/ 606076 h 885158"/>
              <a:gd name="connsiteX143" fmla="*/ 396430 w 851754"/>
              <a:gd name="connsiteY143" fmla="*/ 606076 h 885158"/>
              <a:gd name="connsiteX144" fmla="*/ 393764 w 851754"/>
              <a:gd name="connsiteY144" fmla="*/ 606933 h 885158"/>
              <a:gd name="connsiteX145" fmla="*/ 391287 w 851754"/>
              <a:gd name="connsiteY145" fmla="*/ 608267 h 885158"/>
              <a:gd name="connsiteX146" fmla="*/ 389192 w 851754"/>
              <a:gd name="connsiteY146" fmla="*/ 610076 h 885158"/>
              <a:gd name="connsiteX147" fmla="*/ 385001 w 851754"/>
              <a:gd name="connsiteY147" fmla="*/ 620173 h 885158"/>
              <a:gd name="connsiteX148" fmla="*/ 389192 w 851754"/>
              <a:gd name="connsiteY148" fmla="*/ 630269 h 885158"/>
              <a:gd name="connsiteX149" fmla="*/ 399288 w 851754"/>
              <a:gd name="connsiteY149" fmla="*/ 634460 h 885158"/>
              <a:gd name="connsiteX150" fmla="*/ 402050 w 851754"/>
              <a:gd name="connsiteY150" fmla="*/ 634175 h 885158"/>
              <a:gd name="connsiteX151" fmla="*/ 404717 w 851754"/>
              <a:gd name="connsiteY151" fmla="*/ 633317 h 885158"/>
              <a:gd name="connsiteX152" fmla="*/ 407194 w 851754"/>
              <a:gd name="connsiteY152" fmla="*/ 631984 h 885158"/>
              <a:gd name="connsiteX153" fmla="*/ 409385 w 851754"/>
              <a:gd name="connsiteY153" fmla="*/ 630269 h 885158"/>
              <a:gd name="connsiteX154" fmla="*/ 413576 w 851754"/>
              <a:gd name="connsiteY154" fmla="*/ 620173 h 885158"/>
              <a:gd name="connsiteX155" fmla="*/ 413290 w 851754"/>
              <a:gd name="connsiteY155" fmla="*/ 617315 h 885158"/>
              <a:gd name="connsiteX156" fmla="*/ 412432 w 851754"/>
              <a:gd name="connsiteY156" fmla="*/ 614648 h 885158"/>
              <a:gd name="connsiteX157" fmla="*/ 340709 w 851754"/>
              <a:gd name="connsiteY157" fmla="*/ 614648 h 885158"/>
              <a:gd name="connsiteX158" fmla="*/ 339376 w 851754"/>
              <a:gd name="connsiteY158" fmla="*/ 612172 h 885158"/>
              <a:gd name="connsiteX159" fmla="*/ 337566 w 851754"/>
              <a:gd name="connsiteY159" fmla="*/ 609981 h 885158"/>
              <a:gd name="connsiteX160" fmla="*/ 317373 w 851754"/>
              <a:gd name="connsiteY160" fmla="*/ 609981 h 885158"/>
              <a:gd name="connsiteX161" fmla="*/ 315563 w 851754"/>
              <a:gd name="connsiteY161" fmla="*/ 612172 h 885158"/>
              <a:gd name="connsiteX162" fmla="*/ 314325 w 851754"/>
              <a:gd name="connsiteY162" fmla="*/ 614648 h 885158"/>
              <a:gd name="connsiteX163" fmla="*/ 313468 w 851754"/>
              <a:gd name="connsiteY163" fmla="*/ 617315 h 885158"/>
              <a:gd name="connsiteX164" fmla="*/ 313182 w 851754"/>
              <a:gd name="connsiteY164" fmla="*/ 620173 h 885158"/>
              <a:gd name="connsiteX165" fmla="*/ 313468 w 851754"/>
              <a:gd name="connsiteY165" fmla="*/ 622935 h 885158"/>
              <a:gd name="connsiteX166" fmla="*/ 314325 w 851754"/>
              <a:gd name="connsiteY166" fmla="*/ 625602 h 885158"/>
              <a:gd name="connsiteX167" fmla="*/ 315563 w 851754"/>
              <a:gd name="connsiteY167" fmla="*/ 628079 h 885158"/>
              <a:gd name="connsiteX168" fmla="*/ 317373 w 851754"/>
              <a:gd name="connsiteY168" fmla="*/ 630269 h 885158"/>
              <a:gd name="connsiteX169" fmla="*/ 319564 w 851754"/>
              <a:gd name="connsiteY169" fmla="*/ 631984 h 885158"/>
              <a:gd name="connsiteX170" fmla="*/ 322040 w 851754"/>
              <a:gd name="connsiteY170" fmla="*/ 633317 h 885158"/>
              <a:gd name="connsiteX171" fmla="*/ 324707 w 851754"/>
              <a:gd name="connsiteY171" fmla="*/ 634175 h 885158"/>
              <a:gd name="connsiteX172" fmla="*/ 327470 w 851754"/>
              <a:gd name="connsiteY172" fmla="*/ 634460 h 885158"/>
              <a:gd name="connsiteX173" fmla="*/ 330232 w 851754"/>
              <a:gd name="connsiteY173" fmla="*/ 634175 h 885158"/>
              <a:gd name="connsiteX174" fmla="*/ 332899 w 851754"/>
              <a:gd name="connsiteY174" fmla="*/ 633317 h 885158"/>
              <a:gd name="connsiteX175" fmla="*/ 335375 w 851754"/>
              <a:gd name="connsiteY175" fmla="*/ 631984 h 885158"/>
              <a:gd name="connsiteX176" fmla="*/ 337566 w 851754"/>
              <a:gd name="connsiteY176" fmla="*/ 630269 h 885158"/>
              <a:gd name="connsiteX177" fmla="*/ 339376 w 851754"/>
              <a:gd name="connsiteY177" fmla="*/ 628079 h 885158"/>
              <a:gd name="connsiteX178" fmla="*/ 340709 w 851754"/>
              <a:gd name="connsiteY178" fmla="*/ 625602 h 885158"/>
              <a:gd name="connsiteX179" fmla="*/ 341471 w 851754"/>
              <a:gd name="connsiteY179" fmla="*/ 622935 h 885158"/>
              <a:gd name="connsiteX180" fmla="*/ 341757 w 851754"/>
              <a:gd name="connsiteY180" fmla="*/ 620173 h 885158"/>
              <a:gd name="connsiteX181" fmla="*/ 341471 w 851754"/>
              <a:gd name="connsiteY181" fmla="*/ 617315 h 885158"/>
              <a:gd name="connsiteX182" fmla="*/ 340709 w 851754"/>
              <a:gd name="connsiteY182" fmla="*/ 614648 h 885158"/>
              <a:gd name="connsiteX183" fmla="*/ 118682 w 851754"/>
              <a:gd name="connsiteY183" fmla="*/ 605790 h 885158"/>
              <a:gd name="connsiteX184" fmla="*/ 86106 w 851754"/>
              <a:gd name="connsiteY184" fmla="*/ 605790 h 885158"/>
              <a:gd name="connsiteX185" fmla="*/ 71819 w 851754"/>
              <a:gd name="connsiteY185" fmla="*/ 620078 h 885158"/>
              <a:gd name="connsiteX186" fmla="*/ 86106 w 851754"/>
              <a:gd name="connsiteY186" fmla="*/ 634365 h 885158"/>
              <a:gd name="connsiteX187" fmla="*/ 118682 w 851754"/>
              <a:gd name="connsiteY187" fmla="*/ 634365 h 885158"/>
              <a:gd name="connsiteX188" fmla="*/ 132969 w 851754"/>
              <a:gd name="connsiteY188" fmla="*/ 620078 h 885158"/>
              <a:gd name="connsiteX189" fmla="*/ 118682 w 851754"/>
              <a:gd name="connsiteY189" fmla="*/ 605790 h 885158"/>
              <a:gd name="connsiteX190" fmla="*/ 838010 w 851754"/>
              <a:gd name="connsiteY190" fmla="*/ 767620 h 885158"/>
              <a:gd name="connsiteX191" fmla="*/ 644462 w 851754"/>
              <a:gd name="connsiteY191" fmla="*/ 885158 h 885158"/>
              <a:gd name="connsiteX192" fmla="*/ 643795 w 851754"/>
              <a:gd name="connsiteY192" fmla="*/ 885158 h 885158"/>
              <a:gd name="connsiteX193" fmla="*/ 643128 w 851754"/>
              <a:gd name="connsiteY193" fmla="*/ 885158 h 885158"/>
              <a:gd name="connsiteX194" fmla="*/ 449580 w 851754"/>
              <a:gd name="connsiteY194" fmla="*/ 767620 h 885158"/>
              <a:gd name="connsiteX195" fmla="*/ 440436 w 851754"/>
              <a:gd name="connsiteY195" fmla="*/ 724091 h 885158"/>
              <a:gd name="connsiteX196" fmla="*/ 14288 w 851754"/>
              <a:gd name="connsiteY196" fmla="*/ 724091 h 885158"/>
              <a:gd name="connsiteX197" fmla="*/ 0 w 851754"/>
              <a:gd name="connsiteY197" fmla="*/ 709803 h 885158"/>
              <a:gd name="connsiteX198" fmla="*/ 0 w 851754"/>
              <a:gd name="connsiteY198" fmla="*/ 530352 h 885158"/>
              <a:gd name="connsiteX199" fmla="*/ 14288 w 851754"/>
              <a:gd name="connsiteY199" fmla="*/ 516065 h 885158"/>
              <a:gd name="connsiteX200" fmla="*/ 264319 w 851754"/>
              <a:gd name="connsiteY200" fmla="*/ 516065 h 885158"/>
              <a:gd name="connsiteX201" fmla="*/ 264319 w 851754"/>
              <a:gd name="connsiteY201" fmla="*/ 466058 h 885158"/>
              <a:gd name="connsiteX202" fmla="*/ 14288 w 851754"/>
              <a:gd name="connsiteY202" fmla="*/ 466058 h 885158"/>
              <a:gd name="connsiteX203" fmla="*/ 0 w 851754"/>
              <a:gd name="connsiteY203" fmla="*/ 451771 h 885158"/>
              <a:gd name="connsiteX204" fmla="*/ 0 w 851754"/>
              <a:gd name="connsiteY204" fmla="*/ 272320 h 885158"/>
              <a:gd name="connsiteX205" fmla="*/ 14288 w 851754"/>
              <a:gd name="connsiteY205" fmla="*/ 258032 h 885158"/>
              <a:gd name="connsiteX206" fmla="*/ 264319 w 851754"/>
              <a:gd name="connsiteY206" fmla="*/ 258032 h 885158"/>
              <a:gd name="connsiteX207" fmla="*/ 264319 w 851754"/>
              <a:gd name="connsiteY207" fmla="*/ 208026 h 885158"/>
              <a:gd name="connsiteX208" fmla="*/ 14288 w 851754"/>
              <a:gd name="connsiteY208" fmla="*/ 208026 h 885158"/>
              <a:gd name="connsiteX209" fmla="*/ 0 w 851754"/>
              <a:gd name="connsiteY209" fmla="*/ 193739 h 885158"/>
              <a:gd name="connsiteX210" fmla="*/ 0 w 851754"/>
              <a:gd name="connsiteY210" fmla="*/ 14288 h 885158"/>
              <a:gd name="connsiteX211" fmla="*/ 14288 w 851754"/>
              <a:gd name="connsiteY211" fmla="*/ 0 h 885158"/>
              <a:gd name="connsiteX212" fmla="*/ 542830 w 851754"/>
              <a:gd name="connsiteY212" fmla="*/ 0 h 885158"/>
              <a:gd name="connsiteX213" fmla="*/ 557117 w 851754"/>
              <a:gd name="connsiteY213" fmla="*/ 14288 h 885158"/>
              <a:gd name="connsiteX214" fmla="*/ 557117 w 851754"/>
              <a:gd name="connsiteY214" fmla="*/ 193739 h 885158"/>
              <a:gd name="connsiteX215" fmla="*/ 542830 w 851754"/>
              <a:gd name="connsiteY215" fmla="*/ 208026 h 885158"/>
              <a:gd name="connsiteX216" fmla="*/ 292799 w 851754"/>
              <a:gd name="connsiteY216" fmla="*/ 208026 h 885158"/>
              <a:gd name="connsiteX217" fmla="*/ 292799 w 851754"/>
              <a:gd name="connsiteY217" fmla="*/ 258032 h 885158"/>
              <a:gd name="connsiteX218" fmla="*/ 542830 w 851754"/>
              <a:gd name="connsiteY218" fmla="*/ 258032 h 885158"/>
              <a:gd name="connsiteX219" fmla="*/ 557117 w 851754"/>
              <a:gd name="connsiteY219" fmla="*/ 272320 h 885158"/>
              <a:gd name="connsiteX220" fmla="*/ 557117 w 851754"/>
              <a:gd name="connsiteY220" fmla="*/ 451771 h 885158"/>
              <a:gd name="connsiteX221" fmla="*/ 542830 w 851754"/>
              <a:gd name="connsiteY221" fmla="*/ 466058 h 885158"/>
              <a:gd name="connsiteX222" fmla="*/ 292799 w 851754"/>
              <a:gd name="connsiteY222" fmla="*/ 466058 h 885158"/>
              <a:gd name="connsiteX223" fmla="*/ 292799 w 851754"/>
              <a:gd name="connsiteY223" fmla="*/ 516065 h 885158"/>
              <a:gd name="connsiteX224" fmla="*/ 447770 w 851754"/>
              <a:gd name="connsiteY224" fmla="*/ 516065 h 885158"/>
              <a:gd name="connsiteX225" fmla="*/ 449104 w 851754"/>
              <a:gd name="connsiteY225" fmla="*/ 508921 h 885158"/>
              <a:gd name="connsiteX226" fmla="*/ 463677 w 851754"/>
              <a:gd name="connsiteY226" fmla="*/ 497396 h 885158"/>
              <a:gd name="connsiteX227" fmla="*/ 634651 w 851754"/>
              <a:gd name="connsiteY227" fmla="*/ 445675 h 885158"/>
              <a:gd name="connsiteX228" fmla="*/ 652843 w 851754"/>
              <a:gd name="connsiteY228" fmla="*/ 445675 h 885158"/>
              <a:gd name="connsiteX229" fmla="*/ 823817 w 851754"/>
              <a:gd name="connsiteY229" fmla="*/ 497396 h 885158"/>
              <a:gd name="connsiteX230" fmla="*/ 838391 w 851754"/>
              <a:gd name="connsiteY230" fmla="*/ 508921 h 885158"/>
              <a:gd name="connsiteX231" fmla="*/ 838105 w 851754"/>
              <a:gd name="connsiteY231" fmla="*/ 767715 h 885158"/>
              <a:gd name="connsiteX232" fmla="*/ 28575 w 851754"/>
              <a:gd name="connsiteY232" fmla="*/ 179451 h 885158"/>
              <a:gd name="connsiteX233" fmla="*/ 528542 w 851754"/>
              <a:gd name="connsiteY233" fmla="*/ 179451 h 885158"/>
              <a:gd name="connsiteX234" fmla="*/ 528542 w 851754"/>
              <a:gd name="connsiteY234" fmla="*/ 28575 h 885158"/>
              <a:gd name="connsiteX235" fmla="*/ 28575 w 851754"/>
              <a:gd name="connsiteY235" fmla="*/ 28575 h 885158"/>
              <a:gd name="connsiteX236" fmla="*/ 28575 w 851754"/>
              <a:gd name="connsiteY236" fmla="*/ 179451 h 885158"/>
              <a:gd name="connsiteX237" fmla="*/ 28575 w 851754"/>
              <a:gd name="connsiteY237" fmla="*/ 437483 h 885158"/>
              <a:gd name="connsiteX238" fmla="*/ 528542 w 851754"/>
              <a:gd name="connsiteY238" fmla="*/ 437483 h 885158"/>
              <a:gd name="connsiteX239" fmla="*/ 528542 w 851754"/>
              <a:gd name="connsiteY239" fmla="*/ 286607 h 885158"/>
              <a:gd name="connsiteX240" fmla="*/ 28575 w 851754"/>
              <a:gd name="connsiteY240" fmla="*/ 286607 h 885158"/>
              <a:gd name="connsiteX241" fmla="*/ 28575 w 851754"/>
              <a:gd name="connsiteY241" fmla="*/ 437483 h 885158"/>
              <a:gd name="connsiteX242" fmla="*/ 812292 w 851754"/>
              <a:gd name="connsiteY242" fmla="*/ 526161 h 885158"/>
              <a:gd name="connsiteX243" fmla="*/ 810863 w 851754"/>
              <a:gd name="connsiteY243" fmla="*/ 526161 h 885158"/>
              <a:gd name="connsiteX244" fmla="*/ 643700 w 851754"/>
              <a:gd name="connsiteY244" fmla="*/ 474821 h 885158"/>
              <a:gd name="connsiteX245" fmla="*/ 549783 w 851754"/>
              <a:gd name="connsiteY245" fmla="*/ 517970 h 885158"/>
              <a:gd name="connsiteX246" fmla="*/ 476536 w 851754"/>
              <a:gd name="connsiteY246" fmla="*/ 526161 h 885158"/>
              <a:gd name="connsiteX247" fmla="*/ 475107 w 851754"/>
              <a:gd name="connsiteY247" fmla="*/ 526161 h 885158"/>
              <a:gd name="connsiteX248" fmla="*/ 474440 w 851754"/>
              <a:gd name="connsiteY248" fmla="*/ 530352 h 885158"/>
              <a:gd name="connsiteX249" fmla="*/ 472345 w 851754"/>
              <a:gd name="connsiteY249" fmla="*/ 544640 h 885158"/>
              <a:gd name="connsiteX250" fmla="*/ 466058 w 851754"/>
              <a:gd name="connsiteY250" fmla="*/ 606743 h 885158"/>
              <a:gd name="connsiteX251" fmla="*/ 464820 w 851754"/>
              <a:gd name="connsiteY251" fmla="*/ 632841 h 885158"/>
              <a:gd name="connsiteX252" fmla="*/ 465963 w 851754"/>
              <a:gd name="connsiteY252" fmla="*/ 695516 h 885158"/>
              <a:gd name="connsiteX253" fmla="*/ 467297 w 851754"/>
              <a:gd name="connsiteY253" fmla="*/ 709803 h 885158"/>
              <a:gd name="connsiteX254" fmla="*/ 469202 w 851754"/>
              <a:gd name="connsiteY254" fmla="*/ 724091 h 885158"/>
              <a:gd name="connsiteX255" fmla="*/ 476822 w 851754"/>
              <a:gd name="connsiteY255" fmla="*/ 759619 h 885158"/>
              <a:gd name="connsiteX256" fmla="*/ 643700 w 851754"/>
              <a:gd name="connsiteY256" fmla="*/ 856583 h 885158"/>
              <a:gd name="connsiteX257" fmla="*/ 810578 w 851754"/>
              <a:gd name="connsiteY257" fmla="*/ 759619 h 885158"/>
              <a:gd name="connsiteX258" fmla="*/ 812292 w 851754"/>
              <a:gd name="connsiteY258" fmla="*/ 526161 h 885158"/>
              <a:gd name="connsiteX259" fmla="*/ 437293 w 851754"/>
              <a:gd name="connsiteY259" fmla="*/ 695516 h 885158"/>
              <a:gd name="connsiteX260" fmla="*/ 443484 w 851754"/>
              <a:gd name="connsiteY260" fmla="*/ 544640 h 885158"/>
              <a:gd name="connsiteX261" fmla="*/ 28575 w 851754"/>
              <a:gd name="connsiteY261" fmla="*/ 544640 h 885158"/>
              <a:gd name="connsiteX262" fmla="*/ 28575 w 851754"/>
              <a:gd name="connsiteY262" fmla="*/ 695516 h 885158"/>
              <a:gd name="connsiteX263" fmla="*/ 437293 w 851754"/>
              <a:gd name="connsiteY263" fmla="*/ 695516 h 885158"/>
              <a:gd name="connsiteX264" fmla="*/ 796671 w 851754"/>
              <a:gd name="connsiteY264" fmla="*/ 572167 h 885158"/>
              <a:gd name="connsiteX265" fmla="*/ 796671 w 851754"/>
              <a:gd name="connsiteY265" fmla="*/ 592360 h 885158"/>
              <a:gd name="connsiteX266" fmla="*/ 762191 w 851754"/>
              <a:gd name="connsiteY266" fmla="*/ 626840 h 885158"/>
              <a:gd name="connsiteX267" fmla="*/ 773049 w 851754"/>
              <a:gd name="connsiteY267" fmla="*/ 678656 h 885158"/>
              <a:gd name="connsiteX268" fmla="*/ 643700 w 851754"/>
              <a:gd name="connsiteY268" fmla="*/ 808006 h 885158"/>
              <a:gd name="connsiteX269" fmla="*/ 522732 w 851754"/>
              <a:gd name="connsiteY269" fmla="*/ 724091 h 885158"/>
              <a:gd name="connsiteX270" fmla="*/ 518255 w 851754"/>
              <a:gd name="connsiteY270" fmla="*/ 709803 h 885158"/>
              <a:gd name="connsiteX271" fmla="*/ 515493 w 851754"/>
              <a:gd name="connsiteY271" fmla="*/ 695516 h 885158"/>
              <a:gd name="connsiteX272" fmla="*/ 514255 w 851754"/>
              <a:gd name="connsiteY272" fmla="*/ 678752 h 885158"/>
              <a:gd name="connsiteX273" fmla="*/ 528447 w 851754"/>
              <a:gd name="connsiteY273" fmla="*/ 620078 h 885158"/>
              <a:gd name="connsiteX274" fmla="*/ 542735 w 851754"/>
              <a:gd name="connsiteY274" fmla="*/ 597980 h 885158"/>
              <a:gd name="connsiteX275" fmla="*/ 557022 w 851754"/>
              <a:gd name="connsiteY275" fmla="*/ 582930 h 885158"/>
              <a:gd name="connsiteX276" fmla="*/ 643604 w 851754"/>
              <a:gd name="connsiteY276" fmla="*/ 549402 h 885158"/>
              <a:gd name="connsiteX277" fmla="*/ 747141 w 851754"/>
              <a:gd name="connsiteY277" fmla="*/ 601504 h 885158"/>
              <a:gd name="connsiteX278" fmla="*/ 776383 w 851754"/>
              <a:gd name="connsiteY278" fmla="*/ 572262 h 885158"/>
              <a:gd name="connsiteX279" fmla="*/ 796576 w 851754"/>
              <a:gd name="connsiteY279" fmla="*/ 572262 h 885158"/>
              <a:gd name="connsiteX280" fmla="*/ 739997 w 851754"/>
              <a:gd name="connsiteY280" fmla="*/ 649034 h 885158"/>
              <a:gd name="connsiteX281" fmla="*/ 644747 w 851754"/>
              <a:gd name="connsiteY281" fmla="*/ 744284 h 885158"/>
              <a:gd name="connsiteX282" fmla="*/ 634651 w 851754"/>
              <a:gd name="connsiteY282" fmla="*/ 748475 h 885158"/>
              <a:gd name="connsiteX283" fmla="*/ 624554 w 851754"/>
              <a:gd name="connsiteY283" fmla="*/ 744284 h 885158"/>
              <a:gd name="connsiteX284" fmla="*/ 567023 w 851754"/>
              <a:gd name="connsiteY284" fmla="*/ 686753 h 885158"/>
              <a:gd name="connsiteX285" fmla="*/ 567023 w 851754"/>
              <a:gd name="connsiteY285" fmla="*/ 666560 h 885158"/>
              <a:gd name="connsiteX286" fmla="*/ 587216 w 851754"/>
              <a:gd name="connsiteY286" fmla="*/ 666560 h 885158"/>
              <a:gd name="connsiteX287" fmla="*/ 634651 w 851754"/>
              <a:gd name="connsiteY287" fmla="*/ 713994 h 885158"/>
              <a:gd name="connsiteX288" fmla="*/ 726853 w 851754"/>
              <a:gd name="connsiteY288" fmla="*/ 621792 h 885158"/>
              <a:gd name="connsiteX289" fmla="*/ 643700 w 851754"/>
              <a:gd name="connsiteY289" fmla="*/ 577882 h 885158"/>
              <a:gd name="connsiteX290" fmla="*/ 557117 w 851754"/>
              <a:gd name="connsiteY290" fmla="*/ 627317 h 885158"/>
              <a:gd name="connsiteX291" fmla="*/ 542925 w 851754"/>
              <a:gd name="connsiteY291" fmla="*/ 678656 h 885158"/>
              <a:gd name="connsiteX292" fmla="*/ 552164 w 851754"/>
              <a:gd name="connsiteY292" fmla="*/ 720471 h 885158"/>
              <a:gd name="connsiteX293" fmla="*/ 643700 w 851754"/>
              <a:gd name="connsiteY293" fmla="*/ 779431 h 885158"/>
              <a:gd name="connsiteX294" fmla="*/ 744474 w 851754"/>
              <a:gd name="connsiteY294" fmla="*/ 678656 h 885158"/>
              <a:gd name="connsiteX295" fmla="*/ 739997 w 851754"/>
              <a:gd name="connsiteY295" fmla="*/ 649034 h 88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851754" h="885158">
                <a:moveTo>
                  <a:pt x="460915" y="114110"/>
                </a:moveTo>
                <a:cubicBezTo>
                  <a:pt x="458248" y="111442"/>
                  <a:pt x="456724" y="107823"/>
                  <a:pt x="456724" y="104013"/>
                </a:cubicBezTo>
                <a:cubicBezTo>
                  <a:pt x="456724" y="103061"/>
                  <a:pt x="456914" y="102108"/>
                  <a:pt x="457010" y="101251"/>
                </a:cubicBezTo>
                <a:cubicBezTo>
                  <a:pt x="457200" y="100298"/>
                  <a:pt x="457486" y="99441"/>
                  <a:pt x="457867" y="98584"/>
                </a:cubicBezTo>
                <a:cubicBezTo>
                  <a:pt x="458248" y="97727"/>
                  <a:pt x="458629" y="96869"/>
                  <a:pt x="459200" y="96107"/>
                </a:cubicBezTo>
                <a:cubicBezTo>
                  <a:pt x="459677" y="95250"/>
                  <a:pt x="460248" y="94583"/>
                  <a:pt x="460915" y="93917"/>
                </a:cubicBezTo>
                <a:cubicBezTo>
                  <a:pt x="461581" y="93250"/>
                  <a:pt x="462344" y="92678"/>
                  <a:pt x="463105" y="92107"/>
                </a:cubicBezTo>
                <a:cubicBezTo>
                  <a:pt x="463868" y="91631"/>
                  <a:pt x="464725" y="91154"/>
                  <a:pt x="465582" y="90869"/>
                </a:cubicBezTo>
                <a:cubicBezTo>
                  <a:pt x="466439" y="90488"/>
                  <a:pt x="467392" y="90202"/>
                  <a:pt x="468249" y="90011"/>
                </a:cubicBezTo>
                <a:cubicBezTo>
                  <a:pt x="472916" y="89059"/>
                  <a:pt x="477869" y="90583"/>
                  <a:pt x="481108" y="93917"/>
                </a:cubicBezTo>
                <a:cubicBezTo>
                  <a:pt x="481775" y="94583"/>
                  <a:pt x="482441" y="95250"/>
                  <a:pt x="482918" y="96107"/>
                </a:cubicBezTo>
                <a:cubicBezTo>
                  <a:pt x="483489" y="96869"/>
                  <a:pt x="483870" y="97727"/>
                  <a:pt x="484251" y="98584"/>
                </a:cubicBezTo>
                <a:cubicBezTo>
                  <a:pt x="484632" y="99441"/>
                  <a:pt x="484918" y="100298"/>
                  <a:pt x="485108" y="101251"/>
                </a:cubicBezTo>
                <a:cubicBezTo>
                  <a:pt x="485299" y="102108"/>
                  <a:pt x="485394" y="103061"/>
                  <a:pt x="485394" y="104013"/>
                </a:cubicBezTo>
                <a:cubicBezTo>
                  <a:pt x="485394" y="107823"/>
                  <a:pt x="483870" y="111442"/>
                  <a:pt x="481108" y="114110"/>
                </a:cubicBezTo>
                <a:cubicBezTo>
                  <a:pt x="478441" y="116777"/>
                  <a:pt x="474821" y="118301"/>
                  <a:pt x="471106" y="118301"/>
                </a:cubicBezTo>
                <a:cubicBezTo>
                  <a:pt x="470154" y="118301"/>
                  <a:pt x="469202" y="118301"/>
                  <a:pt x="468249" y="118015"/>
                </a:cubicBezTo>
                <a:cubicBezTo>
                  <a:pt x="467392" y="117824"/>
                  <a:pt x="466439" y="117539"/>
                  <a:pt x="465582" y="117253"/>
                </a:cubicBezTo>
                <a:cubicBezTo>
                  <a:pt x="464725" y="116872"/>
                  <a:pt x="463868" y="116396"/>
                  <a:pt x="463105" y="115919"/>
                </a:cubicBezTo>
                <a:cubicBezTo>
                  <a:pt x="462344" y="115348"/>
                  <a:pt x="461581" y="114776"/>
                  <a:pt x="460915" y="114110"/>
                </a:cubicBezTo>
                <a:close/>
                <a:moveTo>
                  <a:pt x="391287" y="115919"/>
                </a:moveTo>
                <a:cubicBezTo>
                  <a:pt x="392144" y="116396"/>
                  <a:pt x="392906" y="116872"/>
                  <a:pt x="393764" y="117253"/>
                </a:cubicBezTo>
                <a:cubicBezTo>
                  <a:pt x="394621" y="117539"/>
                  <a:pt x="395573" y="117824"/>
                  <a:pt x="396430" y="118015"/>
                </a:cubicBezTo>
                <a:cubicBezTo>
                  <a:pt x="397383" y="118205"/>
                  <a:pt x="398336" y="118301"/>
                  <a:pt x="399288" y="118301"/>
                </a:cubicBezTo>
                <a:cubicBezTo>
                  <a:pt x="400145" y="118301"/>
                  <a:pt x="401098" y="118301"/>
                  <a:pt x="402050" y="118015"/>
                </a:cubicBezTo>
                <a:cubicBezTo>
                  <a:pt x="402907" y="117824"/>
                  <a:pt x="403860" y="117539"/>
                  <a:pt x="404717" y="117253"/>
                </a:cubicBezTo>
                <a:cubicBezTo>
                  <a:pt x="405575" y="116872"/>
                  <a:pt x="406432" y="116396"/>
                  <a:pt x="407194" y="115919"/>
                </a:cubicBezTo>
                <a:cubicBezTo>
                  <a:pt x="407956" y="115348"/>
                  <a:pt x="408718" y="114776"/>
                  <a:pt x="409385" y="114110"/>
                </a:cubicBezTo>
                <a:cubicBezTo>
                  <a:pt x="410051" y="113443"/>
                  <a:pt x="410623" y="112681"/>
                  <a:pt x="411099" y="111919"/>
                </a:cubicBezTo>
                <a:cubicBezTo>
                  <a:pt x="411671" y="111157"/>
                  <a:pt x="412052" y="110300"/>
                  <a:pt x="412432" y="109442"/>
                </a:cubicBezTo>
                <a:cubicBezTo>
                  <a:pt x="412814" y="108585"/>
                  <a:pt x="413099" y="107728"/>
                  <a:pt x="413290" y="106775"/>
                </a:cubicBezTo>
                <a:cubicBezTo>
                  <a:pt x="413480" y="105918"/>
                  <a:pt x="413576" y="104966"/>
                  <a:pt x="413576" y="104013"/>
                </a:cubicBezTo>
                <a:cubicBezTo>
                  <a:pt x="413576" y="100298"/>
                  <a:pt x="412052" y="96584"/>
                  <a:pt x="409385" y="93917"/>
                </a:cubicBezTo>
                <a:cubicBezTo>
                  <a:pt x="408718" y="93250"/>
                  <a:pt x="407956" y="92678"/>
                  <a:pt x="407194" y="92107"/>
                </a:cubicBezTo>
                <a:cubicBezTo>
                  <a:pt x="406432" y="91631"/>
                  <a:pt x="405575" y="91154"/>
                  <a:pt x="404717" y="90773"/>
                </a:cubicBezTo>
                <a:cubicBezTo>
                  <a:pt x="403860" y="90488"/>
                  <a:pt x="402907" y="90202"/>
                  <a:pt x="402050" y="90011"/>
                </a:cubicBezTo>
                <a:cubicBezTo>
                  <a:pt x="397383" y="89059"/>
                  <a:pt x="392525" y="90583"/>
                  <a:pt x="389192" y="93917"/>
                </a:cubicBezTo>
                <a:cubicBezTo>
                  <a:pt x="386525" y="96584"/>
                  <a:pt x="385001" y="100298"/>
                  <a:pt x="385001" y="104013"/>
                </a:cubicBezTo>
                <a:cubicBezTo>
                  <a:pt x="385001" y="107728"/>
                  <a:pt x="386525" y="111442"/>
                  <a:pt x="389192" y="114110"/>
                </a:cubicBezTo>
                <a:cubicBezTo>
                  <a:pt x="389858" y="114776"/>
                  <a:pt x="390525" y="115348"/>
                  <a:pt x="391287" y="115919"/>
                </a:cubicBezTo>
                <a:close/>
                <a:moveTo>
                  <a:pt x="314325" y="109442"/>
                </a:moveTo>
                <a:cubicBezTo>
                  <a:pt x="314611" y="110300"/>
                  <a:pt x="315087" y="111157"/>
                  <a:pt x="315563" y="111919"/>
                </a:cubicBezTo>
                <a:cubicBezTo>
                  <a:pt x="316135" y="112681"/>
                  <a:pt x="316706" y="113443"/>
                  <a:pt x="317373" y="114110"/>
                </a:cubicBezTo>
                <a:cubicBezTo>
                  <a:pt x="320040" y="116777"/>
                  <a:pt x="323755" y="118301"/>
                  <a:pt x="327470" y="118301"/>
                </a:cubicBezTo>
                <a:cubicBezTo>
                  <a:pt x="331184" y="118301"/>
                  <a:pt x="334899" y="116777"/>
                  <a:pt x="337566" y="114110"/>
                </a:cubicBezTo>
                <a:cubicBezTo>
                  <a:pt x="338233" y="113443"/>
                  <a:pt x="338804" y="112681"/>
                  <a:pt x="339376" y="111919"/>
                </a:cubicBezTo>
                <a:cubicBezTo>
                  <a:pt x="339852" y="111157"/>
                  <a:pt x="340328" y="110300"/>
                  <a:pt x="340709" y="109442"/>
                </a:cubicBezTo>
                <a:cubicBezTo>
                  <a:pt x="340995" y="108585"/>
                  <a:pt x="341281" y="107728"/>
                  <a:pt x="341471" y="106775"/>
                </a:cubicBezTo>
                <a:cubicBezTo>
                  <a:pt x="341662" y="105918"/>
                  <a:pt x="341757" y="104966"/>
                  <a:pt x="341757" y="104013"/>
                </a:cubicBezTo>
                <a:cubicBezTo>
                  <a:pt x="341757" y="103061"/>
                  <a:pt x="341757" y="102108"/>
                  <a:pt x="341471" y="101251"/>
                </a:cubicBezTo>
                <a:cubicBezTo>
                  <a:pt x="341281" y="100298"/>
                  <a:pt x="340995" y="99441"/>
                  <a:pt x="340709" y="98584"/>
                </a:cubicBezTo>
                <a:cubicBezTo>
                  <a:pt x="340328" y="97727"/>
                  <a:pt x="339852" y="96869"/>
                  <a:pt x="339376" y="96107"/>
                </a:cubicBezTo>
                <a:cubicBezTo>
                  <a:pt x="338804" y="95345"/>
                  <a:pt x="338233" y="94583"/>
                  <a:pt x="337566" y="93917"/>
                </a:cubicBezTo>
                <a:cubicBezTo>
                  <a:pt x="332232" y="88583"/>
                  <a:pt x="322707" y="88583"/>
                  <a:pt x="317373" y="93917"/>
                </a:cubicBezTo>
                <a:cubicBezTo>
                  <a:pt x="316706" y="94583"/>
                  <a:pt x="316135" y="95345"/>
                  <a:pt x="315563" y="96107"/>
                </a:cubicBezTo>
                <a:cubicBezTo>
                  <a:pt x="315087" y="96869"/>
                  <a:pt x="314611" y="97727"/>
                  <a:pt x="314325" y="98584"/>
                </a:cubicBezTo>
                <a:cubicBezTo>
                  <a:pt x="313944" y="99441"/>
                  <a:pt x="313658" y="100298"/>
                  <a:pt x="313468" y="101251"/>
                </a:cubicBezTo>
                <a:cubicBezTo>
                  <a:pt x="313277" y="102108"/>
                  <a:pt x="313182" y="103061"/>
                  <a:pt x="313182" y="104013"/>
                </a:cubicBezTo>
                <a:cubicBezTo>
                  <a:pt x="313182" y="104966"/>
                  <a:pt x="313182" y="105918"/>
                  <a:pt x="313468" y="106775"/>
                </a:cubicBezTo>
                <a:cubicBezTo>
                  <a:pt x="313658" y="107728"/>
                  <a:pt x="313944" y="108585"/>
                  <a:pt x="314325" y="109442"/>
                </a:cubicBezTo>
                <a:close/>
                <a:moveTo>
                  <a:pt x="118682" y="89726"/>
                </a:moveTo>
                <a:lnTo>
                  <a:pt x="86106" y="89726"/>
                </a:lnTo>
                <a:cubicBezTo>
                  <a:pt x="78200" y="89726"/>
                  <a:pt x="71819" y="96107"/>
                  <a:pt x="71819" y="104013"/>
                </a:cubicBezTo>
                <a:cubicBezTo>
                  <a:pt x="71819" y="111919"/>
                  <a:pt x="78200" y="118301"/>
                  <a:pt x="86106" y="118301"/>
                </a:cubicBezTo>
                <a:lnTo>
                  <a:pt x="118682" y="118301"/>
                </a:lnTo>
                <a:cubicBezTo>
                  <a:pt x="126587" y="118301"/>
                  <a:pt x="132969" y="111919"/>
                  <a:pt x="132969" y="104013"/>
                </a:cubicBezTo>
                <a:cubicBezTo>
                  <a:pt x="132969" y="96107"/>
                  <a:pt x="126587" y="89726"/>
                  <a:pt x="118682" y="89726"/>
                </a:cubicBezTo>
                <a:close/>
                <a:moveTo>
                  <a:pt x="457867" y="367570"/>
                </a:moveTo>
                <a:cubicBezTo>
                  <a:pt x="458248" y="368427"/>
                  <a:pt x="458629" y="369189"/>
                  <a:pt x="459200" y="370046"/>
                </a:cubicBezTo>
                <a:cubicBezTo>
                  <a:pt x="459677" y="370808"/>
                  <a:pt x="460248" y="371570"/>
                  <a:pt x="460915" y="372142"/>
                </a:cubicBezTo>
                <a:cubicBezTo>
                  <a:pt x="461581" y="372808"/>
                  <a:pt x="462344" y="373475"/>
                  <a:pt x="463105" y="373952"/>
                </a:cubicBezTo>
                <a:cubicBezTo>
                  <a:pt x="463868" y="374428"/>
                  <a:pt x="464725" y="374904"/>
                  <a:pt x="465582" y="375285"/>
                </a:cubicBezTo>
                <a:cubicBezTo>
                  <a:pt x="466439" y="375666"/>
                  <a:pt x="467392" y="375857"/>
                  <a:pt x="468249" y="376047"/>
                </a:cubicBezTo>
                <a:cubicBezTo>
                  <a:pt x="469202" y="376238"/>
                  <a:pt x="470154" y="376333"/>
                  <a:pt x="471106" y="376333"/>
                </a:cubicBezTo>
                <a:cubicBezTo>
                  <a:pt x="474821" y="376333"/>
                  <a:pt x="478536" y="374809"/>
                  <a:pt x="481108" y="372142"/>
                </a:cubicBezTo>
                <a:cubicBezTo>
                  <a:pt x="481775" y="371570"/>
                  <a:pt x="482441" y="370808"/>
                  <a:pt x="482918" y="370046"/>
                </a:cubicBezTo>
                <a:cubicBezTo>
                  <a:pt x="483489" y="369189"/>
                  <a:pt x="483870" y="368427"/>
                  <a:pt x="484251" y="367570"/>
                </a:cubicBezTo>
                <a:cubicBezTo>
                  <a:pt x="484632" y="366713"/>
                  <a:pt x="484918" y="365760"/>
                  <a:pt x="485108" y="364903"/>
                </a:cubicBezTo>
                <a:cubicBezTo>
                  <a:pt x="485299" y="363950"/>
                  <a:pt x="485394" y="362998"/>
                  <a:pt x="485394" y="362045"/>
                </a:cubicBezTo>
                <a:cubicBezTo>
                  <a:pt x="485394" y="358331"/>
                  <a:pt x="483870" y="354616"/>
                  <a:pt x="481108" y="351949"/>
                </a:cubicBezTo>
                <a:cubicBezTo>
                  <a:pt x="477869" y="348615"/>
                  <a:pt x="472916" y="347091"/>
                  <a:pt x="468249" y="348044"/>
                </a:cubicBezTo>
                <a:cubicBezTo>
                  <a:pt x="467392" y="348234"/>
                  <a:pt x="466439" y="348520"/>
                  <a:pt x="465582" y="348901"/>
                </a:cubicBezTo>
                <a:cubicBezTo>
                  <a:pt x="464725" y="349187"/>
                  <a:pt x="463868" y="349663"/>
                  <a:pt x="463105" y="350234"/>
                </a:cubicBezTo>
                <a:cubicBezTo>
                  <a:pt x="462344" y="350711"/>
                  <a:pt x="461581" y="351282"/>
                  <a:pt x="460915" y="351949"/>
                </a:cubicBezTo>
                <a:cubicBezTo>
                  <a:pt x="458248" y="354616"/>
                  <a:pt x="456724" y="358331"/>
                  <a:pt x="456724" y="362045"/>
                </a:cubicBezTo>
                <a:cubicBezTo>
                  <a:pt x="456724" y="362998"/>
                  <a:pt x="456914" y="363950"/>
                  <a:pt x="457010" y="364903"/>
                </a:cubicBezTo>
                <a:cubicBezTo>
                  <a:pt x="457200" y="365760"/>
                  <a:pt x="457486" y="366713"/>
                  <a:pt x="457867" y="367570"/>
                </a:cubicBezTo>
                <a:close/>
                <a:moveTo>
                  <a:pt x="399288" y="376333"/>
                </a:moveTo>
                <a:cubicBezTo>
                  <a:pt x="400145" y="376333"/>
                  <a:pt x="401098" y="376238"/>
                  <a:pt x="402050" y="376047"/>
                </a:cubicBezTo>
                <a:cubicBezTo>
                  <a:pt x="402907" y="375857"/>
                  <a:pt x="403860" y="375666"/>
                  <a:pt x="404717" y="375285"/>
                </a:cubicBezTo>
                <a:cubicBezTo>
                  <a:pt x="405575" y="374904"/>
                  <a:pt x="406432" y="374428"/>
                  <a:pt x="407194" y="373952"/>
                </a:cubicBezTo>
                <a:cubicBezTo>
                  <a:pt x="407956" y="373475"/>
                  <a:pt x="408718" y="372808"/>
                  <a:pt x="409385" y="372142"/>
                </a:cubicBezTo>
                <a:cubicBezTo>
                  <a:pt x="412052" y="369475"/>
                  <a:pt x="413576" y="365855"/>
                  <a:pt x="413576" y="362045"/>
                </a:cubicBezTo>
                <a:cubicBezTo>
                  <a:pt x="413576" y="361188"/>
                  <a:pt x="413576" y="360236"/>
                  <a:pt x="413290" y="359283"/>
                </a:cubicBezTo>
                <a:cubicBezTo>
                  <a:pt x="413099" y="358331"/>
                  <a:pt x="412814" y="357473"/>
                  <a:pt x="412432" y="356616"/>
                </a:cubicBezTo>
                <a:cubicBezTo>
                  <a:pt x="412052" y="355759"/>
                  <a:pt x="411671" y="354902"/>
                  <a:pt x="411099" y="354140"/>
                </a:cubicBezTo>
                <a:cubicBezTo>
                  <a:pt x="410623" y="353378"/>
                  <a:pt x="410051" y="352616"/>
                  <a:pt x="409385" y="351949"/>
                </a:cubicBezTo>
                <a:cubicBezTo>
                  <a:pt x="408718" y="351282"/>
                  <a:pt x="407956" y="350711"/>
                  <a:pt x="407194" y="350234"/>
                </a:cubicBezTo>
                <a:cubicBezTo>
                  <a:pt x="406432" y="349663"/>
                  <a:pt x="405575" y="349282"/>
                  <a:pt x="404717" y="348901"/>
                </a:cubicBezTo>
                <a:cubicBezTo>
                  <a:pt x="403860" y="348520"/>
                  <a:pt x="402907" y="348234"/>
                  <a:pt x="402050" y="348044"/>
                </a:cubicBezTo>
                <a:cubicBezTo>
                  <a:pt x="400241" y="347663"/>
                  <a:pt x="398336" y="347663"/>
                  <a:pt x="396430" y="348044"/>
                </a:cubicBezTo>
                <a:cubicBezTo>
                  <a:pt x="395573" y="348234"/>
                  <a:pt x="394621" y="348520"/>
                  <a:pt x="393764" y="348901"/>
                </a:cubicBezTo>
                <a:cubicBezTo>
                  <a:pt x="392906" y="349282"/>
                  <a:pt x="392144" y="349663"/>
                  <a:pt x="391287" y="350234"/>
                </a:cubicBezTo>
                <a:cubicBezTo>
                  <a:pt x="390525" y="350711"/>
                  <a:pt x="389858" y="351282"/>
                  <a:pt x="389192" y="351949"/>
                </a:cubicBezTo>
                <a:cubicBezTo>
                  <a:pt x="386525" y="354616"/>
                  <a:pt x="385001" y="358331"/>
                  <a:pt x="385001" y="362045"/>
                </a:cubicBezTo>
                <a:cubicBezTo>
                  <a:pt x="385001" y="365760"/>
                  <a:pt x="386525" y="369475"/>
                  <a:pt x="389192" y="372142"/>
                </a:cubicBezTo>
                <a:cubicBezTo>
                  <a:pt x="391859" y="374809"/>
                  <a:pt x="395478" y="376333"/>
                  <a:pt x="399288" y="376333"/>
                </a:cubicBezTo>
                <a:close/>
                <a:moveTo>
                  <a:pt x="314325" y="367570"/>
                </a:moveTo>
                <a:cubicBezTo>
                  <a:pt x="314611" y="368427"/>
                  <a:pt x="315087" y="369189"/>
                  <a:pt x="315563" y="370046"/>
                </a:cubicBezTo>
                <a:cubicBezTo>
                  <a:pt x="316135" y="370808"/>
                  <a:pt x="316706" y="371475"/>
                  <a:pt x="317373" y="372142"/>
                </a:cubicBezTo>
                <a:cubicBezTo>
                  <a:pt x="320040" y="374809"/>
                  <a:pt x="323755" y="376333"/>
                  <a:pt x="327470" y="376333"/>
                </a:cubicBezTo>
                <a:cubicBezTo>
                  <a:pt x="331184" y="376333"/>
                  <a:pt x="334899" y="374809"/>
                  <a:pt x="337566" y="372142"/>
                </a:cubicBezTo>
                <a:cubicBezTo>
                  <a:pt x="338233" y="371475"/>
                  <a:pt x="338804" y="370808"/>
                  <a:pt x="339376" y="370046"/>
                </a:cubicBezTo>
                <a:cubicBezTo>
                  <a:pt x="339852" y="369189"/>
                  <a:pt x="340328" y="368427"/>
                  <a:pt x="340709" y="367570"/>
                </a:cubicBezTo>
                <a:cubicBezTo>
                  <a:pt x="340995" y="366713"/>
                  <a:pt x="341281" y="365760"/>
                  <a:pt x="341471" y="364903"/>
                </a:cubicBezTo>
                <a:cubicBezTo>
                  <a:pt x="341662" y="363950"/>
                  <a:pt x="341757" y="362998"/>
                  <a:pt x="341757" y="362045"/>
                </a:cubicBezTo>
                <a:cubicBezTo>
                  <a:pt x="341757" y="361093"/>
                  <a:pt x="341757" y="360236"/>
                  <a:pt x="341471" y="359283"/>
                </a:cubicBezTo>
                <a:cubicBezTo>
                  <a:pt x="341281" y="358331"/>
                  <a:pt x="340995" y="357473"/>
                  <a:pt x="340709" y="356616"/>
                </a:cubicBezTo>
                <a:cubicBezTo>
                  <a:pt x="340328" y="355759"/>
                  <a:pt x="339852" y="354902"/>
                  <a:pt x="339376" y="354140"/>
                </a:cubicBezTo>
                <a:cubicBezTo>
                  <a:pt x="338804" y="353378"/>
                  <a:pt x="338233" y="352616"/>
                  <a:pt x="337566" y="351949"/>
                </a:cubicBezTo>
                <a:cubicBezTo>
                  <a:pt x="336899" y="351282"/>
                  <a:pt x="336232" y="350711"/>
                  <a:pt x="335375" y="350234"/>
                </a:cubicBezTo>
                <a:cubicBezTo>
                  <a:pt x="334613" y="349663"/>
                  <a:pt x="333851" y="349282"/>
                  <a:pt x="332899" y="348901"/>
                </a:cubicBezTo>
                <a:cubicBezTo>
                  <a:pt x="332042" y="348520"/>
                  <a:pt x="331184" y="348234"/>
                  <a:pt x="330232" y="348044"/>
                </a:cubicBezTo>
                <a:cubicBezTo>
                  <a:pt x="325660" y="347091"/>
                  <a:pt x="320707" y="348615"/>
                  <a:pt x="317373" y="351949"/>
                </a:cubicBezTo>
                <a:cubicBezTo>
                  <a:pt x="316706" y="352616"/>
                  <a:pt x="316135" y="353378"/>
                  <a:pt x="315563" y="354140"/>
                </a:cubicBezTo>
                <a:cubicBezTo>
                  <a:pt x="315087" y="354902"/>
                  <a:pt x="314611" y="355759"/>
                  <a:pt x="314325" y="356616"/>
                </a:cubicBezTo>
                <a:cubicBezTo>
                  <a:pt x="313944" y="357473"/>
                  <a:pt x="313658" y="358331"/>
                  <a:pt x="313468" y="359283"/>
                </a:cubicBezTo>
                <a:cubicBezTo>
                  <a:pt x="313277" y="360236"/>
                  <a:pt x="313182" y="361093"/>
                  <a:pt x="313182" y="362045"/>
                </a:cubicBezTo>
                <a:cubicBezTo>
                  <a:pt x="313182" y="362998"/>
                  <a:pt x="313182" y="363950"/>
                  <a:pt x="313468" y="364903"/>
                </a:cubicBezTo>
                <a:cubicBezTo>
                  <a:pt x="313658" y="365760"/>
                  <a:pt x="313944" y="366713"/>
                  <a:pt x="314325" y="367570"/>
                </a:cubicBezTo>
                <a:close/>
                <a:moveTo>
                  <a:pt x="118682" y="347758"/>
                </a:moveTo>
                <a:lnTo>
                  <a:pt x="86106" y="347758"/>
                </a:lnTo>
                <a:cubicBezTo>
                  <a:pt x="78200" y="347758"/>
                  <a:pt x="71819" y="354140"/>
                  <a:pt x="71819" y="362045"/>
                </a:cubicBezTo>
                <a:cubicBezTo>
                  <a:pt x="71819" y="369951"/>
                  <a:pt x="78200" y="376333"/>
                  <a:pt x="86106" y="376333"/>
                </a:cubicBezTo>
                <a:lnTo>
                  <a:pt x="118682" y="376333"/>
                </a:lnTo>
                <a:cubicBezTo>
                  <a:pt x="126587" y="376333"/>
                  <a:pt x="132969" y="369951"/>
                  <a:pt x="132969" y="362045"/>
                </a:cubicBezTo>
                <a:cubicBezTo>
                  <a:pt x="132969" y="354140"/>
                  <a:pt x="126587" y="347758"/>
                  <a:pt x="118682" y="347758"/>
                </a:cubicBezTo>
                <a:close/>
                <a:moveTo>
                  <a:pt x="412432" y="614648"/>
                </a:moveTo>
                <a:cubicBezTo>
                  <a:pt x="412052" y="613791"/>
                  <a:pt x="411671" y="612934"/>
                  <a:pt x="411099" y="612172"/>
                </a:cubicBezTo>
                <a:cubicBezTo>
                  <a:pt x="410623" y="611410"/>
                  <a:pt x="410051" y="610648"/>
                  <a:pt x="409385" y="610076"/>
                </a:cubicBezTo>
                <a:cubicBezTo>
                  <a:pt x="408718" y="609410"/>
                  <a:pt x="407956" y="608743"/>
                  <a:pt x="407194" y="608267"/>
                </a:cubicBezTo>
                <a:cubicBezTo>
                  <a:pt x="406432" y="607695"/>
                  <a:pt x="405575" y="607314"/>
                  <a:pt x="404717" y="606933"/>
                </a:cubicBezTo>
                <a:cubicBezTo>
                  <a:pt x="403860" y="606552"/>
                  <a:pt x="402907" y="606266"/>
                  <a:pt x="402050" y="606076"/>
                </a:cubicBezTo>
                <a:cubicBezTo>
                  <a:pt x="400241" y="605695"/>
                  <a:pt x="398336" y="605695"/>
                  <a:pt x="396430" y="606076"/>
                </a:cubicBezTo>
                <a:cubicBezTo>
                  <a:pt x="395573" y="606266"/>
                  <a:pt x="394621" y="606552"/>
                  <a:pt x="393764" y="606933"/>
                </a:cubicBezTo>
                <a:cubicBezTo>
                  <a:pt x="392906" y="607314"/>
                  <a:pt x="392144" y="607695"/>
                  <a:pt x="391287" y="608267"/>
                </a:cubicBezTo>
                <a:cubicBezTo>
                  <a:pt x="390525" y="608743"/>
                  <a:pt x="389858" y="609410"/>
                  <a:pt x="389192" y="610076"/>
                </a:cubicBezTo>
                <a:cubicBezTo>
                  <a:pt x="386525" y="612648"/>
                  <a:pt x="385001" y="616363"/>
                  <a:pt x="385001" y="620173"/>
                </a:cubicBezTo>
                <a:cubicBezTo>
                  <a:pt x="385001" y="623983"/>
                  <a:pt x="386525" y="627602"/>
                  <a:pt x="389192" y="630269"/>
                </a:cubicBezTo>
                <a:cubicBezTo>
                  <a:pt x="391859" y="632936"/>
                  <a:pt x="395478" y="634460"/>
                  <a:pt x="399288" y="634460"/>
                </a:cubicBezTo>
                <a:cubicBezTo>
                  <a:pt x="400145" y="634460"/>
                  <a:pt x="401098" y="634460"/>
                  <a:pt x="402050" y="634175"/>
                </a:cubicBezTo>
                <a:cubicBezTo>
                  <a:pt x="402907" y="633984"/>
                  <a:pt x="403860" y="633698"/>
                  <a:pt x="404717" y="633317"/>
                </a:cubicBezTo>
                <a:cubicBezTo>
                  <a:pt x="405575" y="632936"/>
                  <a:pt x="406432" y="632555"/>
                  <a:pt x="407194" y="631984"/>
                </a:cubicBezTo>
                <a:cubicBezTo>
                  <a:pt x="407956" y="631508"/>
                  <a:pt x="408718" y="630936"/>
                  <a:pt x="409385" y="630269"/>
                </a:cubicBezTo>
                <a:cubicBezTo>
                  <a:pt x="412052" y="627602"/>
                  <a:pt x="413576" y="623888"/>
                  <a:pt x="413576" y="620173"/>
                </a:cubicBezTo>
                <a:cubicBezTo>
                  <a:pt x="413576" y="619220"/>
                  <a:pt x="413576" y="618268"/>
                  <a:pt x="413290" y="617315"/>
                </a:cubicBezTo>
                <a:cubicBezTo>
                  <a:pt x="413099" y="616458"/>
                  <a:pt x="412814" y="615506"/>
                  <a:pt x="412432" y="614648"/>
                </a:cubicBezTo>
                <a:close/>
                <a:moveTo>
                  <a:pt x="340709" y="614648"/>
                </a:moveTo>
                <a:cubicBezTo>
                  <a:pt x="340328" y="613791"/>
                  <a:pt x="339852" y="612934"/>
                  <a:pt x="339376" y="612172"/>
                </a:cubicBezTo>
                <a:cubicBezTo>
                  <a:pt x="338804" y="611410"/>
                  <a:pt x="338233" y="610648"/>
                  <a:pt x="337566" y="609981"/>
                </a:cubicBezTo>
                <a:cubicBezTo>
                  <a:pt x="332232" y="604742"/>
                  <a:pt x="322707" y="604742"/>
                  <a:pt x="317373" y="609981"/>
                </a:cubicBezTo>
                <a:cubicBezTo>
                  <a:pt x="316706" y="610648"/>
                  <a:pt x="316135" y="611410"/>
                  <a:pt x="315563" y="612172"/>
                </a:cubicBezTo>
                <a:cubicBezTo>
                  <a:pt x="315087" y="612934"/>
                  <a:pt x="314611" y="613791"/>
                  <a:pt x="314325" y="614648"/>
                </a:cubicBezTo>
                <a:cubicBezTo>
                  <a:pt x="313944" y="615506"/>
                  <a:pt x="313658" y="616458"/>
                  <a:pt x="313468" y="617315"/>
                </a:cubicBezTo>
                <a:cubicBezTo>
                  <a:pt x="313277" y="618268"/>
                  <a:pt x="313182" y="619220"/>
                  <a:pt x="313182" y="620173"/>
                </a:cubicBezTo>
                <a:cubicBezTo>
                  <a:pt x="313182" y="621030"/>
                  <a:pt x="313182" y="621983"/>
                  <a:pt x="313468" y="622935"/>
                </a:cubicBezTo>
                <a:cubicBezTo>
                  <a:pt x="313658" y="623792"/>
                  <a:pt x="313944" y="624745"/>
                  <a:pt x="314325" y="625602"/>
                </a:cubicBezTo>
                <a:cubicBezTo>
                  <a:pt x="314611" y="626459"/>
                  <a:pt x="315087" y="627317"/>
                  <a:pt x="315563" y="628079"/>
                </a:cubicBezTo>
                <a:cubicBezTo>
                  <a:pt x="316135" y="628841"/>
                  <a:pt x="316706" y="629603"/>
                  <a:pt x="317373" y="630269"/>
                </a:cubicBezTo>
                <a:cubicBezTo>
                  <a:pt x="318040" y="630936"/>
                  <a:pt x="318802" y="631508"/>
                  <a:pt x="319564" y="631984"/>
                </a:cubicBezTo>
                <a:cubicBezTo>
                  <a:pt x="320326" y="632555"/>
                  <a:pt x="321183" y="632936"/>
                  <a:pt x="322040" y="633317"/>
                </a:cubicBezTo>
                <a:cubicBezTo>
                  <a:pt x="322898" y="633698"/>
                  <a:pt x="323755" y="633984"/>
                  <a:pt x="324707" y="634175"/>
                </a:cubicBezTo>
                <a:cubicBezTo>
                  <a:pt x="325565" y="634365"/>
                  <a:pt x="326517" y="634460"/>
                  <a:pt x="327470" y="634460"/>
                </a:cubicBezTo>
                <a:cubicBezTo>
                  <a:pt x="328422" y="634460"/>
                  <a:pt x="329375" y="634460"/>
                  <a:pt x="330232" y="634175"/>
                </a:cubicBezTo>
                <a:cubicBezTo>
                  <a:pt x="331184" y="633984"/>
                  <a:pt x="332042" y="633698"/>
                  <a:pt x="332899" y="633317"/>
                </a:cubicBezTo>
                <a:cubicBezTo>
                  <a:pt x="333851" y="632936"/>
                  <a:pt x="334613" y="632555"/>
                  <a:pt x="335375" y="631984"/>
                </a:cubicBezTo>
                <a:cubicBezTo>
                  <a:pt x="336232" y="631508"/>
                  <a:pt x="336899" y="630936"/>
                  <a:pt x="337566" y="630269"/>
                </a:cubicBezTo>
                <a:cubicBezTo>
                  <a:pt x="338233" y="629603"/>
                  <a:pt x="338804" y="628841"/>
                  <a:pt x="339376" y="628079"/>
                </a:cubicBezTo>
                <a:cubicBezTo>
                  <a:pt x="339852" y="627317"/>
                  <a:pt x="340328" y="626459"/>
                  <a:pt x="340709" y="625602"/>
                </a:cubicBezTo>
                <a:cubicBezTo>
                  <a:pt x="340995" y="624745"/>
                  <a:pt x="341281" y="623792"/>
                  <a:pt x="341471" y="622935"/>
                </a:cubicBezTo>
                <a:cubicBezTo>
                  <a:pt x="341662" y="621983"/>
                  <a:pt x="341757" y="621030"/>
                  <a:pt x="341757" y="620173"/>
                </a:cubicBezTo>
                <a:cubicBezTo>
                  <a:pt x="341757" y="619220"/>
                  <a:pt x="341757" y="618268"/>
                  <a:pt x="341471" y="617315"/>
                </a:cubicBezTo>
                <a:cubicBezTo>
                  <a:pt x="341281" y="616458"/>
                  <a:pt x="340995" y="615506"/>
                  <a:pt x="340709" y="614648"/>
                </a:cubicBezTo>
                <a:close/>
                <a:moveTo>
                  <a:pt x="118682" y="605790"/>
                </a:moveTo>
                <a:lnTo>
                  <a:pt x="86106" y="605790"/>
                </a:lnTo>
                <a:cubicBezTo>
                  <a:pt x="78200" y="605790"/>
                  <a:pt x="71819" y="612172"/>
                  <a:pt x="71819" y="620078"/>
                </a:cubicBezTo>
                <a:cubicBezTo>
                  <a:pt x="71819" y="627983"/>
                  <a:pt x="78200" y="634365"/>
                  <a:pt x="86106" y="634365"/>
                </a:cubicBezTo>
                <a:lnTo>
                  <a:pt x="118682" y="634365"/>
                </a:lnTo>
                <a:cubicBezTo>
                  <a:pt x="126587" y="634365"/>
                  <a:pt x="132969" y="627983"/>
                  <a:pt x="132969" y="620078"/>
                </a:cubicBezTo>
                <a:cubicBezTo>
                  <a:pt x="132969" y="612172"/>
                  <a:pt x="126587" y="605790"/>
                  <a:pt x="118682" y="605790"/>
                </a:cubicBezTo>
                <a:close/>
                <a:moveTo>
                  <a:pt x="838010" y="767620"/>
                </a:moveTo>
                <a:cubicBezTo>
                  <a:pt x="806196" y="876014"/>
                  <a:pt x="651034" y="884873"/>
                  <a:pt x="644462" y="885158"/>
                </a:cubicBezTo>
                <a:cubicBezTo>
                  <a:pt x="644271" y="885158"/>
                  <a:pt x="643985" y="885158"/>
                  <a:pt x="643795" y="885158"/>
                </a:cubicBezTo>
                <a:cubicBezTo>
                  <a:pt x="643604" y="885158"/>
                  <a:pt x="643318" y="885158"/>
                  <a:pt x="643128" y="885158"/>
                </a:cubicBezTo>
                <a:cubicBezTo>
                  <a:pt x="636556" y="884873"/>
                  <a:pt x="481394" y="876014"/>
                  <a:pt x="449580" y="767620"/>
                </a:cubicBezTo>
                <a:cubicBezTo>
                  <a:pt x="445484" y="753809"/>
                  <a:pt x="442531" y="739140"/>
                  <a:pt x="440436" y="724091"/>
                </a:cubicBezTo>
                <a:lnTo>
                  <a:pt x="14288" y="724091"/>
                </a:lnTo>
                <a:cubicBezTo>
                  <a:pt x="6382" y="724091"/>
                  <a:pt x="0" y="717709"/>
                  <a:pt x="0" y="709803"/>
                </a:cubicBezTo>
                <a:lnTo>
                  <a:pt x="0" y="530352"/>
                </a:lnTo>
                <a:cubicBezTo>
                  <a:pt x="0" y="522446"/>
                  <a:pt x="6382" y="516065"/>
                  <a:pt x="14288" y="516065"/>
                </a:cubicBezTo>
                <a:lnTo>
                  <a:pt x="264319" y="516065"/>
                </a:lnTo>
                <a:lnTo>
                  <a:pt x="264319" y="466058"/>
                </a:lnTo>
                <a:lnTo>
                  <a:pt x="14288" y="466058"/>
                </a:lnTo>
                <a:cubicBezTo>
                  <a:pt x="6382" y="466058"/>
                  <a:pt x="0" y="459677"/>
                  <a:pt x="0" y="451771"/>
                </a:cubicBezTo>
                <a:lnTo>
                  <a:pt x="0" y="272320"/>
                </a:lnTo>
                <a:cubicBezTo>
                  <a:pt x="0" y="264414"/>
                  <a:pt x="6382" y="258032"/>
                  <a:pt x="14288" y="258032"/>
                </a:cubicBezTo>
                <a:lnTo>
                  <a:pt x="264319" y="258032"/>
                </a:lnTo>
                <a:lnTo>
                  <a:pt x="264319" y="208026"/>
                </a:lnTo>
                <a:lnTo>
                  <a:pt x="14288" y="208026"/>
                </a:lnTo>
                <a:cubicBezTo>
                  <a:pt x="6382" y="208026"/>
                  <a:pt x="0" y="201644"/>
                  <a:pt x="0" y="193739"/>
                </a:cubicBezTo>
                <a:lnTo>
                  <a:pt x="0" y="14288"/>
                </a:lnTo>
                <a:cubicBezTo>
                  <a:pt x="0" y="6382"/>
                  <a:pt x="6382" y="0"/>
                  <a:pt x="14288" y="0"/>
                </a:cubicBezTo>
                <a:lnTo>
                  <a:pt x="542830" y="0"/>
                </a:lnTo>
                <a:cubicBezTo>
                  <a:pt x="550736" y="0"/>
                  <a:pt x="557117" y="6382"/>
                  <a:pt x="557117" y="14288"/>
                </a:cubicBezTo>
                <a:lnTo>
                  <a:pt x="557117" y="193739"/>
                </a:lnTo>
                <a:cubicBezTo>
                  <a:pt x="557117" y="201644"/>
                  <a:pt x="550736" y="208026"/>
                  <a:pt x="542830" y="208026"/>
                </a:cubicBezTo>
                <a:lnTo>
                  <a:pt x="292799" y="208026"/>
                </a:lnTo>
                <a:lnTo>
                  <a:pt x="292799" y="258032"/>
                </a:lnTo>
                <a:lnTo>
                  <a:pt x="542830" y="258032"/>
                </a:lnTo>
                <a:cubicBezTo>
                  <a:pt x="550736" y="258032"/>
                  <a:pt x="557117" y="264414"/>
                  <a:pt x="557117" y="272320"/>
                </a:cubicBezTo>
                <a:lnTo>
                  <a:pt x="557117" y="451771"/>
                </a:lnTo>
                <a:cubicBezTo>
                  <a:pt x="557117" y="459677"/>
                  <a:pt x="550736" y="466058"/>
                  <a:pt x="542830" y="466058"/>
                </a:cubicBezTo>
                <a:lnTo>
                  <a:pt x="292799" y="466058"/>
                </a:lnTo>
                <a:lnTo>
                  <a:pt x="292799" y="516065"/>
                </a:lnTo>
                <a:lnTo>
                  <a:pt x="447770" y="516065"/>
                </a:lnTo>
                <a:cubicBezTo>
                  <a:pt x="448437" y="512159"/>
                  <a:pt x="448913" y="509588"/>
                  <a:pt x="449104" y="508921"/>
                </a:cubicBezTo>
                <a:cubicBezTo>
                  <a:pt x="450437" y="501968"/>
                  <a:pt x="456914" y="497300"/>
                  <a:pt x="463677" y="497396"/>
                </a:cubicBezTo>
                <a:cubicBezTo>
                  <a:pt x="533495" y="499967"/>
                  <a:pt x="589407" y="483013"/>
                  <a:pt x="634651" y="445675"/>
                </a:cubicBezTo>
                <a:cubicBezTo>
                  <a:pt x="639890" y="441293"/>
                  <a:pt x="647605" y="441293"/>
                  <a:pt x="652843" y="445675"/>
                </a:cubicBezTo>
                <a:cubicBezTo>
                  <a:pt x="697992" y="483013"/>
                  <a:pt x="753809" y="499967"/>
                  <a:pt x="823817" y="497396"/>
                </a:cubicBezTo>
                <a:cubicBezTo>
                  <a:pt x="830675" y="497205"/>
                  <a:pt x="837057" y="502063"/>
                  <a:pt x="838391" y="508921"/>
                </a:cubicBezTo>
                <a:cubicBezTo>
                  <a:pt x="839629" y="515303"/>
                  <a:pt x="868013" y="665607"/>
                  <a:pt x="838105" y="767715"/>
                </a:cubicBezTo>
                <a:close/>
                <a:moveTo>
                  <a:pt x="28575" y="179451"/>
                </a:moveTo>
                <a:lnTo>
                  <a:pt x="528542" y="179451"/>
                </a:lnTo>
                <a:lnTo>
                  <a:pt x="528542" y="28575"/>
                </a:lnTo>
                <a:lnTo>
                  <a:pt x="28575" y="28575"/>
                </a:lnTo>
                <a:lnTo>
                  <a:pt x="28575" y="179451"/>
                </a:lnTo>
                <a:close/>
                <a:moveTo>
                  <a:pt x="28575" y="437483"/>
                </a:moveTo>
                <a:lnTo>
                  <a:pt x="528542" y="437483"/>
                </a:lnTo>
                <a:lnTo>
                  <a:pt x="528542" y="286607"/>
                </a:lnTo>
                <a:lnTo>
                  <a:pt x="28575" y="286607"/>
                </a:lnTo>
                <a:lnTo>
                  <a:pt x="28575" y="437483"/>
                </a:lnTo>
                <a:close/>
                <a:moveTo>
                  <a:pt x="812292" y="526161"/>
                </a:moveTo>
                <a:cubicBezTo>
                  <a:pt x="812292" y="526161"/>
                  <a:pt x="811340" y="526161"/>
                  <a:pt x="810863" y="526161"/>
                </a:cubicBezTo>
                <a:cubicBezTo>
                  <a:pt x="745331" y="526161"/>
                  <a:pt x="689229" y="508921"/>
                  <a:pt x="643700" y="474821"/>
                </a:cubicBezTo>
                <a:cubicBezTo>
                  <a:pt x="616268" y="495395"/>
                  <a:pt x="584835" y="509778"/>
                  <a:pt x="549783" y="517970"/>
                </a:cubicBezTo>
                <a:cubicBezTo>
                  <a:pt x="526923" y="523304"/>
                  <a:pt x="502444" y="526161"/>
                  <a:pt x="476536" y="526161"/>
                </a:cubicBezTo>
                <a:cubicBezTo>
                  <a:pt x="476060" y="526161"/>
                  <a:pt x="475583" y="526161"/>
                  <a:pt x="475107" y="526161"/>
                </a:cubicBezTo>
                <a:cubicBezTo>
                  <a:pt x="474917" y="527399"/>
                  <a:pt x="474631" y="528923"/>
                  <a:pt x="474440" y="530352"/>
                </a:cubicBezTo>
                <a:cubicBezTo>
                  <a:pt x="473774" y="534448"/>
                  <a:pt x="473107" y="539210"/>
                  <a:pt x="472345" y="544640"/>
                </a:cubicBezTo>
                <a:cubicBezTo>
                  <a:pt x="470154" y="560927"/>
                  <a:pt x="467678" y="582549"/>
                  <a:pt x="466058" y="606743"/>
                </a:cubicBezTo>
                <a:cubicBezTo>
                  <a:pt x="465487" y="615220"/>
                  <a:pt x="465106" y="623888"/>
                  <a:pt x="464820" y="632841"/>
                </a:cubicBezTo>
                <a:cubicBezTo>
                  <a:pt x="464153" y="653225"/>
                  <a:pt x="464344" y="674561"/>
                  <a:pt x="465963" y="695516"/>
                </a:cubicBezTo>
                <a:cubicBezTo>
                  <a:pt x="466344" y="700278"/>
                  <a:pt x="466820" y="705041"/>
                  <a:pt x="467297" y="709803"/>
                </a:cubicBezTo>
                <a:cubicBezTo>
                  <a:pt x="467868" y="714661"/>
                  <a:pt x="468535" y="719328"/>
                  <a:pt x="469202" y="724091"/>
                </a:cubicBezTo>
                <a:cubicBezTo>
                  <a:pt x="471106" y="736473"/>
                  <a:pt x="473488" y="748379"/>
                  <a:pt x="476822" y="759619"/>
                </a:cubicBezTo>
                <a:cubicBezTo>
                  <a:pt x="501968" y="845153"/>
                  <a:pt x="632746" y="855917"/>
                  <a:pt x="643700" y="856583"/>
                </a:cubicBezTo>
                <a:cubicBezTo>
                  <a:pt x="654558" y="855821"/>
                  <a:pt x="785432" y="845153"/>
                  <a:pt x="810578" y="759619"/>
                </a:cubicBezTo>
                <a:cubicBezTo>
                  <a:pt x="834009" y="679895"/>
                  <a:pt x="818293" y="563309"/>
                  <a:pt x="812292" y="526161"/>
                </a:cubicBezTo>
                <a:close/>
                <a:moveTo>
                  <a:pt x="437293" y="695516"/>
                </a:moveTo>
                <a:cubicBezTo>
                  <a:pt x="433102" y="638842"/>
                  <a:pt x="438626" y="580739"/>
                  <a:pt x="443484" y="544640"/>
                </a:cubicBezTo>
                <a:lnTo>
                  <a:pt x="28575" y="544640"/>
                </a:lnTo>
                <a:lnTo>
                  <a:pt x="28575" y="695516"/>
                </a:lnTo>
                <a:lnTo>
                  <a:pt x="437293" y="695516"/>
                </a:lnTo>
                <a:close/>
                <a:moveTo>
                  <a:pt x="796671" y="572167"/>
                </a:moveTo>
                <a:cubicBezTo>
                  <a:pt x="802291" y="577787"/>
                  <a:pt x="802291" y="586835"/>
                  <a:pt x="796671" y="592360"/>
                </a:cubicBezTo>
                <a:lnTo>
                  <a:pt x="762191" y="626840"/>
                </a:lnTo>
                <a:cubicBezTo>
                  <a:pt x="769144" y="642747"/>
                  <a:pt x="773049" y="660178"/>
                  <a:pt x="773049" y="678656"/>
                </a:cubicBezTo>
                <a:cubicBezTo>
                  <a:pt x="773049" y="749998"/>
                  <a:pt x="715042" y="808006"/>
                  <a:pt x="643700" y="808006"/>
                </a:cubicBezTo>
                <a:cubicBezTo>
                  <a:pt x="588359" y="808006"/>
                  <a:pt x="541211" y="773049"/>
                  <a:pt x="522732" y="724091"/>
                </a:cubicBezTo>
                <a:cubicBezTo>
                  <a:pt x="521018" y="719423"/>
                  <a:pt x="519494" y="714661"/>
                  <a:pt x="518255" y="709803"/>
                </a:cubicBezTo>
                <a:cubicBezTo>
                  <a:pt x="517112" y="705136"/>
                  <a:pt x="516160" y="700373"/>
                  <a:pt x="515493" y="695516"/>
                </a:cubicBezTo>
                <a:cubicBezTo>
                  <a:pt x="514731" y="689991"/>
                  <a:pt x="514255" y="684371"/>
                  <a:pt x="514255" y="678752"/>
                </a:cubicBezTo>
                <a:cubicBezTo>
                  <a:pt x="514255" y="657606"/>
                  <a:pt x="519398" y="637699"/>
                  <a:pt x="528447" y="620078"/>
                </a:cubicBezTo>
                <a:cubicBezTo>
                  <a:pt x="532448" y="612172"/>
                  <a:pt x="537210" y="604742"/>
                  <a:pt x="542735" y="597980"/>
                </a:cubicBezTo>
                <a:cubicBezTo>
                  <a:pt x="547116" y="592550"/>
                  <a:pt x="551879" y="587597"/>
                  <a:pt x="557022" y="582930"/>
                </a:cubicBezTo>
                <a:cubicBezTo>
                  <a:pt x="579977" y="562166"/>
                  <a:pt x="610267" y="549402"/>
                  <a:pt x="643604" y="549402"/>
                </a:cubicBezTo>
                <a:cubicBezTo>
                  <a:pt x="685991" y="549402"/>
                  <a:pt x="723519" y="569976"/>
                  <a:pt x="747141" y="601504"/>
                </a:cubicBezTo>
                <a:lnTo>
                  <a:pt x="776383" y="572262"/>
                </a:lnTo>
                <a:cubicBezTo>
                  <a:pt x="782003" y="566642"/>
                  <a:pt x="791051" y="566642"/>
                  <a:pt x="796576" y="572262"/>
                </a:cubicBezTo>
                <a:close/>
                <a:moveTo>
                  <a:pt x="739997" y="649034"/>
                </a:moveTo>
                <a:lnTo>
                  <a:pt x="644747" y="744284"/>
                </a:lnTo>
                <a:cubicBezTo>
                  <a:pt x="641985" y="747046"/>
                  <a:pt x="638270" y="748475"/>
                  <a:pt x="634651" y="748475"/>
                </a:cubicBezTo>
                <a:cubicBezTo>
                  <a:pt x="631031" y="748475"/>
                  <a:pt x="627317" y="747046"/>
                  <a:pt x="624554" y="744284"/>
                </a:cubicBezTo>
                <a:lnTo>
                  <a:pt x="567023" y="686753"/>
                </a:lnTo>
                <a:cubicBezTo>
                  <a:pt x="561404" y="681133"/>
                  <a:pt x="561404" y="672084"/>
                  <a:pt x="567023" y="666560"/>
                </a:cubicBezTo>
                <a:cubicBezTo>
                  <a:pt x="572643" y="661035"/>
                  <a:pt x="581692" y="660940"/>
                  <a:pt x="587216" y="666560"/>
                </a:cubicBezTo>
                <a:lnTo>
                  <a:pt x="634651" y="713994"/>
                </a:lnTo>
                <a:lnTo>
                  <a:pt x="726853" y="621792"/>
                </a:lnTo>
                <a:cubicBezTo>
                  <a:pt x="708660" y="595313"/>
                  <a:pt x="678180" y="577882"/>
                  <a:pt x="643700" y="577882"/>
                </a:cubicBezTo>
                <a:cubicBezTo>
                  <a:pt x="606933" y="577882"/>
                  <a:pt x="574739" y="597789"/>
                  <a:pt x="557117" y="627317"/>
                </a:cubicBezTo>
                <a:cubicBezTo>
                  <a:pt x="548164" y="642366"/>
                  <a:pt x="542925" y="659892"/>
                  <a:pt x="542925" y="678656"/>
                </a:cubicBezTo>
                <a:cubicBezTo>
                  <a:pt x="542925" y="693611"/>
                  <a:pt x="546259" y="707708"/>
                  <a:pt x="552164" y="720471"/>
                </a:cubicBezTo>
                <a:cubicBezTo>
                  <a:pt x="568071" y="755142"/>
                  <a:pt x="603123" y="779431"/>
                  <a:pt x="643700" y="779431"/>
                </a:cubicBezTo>
                <a:cubicBezTo>
                  <a:pt x="699230" y="779431"/>
                  <a:pt x="744474" y="734187"/>
                  <a:pt x="744474" y="678656"/>
                </a:cubicBezTo>
                <a:cubicBezTo>
                  <a:pt x="744474" y="668369"/>
                  <a:pt x="742855" y="658368"/>
                  <a:pt x="739997" y="649034"/>
                </a:cubicBezTo>
                <a:close/>
              </a:path>
            </a:pathLst>
          </a:custGeom>
          <a:solidFill>
            <a:srgbClr val="8CC12B"/>
          </a:solidFill>
          <a:ln w="9525" cap="flat">
            <a:noFill/>
            <a:prstDash val="solid"/>
            <a:miter/>
          </a:ln>
        </p:spPr>
        <p:txBody>
          <a:bodyPr rtlCol="0" anchor="ctr"/>
          <a:lstStyle/>
          <a:p>
            <a:endParaRPr lang="en-US"/>
          </a:p>
        </p:txBody>
      </p:sp>
      <p:sp>
        <p:nvSpPr>
          <p:cNvPr id="25" name="TextBox 24">
            <a:extLst>
              <a:ext uri="{FF2B5EF4-FFF2-40B4-BE49-F238E27FC236}">
                <a16:creationId xmlns:a16="http://schemas.microsoft.com/office/drawing/2014/main" id="{06643302-824B-D6F2-1C56-2E22A8306BC9}"/>
              </a:ext>
            </a:extLst>
          </p:cNvPr>
          <p:cNvSpPr txBox="1">
            <a:spLocks/>
          </p:cNvSpPr>
          <p:nvPr/>
        </p:nvSpPr>
        <p:spPr>
          <a:xfrm>
            <a:off x="4930103" y="4045120"/>
            <a:ext cx="2494759" cy="1315745"/>
          </a:xfrm>
          <a:prstGeom prst="rect">
            <a:avLst/>
          </a:prstGeom>
          <a:noFill/>
        </p:spPr>
        <p:txBody>
          <a:bodyPr wrap="square" rtlCol="0">
            <a:spAutoFit/>
          </a:bodyPr>
          <a:lstStyle/>
          <a:p>
            <a:r>
              <a:rPr lang="en-US" sz="1400" b="1">
                <a:solidFill>
                  <a:srgbClr val="1A59A0"/>
                </a:solidFill>
                <a:latin typeface="Roboto Light" panose="02000000000000000000" pitchFamily="2" charset="0"/>
                <a:ea typeface="Roboto Light" panose="02000000000000000000" pitchFamily="2" charset="0"/>
                <a:cs typeface="Open Sans Light" panose="020B0306030504020204" pitchFamily="34" charset="0"/>
              </a:rPr>
              <a:t>Implementation </a:t>
            </a:r>
            <a:r>
              <a:rPr lang="en-US" sz="1400" b="1" i="0" u="none" strike="noStrike" baseline="0">
                <a:solidFill>
                  <a:srgbClr val="1A59A0"/>
                </a:solidFill>
                <a:latin typeface="Roboto Light" panose="02000000000000000000" pitchFamily="2" charset="0"/>
                <a:ea typeface="Roboto Light" panose="02000000000000000000" pitchFamily="2" charset="0"/>
                <a:cs typeface="Open Sans Light" panose="020B0306030504020204" pitchFamily="34" charset="0"/>
              </a:rPr>
              <a:t>Logistics Coordination</a:t>
            </a:r>
          </a:p>
          <a:p>
            <a:br>
              <a:rPr lang="en-US" sz="950" i="0" u="none" strike="noStrike" baseline="0">
                <a:solidFill>
                  <a:srgbClr val="0D4F9B"/>
                </a:solidFill>
                <a:latin typeface="Roboto Light" panose="02000000000000000000" pitchFamily="2" charset="0"/>
                <a:ea typeface="Roboto Light" panose="02000000000000000000" pitchFamily="2" charset="0"/>
                <a:cs typeface="Open Sans Light" panose="020B0306030504020204" pitchFamily="34" charset="0"/>
              </a:rPr>
            </a:br>
            <a:r>
              <a:rPr lang="en-US" sz="1050" i="0" u="none" strike="noStrike" baseline="0">
                <a:latin typeface="Roboto Light" panose="02000000000000000000" pitchFamily="2" charset="0"/>
                <a:ea typeface="Roboto Light" panose="02000000000000000000" pitchFamily="2" charset="0"/>
                <a:cs typeface="Open Sans Light" panose="020B0306030504020204" pitchFamily="34" charset="0"/>
              </a:rPr>
              <a:t>Your dedicated project manager and project team will get the right equipment and people where they need to be at the right time</a:t>
            </a:r>
            <a:r>
              <a:rPr lang="en-US" sz="950" i="0" u="none" strike="noStrike" baseline="0">
                <a:latin typeface="Roboto Light" panose="02000000000000000000" pitchFamily="2" charset="0"/>
                <a:ea typeface="Roboto Light" panose="02000000000000000000" pitchFamily="2" charset="0"/>
                <a:cs typeface="Open Sans Light" panose="020B0306030504020204" pitchFamily="34" charset="0"/>
              </a:rPr>
              <a:t>.</a:t>
            </a:r>
          </a:p>
        </p:txBody>
      </p:sp>
      <p:grpSp>
        <p:nvGrpSpPr>
          <p:cNvPr id="26" name="Group 25">
            <a:extLst>
              <a:ext uri="{FF2B5EF4-FFF2-40B4-BE49-F238E27FC236}">
                <a16:creationId xmlns:a16="http://schemas.microsoft.com/office/drawing/2014/main" id="{31B53EDF-5FDE-0C76-E23D-0B74EA3DE16C}"/>
              </a:ext>
            </a:extLst>
          </p:cNvPr>
          <p:cNvGrpSpPr/>
          <p:nvPr/>
        </p:nvGrpSpPr>
        <p:grpSpPr>
          <a:xfrm>
            <a:off x="4537808" y="4150051"/>
            <a:ext cx="429688" cy="429688"/>
            <a:chOff x="-663863" y="8313699"/>
            <a:chExt cx="571500" cy="571500"/>
          </a:xfrm>
          <a:solidFill>
            <a:srgbClr val="8CC12B"/>
          </a:solidFill>
        </p:grpSpPr>
        <p:sp>
          <p:nvSpPr>
            <p:cNvPr id="27" name="Freeform: Shape 26">
              <a:extLst>
                <a:ext uri="{FF2B5EF4-FFF2-40B4-BE49-F238E27FC236}">
                  <a16:creationId xmlns:a16="http://schemas.microsoft.com/office/drawing/2014/main" id="{A33B392E-6D32-9538-B7AD-A339D50F5819}"/>
                </a:ext>
              </a:extLst>
            </p:cNvPr>
            <p:cNvSpPr/>
            <p:nvPr/>
          </p:nvSpPr>
          <p:spPr>
            <a:xfrm>
              <a:off x="-359063" y="8694699"/>
              <a:ext cx="104775" cy="171450"/>
            </a:xfrm>
            <a:custGeom>
              <a:avLst/>
              <a:gdLst>
                <a:gd name="connsiteX0" fmla="*/ 9525 w 104775"/>
                <a:gd name="connsiteY0" fmla="*/ 0 h 171450"/>
                <a:gd name="connsiteX1" fmla="*/ 0 w 104775"/>
                <a:gd name="connsiteY1" fmla="*/ 0 h 171450"/>
                <a:gd name="connsiteX2" fmla="*/ 0 w 104775"/>
                <a:gd name="connsiteY2" fmla="*/ 19050 h 171450"/>
                <a:gd name="connsiteX3" fmla="*/ 9525 w 104775"/>
                <a:gd name="connsiteY3" fmla="*/ 19050 h 171450"/>
                <a:gd name="connsiteX4" fmla="*/ 38100 w 104775"/>
                <a:gd name="connsiteY4" fmla="*/ 47625 h 171450"/>
                <a:gd name="connsiteX5" fmla="*/ 38100 w 104775"/>
                <a:gd name="connsiteY5" fmla="*/ 123825 h 171450"/>
                <a:gd name="connsiteX6" fmla="*/ 85725 w 104775"/>
                <a:gd name="connsiteY6" fmla="*/ 171450 h 171450"/>
                <a:gd name="connsiteX7" fmla="*/ 104775 w 104775"/>
                <a:gd name="connsiteY7" fmla="*/ 171450 h 171450"/>
                <a:gd name="connsiteX8" fmla="*/ 104775 w 104775"/>
                <a:gd name="connsiteY8" fmla="*/ 152400 h 171450"/>
                <a:gd name="connsiteX9" fmla="*/ 85725 w 104775"/>
                <a:gd name="connsiteY9" fmla="*/ 152400 h 171450"/>
                <a:gd name="connsiteX10" fmla="*/ 57150 w 104775"/>
                <a:gd name="connsiteY10" fmla="*/ 123825 h 171450"/>
                <a:gd name="connsiteX11" fmla="*/ 57150 w 104775"/>
                <a:gd name="connsiteY11" fmla="*/ 47625 h 171450"/>
                <a:gd name="connsiteX12" fmla="*/ 9525 w 104775"/>
                <a:gd name="connsiteY12"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71450">
                  <a:moveTo>
                    <a:pt x="9525" y="0"/>
                  </a:moveTo>
                  <a:lnTo>
                    <a:pt x="0" y="0"/>
                  </a:lnTo>
                  <a:lnTo>
                    <a:pt x="0" y="19050"/>
                  </a:lnTo>
                  <a:lnTo>
                    <a:pt x="9525" y="19050"/>
                  </a:lnTo>
                  <a:cubicBezTo>
                    <a:pt x="25307" y="19050"/>
                    <a:pt x="38100" y="31843"/>
                    <a:pt x="38100" y="47625"/>
                  </a:cubicBezTo>
                  <a:lnTo>
                    <a:pt x="38100" y="123825"/>
                  </a:lnTo>
                  <a:cubicBezTo>
                    <a:pt x="38100" y="150127"/>
                    <a:pt x="59423" y="171450"/>
                    <a:pt x="85725" y="171450"/>
                  </a:cubicBezTo>
                  <a:lnTo>
                    <a:pt x="104775" y="171450"/>
                  </a:lnTo>
                  <a:lnTo>
                    <a:pt x="104775" y="152400"/>
                  </a:lnTo>
                  <a:lnTo>
                    <a:pt x="85725" y="152400"/>
                  </a:lnTo>
                  <a:cubicBezTo>
                    <a:pt x="69943" y="152400"/>
                    <a:pt x="57150" y="139607"/>
                    <a:pt x="57150" y="123825"/>
                  </a:cubicBezTo>
                  <a:lnTo>
                    <a:pt x="57150" y="47625"/>
                  </a:lnTo>
                  <a:cubicBezTo>
                    <a:pt x="57150" y="21323"/>
                    <a:pt x="35827" y="0"/>
                    <a:pt x="9525" y="0"/>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3056FFC-1CD1-4B67-83D5-87614A849320}"/>
                </a:ext>
              </a:extLst>
            </p:cNvPr>
            <p:cNvSpPr/>
            <p:nvPr/>
          </p:nvSpPr>
          <p:spPr>
            <a:xfrm>
              <a:off x="-663863" y="8561349"/>
              <a:ext cx="314325" cy="152400"/>
            </a:xfrm>
            <a:custGeom>
              <a:avLst/>
              <a:gdLst>
                <a:gd name="connsiteX0" fmla="*/ 76200 w 314325"/>
                <a:gd name="connsiteY0" fmla="*/ 152400 h 152400"/>
                <a:gd name="connsiteX1" fmla="*/ 152400 w 314325"/>
                <a:gd name="connsiteY1" fmla="*/ 152400 h 152400"/>
                <a:gd name="connsiteX2" fmla="*/ 152400 w 314325"/>
                <a:gd name="connsiteY2" fmla="*/ 133350 h 152400"/>
                <a:gd name="connsiteX3" fmla="*/ 76200 w 314325"/>
                <a:gd name="connsiteY3" fmla="*/ 133350 h 152400"/>
                <a:gd name="connsiteX4" fmla="*/ 19050 w 314325"/>
                <a:gd name="connsiteY4" fmla="*/ 76200 h 152400"/>
                <a:gd name="connsiteX5" fmla="*/ 76200 w 314325"/>
                <a:gd name="connsiteY5" fmla="*/ 19050 h 152400"/>
                <a:gd name="connsiteX6" fmla="*/ 314325 w 314325"/>
                <a:gd name="connsiteY6" fmla="*/ 19050 h 152400"/>
                <a:gd name="connsiteX7" fmla="*/ 314325 w 314325"/>
                <a:gd name="connsiteY7" fmla="*/ 0 h 152400"/>
                <a:gd name="connsiteX8" fmla="*/ 76200 w 314325"/>
                <a:gd name="connsiteY8" fmla="*/ 0 h 152400"/>
                <a:gd name="connsiteX9" fmla="*/ 0 w 314325"/>
                <a:gd name="connsiteY9" fmla="*/ 76200 h 152400"/>
                <a:gd name="connsiteX10" fmla="*/ 76200 w 314325"/>
                <a:gd name="connsiteY10"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325" h="152400">
                  <a:moveTo>
                    <a:pt x="76200" y="152400"/>
                  </a:moveTo>
                  <a:lnTo>
                    <a:pt x="152400" y="152400"/>
                  </a:lnTo>
                  <a:lnTo>
                    <a:pt x="152400" y="133350"/>
                  </a:lnTo>
                  <a:lnTo>
                    <a:pt x="76200" y="133350"/>
                  </a:lnTo>
                  <a:cubicBezTo>
                    <a:pt x="44637" y="133350"/>
                    <a:pt x="19050" y="107763"/>
                    <a:pt x="19050" y="76200"/>
                  </a:cubicBezTo>
                  <a:cubicBezTo>
                    <a:pt x="19050" y="44637"/>
                    <a:pt x="44637" y="19050"/>
                    <a:pt x="76200" y="19050"/>
                  </a:cubicBezTo>
                  <a:lnTo>
                    <a:pt x="314325" y="19050"/>
                  </a:lnTo>
                  <a:lnTo>
                    <a:pt x="314325" y="0"/>
                  </a:lnTo>
                  <a:lnTo>
                    <a:pt x="76200" y="0"/>
                  </a:lnTo>
                  <a:cubicBezTo>
                    <a:pt x="34116" y="0"/>
                    <a:pt x="0" y="34116"/>
                    <a:pt x="0" y="76200"/>
                  </a:cubicBezTo>
                  <a:cubicBezTo>
                    <a:pt x="0" y="118284"/>
                    <a:pt x="34116" y="152400"/>
                    <a:pt x="76200" y="152400"/>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ACF933AA-744A-1811-C0AC-479A703B248A}"/>
                </a:ext>
              </a:extLst>
            </p:cNvPr>
            <p:cNvSpPr/>
            <p:nvPr/>
          </p:nvSpPr>
          <p:spPr>
            <a:xfrm>
              <a:off x="-273338" y="8427999"/>
              <a:ext cx="180975" cy="152400"/>
            </a:xfrm>
            <a:custGeom>
              <a:avLst/>
              <a:gdLst>
                <a:gd name="connsiteX0" fmla="*/ 161925 w 180975"/>
                <a:gd name="connsiteY0" fmla="*/ 76200 h 152400"/>
                <a:gd name="connsiteX1" fmla="*/ 104775 w 180975"/>
                <a:gd name="connsiteY1" fmla="*/ 133350 h 152400"/>
                <a:gd name="connsiteX2" fmla="*/ 76200 w 180975"/>
                <a:gd name="connsiteY2" fmla="*/ 133350 h 152400"/>
                <a:gd name="connsiteX3" fmla="*/ 76200 w 180975"/>
                <a:gd name="connsiteY3" fmla="*/ 152400 h 152400"/>
                <a:gd name="connsiteX4" fmla="*/ 104775 w 180975"/>
                <a:gd name="connsiteY4" fmla="*/ 152400 h 152400"/>
                <a:gd name="connsiteX5" fmla="*/ 180975 w 180975"/>
                <a:gd name="connsiteY5" fmla="*/ 76200 h 152400"/>
                <a:gd name="connsiteX6" fmla="*/ 104775 w 180975"/>
                <a:gd name="connsiteY6" fmla="*/ 0 h 152400"/>
                <a:gd name="connsiteX7" fmla="*/ 0 w 180975"/>
                <a:gd name="connsiteY7" fmla="*/ 0 h 152400"/>
                <a:gd name="connsiteX8" fmla="*/ 0 w 180975"/>
                <a:gd name="connsiteY8" fmla="*/ 19050 h 152400"/>
                <a:gd name="connsiteX9" fmla="*/ 104775 w 180975"/>
                <a:gd name="connsiteY9" fmla="*/ 19050 h 152400"/>
                <a:gd name="connsiteX10" fmla="*/ 161925 w 180975"/>
                <a:gd name="connsiteY10" fmla="*/ 762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975" h="152400">
                  <a:moveTo>
                    <a:pt x="161925" y="76200"/>
                  </a:moveTo>
                  <a:cubicBezTo>
                    <a:pt x="161925" y="107763"/>
                    <a:pt x="136338" y="133350"/>
                    <a:pt x="104775" y="133350"/>
                  </a:cubicBezTo>
                  <a:lnTo>
                    <a:pt x="76200" y="133350"/>
                  </a:lnTo>
                  <a:lnTo>
                    <a:pt x="76200" y="152400"/>
                  </a:lnTo>
                  <a:lnTo>
                    <a:pt x="104775" y="152400"/>
                  </a:lnTo>
                  <a:cubicBezTo>
                    <a:pt x="146859" y="152400"/>
                    <a:pt x="180975" y="118284"/>
                    <a:pt x="180975" y="76200"/>
                  </a:cubicBezTo>
                  <a:cubicBezTo>
                    <a:pt x="180975" y="34116"/>
                    <a:pt x="146859" y="0"/>
                    <a:pt x="104775" y="0"/>
                  </a:cubicBezTo>
                  <a:lnTo>
                    <a:pt x="0" y="0"/>
                  </a:lnTo>
                  <a:lnTo>
                    <a:pt x="0" y="19050"/>
                  </a:lnTo>
                  <a:lnTo>
                    <a:pt x="104775" y="19050"/>
                  </a:lnTo>
                  <a:cubicBezTo>
                    <a:pt x="136338" y="19050"/>
                    <a:pt x="161925" y="44637"/>
                    <a:pt x="161925" y="76200"/>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65E0C01-0D97-E1B3-F83E-8DCF99045CD3}"/>
                </a:ext>
              </a:extLst>
            </p:cNvPr>
            <p:cNvSpPr/>
            <p:nvPr/>
          </p:nvSpPr>
          <p:spPr>
            <a:xfrm>
              <a:off x="-349538" y="8427999"/>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D861A3D-5A55-9D64-A6D2-35E9FF864C46}"/>
                </a:ext>
              </a:extLst>
            </p:cNvPr>
            <p:cNvSpPr/>
            <p:nvPr/>
          </p:nvSpPr>
          <p:spPr>
            <a:xfrm>
              <a:off x="-311438" y="8427999"/>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A0166E8-1A94-CC33-2620-07B4B6A97AD2}"/>
                </a:ext>
              </a:extLst>
            </p:cNvPr>
            <p:cNvSpPr/>
            <p:nvPr/>
          </p:nvSpPr>
          <p:spPr>
            <a:xfrm>
              <a:off x="-559088" y="8770899"/>
              <a:ext cx="66675" cy="57150"/>
            </a:xfrm>
            <a:custGeom>
              <a:avLst/>
              <a:gdLst>
                <a:gd name="connsiteX0" fmla="*/ 0 w 66675"/>
                <a:gd name="connsiteY0" fmla="*/ 9525 h 57150"/>
                <a:gd name="connsiteX1" fmla="*/ 47625 w 66675"/>
                <a:gd name="connsiteY1" fmla="*/ 57150 h 57150"/>
                <a:gd name="connsiteX2" fmla="*/ 66675 w 66675"/>
                <a:gd name="connsiteY2" fmla="*/ 57150 h 57150"/>
                <a:gd name="connsiteX3" fmla="*/ 66675 w 66675"/>
                <a:gd name="connsiteY3" fmla="*/ 38100 h 57150"/>
                <a:gd name="connsiteX4" fmla="*/ 47625 w 66675"/>
                <a:gd name="connsiteY4" fmla="*/ 38100 h 57150"/>
                <a:gd name="connsiteX5" fmla="*/ 19050 w 66675"/>
                <a:gd name="connsiteY5" fmla="*/ 9525 h 57150"/>
                <a:gd name="connsiteX6" fmla="*/ 19050 w 66675"/>
                <a:gd name="connsiteY6" fmla="*/ 0 h 57150"/>
                <a:gd name="connsiteX7" fmla="*/ 0 w 66675"/>
                <a:gd name="connsiteY7"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57150">
                  <a:moveTo>
                    <a:pt x="0" y="9525"/>
                  </a:moveTo>
                  <a:cubicBezTo>
                    <a:pt x="0" y="35827"/>
                    <a:pt x="21323" y="57150"/>
                    <a:pt x="47625" y="57150"/>
                  </a:cubicBezTo>
                  <a:lnTo>
                    <a:pt x="66675" y="57150"/>
                  </a:lnTo>
                  <a:lnTo>
                    <a:pt x="66675" y="38100"/>
                  </a:lnTo>
                  <a:lnTo>
                    <a:pt x="47625" y="38100"/>
                  </a:lnTo>
                  <a:cubicBezTo>
                    <a:pt x="31843" y="38100"/>
                    <a:pt x="19050" y="25307"/>
                    <a:pt x="19050" y="9525"/>
                  </a:cubicBezTo>
                  <a:lnTo>
                    <a:pt x="19050" y="0"/>
                  </a:lnTo>
                  <a:lnTo>
                    <a:pt x="0"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67D089E-E323-552D-880D-076C894943DD}"/>
                </a:ext>
              </a:extLst>
            </p:cNvPr>
            <p:cNvSpPr/>
            <p:nvPr/>
          </p:nvSpPr>
          <p:spPr>
            <a:xfrm>
              <a:off x="-359063" y="8808999"/>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6AB3103-BADF-8021-B6C5-FB570C4CFA29}"/>
                </a:ext>
              </a:extLst>
            </p:cNvPr>
            <p:cNvSpPr/>
            <p:nvPr/>
          </p:nvSpPr>
          <p:spPr>
            <a:xfrm>
              <a:off x="-559088" y="8523249"/>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2795C24-4C35-6945-33D1-63CE0244B2A0}"/>
                </a:ext>
              </a:extLst>
            </p:cNvPr>
            <p:cNvSpPr/>
            <p:nvPr/>
          </p:nvSpPr>
          <p:spPr>
            <a:xfrm>
              <a:off x="-559088" y="8732799"/>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6220473-D794-5EF3-C092-7F8717DD01F4}"/>
                </a:ext>
              </a:extLst>
            </p:cNvPr>
            <p:cNvSpPr/>
            <p:nvPr/>
          </p:nvSpPr>
          <p:spPr>
            <a:xfrm>
              <a:off x="-559088" y="866612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FB6E0C6-65E6-B780-0217-982A3127B06B}"/>
                </a:ext>
              </a:extLst>
            </p:cNvPr>
            <p:cNvSpPr/>
            <p:nvPr/>
          </p:nvSpPr>
          <p:spPr>
            <a:xfrm>
              <a:off x="-559088" y="862802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8D16222-99B9-6B59-C7F9-440A0E7D3A3F}"/>
                </a:ext>
              </a:extLst>
            </p:cNvPr>
            <p:cNvSpPr/>
            <p:nvPr/>
          </p:nvSpPr>
          <p:spPr>
            <a:xfrm>
              <a:off x="-559088" y="858992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CE959A41-2C25-73C3-876C-2B06A85F4897}"/>
                </a:ext>
              </a:extLst>
            </p:cNvPr>
            <p:cNvSpPr/>
            <p:nvPr/>
          </p:nvSpPr>
          <p:spPr>
            <a:xfrm>
              <a:off x="-473363" y="8808999"/>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3D589E79-BC23-9CF7-D297-991FE2EBF2F5}"/>
                </a:ext>
              </a:extLst>
            </p:cNvPr>
            <p:cNvSpPr/>
            <p:nvPr/>
          </p:nvSpPr>
          <p:spPr>
            <a:xfrm>
              <a:off x="-435263" y="8808999"/>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C5A3EDEE-4417-9B27-2E0F-3FC25E14CC54}"/>
                </a:ext>
              </a:extLst>
            </p:cNvPr>
            <p:cNvSpPr/>
            <p:nvPr/>
          </p:nvSpPr>
          <p:spPr>
            <a:xfrm>
              <a:off x="-397163" y="8808999"/>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7FC57C6-C6C8-D200-5064-A8FD432D0E52}"/>
                </a:ext>
              </a:extLst>
            </p:cNvPr>
            <p:cNvSpPr/>
            <p:nvPr/>
          </p:nvSpPr>
          <p:spPr>
            <a:xfrm>
              <a:off x="-616238" y="8475624"/>
              <a:ext cx="19050" cy="19050"/>
            </a:xfrm>
            <a:custGeom>
              <a:avLst/>
              <a:gdLst>
                <a:gd name="connsiteX0" fmla="*/ 9525 w 19050"/>
                <a:gd name="connsiteY0" fmla="*/ 19050 h 19050"/>
                <a:gd name="connsiteX1" fmla="*/ 19050 w 19050"/>
                <a:gd name="connsiteY1" fmla="*/ 9525 h 19050"/>
                <a:gd name="connsiteX2" fmla="*/ 9525 w 19050"/>
                <a:gd name="connsiteY2" fmla="*/ 0 h 19050"/>
                <a:gd name="connsiteX3" fmla="*/ 0 w 19050"/>
                <a:gd name="connsiteY3" fmla="*/ 9525 h 19050"/>
                <a:gd name="connsiteX4" fmla="*/ 9525 w 19050"/>
                <a:gd name="connsiteY4" fmla="*/ 1905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9525" y="19050"/>
                  </a:moveTo>
                  <a:cubicBezTo>
                    <a:pt x="14786" y="19050"/>
                    <a:pt x="19050" y="14786"/>
                    <a:pt x="19050" y="9525"/>
                  </a:cubicBezTo>
                  <a:cubicBezTo>
                    <a:pt x="19050" y="4264"/>
                    <a:pt x="14786" y="0"/>
                    <a:pt x="9525" y="0"/>
                  </a:cubicBezTo>
                  <a:cubicBezTo>
                    <a:pt x="4265" y="0"/>
                    <a:pt x="0" y="4264"/>
                    <a:pt x="0" y="9525"/>
                  </a:cubicBezTo>
                  <a:cubicBezTo>
                    <a:pt x="0" y="14786"/>
                    <a:pt x="4265" y="19050"/>
                    <a:pt x="9525" y="19050"/>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3178CC10-37F9-4149-8E5F-532073904380}"/>
                </a:ext>
              </a:extLst>
            </p:cNvPr>
            <p:cNvSpPr/>
            <p:nvPr/>
          </p:nvSpPr>
          <p:spPr>
            <a:xfrm>
              <a:off x="-425738" y="8475624"/>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6"/>
                    <a:pt x="14786" y="19050"/>
                    <a:pt x="9525" y="19050"/>
                  </a:cubicBezTo>
                  <a:cubicBezTo>
                    <a:pt x="4264" y="19050"/>
                    <a:pt x="0" y="14786"/>
                    <a:pt x="0" y="9525"/>
                  </a:cubicBezTo>
                  <a:cubicBezTo>
                    <a:pt x="0" y="4264"/>
                    <a:pt x="4264" y="0"/>
                    <a:pt x="9525" y="0"/>
                  </a:cubicBezTo>
                  <a:cubicBezTo>
                    <a:pt x="14786" y="0"/>
                    <a:pt x="19050" y="4264"/>
                    <a:pt x="19050" y="9525"/>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D8AD8D9-A8C8-5C8B-CC6C-BC699542D704}"/>
                </a:ext>
              </a:extLst>
            </p:cNvPr>
            <p:cNvSpPr/>
            <p:nvPr/>
          </p:nvSpPr>
          <p:spPr>
            <a:xfrm>
              <a:off x="-663863" y="8313699"/>
              <a:ext cx="304754" cy="209550"/>
            </a:xfrm>
            <a:custGeom>
              <a:avLst/>
              <a:gdLst>
                <a:gd name="connsiteX0" fmla="*/ 9525 w 304754"/>
                <a:gd name="connsiteY0" fmla="*/ 171450 h 209550"/>
                <a:gd name="connsiteX1" fmla="*/ 19050 w 304754"/>
                <a:gd name="connsiteY1" fmla="*/ 171450 h 209550"/>
                <a:gd name="connsiteX2" fmla="*/ 57150 w 304754"/>
                <a:gd name="connsiteY2" fmla="*/ 209550 h 209550"/>
                <a:gd name="connsiteX3" fmla="*/ 95250 w 304754"/>
                <a:gd name="connsiteY3" fmla="*/ 171450 h 209550"/>
                <a:gd name="connsiteX4" fmla="*/ 209550 w 304754"/>
                <a:gd name="connsiteY4" fmla="*/ 171450 h 209550"/>
                <a:gd name="connsiteX5" fmla="*/ 247650 w 304754"/>
                <a:gd name="connsiteY5" fmla="*/ 209550 h 209550"/>
                <a:gd name="connsiteX6" fmla="*/ 285750 w 304754"/>
                <a:gd name="connsiteY6" fmla="*/ 171450 h 209550"/>
                <a:gd name="connsiteX7" fmla="*/ 295275 w 304754"/>
                <a:gd name="connsiteY7" fmla="*/ 171450 h 209550"/>
                <a:gd name="connsiteX8" fmla="*/ 302800 w 304754"/>
                <a:gd name="connsiteY8" fmla="*/ 167735 h 209550"/>
                <a:gd name="connsiteX9" fmla="*/ 304419 w 304754"/>
                <a:gd name="connsiteY9" fmla="*/ 159449 h 209550"/>
                <a:gd name="connsiteX10" fmla="*/ 275844 w 304754"/>
                <a:gd name="connsiteY10" fmla="*/ 54673 h 209550"/>
                <a:gd name="connsiteX11" fmla="*/ 266700 w 304754"/>
                <a:gd name="connsiteY11" fmla="*/ 47625 h 209550"/>
                <a:gd name="connsiteX12" fmla="*/ 219075 w 304754"/>
                <a:gd name="connsiteY12" fmla="*/ 47625 h 209550"/>
                <a:gd name="connsiteX13" fmla="*/ 219075 w 304754"/>
                <a:gd name="connsiteY13" fmla="*/ 9525 h 209550"/>
                <a:gd name="connsiteX14" fmla="*/ 209550 w 304754"/>
                <a:gd name="connsiteY14" fmla="*/ 0 h 209550"/>
                <a:gd name="connsiteX15" fmla="*/ 9525 w 304754"/>
                <a:gd name="connsiteY15" fmla="*/ 0 h 209550"/>
                <a:gd name="connsiteX16" fmla="*/ 0 w 304754"/>
                <a:gd name="connsiteY16" fmla="*/ 9525 h 209550"/>
                <a:gd name="connsiteX17" fmla="*/ 0 w 304754"/>
                <a:gd name="connsiteY17" fmla="*/ 161925 h 209550"/>
                <a:gd name="connsiteX18" fmla="*/ 9525 w 304754"/>
                <a:gd name="connsiteY18" fmla="*/ 171450 h 209550"/>
                <a:gd name="connsiteX19" fmla="*/ 247650 w 304754"/>
                <a:gd name="connsiteY19" fmla="*/ 190500 h 209550"/>
                <a:gd name="connsiteX20" fmla="*/ 228600 w 304754"/>
                <a:gd name="connsiteY20" fmla="*/ 171450 h 209550"/>
                <a:gd name="connsiteX21" fmla="*/ 247650 w 304754"/>
                <a:gd name="connsiteY21" fmla="*/ 152400 h 209550"/>
                <a:gd name="connsiteX22" fmla="*/ 266700 w 304754"/>
                <a:gd name="connsiteY22" fmla="*/ 171450 h 209550"/>
                <a:gd name="connsiteX23" fmla="*/ 247650 w 304754"/>
                <a:gd name="connsiteY23" fmla="*/ 190500 h 209550"/>
                <a:gd name="connsiteX24" fmla="*/ 219075 w 304754"/>
                <a:gd name="connsiteY24" fmla="*/ 66675 h 209550"/>
                <a:gd name="connsiteX25" fmla="*/ 259461 w 304754"/>
                <a:gd name="connsiteY25" fmla="*/ 66675 h 209550"/>
                <a:gd name="connsiteX26" fmla="*/ 282797 w 304754"/>
                <a:gd name="connsiteY26" fmla="*/ 152400 h 209550"/>
                <a:gd name="connsiteX27" fmla="*/ 280416 w 304754"/>
                <a:gd name="connsiteY27" fmla="*/ 152400 h 209550"/>
                <a:gd name="connsiteX28" fmla="*/ 228244 w 304754"/>
                <a:gd name="connsiteY28" fmla="*/ 138936 h 209550"/>
                <a:gd name="connsiteX29" fmla="*/ 219075 w 304754"/>
                <a:gd name="connsiteY29" fmla="*/ 146494 h 209550"/>
                <a:gd name="connsiteX30" fmla="*/ 104775 w 304754"/>
                <a:gd name="connsiteY30" fmla="*/ 47625 h 209550"/>
                <a:gd name="connsiteX31" fmla="*/ 180975 w 304754"/>
                <a:gd name="connsiteY31" fmla="*/ 47625 h 209550"/>
                <a:gd name="connsiteX32" fmla="*/ 180975 w 304754"/>
                <a:gd name="connsiteY32" fmla="*/ 66675 h 209550"/>
                <a:gd name="connsiteX33" fmla="*/ 104775 w 304754"/>
                <a:gd name="connsiteY33" fmla="*/ 66675 h 209550"/>
                <a:gd name="connsiteX34" fmla="*/ 66675 w 304754"/>
                <a:gd name="connsiteY34" fmla="*/ 85725 h 209550"/>
                <a:gd name="connsiteX35" fmla="*/ 180975 w 304754"/>
                <a:gd name="connsiteY35" fmla="*/ 85725 h 209550"/>
                <a:gd name="connsiteX36" fmla="*/ 180975 w 304754"/>
                <a:gd name="connsiteY36" fmla="*/ 104775 h 209550"/>
                <a:gd name="connsiteX37" fmla="*/ 66675 w 304754"/>
                <a:gd name="connsiteY37" fmla="*/ 104775 h 209550"/>
                <a:gd name="connsiteX38" fmla="*/ 57150 w 304754"/>
                <a:gd name="connsiteY38" fmla="*/ 152400 h 209550"/>
                <a:gd name="connsiteX39" fmla="*/ 76200 w 304754"/>
                <a:gd name="connsiteY39" fmla="*/ 171450 h 209550"/>
                <a:gd name="connsiteX40" fmla="*/ 57150 w 304754"/>
                <a:gd name="connsiteY40" fmla="*/ 190500 h 209550"/>
                <a:gd name="connsiteX41" fmla="*/ 38100 w 304754"/>
                <a:gd name="connsiteY41" fmla="*/ 171450 h 209550"/>
                <a:gd name="connsiteX42" fmla="*/ 57150 w 304754"/>
                <a:gd name="connsiteY42" fmla="*/ 15240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4754" h="209550">
                  <a:moveTo>
                    <a:pt x="9525" y="171450"/>
                  </a:moveTo>
                  <a:lnTo>
                    <a:pt x="19050" y="171450"/>
                  </a:lnTo>
                  <a:cubicBezTo>
                    <a:pt x="19050" y="192492"/>
                    <a:pt x="36108" y="209550"/>
                    <a:pt x="57150" y="209550"/>
                  </a:cubicBezTo>
                  <a:cubicBezTo>
                    <a:pt x="78192" y="209550"/>
                    <a:pt x="95250" y="192492"/>
                    <a:pt x="95250" y="171450"/>
                  </a:cubicBezTo>
                  <a:lnTo>
                    <a:pt x="209550" y="171450"/>
                  </a:lnTo>
                  <a:cubicBezTo>
                    <a:pt x="209550" y="192492"/>
                    <a:pt x="226608" y="209550"/>
                    <a:pt x="247650" y="209550"/>
                  </a:cubicBezTo>
                  <a:cubicBezTo>
                    <a:pt x="268692" y="209550"/>
                    <a:pt x="285750" y="192492"/>
                    <a:pt x="285750" y="171450"/>
                  </a:cubicBezTo>
                  <a:lnTo>
                    <a:pt x="295275" y="171450"/>
                  </a:lnTo>
                  <a:cubicBezTo>
                    <a:pt x="298223" y="171443"/>
                    <a:pt x="301001" y="170071"/>
                    <a:pt x="302800" y="167735"/>
                  </a:cubicBezTo>
                  <a:cubicBezTo>
                    <a:pt x="304601" y="165376"/>
                    <a:pt x="305200" y="162312"/>
                    <a:pt x="304419" y="159449"/>
                  </a:cubicBezTo>
                  <a:lnTo>
                    <a:pt x="275844" y="54673"/>
                  </a:lnTo>
                  <a:cubicBezTo>
                    <a:pt x="274730" y="50534"/>
                    <a:pt x="270987" y="47649"/>
                    <a:pt x="266700" y="47625"/>
                  </a:cubicBezTo>
                  <a:lnTo>
                    <a:pt x="219075" y="47625"/>
                  </a:lnTo>
                  <a:lnTo>
                    <a:pt x="219075" y="9525"/>
                  </a:lnTo>
                  <a:cubicBezTo>
                    <a:pt x="219075" y="4265"/>
                    <a:pt x="214811" y="0"/>
                    <a:pt x="209550" y="0"/>
                  </a:cubicBezTo>
                  <a:lnTo>
                    <a:pt x="9525" y="0"/>
                  </a:lnTo>
                  <a:cubicBezTo>
                    <a:pt x="4265" y="0"/>
                    <a:pt x="0" y="4265"/>
                    <a:pt x="0" y="9525"/>
                  </a:cubicBezTo>
                  <a:lnTo>
                    <a:pt x="0" y="161925"/>
                  </a:lnTo>
                  <a:cubicBezTo>
                    <a:pt x="0" y="167186"/>
                    <a:pt x="4265" y="171450"/>
                    <a:pt x="9525" y="171450"/>
                  </a:cubicBezTo>
                  <a:close/>
                  <a:moveTo>
                    <a:pt x="247650" y="190500"/>
                  </a:moveTo>
                  <a:cubicBezTo>
                    <a:pt x="237129" y="190500"/>
                    <a:pt x="228600" y="181971"/>
                    <a:pt x="228600" y="171450"/>
                  </a:cubicBezTo>
                  <a:cubicBezTo>
                    <a:pt x="228600" y="160929"/>
                    <a:pt x="237129" y="152400"/>
                    <a:pt x="247650" y="152400"/>
                  </a:cubicBezTo>
                  <a:cubicBezTo>
                    <a:pt x="258171" y="152400"/>
                    <a:pt x="266700" y="160929"/>
                    <a:pt x="266700" y="171450"/>
                  </a:cubicBezTo>
                  <a:cubicBezTo>
                    <a:pt x="266700" y="181971"/>
                    <a:pt x="258171" y="190500"/>
                    <a:pt x="247650" y="190500"/>
                  </a:cubicBezTo>
                  <a:close/>
                  <a:moveTo>
                    <a:pt x="219075" y="66675"/>
                  </a:moveTo>
                  <a:lnTo>
                    <a:pt x="259461" y="66675"/>
                  </a:lnTo>
                  <a:lnTo>
                    <a:pt x="282797" y="152400"/>
                  </a:lnTo>
                  <a:lnTo>
                    <a:pt x="280416" y="152400"/>
                  </a:lnTo>
                  <a:cubicBezTo>
                    <a:pt x="269727" y="134275"/>
                    <a:pt x="246369" y="128247"/>
                    <a:pt x="228244" y="138936"/>
                  </a:cubicBezTo>
                  <a:cubicBezTo>
                    <a:pt x="224811" y="140960"/>
                    <a:pt x="221717" y="143511"/>
                    <a:pt x="219075" y="146494"/>
                  </a:cubicBezTo>
                  <a:close/>
                  <a:moveTo>
                    <a:pt x="104775" y="47625"/>
                  </a:moveTo>
                  <a:lnTo>
                    <a:pt x="180975" y="47625"/>
                  </a:lnTo>
                  <a:lnTo>
                    <a:pt x="180975" y="66675"/>
                  </a:lnTo>
                  <a:lnTo>
                    <a:pt x="104775" y="66675"/>
                  </a:lnTo>
                  <a:close/>
                  <a:moveTo>
                    <a:pt x="66675" y="85725"/>
                  </a:moveTo>
                  <a:lnTo>
                    <a:pt x="180975" y="85725"/>
                  </a:lnTo>
                  <a:lnTo>
                    <a:pt x="180975" y="104775"/>
                  </a:lnTo>
                  <a:lnTo>
                    <a:pt x="66675" y="104775"/>
                  </a:lnTo>
                  <a:close/>
                  <a:moveTo>
                    <a:pt x="57150" y="152400"/>
                  </a:moveTo>
                  <a:cubicBezTo>
                    <a:pt x="67671" y="152400"/>
                    <a:pt x="76200" y="160929"/>
                    <a:pt x="76200" y="171450"/>
                  </a:cubicBezTo>
                  <a:cubicBezTo>
                    <a:pt x="76200" y="181971"/>
                    <a:pt x="67671" y="190500"/>
                    <a:pt x="57150" y="190500"/>
                  </a:cubicBezTo>
                  <a:cubicBezTo>
                    <a:pt x="46629" y="190500"/>
                    <a:pt x="38100" y="181971"/>
                    <a:pt x="38100" y="171450"/>
                  </a:cubicBezTo>
                  <a:cubicBezTo>
                    <a:pt x="38100" y="160929"/>
                    <a:pt x="46629" y="152400"/>
                    <a:pt x="57150" y="152400"/>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5657009-9182-6874-FEA8-19EAFD65DB28}"/>
                </a:ext>
              </a:extLst>
            </p:cNvPr>
            <p:cNvSpPr/>
            <p:nvPr/>
          </p:nvSpPr>
          <p:spPr>
            <a:xfrm>
              <a:off x="-330488" y="8456574"/>
              <a:ext cx="114300" cy="142875"/>
            </a:xfrm>
            <a:custGeom>
              <a:avLst/>
              <a:gdLst>
                <a:gd name="connsiteX0" fmla="*/ 57150 w 114300"/>
                <a:gd name="connsiteY0" fmla="*/ 142875 h 142875"/>
                <a:gd name="connsiteX1" fmla="*/ 114300 w 114300"/>
                <a:gd name="connsiteY1" fmla="*/ 114300 h 142875"/>
                <a:gd name="connsiteX2" fmla="*/ 67723 w 114300"/>
                <a:gd name="connsiteY2" fmla="*/ 86201 h 142875"/>
                <a:gd name="connsiteX3" fmla="*/ 83534 w 114300"/>
                <a:gd name="connsiteY3" fmla="*/ 44006 h 142875"/>
                <a:gd name="connsiteX4" fmla="*/ 57150 w 114300"/>
                <a:gd name="connsiteY4" fmla="*/ 0 h 142875"/>
                <a:gd name="connsiteX5" fmla="*/ 30766 w 114300"/>
                <a:gd name="connsiteY5" fmla="*/ 44006 h 142875"/>
                <a:gd name="connsiteX6" fmla="*/ 46577 w 114300"/>
                <a:gd name="connsiteY6" fmla="*/ 86201 h 142875"/>
                <a:gd name="connsiteX7" fmla="*/ 0 w 114300"/>
                <a:gd name="connsiteY7" fmla="*/ 114300 h 142875"/>
                <a:gd name="connsiteX8" fmla="*/ 57150 w 114300"/>
                <a:gd name="connsiteY8" fmla="*/ 142875 h 142875"/>
                <a:gd name="connsiteX9" fmla="*/ 53626 w 114300"/>
                <a:gd name="connsiteY9" fmla="*/ 104775 h 142875"/>
                <a:gd name="connsiteX10" fmla="*/ 57150 w 114300"/>
                <a:gd name="connsiteY10" fmla="*/ 114300 h 142875"/>
                <a:gd name="connsiteX11" fmla="*/ 60674 w 114300"/>
                <a:gd name="connsiteY11" fmla="*/ 104775 h 142875"/>
                <a:gd name="connsiteX12" fmla="*/ 94964 w 114300"/>
                <a:gd name="connsiteY12" fmla="*/ 114300 h 142875"/>
                <a:gd name="connsiteX13" fmla="*/ 56864 w 114300"/>
                <a:gd name="connsiteY13" fmla="*/ 123825 h 142875"/>
                <a:gd name="connsiteX14" fmla="*/ 18764 w 114300"/>
                <a:gd name="connsiteY14" fmla="*/ 114300 h 142875"/>
                <a:gd name="connsiteX15" fmla="*/ 53626 w 114300"/>
                <a:gd name="connsiteY15" fmla="*/ 1047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300" h="142875">
                  <a:moveTo>
                    <a:pt x="57150" y="142875"/>
                  </a:moveTo>
                  <a:cubicBezTo>
                    <a:pt x="84677" y="142875"/>
                    <a:pt x="114300" y="133922"/>
                    <a:pt x="114300" y="114300"/>
                  </a:cubicBezTo>
                  <a:cubicBezTo>
                    <a:pt x="114300" y="97155"/>
                    <a:pt x="91726" y="88202"/>
                    <a:pt x="67723" y="86201"/>
                  </a:cubicBezTo>
                  <a:lnTo>
                    <a:pt x="83534" y="44006"/>
                  </a:lnTo>
                  <a:cubicBezTo>
                    <a:pt x="91345" y="23051"/>
                    <a:pt x="77533" y="0"/>
                    <a:pt x="57150" y="0"/>
                  </a:cubicBezTo>
                  <a:cubicBezTo>
                    <a:pt x="36767" y="0"/>
                    <a:pt x="22955" y="23051"/>
                    <a:pt x="30766" y="44006"/>
                  </a:cubicBezTo>
                  <a:lnTo>
                    <a:pt x="46577" y="86201"/>
                  </a:lnTo>
                  <a:cubicBezTo>
                    <a:pt x="22574" y="88202"/>
                    <a:pt x="0" y="97155"/>
                    <a:pt x="0" y="114300"/>
                  </a:cubicBezTo>
                  <a:cubicBezTo>
                    <a:pt x="0" y="133922"/>
                    <a:pt x="29623" y="142875"/>
                    <a:pt x="57150" y="142875"/>
                  </a:cubicBezTo>
                  <a:close/>
                  <a:moveTo>
                    <a:pt x="53626" y="104775"/>
                  </a:moveTo>
                  <a:lnTo>
                    <a:pt x="57150" y="114300"/>
                  </a:lnTo>
                  <a:lnTo>
                    <a:pt x="60674" y="104775"/>
                  </a:lnTo>
                  <a:cubicBezTo>
                    <a:pt x="80772" y="105442"/>
                    <a:pt x="92678" y="111252"/>
                    <a:pt x="94964" y="114300"/>
                  </a:cubicBezTo>
                  <a:cubicBezTo>
                    <a:pt x="92583" y="117443"/>
                    <a:pt x="79534" y="123825"/>
                    <a:pt x="56864" y="123825"/>
                  </a:cubicBezTo>
                  <a:cubicBezTo>
                    <a:pt x="34195" y="123825"/>
                    <a:pt x="21431" y="117443"/>
                    <a:pt x="18764" y="114300"/>
                  </a:cubicBezTo>
                  <a:cubicBezTo>
                    <a:pt x="21622" y="111347"/>
                    <a:pt x="33528" y="105537"/>
                    <a:pt x="53626" y="104775"/>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5C7CD20-9E94-CB0D-E210-87EAA4EC5686}"/>
                </a:ext>
              </a:extLst>
            </p:cNvPr>
            <p:cNvSpPr/>
            <p:nvPr/>
          </p:nvSpPr>
          <p:spPr>
            <a:xfrm>
              <a:off x="-492413" y="8589924"/>
              <a:ext cx="114300" cy="142875"/>
            </a:xfrm>
            <a:custGeom>
              <a:avLst/>
              <a:gdLst>
                <a:gd name="connsiteX0" fmla="*/ 0 w 114300"/>
                <a:gd name="connsiteY0" fmla="*/ 114300 h 142875"/>
                <a:gd name="connsiteX1" fmla="*/ 57150 w 114300"/>
                <a:gd name="connsiteY1" fmla="*/ 142875 h 142875"/>
                <a:gd name="connsiteX2" fmla="*/ 114300 w 114300"/>
                <a:gd name="connsiteY2" fmla="*/ 114300 h 142875"/>
                <a:gd name="connsiteX3" fmla="*/ 67723 w 114300"/>
                <a:gd name="connsiteY3" fmla="*/ 85725 h 142875"/>
                <a:gd name="connsiteX4" fmla="*/ 83534 w 114300"/>
                <a:gd name="connsiteY4" fmla="*/ 43529 h 142875"/>
                <a:gd name="connsiteX5" fmla="*/ 57150 w 114300"/>
                <a:gd name="connsiteY5" fmla="*/ 0 h 142875"/>
                <a:gd name="connsiteX6" fmla="*/ 30766 w 114300"/>
                <a:gd name="connsiteY6" fmla="*/ 44005 h 142875"/>
                <a:gd name="connsiteX7" fmla="*/ 46577 w 114300"/>
                <a:gd name="connsiteY7" fmla="*/ 86201 h 142875"/>
                <a:gd name="connsiteX8" fmla="*/ 0 w 114300"/>
                <a:gd name="connsiteY8" fmla="*/ 114300 h 142875"/>
                <a:gd name="connsiteX9" fmla="*/ 53626 w 114300"/>
                <a:gd name="connsiteY9" fmla="*/ 104775 h 142875"/>
                <a:gd name="connsiteX10" fmla="*/ 57150 w 114300"/>
                <a:gd name="connsiteY10" fmla="*/ 114300 h 142875"/>
                <a:gd name="connsiteX11" fmla="*/ 60674 w 114300"/>
                <a:gd name="connsiteY11" fmla="*/ 104775 h 142875"/>
                <a:gd name="connsiteX12" fmla="*/ 94964 w 114300"/>
                <a:gd name="connsiteY12" fmla="*/ 114300 h 142875"/>
                <a:gd name="connsiteX13" fmla="*/ 56864 w 114300"/>
                <a:gd name="connsiteY13" fmla="*/ 123825 h 142875"/>
                <a:gd name="connsiteX14" fmla="*/ 18764 w 114300"/>
                <a:gd name="connsiteY14" fmla="*/ 114300 h 142875"/>
                <a:gd name="connsiteX15" fmla="*/ 53626 w 114300"/>
                <a:gd name="connsiteY15" fmla="*/ 1047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300" h="142875">
                  <a:moveTo>
                    <a:pt x="0" y="114300"/>
                  </a:moveTo>
                  <a:cubicBezTo>
                    <a:pt x="0" y="133922"/>
                    <a:pt x="29623" y="142875"/>
                    <a:pt x="57150" y="142875"/>
                  </a:cubicBezTo>
                  <a:cubicBezTo>
                    <a:pt x="84677" y="142875"/>
                    <a:pt x="114300" y="133922"/>
                    <a:pt x="114300" y="114300"/>
                  </a:cubicBezTo>
                  <a:cubicBezTo>
                    <a:pt x="114300" y="97155"/>
                    <a:pt x="91726" y="88201"/>
                    <a:pt x="67723" y="85725"/>
                  </a:cubicBezTo>
                  <a:lnTo>
                    <a:pt x="83534" y="43529"/>
                  </a:lnTo>
                  <a:cubicBezTo>
                    <a:pt x="91345" y="23050"/>
                    <a:pt x="77533" y="0"/>
                    <a:pt x="57150" y="0"/>
                  </a:cubicBezTo>
                  <a:cubicBezTo>
                    <a:pt x="36767" y="0"/>
                    <a:pt x="22955" y="23050"/>
                    <a:pt x="30766" y="44005"/>
                  </a:cubicBezTo>
                  <a:lnTo>
                    <a:pt x="46577" y="86201"/>
                  </a:lnTo>
                  <a:cubicBezTo>
                    <a:pt x="22574" y="88201"/>
                    <a:pt x="0" y="97155"/>
                    <a:pt x="0" y="114300"/>
                  </a:cubicBezTo>
                  <a:close/>
                  <a:moveTo>
                    <a:pt x="53626" y="104775"/>
                  </a:moveTo>
                  <a:lnTo>
                    <a:pt x="57150" y="114300"/>
                  </a:lnTo>
                  <a:lnTo>
                    <a:pt x="60674" y="104775"/>
                  </a:lnTo>
                  <a:cubicBezTo>
                    <a:pt x="80772" y="105442"/>
                    <a:pt x="92678" y="111252"/>
                    <a:pt x="94964" y="114300"/>
                  </a:cubicBezTo>
                  <a:cubicBezTo>
                    <a:pt x="92583" y="117443"/>
                    <a:pt x="79534" y="123825"/>
                    <a:pt x="56864" y="123825"/>
                  </a:cubicBezTo>
                  <a:cubicBezTo>
                    <a:pt x="34195" y="123825"/>
                    <a:pt x="21431" y="117443"/>
                    <a:pt x="18764" y="114300"/>
                  </a:cubicBezTo>
                  <a:cubicBezTo>
                    <a:pt x="21622" y="111347"/>
                    <a:pt x="33528" y="105537"/>
                    <a:pt x="53626" y="104775"/>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E34BE690-F1FD-1F2E-7C58-43A1BA2EEBDC}"/>
                </a:ext>
              </a:extLst>
            </p:cNvPr>
            <p:cNvSpPr/>
            <p:nvPr/>
          </p:nvSpPr>
          <p:spPr>
            <a:xfrm>
              <a:off x="-235238" y="8742324"/>
              <a:ext cx="114300" cy="142875"/>
            </a:xfrm>
            <a:custGeom>
              <a:avLst/>
              <a:gdLst>
                <a:gd name="connsiteX0" fmla="*/ 0 w 114300"/>
                <a:gd name="connsiteY0" fmla="*/ 114300 h 142875"/>
                <a:gd name="connsiteX1" fmla="*/ 57150 w 114300"/>
                <a:gd name="connsiteY1" fmla="*/ 142875 h 142875"/>
                <a:gd name="connsiteX2" fmla="*/ 114300 w 114300"/>
                <a:gd name="connsiteY2" fmla="*/ 114300 h 142875"/>
                <a:gd name="connsiteX3" fmla="*/ 67723 w 114300"/>
                <a:gd name="connsiteY3" fmla="*/ 85725 h 142875"/>
                <a:gd name="connsiteX4" fmla="*/ 83534 w 114300"/>
                <a:gd name="connsiteY4" fmla="*/ 43529 h 142875"/>
                <a:gd name="connsiteX5" fmla="*/ 57150 w 114300"/>
                <a:gd name="connsiteY5" fmla="*/ 0 h 142875"/>
                <a:gd name="connsiteX6" fmla="*/ 30766 w 114300"/>
                <a:gd name="connsiteY6" fmla="*/ 44005 h 142875"/>
                <a:gd name="connsiteX7" fmla="*/ 46577 w 114300"/>
                <a:gd name="connsiteY7" fmla="*/ 86201 h 142875"/>
                <a:gd name="connsiteX8" fmla="*/ 0 w 114300"/>
                <a:gd name="connsiteY8" fmla="*/ 114300 h 142875"/>
                <a:gd name="connsiteX9" fmla="*/ 53626 w 114300"/>
                <a:gd name="connsiteY9" fmla="*/ 104775 h 142875"/>
                <a:gd name="connsiteX10" fmla="*/ 57150 w 114300"/>
                <a:gd name="connsiteY10" fmla="*/ 114300 h 142875"/>
                <a:gd name="connsiteX11" fmla="*/ 60674 w 114300"/>
                <a:gd name="connsiteY11" fmla="*/ 104775 h 142875"/>
                <a:gd name="connsiteX12" fmla="*/ 94964 w 114300"/>
                <a:gd name="connsiteY12" fmla="*/ 114300 h 142875"/>
                <a:gd name="connsiteX13" fmla="*/ 56864 w 114300"/>
                <a:gd name="connsiteY13" fmla="*/ 123825 h 142875"/>
                <a:gd name="connsiteX14" fmla="*/ 18764 w 114300"/>
                <a:gd name="connsiteY14" fmla="*/ 114300 h 142875"/>
                <a:gd name="connsiteX15" fmla="*/ 53626 w 114300"/>
                <a:gd name="connsiteY15" fmla="*/ 1047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300" h="142875">
                  <a:moveTo>
                    <a:pt x="0" y="114300"/>
                  </a:moveTo>
                  <a:cubicBezTo>
                    <a:pt x="0" y="133922"/>
                    <a:pt x="29623" y="142875"/>
                    <a:pt x="57150" y="142875"/>
                  </a:cubicBezTo>
                  <a:cubicBezTo>
                    <a:pt x="84677" y="142875"/>
                    <a:pt x="114300" y="133922"/>
                    <a:pt x="114300" y="114300"/>
                  </a:cubicBezTo>
                  <a:cubicBezTo>
                    <a:pt x="114300" y="97155"/>
                    <a:pt x="91726" y="88201"/>
                    <a:pt x="67723" y="85725"/>
                  </a:cubicBezTo>
                  <a:lnTo>
                    <a:pt x="83534" y="43529"/>
                  </a:lnTo>
                  <a:cubicBezTo>
                    <a:pt x="91345" y="23050"/>
                    <a:pt x="77533" y="0"/>
                    <a:pt x="57150" y="0"/>
                  </a:cubicBezTo>
                  <a:cubicBezTo>
                    <a:pt x="36767" y="0"/>
                    <a:pt x="22955" y="23050"/>
                    <a:pt x="30766" y="44005"/>
                  </a:cubicBezTo>
                  <a:lnTo>
                    <a:pt x="46577" y="86201"/>
                  </a:lnTo>
                  <a:cubicBezTo>
                    <a:pt x="22574" y="88201"/>
                    <a:pt x="0" y="97155"/>
                    <a:pt x="0" y="114300"/>
                  </a:cubicBezTo>
                  <a:close/>
                  <a:moveTo>
                    <a:pt x="53626" y="104775"/>
                  </a:moveTo>
                  <a:lnTo>
                    <a:pt x="57150" y="114300"/>
                  </a:lnTo>
                  <a:lnTo>
                    <a:pt x="60674" y="104775"/>
                  </a:lnTo>
                  <a:cubicBezTo>
                    <a:pt x="80772" y="105442"/>
                    <a:pt x="92678" y="111252"/>
                    <a:pt x="94964" y="114300"/>
                  </a:cubicBezTo>
                  <a:cubicBezTo>
                    <a:pt x="92583" y="117443"/>
                    <a:pt x="79534" y="123825"/>
                    <a:pt x="56864" y="123825"/>
                  </a:cubicBezTo>
                  <a:cubicBezTo>
                    <a:pt x="34195" y="123825"/>
                    <a:pt x="21431" y="117443"/>
                    <a:pt x="18764" y="114300"/>
                  </a:cubicBezTo>
                  <a:cubicBezTo>
                    <a:pt x="21622" y="111347"/>
                    <a:pt x="33528" y="105537"/>
                    <a:pt x="53626" y="104775"/>
                  </a:cubicBezTo>
                  <a:close/>
                </a:path>
              </a:pathLst>
            </a:custGeom>
            <a:grpFill/>
            <a:ln w="9525" cap="flat">
              <a:noFill/>
              <a:prstDash val="solid"/>
              <a:miter/>
            </a:ln>
          </p:spPr>
          <p:txBody>
            <a:bodyPr rtlCol="0" anchor="ctr"/>
            <a:lstStyle/>
            <a:p>
              <a:endParaRPr lang="en-US"/>
            </a:p>
          </p:txBody>
        </p:sp>
      </p:grpSp>
      <p:sp>
        <p:nvSpPr>
          <p:cNvPr id="49" name="TextBox 48">
            <a:extLst>
              <a:ext uri="{FF2B5EF4-FFF2-40B4-BE49-F238E27FC236}">
                <a16:creationId xmlns:a16="http://schemas.microsoft.com/office/drawing/2014/main" id="{F4C3E7E9-8F25-5EEA-9E97-871ACBB5D813}"/>
              </a:ext>
            </a:extLst>
          </p:cNvPr>
          <p:cNvSpPr txBox="1">
            <a:spLocks/>
          </p:cNvSpPr>
          <p:nvPr/>
        </p:nvSpPr>
        <p:spPr>
          <a:xfrm>
            <a:off x="2056256" y="2648853"/>
            <a:ext cx="2424182" cy="1100301"/>
          </a:xfrm>
          <a:prstGeom prst="rect">
            <a:avLst/>
          </a:prstGeom>
          <a:noFill/>
        </p:spPr>
        <p:txBody>
          <a:bodyPr wrap="square" rtlCol="0">
            <a:spAutoFit/>
          </a:bodyPr>
          <a:lstStyle/>
          <a:p>
            <a:r>
              <a:rPr lang="en-US" sz="1400" b="1" i="0" u="none" strike="noStrike" baseline="0">
                <a:solidFill>
                  <a:srgbClr val="0D4F9B"/>
                </a:solidFill>
                <a:latin typeface="Roboto Light" panose="02000000000000000000" pitchFamily="2" charset="0"/>
                <a:ea typeface="Roboto Light" panose="02000000000000000000" pitchFamily="2" charset="0"/>
                <a:cs typeface="Open Sans Light" panose="020B0306030504020204" pitchFamily="34" charset="0"/>
              </a:rPr>
              <a:t>Site Surveys</a:t>
            </a:r>
          </a:p>
          <a:p>
            <a:br>
              <a:rPr lang="en-US" sz="950" i="0" u="none" strike="noStrike" baseline="0">
                <a:solidFill>
                  <a:srgbClr val="0D4F9B"/>
                </a:solidFill>
                <a:latin typeface="Roboto Light" panose="02000000000000000000" pitchFamily="2" charset="0"/>
                <a:ea typeface="Roboto Light" panose="02000000000000000000" pitchFamily="2" charset="0"/>
                <a:cs typeface="Open Sans Light" panose="020B0306030504020204" pitchFamily="34" charset="0"/>
              </a:rPr>
            </a:br>
            <a:r>
              <a:rPr lang="en-US" sz="1050">
                <a:latin typeface="Roboto Light" panose="02000000000000000000" pitchFamily="2" charset="0"/>
                <a:ea typeface="Roboto Light" panose="02000000000000000000" pitchFamily="2" charset="0"/>
                <a:cs typeface="Open Sans Light" panose="020B0306030504020204" pitchFamily="34" charset="0"/>
              </a:rPr>
              <a:t>Nationwide, experienced team of technicians will Identify site requirements and details prior to the start of your project. </a:t>
            </a:r>
            <a:endParaRPr lang="en-US" sz="950" i="0" u="none" strike="noStrike" baseline="0">
              <a:latin typeface="Roboto Light" panose="02000000000000000000" pitchFamily="2" charset="0"/>
              <a:ea typeface="Roboto Light" panose="02000000000000000000" pitchFamily="2" charset="0"/>
              <a:cs typeface="Open Sans Light" panose="020B0306030504020204" pitchFamily="34" charset="0"/>
            </a:endParaRPr>
          </a:p>
        </p:txBody>
      </p:sp>
      <p:grpSp>
        <p:nvGrpSpPr>
          <p:cNvPr id="50" name="Graphic 99">
            <a:extLst>
              <a:ext uri="{FF2B5EF4-FFF2-40B4-BE49-F238E27FC236}">
                <a16:creationId xmlns:a16="http://schemas.microsoft.com/office/drawing/2014/main" id="{B27B838C-9701-5996-C21F-1CF2E014D042}"/>
              </a:ext>
            </a:extLst>
          </p:cNvPr>
          <p:cNvGrpSpPr/>
          <p:nvPr/>
        </p:nvGrpSpPr>
        <p:grpSpPr>
          <a:xfrm>
            <a:off x="1662802" y="2685298"/>
            <a:ext cx="393454" cy="501176"/>
            <a:chOff x="7429185" y="6650138"/>
            <a:chExt cx="1614827" cy="2056940"/>
          </a:xfrm>
          <a:solidFill>
            <a:srgbClr val="8CC12B"/>
          </a:solidFill>
        </p:grpSpPr>
        <p:sp>
          <p:nvSpPr>
            <p:cNvPr id="51" name="Freeform: Shape 50">
              <a:extLst>
                <a:ext uri="{FF2B5EF4-FFF2-40B4-BE49-F238E27FC236}">
                  <a16:creationId xmlns:a16="http://schemas.microsoft.com/office/drawing/2014/main" id="{0F0000F3-B82E-D0AC-156F-377BB041A046}"/>
                </a:ext>
              </a:extLst>
            </p:cNvPr>
            <p:cNvSpPr/>
            <p:nvPr/>
          </p:nvSpPr>
          <p:spPr>
            <a:xfrm>
              <a:off x="7429185" y="7128253"/>
              <a:ext cx="753548" cy="1578825"/>
            </a:xfrm>
            <a:custGeom>
              <a:avLst/>
              <a:gdLst>
                <a:gd name="connsiteX0" fmla="*/ 120308 w 753548"/>
                <a:gd name="connsiteY0" fmla="*/ 766724 h 1578825"/>
                <a:gd name="connsiteX1" fmla="*/ 137834 w 753548"/>
                <a:gd name="connsiteY1" fmla="*/ 799566 h 1578825"/>
                <a:gd name="connsiteX2" fmla="*/ 182258 w 753548"/>
                <a:gd name="connsiteY2" fmla="*/ 1002810 h 1578825"/>
                <a:gd name="connsiteX3" fmla="*/ 56871 w 753548"/>
                <a:gd name="connsiteY3" fmla="*/ 1393173 h 1578825"/>
                <a:gd name="connsiteX4" fmla="*/ 96829 w 753548"/>
                <a:gd name="connsiteY4" fmla="*/ 1556737 h 1578825"/>
                <a:gd name="connsiteX5" fmla="*/ 158532 w 753548"/>
                <a:gd name="connsiteY5" fmla="*/ 1574063 h 1578825"/>
                <a:gd name="connsiteX6" fmla="*/ 260392 w 753548"/>
                <a:gd name="connsiteY6" fmla="*/ 1516789 h 1578825"/>
                <a:gd name="connsiteX7" fmla="*/ 420402 w 753548"/>
                <a:gd name="connsiteY7" fmla="*/ 1002810 h 1578825"/>
                <a:gd name="connsiteX8" fmla="*/ 419898 w 753548"/>
                <a:gd name="connsiteY8" fmla="*/ 975655 h 1578825"/>
                <a:gd name="connsiteX9" fmla="*/ 463065 w 753548"/>
                <a:gd name="connsiteY9" fmla="*/ 1059399 h 1578825"/>
                <a:gd name="connsiteX10" fmla="*/ 515405 w 753548"/>
                <a:gd name="connsiteY10" fmla="*/ 1354845 h 1578825"/>
                <a:gd name="connsiteX11" fmla="*/ 511433 w 753548"/>
                <a:gd name="connsiteY11" fmla="*/ 1450162 h 1578825"/>
                <a:gd name="connsiteX12" fmla="*/ 620513 w 753548"/>
                <a:gd name="connsiteY12" fmla="*/ 1578425 h 1578825"/>
                <a:gd name="connsiteX13" fmla="*/ 630238 w 753548"/>
                <a:gd name="connsiteY13" fmla="*/ 1578825 h 1578825"/>
                <a:gd name="connsiteX14" fmla="*/ 748786 w 753548"/>
                <a:gd name="connsiteY14" fmla="*/ 1469345 h 1578825"/>
                <a:gd name="connsiteX15" fmla="*/ 753549 w 753548"/>
                <a:gd name="connsiteY15" fmla="*/ 1354845 h 1578825"/>
                <a:gd name="connsiteX16" fmla="*/ 674387 w 753548"/>
                <a:gd name="connsiteY16" fmla="*/ 948032 h 1578825"/>
                <a:gd name="connsiteX17" fmla="*/ 397381 w 753548"/>
                <a:gd name="connsiteY17" fmla="*/ 622106 h 1578825"/>
                <a:gd name="connsiteX18" fmla="*/ 350965 w 753548"/>
                <a:gd name="connsiteY18" fmla="*/ 594769 h 1578825"/>
                <a:gd name="connsiteX19" fmla="*/ 521653 w 753548"/>
                <a:gd name="connsiteY19" fmla="*/ 348138 h 1578825"/>
                <a:gd name="connsiteX20" fmla="*/ 506146 w 753548"/>
                <a:gd name="connsiteY20" fmla="*/ 334251 h 1578825"/>
                <a:gd name="connsiteX21" fmla="*/ 410239 w 753548"/>
                <a:gd name="connsiteY21" fmla="*/ 217617 h 1578825"/>
                <a:gd name="connsiteX22" fmla="*/ 410182 w 753548"/>
                <a:gd name="connsiteY22" fmla="*/ 217503 h 1578825"/>
                <a:gd name="connsiteX23" fmla="*/ 409658 w 753548"/>
                <a:gd name="connsiteY23" fmla="*/ 216636 h 1578825"/>
                <a:gd name="connsiteX24" fmla="*/ 399914 w 753548"/>
                <a:gd name="connsiteY24" fmla="*/ 144389 h 1578825"/>
                <a:gd name="connsiteX25" fmla="*/ 444139 w 753548"/>
                <a:gd name="connsiteY25" fmla="*/ 86410 h 1578825"/>
                <a:gd name="connsiteX26" fmla="*/ 491964 w 753548"/>
                <a:gd name="connsiteY26" fmla="*/ 73513 h 1578825"/>
                <a:gd name="connsiteX27" fmla="*/ 574346 w 753548"/>
                <a:gd name="connsiteY27" fmla="*/ 120881 h 1578825"/>
                <a:gd name="connsiteX28" fmla="*/ 575517 w 753548"/>
                <a:gd name="connsiteY28" fmla="*/ 122767 h 1578825"/>
                <a:gd name="connsiteX29" fmla="*/ 581746 w 753548"/>
                <a:gd name="connsiteY29" fmla="*/ 132073 h 1578825"/>
                <a:gd name="connsiteX30" fmla="*/ 608883 w 753548"/>
                <a:gd name="connsiteY30" fmla="*/ 166754 h 1578825"/>
                <a:gd name="connsiteX31" fmla="*/ 625752 w 753548"/>
                <a:gd name="connsiteY31" fmla="*/ 184899 h 1578825"/>
                <a:gd name="connsiteX32" fmla="*/ 593767 w 753548"/>
                <a:gd name="connsiteY32" fmla="*/ 42519 h 1578825"/>
                <a:gd name="connsiteX33" fmla="*/ 299416 w 753548"/>
                <a:gd name="connsiteY33" fmla="*/ 76066 h 1578825"/>
                <a:gd name="connsiteX34" fmla="*/ 11428 w 753548"/>
                <a:gd name="connsiteY34" fmla="*/ 522855 h 1578825"/>
                <a:gd name="connsiteX35" fmla="*/ 120308 w 753548"/>
                <a:gd name="connsiteY35" fmla="*/ 766724 h 157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3548" h="1578825">
                  <a:moveTo>
                    <a:pt x="120308" y="766724"/>
                  </a:moveTo>
                  <a:cubicBezTo>
                    <a:pt x="125937" y="776192"/>
                    <a:pt x="131919" y="787126"/>
                    <a:pt x="137834" y="799566"/>
                  </a:cubicBezTo>
                  <a:cubicBezTo>
                    <a:pt x="160389" y="847058"/>
                    <a:pt x="182201" y="914685"/>
                    <a:pt x="182258" y="1002810"/>
                  </a:cubicBezTo>
                  <a:cubicBezTo>
                    <a:pt x="182039" y="1102928"/>
                    <a:pt x="154607" y="1231772"/>
                    <a:pt x="56871" y="1393173"/>
                  </a:cubicBezTo>
                  <a:cubicBezTo>
                    <a:pt x="22734" y="1449371"/>
                    <a:pt x="40612" y="1522609"/>
                    <a:pt x="96829" y="1556737"/>
                  </a:cubicBezTo>
                  <a:cubicBezTo>
                    <a:pt x="116136" y="1568472"/>
                    <a:pt x="137462" y="1574063"/>
                    <a:pt x="158532" y="1574063"/>
                  </a:cubicBezTo>
                  <a:cubicBezTo>
                    <a:pt x="198746" y="1574063"/>
                    <a:pt x="237999" y="1553679"/>
                    <a:pt x="260392" y="1516789"/>
                  </a:cubicBezTo>
                  <a:cubicBezTo>
                    <a:pt x="377854" y="1323917"/>
                    <a:pt x="420631" y="1148657"/>
                    <a:pt x="420402" y="1002810"/>
                  </a:cubicBezTo>
                  <a:cubicBezTo>
                    <a:pt x="420402" y="993628"/>
                    <a:pt x="420212" y="984579"/>
                    <a:pt x="419898" y="975655"/>
                  </a:cubicBezTo>
                  <a:cubicBezTo>
                    <a:pt x="435509" y="1000439"/>
                    <a:pt x="450149" y="1028052"/>
                    <a:pt x="463065" y="1059399"/>
                  </a:cubicBezTo>
                  <a:cubicBezTo>
                    <a:pt x="493831" y="1134303"/>
                    <a:pt x="515348" y="1230001"/>
                    <a:pt x="515405" y="1354845"/>
                  </a:cubicBezTo>
                  <a:cubicBezTo>
                    <a:pt x="515424" y="1384877"/>
                    <a:pt x="514147" y="1416614"/>
                    <a:pt x="511433" y="1450162"/>
                  </a:cubicBezTo>
                  <a:cubicBezTo>
                    <a:pt x="506137" y="1515713"/>
                    <a:pt x="554991" y="1573139"/>
                    <a:pt x="620513" y="1578425"/>
                  </a:cubicBezTo>
                  <a:cubicBezTo>
                    <a:pt x="623780" y="1578692"/>
                    <a:pt x="627028" y="1578816"/>
                    <a:pt x="630238" y="1578825"/>
                  </a:cubicBezTo>
                  <a:cubicBezTo>
                    <a:pt x="691655" y="1578825"/>
                    <a:pt x="743767" y="1531619"/>
                    <a:pt x="748786" y="1469345"/>
                  </a:cubicBezTo>
                  <a:cubicBezTo>
                    <a:pt x="751987" y="1429740"/>
                    <a:pt x="753549" y="1391611"/>
                    <a:pt x="753549" y="1354845"/>
                  </a:cubicBezTo>
                  <a:cubicBezTo>
                    <a:pt x="753625" y="1192234"/>
                    <a:pt x="722964" y="1057198"/>
                    <a:pt x="674387" y="948032"/>
                  </a:cubicBezTo>
                  <a:cubicBezTo>
                    <a:pt x="601682" y="783850"/>
                    <a:pt x="489916" y="681237"/>
                    <a:pt x="397381" y="622106"/>
                  </a:cubicBezTo>
                  <a:cubicBezTo>
                    <a:pt x="381245" y="611781"/>
                    <a:pt x="365729" y="602760"/>
                    <a:pt x="350965" y="594769"/>
                  </a:cubicBezTo>
                  <a:cubicBezTo>
                    <a:pt x="399647" y="504862"/>
                    <a:pt x="464675" y="420128"/>
                    <a:pt x="521653" y="348138"/>
                  </a:cubicBezTo>
                  <a:cubicBezTo>
                    <a:pt x="516434" y="343623"/>
                    <a:pt x="511252" y="339023"/>
                    <a:pt x="506146" y="334251"/>
                  </a:cubicBezTo>
                  <a:cubicBezTo>
                    <a:pt x="452816" y="284216"/>
                    <a:pt x="421326" y="236019"/>
                    <a:pt x="410239" y="217617"/>
                  </a:cubicBezTo>
                  <a:lnTo>
                    <a:pt x="410182" y="217503"/>
                  </a:lnTo>
                  <a:lnTo>
                    <a:pt x="409658" y="216636"/>
                  </a:lnTo>
                  <a:cubicBezTo>
                    <a:pt x="396876" y="194633"/>
                    <a:pt x="393418" y="168982"/>
                    <a:pt x="399914" y="144389"/>
                  </a:cubicBezTo>
                  <a:cubicBezTo>
                    <a:pt x="406439" y="119767"/>
                    <a:pt x="422126" y="99193"/>
                    <a:pt x="444139" y="86410"/>
                  </a:cubicBezTo>
                  <a:cubicBezTo>
                    <a:pt x="458664" y="77971"/>
                    <a:pt x="475209" y="73513"/>
                    <a:pt x="491964" y="73513"/>
                  </a:cubicBezTo>
                  <a:cubicBezTo>
                    <a:pt x="525797" y="73513"/>
                    <a:pt x="557362" y="91668"/>
                    <a:pt x="574346" y="120881"/>
                  </a:cubicBezTo>
                  <a:lnTo>
                    <a:pt x="575517" y="122767"/>
                  </a:lnTo>
                  <a:cubicBezTo>
                    <a:pt x="576689" y="124596"/>
                    <a:pt x="578813" y="127882"/>
                    <a:pt x="581746" y="132073"/>
                  </a:cubicBezTo>
                  <a:cubicBezTo>
                    <a:pt x="587328" y="140131"/>
                    <a:pt x="596520" y="152609"/>
                    <a:pt x="608883" y="166754"/>
                  </a:cubicBezTo>
                  <a:cubicBezTo>
                    <a:pt x="613322" y="171868"/>
                    <a:pt x="619027" y="178107"/>
                    <a:pt x="625752" y="184899"/>
                  </a:cubicBezTo>
                  <a:cubicBezTo>
                    <a:pt x="639639" y="130463"/>
                    <a:pt x="631581" y="75342"/>
                    <a:pt x="593767" y="42519"/>
                  </a:cubicBezTo>
                  <a:cubicBezTo>
                    <a:pt x="530492" y="-12421"/>
                    <a:pt x="405401" y="-26499"/>
                    <a:pt x="299416" y="76066"/>
                  </a:cubicBezTo>
                  <a:cubicBezTo>
                    <a:pt x="154541" y="217941"/>
                    <a:pt x="85408" y="323097"/>
                    <a:pt x="11428" y="522855"/>
                  </a:cubicBezTo>
                  <a:cubicBezTo>
                    <a:pt x="-29187" y="664797"/>
                    <a:pt x="45860" y="727671"/>
                    <a:pt x="120308" y="766724"/>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AB16BCCE-BE27-F429-9656-E4CBDDC56BC9}"/>
                </a:ext>
              </a:extLst>
            </p:cNvPr>
            <p:cNvSpPr/>
            <p:nvPr/>
          </p:nvSpPr>
          <p:spPr>
            <a:xfrm>
              <a:off x="8649164" y="7331954"/>
              <a:ext cx="57150" cy="1362417"/>
            </a:xfrm>
            <a:custGeom>
              <a:avLst/>
              <a:gdLst>
                <a:gd name="connsiteX0" fmla="*/ 0 w 57150"/>
                <a:gd name="connsiteY0" fmla="*/ 0 h 1362417"/>
                <a:gd name="connsiteX1" fmla="*/ 57150 w 57150"/>
                <a:gd name="connsiteY1" fmla="*/ 0 h 1362417"/>
                <a:gd name="connsiteX2" fmla="*/ 57150 w 57150"/>
                <a:gd name="connsiteY2" fmla="*/ 1362418 h 1362417"/>
                <a:gd name="connsiteX3" fmla="*/ 0 w 57150"/>
                <a:gd name="connsiteY3" fmla="*/ 1362418 h 1362417"/>
              </a:gdLst>
              <a:ahLst/>
              <a:cxnLst>
                <a:cxn ang="0">
                  <a:pos x="connsiteX0" y="connsiteY0"/>
                </a:cxn>
                <a:cxn ang="0">
                  <a:pos x="connsiteX1" y="connsiteY1"/>
                </a:cxn>
                <a:cxn ang="0">
                  <a:pos x="connsiteX2" y="connsiteY2"/>
                </a:cxn>
                <a:cxn ang="0">
                  <a:pos x="connsiteX3" y="connsiteY3"/>
                </a:cxn>
              </a:cxnLst>
              <a:rect l="l" t="t" r="r" b="b"/>
              <a:pathLst>
                <a:path w="57150" h="1362417">
                  <a:moveTo>
                    <a:pt x="0" y="0"/>
                  </a:moveTo>
                  <a:lnTo>
                    <a:pt x="57150" y="0"/>
                  </a:lnTo>
                  <a:lnTo>
                    <a:pt x="57150" y="1362418"/>
                  </a:lnTo>
                  <a:lnTo>
                    <a:pt x="0" y="1362418"/>
                  </a:ln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311D454-34ED-FA1E-5AA5-7F1AD33C6EC3}"/>
                </a:ext>
              </a:extLst>
            </p:cNvPr>
            <p:cNvSpPr/>
            <p:nvPr/>
          </p:nvSpPr>
          <p:spPr>
            <a:xfrm>
              <a:off x="8311483" y="7405087"/>
              <a:ext cx="271357" cy="1284789"/>
            </a:xfrm>
            <a:custGeom>
              <a:avLst/>
              <a:gdLst>
                <a:gd name="connsiteX0" fmla="*/ 203121 w 271357"/>
                <a:gd name="connsiteY0" fmla="*/ 61684 h 1284789"/>
                <a:gd name="connsiteX1" fmla="*/ 0 w 271357"/>
                <a:gd name="connsiteY1" fmla="*/ 1276236 h 1284789"/>
                <a:gd name="connsiteX2" fmla="*/ 56512 w 271357"/>
                <a:gd name="connsiteY2" fmla="*/ 1284789 h 1284789"/>
                <a:gd name="connsiteX3" fmla="*/ 271358 w 271357"/>
                <a:gd name="connsiteY3" fmla="*/ 0 h 1284789"/>
                <a:gd name="connsiteX4" fmla="*/ 203121 w 271357"/>
                <a:gd name="connsiteY4" fmla="*/ 61684 h 1284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57" h="1284789">
                  <a:moveTo>
                    <a:pt x="203121" y="61684"/>
                  </a:moveTo>
                  <a:lnTo>
                    <a:pt x="0" y="1276236"/>
                  </a:lnTo>
                  <a:lnTo>
                    <a:pt x="56512" y="1284789"/>
                  </a:lnTo>
                  <a:lnTo>
                    <a:pt x="271358" y="0"/>
                  </a:lnTo>
                  <a:cubicBezTo>
                    <a:pt x="248917" y="22650"/>
                    <a:pt x="226133" y="43215"/>
                    <a:pt x="203121" y="61684"/>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B8D65D7-DD8D-5DAB-3E15-FAF5AB8B5DC5}"/>
                </a:ext>
              </a:extLst>
            </p:cNvPr>
            <p:cNvSpPr/>
            <p:nvPr/>
          </p:nvSpPr>
          <p:spPr>
            <a:xfrm>
              <a:off x="8760415" y="7331954"/>
              <a:ext cx="283597" cy="1357922"/>
            </a:xfrm>
            <a:custGeom>
              <a:avLst/>
              <a:gdLst>
                <a:gd name="connsiteX0" fmla="*/ 227105 w 283597"/>
                <a:gd name="connsiteY0" fmla="*/ 1357922 h 1357922"/>
                <a:gd name="connsiteX1" fmla="*/ 283597 w 283597"/>
                <a:gd name="connsiteY1" fmla="*/ 1349369 h 1357922"/>
                <a:gd name="connsiteX2" fmla="*/ 57941 w 283597"/>
                <a:gd name="connsiteY2" fmla="*/ 0 h 1357922"/>
                <a:gd name="connsiteX3" fmla="*/ 0 w 283597"/>
                <a:gd name="connsiteY3" fmla="*/ 0 h 1357922"/>
              </a:gdLst>
              <a:ahLst/>
              <a:cxnLst>
                <a:cxn ang="0">
                  <a:pos x="connsiteX0" y="connsiteY0"/>
                </a:cxn>
                <a:cxn ang="0">
                  <a:pos x="connsiteX1" y="connsiteY1"/>
                </a:cxn>
                <a:cxn ang="0">
                  <a:pos x="connsiteX2" y="connsiteY2"/>
                </a:cxn>
                <a:cxn ang="0">
                  <a:pos x="connsiteX3" y="connsiteY3"/>
                </a:cxn>
              </a:cxnLst>
              <a:rect l="l" t="t" r="r" b="b"/>
              <a:pathLst>
                <a:path w="283597" h="1357922">
                  <a:moveTo>
                    <a:pt x="227105" y="1357922"/>
                  </a:moveTo>
                  <a:lnTo>
                    <a:pt x="283597" y="1349369"/>
                  </a:lnTo>
                  <a:lnTo>
                    <a:pt x="57941" y="0"/>
                  </a:lnTo>
                  <a:lnTo>
                    <a:pt x="0" y="0"/>
                  </a:ln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B19F002-D276-16F6-30D5-CE7FCF1C4C87}"/>
                </a:ext>
              </a:extLst>
            </p:cNvPr>
            <p:cNvSpPr/>
            <p:nvPr/>
          </p:nvSpPr>
          <p:spPr>
            <a:xfrm>
              <a:off x="8488839" y="6904910"/>
              <a:ext cx="381790" cy="396249"/>
            </a:xfrm>
            <a:custGeom>
              <a:avLst/>
              <a:gdLst>
                <a:gd name="connsiteX0" fmla="*/ 126740 w 381790"/>
                <a:gd name="connsiteY0" fmla="*/ 396250 h 396249"/>
                <a:gd name="connsiteX1" fmla="*/ 381791 w 381790"/>
                <a:gd name="connsiteY1" fmla="*/ 396250 h 396249"/>
                <a:gd name="connsiteX2" fmla="*/ 381791 w 381790"/>
                <a:gd name="connsiteY2" fmla="*/ 379409 h 396249"/>
                <a:gd name="connsiteX3" fmla="*/ 381791 w 381790"/>
                <a:gd name="connsiteY3" fmla="*/ 339100 h 396249"/>
                <a:gd name="connsiteX4" fmla="*/ 265100 w 381790"/>
                <a:gd name="connsiteY4" fmla="*/ 339100 h 396249"/>
                <a:gd name="connsiteX5" fmla="*/ 265100 w 381790"/>
                <a:gd name="connsiteY5" fmla="*/ 296656 h 396249"/>
                <a:gd name="connsiteX6" fmla="*/ 317297 w 381790"/>
                <a:gd name="connsiteY6" fmla="*/ 236534 h 396249"/>
                <a:gd name="connsiteX7" fmla="*/ 377819 w 381790"/>
                <a:gd name="connsiteY7" fmla="*/ 236534 h 396249"/>
                <a:gd name="connsiteX8" fmla="*/ 377819 w 381790"/>
                <a:gd name="connsiteY8" fmla="*/ 115891 h 396249"/>
                <a:gd name="connsiteX9" fmla="*/ 315754 w 381790"/>
                <a:gd name="connsiteY9" fmla="*/ 115891 h 396249"/>
                <a:gd name="connsiteX10" fmla="*/ 217475 w 381790"/>
                <a:gd name="connsiteY10" fmla="*/ 39414 h 396249"/>
                <a:gd name="connsiteX11" fmla="*/ 217475 w 381790"/>
                <a:gd name="connsiteY11" fmla="*/ 0 h 396249"/>
                <a:gd name="connsiteX12" fmla="*/ 160325 w 381790"/>
                <a:gd name="connsiteY12" fmla="*/ 0 h 396249"/>
                <a:gd name="connsiteX13" fmla="*/ 160325 w 381790"/>
                <a:gd name="connsiteY13" fmla="*/ 39414 h 396249"/>
                <a:gd name="connsiteX14" fmla="*/ 62065 w 381790"/>
                <a:gd name="connsiteY14" fmla="*/ 115891 h 396249"/>
                <a:gd name="connsiteX15" fmla="*/ 0 w 381790"/>
                <a:gd name="connsiteY15" fmla="*/ 115891 h 396249"/>
                <a:gd name="connsiteX16" fmla="*/ 0 w 381790"/>
                <a:gd name="connsiteY16" fmla="*/ 236544 h 396249"/>
                <a:gd name="connsiteX17" fmla="*/ 60522 w 381790"/>
                <a:gd name="connsiteY17" fmla="*/ 236544 h 396249"/>
                <a:gd name="connsiteX18" fmla="*/ 112700 w 381790"/>
                <a:gd name="connsiteY18" fmla="*/ 296656 h 396249"/>
                <a:gd name="connsiteX19" fmla="*/ 112700 w 381790"/>
                <a:gd name="connsiteY19" fmla="*/ 339109 h 396249"/>
                <a:gd name="connsiteX20" fmla="*/ 79067 w 381790"/>
                <a:gd name="connsiteY20" fmla="*/ 339109 h 396249"/>
                <a:gd name="connsiteX21" fmla="*/ 101784 w 381790"/>
                <a:gd name="connsiteY21" fmla="*/ 355378 h 396249"/>
                <a:gd name="connsiteX22" fmla="*/ 126740 w 381790"/>
                <a:gd name="connsiteY22" fmla="*/ 396250 h 39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1790" h="396249">
                  <a:moveTo>
                    <a:pt x="126740" y="396250"/>
                  </a:moveTo>
                  <a:lnTo>
                    <a:pt x="381791" y="396250"/>
                  </a:lnTo>
                  <a:lnTo>
                    <a:pt x="381791" y="379409"/>
                  </a:lnTo>
                  <a:lnTo>
                    <a:pt x="381791" y="339100"/>
                  </a:lnTo>
                  <a:lnTo>
                    <a:pt x="265100" y="339100"/>
                  </a:lnTo>
                  <a:lnTo>
                    <a:pt x="265100" y="296656"/>
                  </a:lnTo>
                  <a:cubicBezTo>
                    <a:pt x="287779" y="282092"/>
                    <a:pt x="305962" y="261242"/>
                    <a:pt x="317297" y="236534"/>
                  </a:cubicBezTo>
                  <a:lnTo>
                    <a:pt x="377819" y="236534"/>
                  </a:lnTo>
                  <a:lnTo>
                    <a:pt x="377819" y="115891"/>
                  </a:lnTo>
                  <a:lnTo>
                    <a:pt x="315754" y="115891"/>
                  </a:lnTo>
                  <a:cubicBezTo>
                    <a:pt x="296818" y="77172"/>
                    <a:pt x="260842" y="48320"/>
                    <a:pt x="217475" y="39414"/>
                  </a:cubicBezTo>
                  <a:lnTo>
                    <a:pt x="217475" y="0"/>
                  </a:lnTo>
                  <a:lnTo>
                    <a:pt x="160325" y="0"/>
                  </a:lnTo>
                  <a:lnTo>
                    <a:pt x="160325" y="39414"/>
                  </a:lnTo>
                  <a:cubicBezTo>
                    <a:pt x="116957" y="48320"/>
                    <a:pt x="80991" y="77172"/>
                    <a:pt x="62065" y="115891"/>
                  </a:cubicBezTo>
                  <a:lnTo>
                    <a:pt x="0" y="115891"/>
                  </a:lnTo>
                  <a:lnTo>
                    <a:pt x="0" y="236544"/>
                  </a:lnTo>
                  <a:lnTo>
                    <a:pt x="60522" y="236544"/>
                  </a:lnTo>
                  <a:cubicBezTo>
                    <a:pt x="71838" y="261242"/>
                    <a:pt x="90030" y="282083"/>
                    <a:pt x="112700" y="296656"/>
                  </a:cubicBezTo>
                  <a:lnTo>
                    <a:pt x="112700" y="339109"/>
                  </a:lnTo>
                  <a:lnTo>
                    <a:pt x="79067" y="339109"/>
                  </a:lnTo>
                  <a:cubicBezTo>
                    <a:pt x="87297" y="343338"/>
                    <a:pt x="94964" y="348786"/>
                    <a:pt x="101784" y="355378"/>
                  </a:cubicBezTo>
                  <a:cubicBezTo>
                    <a:pt x="113662" y="366827"/>
                    <a:pt x="122101" y="380876"/>
                    <a:pt x="126740" y="396250"/>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64BC468-6EC1-1AE3-7656-CCFC97E9F580}"/>
                </a:ext>
              </a:extLst>
            </p:cNvPr>
            <p:cNvSpPr/>
            <p:nvPr/>
          </p:nvSpPr>
          <p:spPr>
            <a:xfrm>
              <a:off x="7844977" y="7220800"/>
              <a:ext cx="755658" cy="344240"/>
            </a:xfrm>
            <a:custGeom>
              <a:avLst/>
              <a:gdLst>
                <a:gd name="connsiteX0" fmla="*/ 178756 w 755658"/>
                <a:gd name="connsiteY0" fmla="*/ 86742 h 344240"/>
                <a:gd name="connsiteX1" fmla="*/ 150333 w 755658"/>
                <a:gd name="connsiteY1" fmla="*/ 50451 h 344240"/>
                <a:gd name="connsiteX2" fmla="*/ 143542 w 755658"/>
                <a:gd name="connsiteY2" fmla="*/ 40250 h 344240"/>
                <a:gd name="connsiteX3" fmla="*/ 142142 w 755658"/>
                <a:gd name="connsiteY3" fmla="*/ 37964 h 344240"/>
                <a:gd name="connsiteX4" fmla="*/ 142094 w 755658"/>
                <a:gd name="connsiteY4" fmla="*/ 37907 h 344240"/>
                <a:gd name="connsiteX5" fmla="*/ 37910 w 755658"/>
                <a:gd name="connsiteY5" fmla="*/ 10342 h 344240"/>
                <a:gd name="connsiteX6" fmla="*/ 10335 w 755658"/>
                <a:gd name="connsiteY6" fmla="*/ 114526 h 344240"/>
                <a:gd name="connsiteX7" fmla="*/ 103366 w 755658"/>
                <a:gd name="connsiteY7" fmla="*/ 227797 h 344240"/>
                <a:gd name="connsiteX8" fmla="*/ 215942 w 755658"/>
                <a:gd name="connsiteY8" fmla="*/ 306522 h 344240"/>
                <a:gd name="connsiteX9" fmla="*/ 375171 w 755658"/>
                <a:gd name="connsiteY9" fmla="*/ 344241 h 344240"/>
                <a:gd name="connsiteX10" fmla="*/ 376047 w 755658"/>
                <a:gd name="connsiteY10" fmla="*/ 344241 h 344240"/>
                <a:gd name="connsiteX11" fmla="*/ 734245 w 755658"/>
                <a:gd name="connsiteY11" fmla="*/ 160922 h 344240"/>
                <a:gd name="connsiteX12" fmla="*/ 732416 w 755658"/>
                <a:gd name="connsiteY12" fmla="*/ 53185 h 344240"/>
                <a:gd name="connsiteX13" fmla="*/ 624679 w 755658"/>
                <a:gd name="connsiteY13" fmla="*/ 55033 h 344240"/>
                <a:gd name="connsiteX14" fmla="*/ 375171 w 755658"/>
                <a:gd name="connsiteY14" fmla="*/ 191822 h 344240"/>
                <a:gd name="connsiteX15" fmla="*/ 282845 w 755658"/>
                <a:gd name="connsiteY15" fmla="*/ 169581 h 344240"/>
                <a:gd name="connsiteX16" fmla="*/ 178756 w 755658"/>
                <a:gd name="connsiteY16" fmla="*/ 86742 h 34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5658" h="344240">
                  <a:moveTo>
                    <a:pt x="178756" y="86742"/>
                  </a:moveTo>
                  <a:cubicBezTo>
                    <a:pt x="166231" y="72435"/>
                    <a:pt x="156582" y="59462"/>
                    <a:pt x="150333" y="50451"/>
                  </a:cubicBezTo>
                  <a:cubicBezTo>
                    <a:pt x="147209" y="45956"/>
                    <a:pt x="144942" y="42441"/>
                    <a:pt x="143542" y="40250"/>
                  </a:cubicBezTo>
                  <a:cubicBezTo>
                    <a:pt x="142847" y="39136"/>
                    <a:pt x="142390" y="38364"/>
                    <a:pt x="142142" y="37964"/>
                  </a:cubicBezTo>
                  <a:lnTo>
                    <a:pt x="142094" y="37907"/>
                  </a:lnTo>
                  <a:cubicBezTo>
                    <a:pt x="120939" y="1522"/>
                    <a:pt x="74305" y="-10813"/>
                    <a:pt x="37910" y="10342"/>
                  </a:cubicBezTo>
                  <a:cubicBezTo>
                    <a:pt x="1524" y="31487"/>
                    <a:pt x="-10810" y="78141"/>
                    <a:pt x="10335" y="114526"/>
                  </a:cubicBezTo>
                  <a:cubicBezTo>
                    <a:pt x="12783" y="118498"/>
                    <a:pt x="43768" y="171895"/>
                    <a:pt x="103366" y="227797"/>
                  </a:cubicBezTo>
                  <a:cubicBezTo>
                    <a:pt x="133255" y="255696"/>
                    <a:pt x="170536" y="284300"/>
                    <a:pt x="215942" y="306522"/>
                  </a:cubicBezTo>
                  <a:cubicBezTo>
                    <a:pt x="261224" y="328715"/>
                    <a:pt x="315192" y="344269"/>
                    <a:pt x="375171" y="344241"/>
                  </a:cubicBezTo>
                  <a:cubicBezTo>
                    <a:pt x="375447" y="344241"/>
                    <a:pt x="375762" y="344241"/>
                    <a:pt x="376047" y="344241"/>
                  </a:cubicBezTo>
                  <a:cubicBezTo>
                    <a:pt x="487442" y="344250"/>
                    <a:pt x="610658" y="289577"/>
                    <a:pt x="734245" y="160922"/>
                  </a:cubicBezTo>
                  <a:cubicBezTo>
                    <a:pt x="763496" y="130661"/>
                    <a:pt x="762677" y="82427"/>
                    <a:pt x="732416" y="53185"/>
                  </a:cubicBezTo>
                  <a:cubicBezTo>
                    <a:pt x="702164" y="23943"/>
                    <a:pt x="653930" y="24753"/>
                    <a:pt x="624679" y="55033"/>
                  </a:cubicBezTo>
                  <a:cubicBezTo>
                    <a:pt x="518084" y="164532"/>
                    <a:pt x="436455" y="191536"/>
                    <a:pt x="375171" y="191822"/>
                  </a:cubicBezTo>
                  <a:cubicBezTo>
                    <a:pt x="341424" y="191783"/>
                    <a:pt x="311154" y="183373"/>
                    <a:pt x="282845" y="169581"/>
                  </a:cubicBezTo>
                  <a:cubicBezTo>
                    <a:pt x="240507" y="149073"/>
                    <a:pt x="203740" y="115498"/>
                    <a:pt x="178756" y="86742"/>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44FB073-FE77-8D13-2AF5-70B0F7E87565}"/>
                </a:ext>
              </a:extLst>
            </p:cNvPr>
            <p:cNvSpPr/>
            <p:nvPr/>
          </p:nvSpPr>
          <p:spPr>
            <a:xfrm>
              <a:off x="7965835" y="6919369"/>
              <a:ext cx="428420" cy="249460"/>
            </a:xfrm>
            <a:custGeom>
              <a:avLst/>
              <a:gdLst>
                <a:gd name="connsiteX0" fmla="*/ 2034 w 428420"/>
                <a:gd name="connsiteY0" fmla="*/ 5886 h 249460"/>
                <a:gd name="connsiteX1" fmla="*/ 184991 w 428420"/>
                <a:gd name="connsiteY1" fmla="*/ 247421 h 249460"/>
                <a:gd name="connsiteX2" fmla="*/ 426545 w 428420"/>
                <a:gd name="connsiteY2" fmla="*/ 64465 h 249460"/>
                <a:gd name="connsiteX3" fmla="*/ 428421 w 428420"/>
                <a:gd name="connsiteY3" fmla="*/ 43101 h 249460"/>
                <a:gd name="connsiteX4" fmla="*/ 2996 w 428420"/>
                <a:gd name="connsiteY4" fmla="*/ 0 h 249460"/>
                <a:gd name="connsiteX5" fmla="*/ 2034 w 428420"/>
                <a:gd name="connsiteY5" fmla="*/ 5886 h 24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420" h="249460">
                  <a:moveTo>
                    <a:pt x="2034" y="5886"/>
                  </a:moveTo>
                  <a:cubicBezTo>
                    <a:pt x="-14130" y="123111"/>
                    <a:pt x="67795" y="231257"/>
                    <a:pt x="184991" y="247421"/>
                  </a:cubicBezTo>
                  <a:cubicBezTo>
                    <a:pt x="302234" y="263604"/>
                    <a:pt x="410362" y="181689"/>
                    <a:pt x="426545" y="64465"/>
                  </a:cubicBezTo>
                  <a:cubicBezTo>
                    <a:pt x="427535" y="57302"/>
                    <a:pt x="428145" y="50178"/>
                    <a:pt x="428421" y="43101"/>
                  </a:cubicBezTo>
                  <a:lnTo>
                    <a:pt x="2996" y="0"/>
                  </a:lnTo>
                  <a:cubicBezTo>
                    <a:pt x="2682" y="1962"/>
                    <a:pt x="2311" y="3905"/>
                    <a:pt x="2034" y="5886"/>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916FC6CA-93B0-40C5-4844-E8394B0B9625}"/>
                </a:ext>
              </a:extLst>
            </p:cNvPr>
            <p:cNvSpPr/>
            <p:nvPr/>
          </p:nvSpPr>
          <p:spPr>
            <a:xfrm>
              <a:off x="7934333" y="6650138"/>
              <a:ext cx="503466" cy="294537"/>
            </a:xfrm>
            <a:custGeom>
              <a:avLst/>
              <a:gdLst>
                <a:gd name="connsiteX0" fmla="*/ 31640 w 503466"/>
                <a:gd name="connsiteY0" fmla="*/ 192022 h 294537"/>
                <a:gd name="connsiteX1" fmla="*/ 150 w 503466"/>
                <a:gd name="connsiteY1" fmla="*/ 217710 h 294537"/>
                <a:gd name="connsiteX2" fmla="*/ 25830 w 503466"/>
                <a:gd name="connsiteY2" fmla="*/ 249210 h 294537"/>
                <a:gd name="connsiteX3" fmla="*/ 29640 w 503466"/>
                <a:gd name="connsiteY3" fmla="*/ 249600 h 294537"/>
                <a:gd name="connsiteX4" fmla="*/ 29640 w 503466"/>
                <a:gd name="connsiteY4" fmla="*/ 249600 h 294537"/>
                <a:gd name="connsiteX5" fmla="*/ 468028 w 503466"/>
                <a:gd name="connsiteY5" fmla="*/ 294006 h 294537"/>
                <a:gd name="connsiteX6" fmla="*/ 468028 w 503466"/>
                <a:gd name="connsiteY6" fmla="*/ 294006 h 294537"/>
                <a:gd name="connsiteX7" fmla="*/ 471819 w 503466"/>
                <a:gd name="connsiteY7" fmla="*/ 294387 h 294537"/>
                <a:gd name="connsiteX8" fmla="*/ 503318 w 503466"/>
                <a:gd name="connsiteY8" fmla="*/ 268698 h 294537"/>
                <a:gd name="connsiteX9" fmla="*/ 477629 w 503466"/>
                <a:gd name="connsiteY9" fmla="*/ 237189 h 294537"/>
                <a:gd name="connsiteX10" fmla="*/ 473686 w 503466"/>
                <a:gd name="connsiteY10" fmla="*/ 236789 h 294537"/>
                <a:gd name="connsiteX11" fmla="*/ 474333 w 503466"/>
                <a:gd name="connsiteY11" fmla="*/ 217710 h 294537"/>
                <a:gd name="connsiteX12" fmla="*/ 276261 w 503466"/>
                <a:gd name="connsiteY12" fmla="*/ 1141 h 294537"/>
                <a:gd name="connsiteX13" fmla="*/ 38784 w 503466"/>
                <a:gd name="connsiteY13" fmla="*/ 173591 h 294537"/>
                <a:gd name="connsiteX14" fmla="*/ 35583 w 503466"/>
                <a:gd name="connsiteY14" fmla="*/ 192422 h 294537"/>
                <a:gd name="connsiteX15" fmla="*/ 31640 w 503466"/>
                <a:gd name="connsiteY15" fmla="*/ 192022 h 29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3466" h="294537">
                  <a:moveTo>
                    <a:pt x="31640" y="192022"/>
                  </a:moveTo>
                  <a:cubicBezTo>
                    <a:pt x="15848" y="190412"/>
                    <a:pt x="1760" y="201937"/>
                    <a:pt x="150" y="217710"/>
                  </a:cubicBezTo>
                  <a:cubicBezTo>
                    <a:pt x="-1459" y="233522"/>
                    <a:pt x="10037" y="247619"/>
                    <a:pt x="25830" y="249210"/>
                  </a:cubicBezTo>
                  <a:lnTo>
                    <a:pt x="29640" y="249600"/>
                  </a:lnTo>
                  <a:lnTo>
                    <a:pt x="29640" y="249600"/>
                  </a:lnTo>
                  <a:lnTo>
                    <a:pt x="468028" y="294006"/>
                  </a:lnTo>
                  <a:lnTo>
                    <a:pt x="468028" y="294006"/>
                  </a:lnTo>
                  <a:lnTo>
                    <a:pt x="471819" y="294387"/>
                  </a:lnTo>
                  <a:cubicBezTo>
                    <a:pt x="487630" y="295996"/>
                    <a:pt x="501718" y="284509"/>
                    <a:pt x="503318" y="268698"/>
                  </a:cubicBezTo>
                  <a:cubicBezTo>
                    <a:pt x="504918" y="252915"/>
                    <a:pt x="493422" y="238789"/>
                    <a:pt x="477629" y="237189"/>
                  </a:cubicBezTo>
                  <a:lnTo>
                    <a:pt x="473686" y="236789"/>
                  </a:lnTo>
                  <a:cubicBezTo>
                    <a:pt x="474172" y="230388"/>
                    <a:pt x="474400" y="224026"/>
                    <a:pt x="474333" y="217710"/>
                  </a:cubicBezTo>
                  <a:cubicBezTo>
                    <a:pt x="473152" y="107049"/>
                    <a:pt x="388970" y="12561"/>
                    <a:pt x="276261" y="1141"/>
                  </a:cubicBezTo>
                  <a:cubicBezTo>
                    <a:pt x="163542" y="-10289"/>
                    <a:pt x="62130" y="65406"/>
                    <a:pt x="38784" y="173591"/>
                  </a:cubicBezTo>
                  <a:cubicBezTo>
                    <a:pt x="37441" y="179753"/>
                    <a:pt x="36393" y="186049"/>
                    <a:pt x="35583" y="192422"/>
                  </a:cubicBezTo>
                  <a:lnTo>
                    <a:pt x="31640" y="192022"/>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702083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AAE1C79D-C496-DCEA-0DB1-48A3AC9A1DEA}"/>
              </a:ext>
            </a:extLst>
          </p:cNvPr>
          <p:cNvSpPr>
            <a:spLocks noGrp="1"/>
          </p:cNvSpPr>
          <p:nvPr>
            <p:ph type="title"/>
          </p:nvPr>
        </p:nvSpPr>
        <p:spPr>
          <a:xfrm>
            <a:off x="774957" y="337934"/>
            <a:ext cx="10432698" cy="876821"/>
          </a:xfrm>
        </p:spPr>
        <p:txBody>
          <a:bodyPr vert="horz" lIns="91440" tIns="45720" rIns="91440" bIns="45720" rtlCol="0" anchor="ctr">
            <a:normAutofit/>
          </a:bodyPr>
          <a:lstStyle/>
          <a:p>
            <a:r>
              <a:rPr lang="en-US" sz="2800"/>
              <a:t>Your Service Installation Experience</a:t>
            </a:r>
            <a:endParaRPr lang="en-US" sz="2800" dirty="0">
              <a:solidFill>
                <a:schemeClr val="accent1"/>
              </a:solidFill>
            </a:endParaRPr>
          </a:p>
        </p:txBody>
      </p:sp>
      <p:cxnSp>
        <p:nvCxnSpPr>
          <p:cNvPr id="106" name="Straight Connector 105">
            <a:extLst>
              <a:ext uri="{FF2B5EF4-FFF2-40B4-BE49-F238E27FC236}">
                <a16:creationId xmlns:a16="http://schemas.microsoft.com/office/drawing/2014/main" id="{60BE0CF8-626E-7C96-7FBE-5A7A17A4C456}"/>
              </a:ext>
            </a:extLst>
          </p:cNvPr>
          <p:cNvCxnSpPr>
            <a:cxnSpLocks/>
          </p:cNvCxnSpPr>
          <p:nvPr/>
        </p:nvCxnSpPr>
        <p:spPr>
          <a:xfrm flipV="1">
            <a:off x="8189819" y="2698123"/>
            <a:ext cx="0" cy="67885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98821E3A-E496-DB95-CD67-0448619A76B0}"/>
              </a:ext>
            </a:extLst>
          </p:cNvPr>
          <p:cNvGrpSpPr/>
          <p:nvPr/>
        </p:nvGrpSpPr>
        <p:grpSpPr>
          <a:xfrm>
            <a:off x="2663810" y="5041490"/>
            <a:ext cx="1982403" cy="989721"/>
            <a:chOff x="1112428" y="2675604"/>
            <a:chExt cx="1982403" cy="989721"/>
          </a:xfrm>
        </p:grpSpPr>
        <p:sp>
          <p:nvSpPr>
            <p:cNvPr id="151" name="TextBox 150">
              <a:extLst>
                <a:ext uri="{FF2B5EF4-FFF2-40B4-BE49-F238E27FC236}">
                  <a16:creationId xmlns:a16="http://schemas.microsoft.com/office/drawing/2014/main" id="{B14DEECA-8450-852C-D59B-6E6E02696CAF}"/>
                </a:ext>
              </a:extLst>
            </p:cNvPr>
            <p:cNvSpPr txBox="1"/>
            <p:nvPr/>
          </p:nvSpPr>
          <p:spPr>
            <a:xfrm flipH="1">
              <a:off x="1134729" y="2921618"/>
              <a:ext cx="1739102" cy="287130"/>
            </a:xfrm>
            <a:prstGeom prst="rect">
              <a:avLst/>
            </a:prstGeom>
            <a:noFill/>
          </p:spPr>
          <p:txBody>
            <a:bodyPr wrap="square" lIns="0" tIns="0" rIns="0" bIns="0" rtlCol="0" anchor="ctr">
              <a:spAutoFit/>
            </a:bodyPr>
            <a:lstStyle>
              <a:defPPr>
                <a:defRPr lang="en-US"/>
              </a:defPPr>
              <a:lvl1pPr>
                <a:lnSpc>
                  <a:spcPts val="1100"/>
                </a:lnSpc>
                <a:defRPr sz="1190">
                  <a:solidFill>
                    <a:srgbClr val="002B40"/>
                  </a:solidFill>
                  <a:ea typeface="Roboto Medium" panose="02000000000000000000" pitchFamily="2" charset="0"/>
                </a:defRPr>
              </a:lvl1pPr>
            </a:lstStyle>
            <a:p>
              <a:r>
                <a:rPr lang="en-AU"/>
                <a:t>Email Notification or </a:t>
              </a:r>
              <a:r>
                <a:rPr lang="en-AU" u="sng"/>
                <a:t>phone call from Lingo</a:t>
              </a:r>
              <a:endParaRPr lang="en-AU" u="sng" dirty="0"/>
            </a:p>
          </p:txBody>
        </p:sp>
        <p:sp>
          <p:nvSpPr>
            <p:cNvPr id="152" name="Text Placeholder 32">
              <a:extLst>
                <a:ext uri="{FF2B5EF4-FFF2-40B4-BE49-F238E27FC236}">
                  <a16:creationId xmlns:a16="http://schemas.microsoft.com/office/drawing/2014/main" id="{0C64E0E2-A78B-5093-2F48-5D26DDCBAA44}"/>
                </a:ext>
              </a:extLst>
            </p:cNvPr>
            <p:cNvSpPr txBox="1">
              <a:spLocks/>
            </p:cNvSpPr>
            <p:nvPr/>
          </p:nvSpPr>
          <p:spPr>
            <a:xfrm flipH="1">
              <a:off x="1112428" y="3270196"/>
              <a:ext cx="1782398" cy="39512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800"/>
                </a:lnSpc>
                <a:spcBef>
                  <a:spcPts val="0"/>
                </a:spcBef>
                <a:spcAft>
                  <a:spcPts val="453"/>
                </a:spcAft>
                <a:buNone/>
              </a:pPr>
              <a:r>
                <a:rPr lang="en-US" sz="793">
                  <a:solidFill>
                    <a:schemeClr val="accent3">
                      <a:lumMod val="75000"/>
                    </a:schemeClr>
                  </a:solidFill>
                  <a:latin typeface="+mj-lt"/>
                  <a:ea typeface="Roboto Light" panose="02000000000000000000" pitchFamily="2" charset="0"/>
                </a:rPr>
                <a:t>You will receive an email or phone with your scheduled date for your site survey.</a:t>
              </a:r>
              <a:endParaRPr lang="en-US" sz="793" dirty="0">
                <a:solidFill>
                  <a:schemeClr val="accent3">
                    <a:lumMod val="75000"/>
                  </a:schemeClr>
                </a:solidFill>
                <a:latin typeface="+mj-lt"/>
                <a:ea typeface="Roboto Light" panose="02000000000000000000" pitchFamily="2" charset="0"/>
              </a:endParaRPr>
            </a:p>
          </p:txBody>
        </p:sp>
        <p:sp>
          <p:nvSpPr>
            <p:cNvPr id="153" name="TextBox 152">
              <a:extLst>
                <a:ext uri="{FF2B5EF4-FFF2-40B4-BE49-F238E27FC236}">
                  <a16:creationId xmlns:a16="http://schemas.microsoft.com/office/drawing/2014/main" id="{08083DE6-AAA8-E90A-A080-83C834E9AAA3}"/>
                </a:ext>
              </a:extLst>
            </p:cNvPr>
            <p:cNvSpPr txBox="1"/>
            <p:nvPr/>
          </p:nvSpPr>
          <p:spPr>
            <a:xfrm flipH="1">
              <a:off x="1113726" y="2675604"/>
              <a:ext cx="1981105" cy="170047"/>
            </a:xfrm>
            <a:prstGeom prst="rect">
              <a:avLst/>
            </a:prstGeom>
            <a:noFill/>
          </p:spPr>
          <p:txBody>
            <a:bodyPr wrap="square" lIns="0" tIns="0" rIns="0" bIns="0" rtlCol="0" anchor="ctr">
              <a:spAutoFit/>
            </a:bodyPr>
            <a:lstStyle>
              <a:defPPr>
                <a:defRPr lang="en-US"/>
              </a:defPPr>
              <a:lvl1pPr>
                <a:lnSpc>
                  <a:spcPts val="1300"/>
                </a:lnSpc>
                <a:defRPr sz="1360" b="1">
                  <a:solidFill>
                    <a:srgbClr val="FFA16D"/>
                  </a:solidFill>
                  <a:latin typeface="+mj-lt"/>
                  <a:ea typeface="Roboto Black" panose="02000000000000000000" pitchFamily="2" charset="0"/>
                </a:defRPr>
              </a:lvl1pPr>
            </a:lstStyle>
            <a:p>
              <a:r>
                <a:rPr lang="en-AU">
                  <a:solidFill>
                    <a:srgbClr val="FF6D6D"/>
                  </a:solidFill>
                </a:rPr>
                <a:t>2. Schedule Site Survey</a:t>
              </a:r>
              <a:endParaRPr lang="en-AU" dirty="0">
                <a:solidFill>
                  <a:srgbClr val="FF6D6D"/>
                </a:solidFill>
              </a:endParaRPr>
            </a:p>
          </p:txBody>
        </p:sp>
      </p:grpSp>
      <p:grpSp>
        <p:nvGrpSpPr>
          <p:cNvPr id="108" name="Group 107">
            <a:extLst>
              <a:ext uri="{FF2B5EF4-FFF2-40B4-BE49-F238E27FC236}">
                <a16:creationId xmlns:a16="http://schemas.microsoft.com/office/drawing/2014/main" id="{8EC90317-3881-BE0A-FDFC-02110D662343}"/>
              </a:ext>
            </a:extLst>
          </p:cNvPr>
          <p:cNvGrpSpPr/>
          <p:nvPr/>
        </p:nvGrpSpPr>
        <p:grpSpPr>
          <a:xfrm>
            <a:off x="4217793" y="1570841"/>
            <a:ext cx="1696349" cy="1454349"/>
            <a:chOff x="4633916" y="2520544"/>
            <a:chExt cx="1696349" cy="1454349"/>
          </a:xfrm>
        </p:grpSpPr>
        <p:sp>
          <p:nvSpPr>
            <p:cNvPr id="148" name="TextBox 147">
              <a:extLst>
                <a:ext uri="{FF2B5EF4-FFF2-40B4-BE49-F238E27FC236}">
                  <a16:creationId xmlns:a16="http://schemas.microsoft.com/office/drawing/2014/main" id="{0A8A9D1F-3AB7-F5BC-1183-E3130068052B}"/>
                </a:ext>
              </a:extLst>
            </p:cNvPr>
            <p:cNvSpPr txBox="1"/>
            <p:nvPr/>
          </p:nvSpPr>
          <p:spPr>
            <a:xfrm flipH="1">
              <a:off x="4649398" y="2762792"/>
              <a:ext cx="1496221" cy="287130"/>
            </a:xfrm>
            <a:prstGeom prst="rect">
              <a:avLst/>
            </a:prstGeom>
            <a:noFill/>
          </p:spPr>
          <p:txBody>
            <a:bodyPr wrap="square" lIns="0" tIns="0" rIns="0" bIns="0" rtlCol="0" anchor="ctr">
              <a:spAutoFit/>
            </a:bodyPr>
            <a:lstStyle>
              <a:defPPr>
                <a:defRPr lang="en-US"/>
              </a:defPPr>
              <a:lvl1pPr>
                <a:lnSpc>
                  <a:spcPts val="1100"/>
                </a:lnSpc>
                <a:defRPr sz="1190">
                  <a:solidFill>
                    <a:srgbClr val="002B40"/>
                  </a:solidFill>
                  <a:ea typeface="Roboto Medium" panose="02000000000000000000" pitchFamily="2" charset="0"/>
                </a:defRPr>
              </a:lvl1pPr>
            </a:lstStyle>
            <a:p>
              <a:r>
                <a:rPr lang="en-AU"/>
                <a:t>You must be present </a:t>
              </a:r>
              <a:r>
                <a:rPr lang="en-AU" u="sng"/>
                <a:t>on-site</a:t>
              </a:r>
              <a:endParaRPr lang="en-AU" u="sng" dirty="0"/>
            </a:p>
          </p:txBody>
        </p:sp>
        <p:sp>
          <p:nvSpPr>
            <p:cNvPr id="149" name="TextBox 148">
              <a:extLst>
                <a:ext uri="{FF2B5EF4-FFF2-40B4-BE49-F238E27FC236}">
                  <a16:creationId xmlns:a16="http://schemas.microsoft.com/office/drawing/2014/main" id="{D2A0501B-35D5-3974-FCF5-74547FB434CB}"/>
                </a:ext>
              </a:extLst>
            </p:cNvPr>
            <p:cNvSpPr txBox="1"/>
            <p:nvPr/>
          </p:nvSpPr>
          <p:spPr>
            <a:xfrm flipH="1">
              <a:off x="4633916" y="2520544"/>
              <a:ext cx="1332045" cy="171072"/>
            </a:xfrm>
            <a:prstGeom prst="rect">
              <a:avLst/>
            </a:prstGeom>
            <a:noFill/>
          </p:spPr>
          <p:txBody>
            <a:bodyPr wrap="square" lIns="0" tIns="0" rIns="0" bIns="0" rtlCol="0" anchor="ctr">
              <a:spAutoFit/>
            </a:bodyPr>
            <a:lstStyle>
              <a:defPPr>
                <a:defRPr lang="en-US"/>
              </a:defPPr>
              <a:lvl1pPr>
                <a:lnSpc>
                  <a:spcPts val="1300"/>
                </a:lnSpc>
                <a:defRPr sz="1360" b="1">
                  <a:solidFill>
                    <a:srgbClr val="FFA16D"/>
                  </a:solidFill>
                  <a:latin typeface="+mj-lt"/>
                  <a:ea typeface="Roboto Black" panose="02000000000000000000" pitchFamily="2" charset="0"/>
                </a:defRPr>
              </a:lvl1pPr>
            </a:lstStyle>
            <a:p>
              <a:r>
                <a:rPr lang="en-AU">
                  <a:solidFill>
                    <a:srgbClr val="D26DFF"/>
                  </a:solidFill>
                </a:rPr>
                <a:t>3. Site Survey</a:t>
              </a:r>
              <a:endParaRPr lang="en-AU" dirty="0">
                <a:solidFill>
                  <a:srgbClr val="D26DFF"/>
                </a:solidFill>
              </a:endParaRPr>
            </a:p>
          </p:txBody>
        </p:sp>
        <p:sp>
          <p:nvSpPr>
            <p:cNvPr id="150" name="Text Placeholder 32">
              <a:extLst>
                <a:ext uri="{FF2B5EF4-FFF2-40B4-BE49-F238E27FC236}">
                  <a16:creationId xmlns:a16="http://schemas.microsoft.com/office/drawing/2014/main" id="{CC02872B-F097-CF51-3368-D4C49C4BCC45}"/>
                </a:ext>
              </a:extLst>
            </p:cNvPr>
            <p:cNvSpPr txBox="1">
              <a:spLocks/>
            </p:cNvSpPr>
            <p:nvPr/>
          </p:nvSpPr>
          <p:spPr>
            <a:xfrm flipH="1">
              <a:off x="4649396" y="3090127"/>
              <a:ext cx="1680869" cy="88476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800"/>
                </a:lnSpc>
                <a:spcBef>
                  <a:spcPts val="0"/>
                </a:spcBef>
                <a:spcAft>
                  <a:spcPts val="453"/>
                </a:spcAft>
              </a:pPr>
              <a:r>
                <a:rPr lang="en-US" sz="793">
                  <a:solidFill>
                    <a:schemeClr val="accent3">
                      <a:lumMod val="75000"/>
                    </a:schemeClr>
                  </a:solidFill>
                  <a:latin typeface="+mj-lt"/>
                  <a:ea typeface="Roboto Light" panose="02000000000000000000" pitchFamily="2" charset="0"/>
                </a:rPr>
                <a:t>You or a designated company representative must be present on site.</a:t>
              </a:r>
            </a:p>
            <a:p>
              <a:pPr>
                <a:lnSpc>
                  <a:spcPts val="800"/>
                </a:lnSpc>
                <a:spcBef>
                  <a:spcPts val="0"/>
                </a:spcBef>
                <a:spcAft>
                  <a:spcPts val="453"/>
                </a:spcAft>
              </a:pPr>
              <a:r>
                <a:rPr lang="en-US" sz="793">
                  <a:solidFill>
                    <a:schemeClr val="accent3">
                      <a:lumMod val="75000"/>
                    </a:schemeClr>
                  </a:solidFill>
                  <a:latin typeface="+mj-lt"/>
                  <a:ea typeface="Roboto Light" panose="02000000000000000000" pitchFamily="2" charset="0"/>
                </a:rPr>
                <a:t>Expect our installation vendor on site to perform your site survey.</a:t>
              </a:r>
            </a:p>
            <a:p>
              <a:pPr marL="0" indent="0">
                <a:lnSpc>
                  <a:spcPct val="130000"/>
                </a:lnSpc>
                <a:spcBef>
                  <a:spcPts val="0"/>
                </a:spcBef>
                <a:buNone/>
              </a:pPr>
              <a:endParaRPr lang="en-US" sz="793" dirty="0">
                <a:solidFill>
                  <a:schemeClr val="accent3">
                    <a:lumMod val="75000"/>
                  </a:schemeClr>
                </a:solidFill>
                <a:latin typeface="+mj-lt"/>
                <a:ea typeface="Roboto Light" panose="02000000000000000000" pitchFamily="2" charset="0"/>
              </a:endParaRPr>
            </a:p>
          </p:txBody>
        </p:sp>
      </p:grpSp>
      <p:cxnSp>
        <p:nvCxnSpPr>
          <p:cNvPr id="109" name="Straight Connector 108">
            <a:extLst>
              <a:ext uri="{FF2B5EF4-FFF2-40B4-BE49-F238E27FC236}">
                <a16:creationId xmlns:a16="http://schemas.microsoft.com/office/drawing/2014/main" id="{5F6611EF-93E5-80A2-F14C-8DB8CA8CBA99}"/>
              </a:ext>
            </a:extLst>
          </p:cNvPr>
          <p:cNvCxnSpPr>
            <a:cxnSpLocks/>
            <a:stCxn id="124" idx="4"/>
          </p:cNvCxnSpPr>
          <p:nvPr/>
        </p:nvCxnSpPr>
        <p:spPr>
          <a:xfrm flipH="1">
            <a:off x="9755572" y="2389992"/>
            <a:ext cx="24655" cy="1042398"/>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10" name="Group 109">
            <a:extLst>
              <a:ext uri="{FF2B5EF4-FFF2-40B4-BE49-F238E27FC236}">
                <a16:creationId xmlns:a16="http://schemas.microsoft.com/office/drawing/2014/main" id="{02BCE8E1-6684-FBED-1F53-A011167C23DE}"/>
              </a:ext>
            </a:extLst>
          </p:cNvPr>
          <p:cNvGrpSpPr/>
          <p:nvPr/>
        </p:nvGrpSpPr>
        <p:grpSpPr>
          <a:xfrm>
            <a:off x="1202937" y="2360338"/>
            <a:ext cx="1515585" cy="1682764"/>
            <a:chOff x="613574" y="2596438"/>
            <a:chExt cx="1337281" cy="1484793"/>
          </a:xfrm>
        </p:grpSpPr>
        <p:sp>
          <p:nvSpPr>
            <p:cNvPr id="145" name="TextBox 144">
              <a:extLst>
                <a:ext uri="{FF2B5EF4-FFF2-40B4-BE49-F238E27FC236}">
                  <a16:creationId xmlns:a16="http://schemas.microsoft.com/office/drawing/2014/main" id="{E67D23C7-E62F-2198-1A2D-A876C494126F}"/>
                </a:ext>
              </a:extLst>
            </p:cNvPr>
            <p:cNvSpPr txBox="1"/>
            <p:nvPr/>
          </p:nvSpPr>
          <p:spPr>
            <a:xfrm flipH="1">
              <a:off x="613574" y="2596438"/>
              <a:ext cx="1178740" cy="298046"/>
            </a:xfrm>
            <a:prstGeom prst="rect">
              <a:avLst/>
            </a:prstGeom>
            <a:noFill/>
          </p:spPr>
          <p:txBody>
            <a:bodyPr wrap="square" lIns="0" tIns="0" rIns="0" bIns="0" rtlCol="0" anchor="ctr">
              <a:spAutoFit/>
            </a:bodyPr>
            <a:lstStyle/>
            <a:p>
              <a:pPr>
                <a:lnSpc>
                  <a:spcPts val="1300"/>
                </a:lnSpc>
              </a:pPr>
              <a:r>
                <a:rPr lang="en-AU" sz="1360" b="1">
                  <a:solidFill>
                    <a:srgbClr val="FFA16D"/>
                  </a:solidFill>
                  <a:latin typeface="+mj-lt"/>
                  <a:ea typeface="Roboto Black" panose="02000000000000000000" pitchFamily="2" charset="0"/>
                </a:rPr>
                <a:t>1. Service Conversion Plan</a:t>
              </a:r>
              <a:endParaRPr lang="en-AU" sz="1360" b="1" dirty="0">
                <a:solidFill>
                  <a:srgbClr val="FFA16D"/>
                </a:solidFill>
                <a:latin typeface="+mj-lt"/>
                <a:ea typeface="Roboto Black" panose="02000000000000000000" pitchFamily="2" charset="0"/>
              </a:endParaRPr>
            </a:p>
          </p:txBody>
        </p:sp>
        <p:sp>
          <p:nvSpPr>
            <p:cNvPr id="146" name="TextBox 145">
              <a:extLst>
                <a:ext uri="{FF2B5EF4-FFF2-40B4-BE49-F238E27FC236}">
                  <a16:creationId xmlns:a16="http://schemas.microsoft.com/office/drawing/2014/main" id="{07534F22-3255-C655-9516-FF67CB56DCB1}"/>
                </a:ext>
              </a:extLst>
            </p:cNvPr>
            <p:cNvSpPr txBox="1"/>
            <p:nvPr/>
          </p:nvSpPr>
          <p:spPr>
            <a:xfrm flipH="1">
              <a:off x="613574" y="2997814"/>
              <a:ext cx="1058756" cy="253350"/>
            </a:xfrm>
            <a:prstGeom prst="rect">
              <a:avLst/>
            </a:prstGeom>
            <a:noFill/>
          </p:spPr>
          <p:txBody>
            <a:bodyPr wrap="square" lIns="0" tIns="0" rIns="0" bIns="0" rtlCol="0" anchor="ctr">
              <a:spAutoFit/>
            </a:bodyPr>
            <a:lstStyle/>
            <a:p>
              <a:pPr>
                <a:lnSpc>
                  <a:spcPts val="1100"/>
                </a:lnSpc>
              </a:pPr>
              <a:r>
                <a:rPr lang="en-AU" sz="1190">
                  <a:solidFill>
                    <a:srgbClr val="002B40"/>
                  </a:solidFill>
                  <a:ea typeface="Roboto Medium" panose="02000000000000000000" pitchFamily="2" charset="0"/>
                </a:rPr>
                <a:t>Call with Lingo </a:t>
              </a:r>
              <a:r>
                <a:rPr lang="en-AU" sz="1190" u="sng">
                  <a:solidFill>
                    <a:srgbClr val="002B40"/>
                  </a:solidFill>
                  <a:ea typeface="Roboto Medium" panose="02000000000000000000" pitchFamily="2" charset="0"/>
                </a:rPr>
                <a:t>Sales Engineer</a:t>
              </a:r>
              <a:endParaRPr lang="en-AU" sz="1190" u="sng" dirty="0">
                <a:solidFill>
                  <a:srgbClr val="002B40"/>
                </a:solidFill>
                <a:ea typeface="Roboto Medium" panose="02000000000000000000" pitchFamily="2" charset="0"/>
              </a:endParaRPr>
            </a:p>
          </p:txBody>
        </p:sp>
        <p:sp>
          <p:nvSpPr>
            <p:cNvPr id="147" name="Text Placeholder 32">
              <a:extLst>
                <a:ext uri="{FF2B5EF4-FFF2-40B4-BE49-F238E27FC236}">
                  <a16:creationId xmlns:a16="http://schemas.microsoft.com/office/drawing/2014/main" id="{7AE95B69-CE20-6C62-1590-4FE647609A61}"/>
                </a:ext>
              </a:extLst>
            </p:cNvPr>
            <p:cNvSpPr txBox="1">
              <a:spLocks/>
            </p:cNvSpPr>
            <p:nvPr/>
          </p:nvSpPr>
          <p:spPr>
            <a:xfrm flipH="1">
              <a:off x="613574" y="3300555"/>
              <a:ext cx="1337281" cy="78067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800"/>
                </a:lnSpc>
                <a:spcBef>
                  <a:spcPts val="0"/>
                </a:spcBef>
                <a:spcAft>
                  <a:spcPts val="453"/>
                </a:spcAft>
                <a:buNone/>
              </a:pPr>
              <a:r>
                <a:rPr lang="en-US" sz="793">
                  <a:solidFill>
                    <a:schemeClr val="accent3">
                      <a:lumMod val="75000"/>
                    </a:schemeClr>
                  </a:solidFill>
                  <a:latin typeface="+mj-lt"/>
                  <a:ea typeface="Roboto Light" panose="02000000000000000000" pitchFamily="2" charset="0"/>
                </a:rPr>
                <a:t>Define &amp; document and documenting the requirements that are related to your business objectives.</a:t>
              </a:r>
              <a:endParaRPr lang="en-US" sz="793" dirty="0">
                <a:solidFill>
                  <a:schemeClr val="accent3">
                    <a:lumMod val="75000"/>
                  </a:schemeClr>
                </a:solidFill>
                <a:latin typeface="+mj-lt"/>
                <a:ea typeface="Roboto Light" panose="02000000000000000000" pitchFamily="2" charset="0"/>
              </a:endParaRPr>
            </a:p>
          </p:txBody>
        </p:sp>
      </p:grpSp>
      <p:cxnSp>
        <p:nvCxnSpPr>
          <p:cNvPr id="111" name="Straight Connector 110">
            <a:extLst>
              <a:ext uri="{FF2B5EF4-FFF2-40B4-BE49-F238E27FC236}">
                <a16:creationId xmlns:a16="http://schemas.microsoft.com/office/drawing/2014/main" id="{C97AE6FF-225E-5272-CA20-B98314292EED}"/>
              </a:ext>
            </a:extLst>
          </p:cNvPr>
          <p:cNvCxnSpPr/>
          <p:nvPr/>
        </p:nvCxnSpPr>
        <p:spPr>
          <a:xfrm flipV="1">
            <a:off x="1782605" y="3857257"/>
            <a:ext cx="0" cy="743273"/>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53149C8-E6BA-B507-067B-1CACD8DC9188}"/>
              </a:ext>
            </a:extLst>
          </p:cNvPr>
          <p:cNvCxnSpPr>
            <a:cxnSpLocks/>
          </p:cNvCxnSpPr>
          <p:nvPr/>
        </p:nvCxnSpPr>
        <p:spPr>
          <a:xfrm flipV="1">
            <a:off x="4999929" y="2863388"/>
            <a:ext cx="0" cy="1161563"/>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2BE1E25-E3A7-CF1E-6377-D72BAA9DE120}"/>
              </a:ext>
            </a:extLst>
          </p:cNvPr>
          <p:cNvCxnSpPr>
            <a:cxnSpLocks/>
          </p:cNvCxnSpPr>
          <p:nvPr/>
        </p:nvCxnSpPr>
        <p:spPr>
          <a:xfrm>
            <a:off x="6377367" y="3073551"/>
            <a:ext cx="0" cy="1155342"/>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A805D66-D1FC-C47F-D3DF-1436ACD27B73}"/>
              </a:ext>
            </a:extLst>
          </p:cNvPr>
          <p:cNvCxnSpPr>
            <a:cxnSpLocks/>
          </p:cNvCxnSpPr>
          <p:nvPr/>
        </p:nvCxnSpPr>
        <p:spPr>
          <a:xfrm>
            <a:off x="3355963" y="3775544"/>
            <a:ext cx="0" cy="1138212"/>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15" name="Freeform 21">
            <a:extLst>
              <a:ext uri="{FF2B5EF4-FFF2-40B4-BE49-F238E27FC236}">
                <a16:creationId xmlns:a16="http://schemas.microsoft.com/office/drawing/2014/main" id="{FA2F24FF-F312-F1A6-7063-E8901D8C4660}"/>
              </a:ext>
            </a:extLst>
          </p:cNvPr>
          <p:cNvSpPr>
            <a:spLocks/>
          </p:cNvSpPr>
          <p:nvPr/>
        </p:nvSpPr>
        <p:spPr bwMode="auto">
          <a:xfrm>
            <a:off x="1420284" y="2099985"/>
            <a:ext cx="8110807" cy="3098656"/>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chemeClr val="tx1">
                <a:lumMod val="65000"/>
                <a:lumOff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03632" tIns="51816" rIns="103632" bIns="51816" numCol="1" anchor="t" anchorCtr="0" compatLnSpc="1">
            <a:prstTxWarp prst="textNoShape">
              <a:avLst/>
            </a:prstTxWarp>
          </a:bodyPr>
          <a:lstStyle/>
          <a:p>
            <a:endParaRPr lang="en-US" sz="2040" dirty="0">
              <a:latin typeface="Roboto Medium" pitchFamily="2" charset="0"/>
            </a:endParaRPr>
          </a:p>
        </p:txBody>
      </p:sp>
      <p:sp>
        <p:nvSpPr>
          <p:cNvPr id="116" name="Oval 19">
            <a:extLst>
              <a:ext uri="{FF2B5EF4-FFF2-40B4-BE49-F238E27FC236}">
                <a16:creationId xmlns:a16="http://schemas.microsoft.com/office/drawing/2014/main" id="{65B0A86E-0F00-E981-E0D1-E964FF6F1059}"/>
              </a:ext>
            </a:extLst>
          </p:cNvPr>
          <p:cNvSpPr>
            <a:spLocks noChangeArrowheads="1"/>
          </p:cNvSpPr>
          <p:nvPr/>
        </p:nvSpPr>
        <p:spPr bwMode="auto">
          <a:xfrm>
            <a:off x="4580235" y="3665353"/>
            <a:ext cx="861185" cy="858824"/>
          </a:xfrm>
          <a:prstGeom prst="ellipse">
            <a:avLst/>
          </a:prstGeom>
          <a:solidFill>
            <a:srgbClr val="D26DFF"/>
          </a:solidFill>
          <a:ln>
            <a:noFill/>
          </a:ln>
        </p:spPr>
        <p:txBody>
          <a:bodyPr vert="horz" wrap="square" lIns="103632" tIns="51816" rIns="103632" bIns="51816" numCol="1" anchor="ctr" anchorCtr="0" compatLnSpc="1">
            <a:prstTxWarp prst="textNoShape">
              <a:avLst/>
            </a:prstTxWarp>
          </a:bodyPr>
          <a:lstStyle/>
          <a:p>
            <a:pPr algn="ctr"/>
            <a:endParaRPr lang="en-US" sz="2720" dirty="0">
              <a:solidFill>
                <a:schemeClr val="bg1"/>
              </a:solidFill>
              <a:latin typeface="Font Awesome 6 Pro Regular" panose="02000503000000000000" pitchFamily="50" charset="0"/>
            </a:endParaRPr>
          </a:p>
        </p:txBody>
      </p:sp>
      <p:sp>
        <p:nvSpPr>
          <p:cNvPr id="117" name="Oval 19">
            <a:extLst>
              <a:ext uri="{FF2B5EF4-FFF2-40B4-BE49-F238E27FC236}">
                <a16:creationId xmlns:a16="http://schemas.microsoft.com/office/drawing/2014/main" id="{29C4C266-0224-4204-F088-C91D6197807E}"/>
              </a:ext>
            </a:extLst>
          </p:cNvPr>
          <p:cNvSpPr>
            <a:spLocks noChangeArrowheads="1"/>
          </p:cNvSpPr>
          <p:nvPr/>
        </p:nvSpPr>
        <p:spPr bwMode="auto">
          <a:xfrm>
            <a:off x="5935678" y="2685508"/>
            <a:ext cx="861185" cy="858824"/>
          </a:xfrm>
          <a:prstGeom prst="ellipse">
            <a:avLst/>
          </a:prstGeom>
          <a:solidFill>
            <a:srgbClr val="896DFF"/>
          </a:solidFill>
          <a:ln>
            <a:noFill/>
          </a:ln>
        </p:spPr>
        <p:txBody>
          <a:bodyPr vert="horz" wrap="square" lIns="103632" tIns="51816" rIns="103632" bIns="51816" numCol="1" anchor="ctr" anchorCtr="0" compatLnSpc="1">
            <a:prstTxWarp prst="textNoShape">
              <a:avLst/>
            </a:prstTxWarp>
          </a:bodyPr>
          <a:lstStyle/>
          <a:p>
            <a:pPr algn="ctr"/>
            <a:endParaRPr lang="en-US" sz="2720" dirty="0">
              <a:solidFill>
                <a:schemeClr val="bg1"/>
              </a:solidFill>
              <a:latin typeface="Font Awesome 6 Pro Regular" panose="02000503000000000000" pitchFamily="50" charset="0"/>
            </a:endParaRPr>
          </a:p>
        </p:txBody>
      </p:sp>
      <p:sp>
        <p:nvSpPr>
          <p:cNvPr id="118" name="Oval 19">
            <a:extLst>
              <a:ext uri="{FF2B5EF4-FFF2-40B4-BE49-F238E27FC236}">
                <a16:creationId xmlns:a16="http://schemas.microsoft.com/office/drawing/2014/main" id="{F60231AC-4022-5875-6C39-57496C6E3914}"/>
              </a:ext>
            </a:extLst>
          </p:cNvPr>
          <p:cNvSpPr>
            <a:spLocks noChangeArrowheads="1"/>
          </p:cNvSpPr>
          <p:nvPr/>
        </p:nvSpPr>
        <p:spPr bwMode="auto">
          <a:xfrm>
            <a:off x="7771329" y="2910494"/>
            <a:ext cx="861185" cy="858824"/>
          </a:xfrm>
          <a:prstGeom prst="ellipse">
            <a:avLst/>
          </a:prstGeom>
          <a:solidFill>
            <a:srgbClr val="5395FF"/>
          </a:solidFill>
          <a:ln>
            <a:noFill/>
          </a:ln>
        </p:spPr>
        <p:txBody>
          <a:bodyPr vert="horz" wrap="square" lIns="103632" tIns="51816" rIns="103632" bIns="51816" numCol="1" anchor="ctr" anchorCtr="0" compatLnSpc="1">
            <a:prstTxWarp prst="textNoShape">
              <a:avLst/>
            </a:prstTxWarp>
          </a:bodyPr>
          <a:lstStyle/>
          <a:p>
            <a:pPr algn="ctr"/>
            <a:endParaRPr lang="en-US" sz="2720" dirty="0">
              <a:solidFill>
                <a:schemeClr val="bg1"/>
              </a:solidFill>
              <a:latin typeface="Font Awesome 6 Pro Regular" panose="02000503000000000000" pitchFamily="50" charset="0"/>
            </a:endParaRPr>
          </a:p>
        </p:txBody>
      </p:sp>
      <p:sp>
        <p:nvSpPr>
          <p:cNvPr id="119" name="Oval 19">
            <a:extLst>
              <a:ext uri="{FF2B5EF4-FFF2-40B4-BE49-F238E27FC236}">
                <a16:creationId xmlns:a16="http://schemas.microsoft.com/office/drawing/2014/main" id="{DB8C3C8D-3225-BE3A-B4A1-6496ADD45FE4}"/>
              </a:ext>
            </a:extLst>
          </p:cNvPr>
          <p:cNvSpPr>
            <a:spLocks noChangeArrowheads="1"/>
          </p:cNvSpPr>
          <p:nvPr/>
        </p:nvSpPr>
        <p:spPr bwMode="auto">
          <a:xfrm>
            <a:off x="2935072" y="3308150"/>
            <a:ext cx="861185" cy="858824"/>
          </a:xfrm>
          <a:prstGeom prst="ellipse">
            <a:avLst/>
          </a:prstGeom>
          <a:solidFill>
            <a:srgbClr val="FF6D6D"/>
          </a:solidFill>
          <a:ln>
            <a:noFill/>
          </a:ln>
        </p:spPr>
        <p:txBody>
          <a:bodyPr vert="horz" wrap="square" lIns="103632" tIns="51816" rIns="103632" bIns="51816" numCol="1" anchor="ctr" anchorCtr="0" compatLnSpc="1">
            <a:prstTxWarp prst="textNoShape">
              <a:avLst/>
            </a:prstTxWarp>
          </a:bodyPr>
          <a:lstStyle/>
          <a:p>
            <a:pPr algn="ctr"/>
            <a:endParaRPr lang="en-US" sz="2720" dirty="0">
              <a:solidFill>
                <a:schemeClr val="bg1"/>
              </a:solidFill>
              <a:latin typeface="Font Awesome 6 Pro Regular" panose="02000503000000000000" pitchFamily="50" charset="0"/>
            </a:endParaRPr>
          </a:p>
        </p:txBody>
      </p:sp>
      <p:sp>
        <p:nvSpPr>
          <p:cNvPr id="124" name="Oval 19">
            <a:extLst>
              <a:ext uri="{FF2B5EF4-FFF2-40B4-BE49-F238E27FC236}">
                <a16:creationId xmlns:a16="http://schemas.microsoft.com/office/drawing/2014/main" id="{B10EABD0-C48A-5147-DE9D-96CEF34ECB18}"/>
              </a:ext>
            </a:extLst>
          </p:cNvPr>
          <p:cNvSpPr>
            <a:spLocks noChangeArrowheads="1"/>
          </p:cNvSpPr>
          <p:nvPr/>
        </p:nvSpPr>
        <p:spPr bwMode="auto">
          <a:xfrm>
            <a:off x="9349634" y="1531168"/>
            <a:ext cx="861185" cy="858824"/>
          </a:xfrm>
          <a:prstGeom prst="ellipse">
            <a:avLst/>
          </a:prstGeom>
          <a:solidFill>
            <a:schemeClr val="accent5">
              <a:lumMod val="50000"/>
              <a:lumOff val="50000"/>
            </a:schemeClr>
          </a:solidFill>
          <a:ln>
            <a:noFill/>
          </a:ln>
        </p:spPr>
        <p:txBody>
          <a:bodyPr vert="horz" wrap="square" lIns="103632" tIns="51816" rIns="103632" bIns="51816" numCol="1" anchor="ctr" anchorCtr="0" compatLnSpc="1">
            <a:prstTxWarp prst="textNoShape">
              <a:avLst/>
            </a:prstTxWarp>
          </a:bodyPr>
          <a:lstStyle/>
          <a:p>
            <a:pPr algn="ctr"/>
            <a:endParaRPr lang="en-US" sz="2720" dirty="0">
              <a:solidFill>
                <a:schemeClr val="bg1"/>
              </a:solidFill>
              <a:latin typeface="Font Awesome 6 Pro Regular" panose="02000503000000000000" pitchFamily="50" charset="0"/>
            </a:endParaRPr>
          </a:p>
        </p:txBody>
      </p:sp>
      <p:pic>
        <p:nvPicPr>
          <p:cNvPr id="125" name="Picture 124">
            <a:extLst>
              <a:ext uri="{FF2B5EF4-FFF2-40B4-BE49-F238E27FC236}">
                <a16:creationId xmlns:a16="http://schemas.microsoft.com/office/drawing/2014/main" id="{8DBDD061-49E9-FDEC-F00E-D9D345DB1E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0262" y="1692511"/>
            <a:ext cx="539930" cy="536139"/>
          </a:xfrm>
          <a:prstGeom prst="rect">
            <a:avLst/>
          </a:prstGeom>
        </p:spPr>
      </p:pic>
      <p:sp>
        <p:nvSpPr>
          <p:cNvPr id="126" name="Oval 19">
            <a:extLst>
              <a:ext uri="{FF2B5EF4-FFF2-40B4-BE49-F238E27FC236}">
                <a16:creationId xmlns:a16="http://schemas.microsoft.com/office/drawing/2014/main" id="{88944BF2-6254-BBC2-3B4C-8C8CF94FF4AD}"/>
              </a:ext>
            </a:extLst>
          </p:cNvPr>
          <p:cNvSpPr>
            <a:spLocks noChangeArrowheads="1"/>
          </p:cNvSpPr>
          <p:nvPr/>
        </p:nvSpPr>
        <p:spPr bwMode="auto">
          <a:xfrm>
            <a:off x="1352012" y="4228893"/>
            <a:ext cx="861185" cy="858824"/>
          </a:xfrm>
          <a:prstGeom prst="ellipse">
            <a:avLst/>
          </a:prstGeom>
          <a:solidFill>
            <a:srgbClr val="FFA16D"/>
          </a:solidFill>
          <a:ln>
            <a:noFill/>
          </a:ln>
        </p:spPr>
        <p:txBody>
          <a:bodyPr vert="horz" wrap="square" lIns="103632" tIns="51816" rIns="103632" bIns="51816" numCol="1" anchor="ctr" anchorCtr="0" compatLnSpc="1">
            <a:prstTxWarp prst="textNoShape">
              <a:avLst/>
            </a:prstTxWarp>
          </a:bodyPr>
          <a:lstStyle/>
          <a:p>
            <a:pPr algn="ctr"/>
            <a:endParaRPr lang="en-US" sz="2720" dirty="0">
              <a:solidFill>
                <a:schemeClr val="bg1"/>
              </a:solidFill>
              <a:latin typeface="Font Awesome 6 Pro Regular" panose="02000503000000000000" pitchFamily="50" charset="0"/>
            </a:endParaRPr>
          </a:p>
        </p:txBody>
      </p:sp>
      <p:sp>
        <p:nvSpPr>
          <p:cNvPr id="128" name="Text Placeholder 32">
            <a:extLst>
              <a:ext uri="{FF2B5EF4-FFF2-40B4-BE49-F238E27FC236}">
                <a16:creationId xmlns:a16="http://schemas.microsoft.com/office/drawing/2014/main" id="{27B20F04-5D4A-6FEE-63F7-798E5613F045}"/>
              </a:ext>
            </a:extLst>
          </p:cNvPr>
          <p:cNvSpPr txBox="1">
            <a:spLocks/>
          </p:cNvSpPr>
          <p:nvPr/>
        </p:nvSpPr>
        <p:spPr>
          <a:xfrm flipH="1">
            <a:off x="2469111" y="4362699"/>
            <a:ext cx="774313" cy="20852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ts val="1300"/>
              </a:lnSpc>
              <a:spcBef>
                <a:spcPts val="0"/>
              </a:spcBef>
              <a:buNone/>
            </a:pPr>
            <a:r>
              <a:rPr lang="en-US" sz="1587" b="1">
                <a:solidFill>
                  <a:srgbClr val="20A1E0"/>
                </a:solidFill>
                <a:latin typeface="+mj-lt"/>
                <a:ea typeface="Roboto Light" panose="02000000000000000000" pitchFamily="2" charset="0"/>
              </a:rPr>
              <a:t>2 </a:t>
            </a:r>
            <a:br>
              <a:rPr lang="en-US" sz="1587" b="1">
                <a:solidFill>
                  <a:srgbClr val="20A1E0"/>
                </a:solidFill>
                <a:latin typeface="+mj-lt"/>
                <a:ea typeface="Roboto Light" panose="02000000000000000000" pitchFamily="2" charset="0"/>
              </a:rPr>
            </a:br>
            <a:r>
              <a:rPr lang="en-US" sz="1587" b="1">
                <a:solidFill>
                  <a:srgbClr val="20A1E0"/>
                </a:solidFill>
                <a:latin typeface="+mj-lt"/>
                <a:ea typeface="Roboto Light" panose="02000000000000000000" pitchFamily="2" charset="0"/>
              </a:rPr>
              <a:t>Days</a:t>
            </a:r>
            <a:endParaRPr lang="en-US" sz="1587" b="1" dirty="0">
              <a:solidFill>
                <a:srgbClr val="20A1E0"/>
              </a:solidFill>
              <a:latin typeface="+mj-lt"/>
              <a:ea typeface="Roboto Light" panose="02000000000000000000" pitchFamily="2" charset="0"/>
            </a:endParaRPr>
          </a:p>
        </p:txBody>
      </p:sp>
      <p:sp>
        <p:nvSpPr>
          <p:cNvPr id="129" name="Text Placeholder 32">
            <a:extLst>
              <a:ext uri="{FF2B5EF4-FFF2-40B4-BE49-F238E27FC236}">
                <a16:creationId xmlns:a16="http://schemas.microsoft.com/office/drawing/2014/main" id="{EE897683-6E7D-2BE2-676B-B7C3B2FA0CB9}"/>
              </a:ext>
            </a:extLst>
          </p:cNvPr>
          <p:cNvSpPr txBox="1">
            <a:spLocks/>
          </p:cNvSpPr>
          <p:nvPr/>
        </p:nvSpPr>
        <p:spPr>
          <a:xfrm flipH="1">
            <a:off x="3871901" y="3618119"/>
            <a:ext cx="774313" cy="208525"/>
          </a:xfrm>
          <a:prstGeom prst="rect">
            <a:avLst/>
          </a:prstGeom>
        </p:spPr>
        <p:txBody>
          <a:bodyPr lIns="0" tIns="0" rIns="0" bIns="0">
            <a:noAutofit/>
          </a:bodyPr>
          <a:lstStyle>
            <a:defPPr>
              <a:defRPr lang="en-US"/>
            </a:defPPr>
            <a:lvl1pPr indent="0" algn="ctr" defTabSz="685800">
              <a:lnSpc>
                <a:spcPts val="1300"/>
              </a:lnSpc>
              <a:spcBef>
                <a:spcPts val="0"/>
              </a:spcBef>
              <a:buFont typeface="Arial" panose="020B0604020202020204" pitchFamily="34" charset="0"/>
              <a:buNone/>
              <a:defRPr sz="1587" b="1">
                <a:solidFill>
                  <a:srgbClr val="20A1E0"/>
                </a:solidFill>
                <a:latin typeface="+mj-lt"/>
                <a:ea typeface="Roboto Light" panose="02000000000000000000" pitchFamily="2" charset="0"/>
              </a:defRPr>
            </a:lvl1pPr>
            <a:lvl2pPr marL="514350" indent="-171450" defTabSz="685800">
              <a:lnSpc>
                <a:spcPct val="90000"/>
              </a:lnSpc>
              <a:spcBef>
                <a:spcPts val="375"/>
              </a:spcBef>
              <a:buFont typeface="Arial" panose="020B0604020202020204" pitchFamily="34" charset="0"/>
              <a:buChar char="•"/>
              <a:defRPr>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a:t>10-14 </a:t>
            </a:r>
            <a:br>
              <a:rPr lang="en-US"/>
            </a:br>
            <a:r>
              <a:rPr lang="en-US"/>
              <a:t>Days</a:t>
            </a:r>
            <a:endParaRPr lang="en-US" dirty="0"/>
          </a:p>
        </p:txBody>
      </p:sp>
      <p:sp>
        <p:nvSpPr>
          <p:cNvPr id="130" name="Text Placeholder 32">
            <a:extLst>
              <a:ext uri="{FF2B5EF4-FFF2-40B4-BE49-F238E27FC236}">
                <a16:creationId xmlns:a16="http://schemas.microsoft.com/office/drawing/2014/main" id="{FB218F67-F371-B045-9E9C-94523478D93D}"/>
              </a:ext>
            </a:extLst>
          </p:cNvPr>
          <p:cNvSpPr txBox="1">
            <a:spLocks/>
          </p:cNvSpPr>
          <p:nvPr/>
        </p:nvSpPr>
        <p:spPr>
          <a:xfrm flipH="1">
            <a:off x="6850595" y="3424510"/>
            <a:ext cx="774313" cy="208525"/>
          </a:xfrm>
          <a:prstGeom prst="rect">
            <a:avLst/>
          </a:prstGeom>
        </p:spPr>
        <p:txBody>
          <a:bodyPr lIns="0" tIns="0" rIns="0" bIns="0">
            <a:noAutofit/>
          </a:bodyPr>
          <a:lstStyle>
            <a:defPPr>
              <a:defRPr lang="en-US"/>
            </a:defPPr>
            <a:lvl1pPr indent="0" algn="ctr" defTabSz="685800">
              <a:lnSpc>
                <a:spcPts val="1300"/>
              </a:lnSpc>
              <a:spcBef>
                <a:spcPts val="0"/>
              </a:spcBef>
              <a:buFont typeface="Arial" panose="020B0604020202020204" pitchFamily="34" charset="0"/>
              <a:buNone/>
              <a:defRPr sz="1587" b="1">
                <a:solidFill>
                  <a:srgbClr val="20A1E0"/>
                </a:solidFill>
                <a:latin typeface="+mj-lt"/>
                <a:ea typeface="Roboto Light" panose="02000000000000000000" pitchFamily="2" charset="0"/>
              </a:defRPr>
            </a:lvl1pPr>
            <a:lvl2pPr marL="514350" indent="-171450" defTabSz="685800">
              <a:lnSpc>
                <a:spcPct val="90000"/>
              </a:lnSpc>
              <a:spcBef>
                <a:spcPts val="375"/>
              </a:spcBef>
              <a:buFont typeface="Arial" panose="020B0604020202020204" pitchFamily="34" charset="0"/>
              <a:buChar char="•"/>
              <a:defRPr>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a:t>30 </a:t>
            </a:r>
            <a:br>
              <a:rPr lang="en-US"/>
            </a:br>
            <a:r>
              <a:rPr lang="en-US"/>
              <a:t>Days</a:t>
            </a:r>
            <a:endParaRPr lang="en-US" dirty="0"/>
          </a:p>
        </p:txBody>
      </p:sp>
      <p:grpSp>
        <p:nvGrpSpPr>
          <p:cNvPr id="131" name="Group 130">
            <a:extLst>
              <a:ext uri="{FF2B5EF4-FFF2-40B4-BE49-F238E27FC236}">
                <a16:creationId xmlns:a16="http://schemas.microsoft.com/office/drawing/2014/main" id="{21792483-837E-8950-F7AD-B8916570A766}"/>
              </a:ext>
            </a:extLst>
          </p:cNvPr>
          <p:cNvGrpSpPr/>
          <p:nvPr/>
        </p:nvGrpSpPr>
        <p:grpSpPr>
          <a:xfrm>
            <a:off x="9123592" y="3544332"/>
            <a:ext cx="1539639" cy="1232317"/>
            <a:chOff x="9564014" y="4153597"/>
            <a:chExt cx="1539639" cy="1232317"/>
          </a:xfrm>
        </p:grpSpPr>
        <p:sp>
          <p:nvSpPr>
            <p:cNvPr id="142" name="TextBox 141">
              <a:extLst>
                <a:ext uri="{FF2B5EF4-FFF2-40B4-BE49-F238E27FC236}">
                  <a16:creationId xmlns:a16="http://schemas.microsoft.com/office/drawing/2014/main" id="{0D26D08F-E11C-80C4-4CE3-D82034DD6AD4}"/>
                </a:ext>
              </a:extLst>
            </p:cNvPr>
            <p:cNvSpPr txBox="1"/>
            <p:nvPr/>
          </p:nvSpPr>
          <p:spPr>
            <a:xfrm flipH="1">
              <a:off x="9564015" y="4456826"/>
              <a:ext cx="1539638" cy="287130"/>
            </a:xfrm>
            <a:prstGeom prst="rect">
              <a:avLst/>
            </a:prstGeom>
            <a:noFill/>
          </p:spPr>
          <p:txBody>
            <a:bodyPr wrap="square" lIns="0" tIns="0" rIns="0" bIns="0" rtlCol="0" anchor="ctr">
              <a:spAutoFit/>
            </a:bodyPr>
            <a:lstStyle>
              <a:defPPr>
                <a:defRPr lang="en-US"/>
              </a:defPPr>
              <a:lvl1pPr>
                <a:lnSpc>
                  <a:spcPts val="1100"/>
                </a:lnSpc>
                <a:defRPr sz="1190">
                  <a:solidFill>
                    <a:srgbClr val="002B40"/>
                  </a:solidFill>
                  <a:ea typeface="Roboto Medium" panose="02000000000000000000" pitchFamily="2" charset="0"/>
                </a:defRPr>
              </a:lvl1pPr>
            </a:lstStyle>
            <a:p>
              <a:r>
                <a:rPr lang="en-AU"/>
                <a:t>Post installation </a:t>
              </a:r>
              <a:r>
                <a:rPr lang="en-AU" u="sng"/>
                <a:t>service assurance call</a:t>
              </a:r>
              <a:endParaRPr lang="en-AU" u="sng" dirty="0"/>
            </a:p>
          </p:txBody>
        </p:sp>
        <p:sp>
          <p:nvSpPr>
            <p:cNvPr id="143" name="TextBox 142">
              <a:extLst>
                <a:ext uri="{FF2B5EF4-FFF2-40B4-BE49-F238E27FC236}">
                  <a16:creationId xmlns:a16="http://schemas.microsoft.com/office/drawing/2014/main" id="{08E6A091-908B-D287-2842-D18E23FCD7C4}"/>
                </a:ext>
              </a:extLst>
            </p:cNvPr>
            <p:cNvSpPr txBox="1"/>
            <p:nvPr/>
          </p:nvSpPr>
          <p:spPr>
            <a:xfrm flipH="1">
              <a:off x="9564014" y="4153597"/>
              <a:ext cx="1535309" cy="208525"/>
            </a:xfrm>
            <a:prstGeom prst="rect">
              <a:avLst/>
            </a:prstGeom>
            <a:noFill/>
          </p:spPr>
          <p:txBody>
            <a:bodyPr wrap="square" lIns="0" tIns="0" rIns="0" bIns="0" rtlCol="0" anchor="ctr">
              <a:spAutoFit/>
            </a:bodyPr>
            <a:lstStyle/>
            <a:p>
              <a:r>
                <a:rPr lang="en-AU" sz="1360" b="1">
                  <a:solidFill>
                    <a:srgbClr val="00B0F0"/>
                  </a:solidFill>
                  <a:latin typeface="+mj-lt"/>
                  <a:ea typeface="Roboto Black" panose="02000000000000000000" pitchFamily="2" charset="0"/>
                </a:rPr>
                <a:t>6. Lingo Follow-up</a:t>
              </a:r>
              <a:endParaRPr lang="en-AU" sz="1360" b="1" dirty="0">
                <a:solidFill>
                  <a:srgbClr val="00B0F0"/>
                </a:solidFill>
                <a:latin typeface="+mj-lt"/>
                <a:ea typeface="Roboto Black" panose="02000000000000000000" pitchFamily="2" charset="0"/>
              </a:endParaRPr>
            </a:p>
          </p:txBody>
        </p:sp>
        <p:sp>
          <p:nvSpPr>
            <p:cNvPr id="144" name="Text Placeholder 32">
              <a:extLst>
                <a:ext uri="{FF2B5EF4-FFF2-40B4-BE49-F238E27FC236}">
                  <a16:creationId xmlns:a16="http://schemas.microsoft.com/office/drawing/2014/main" id="{FD4E4463-34CC-7C62-C8F6-0B47478B3648}"/>
                </a:ext>
              </a:extLst>
            </p:cNvPr>
            <p:cNvSpPr txBox="1">
              <a:spLocks/>
            </p:cNvSpPr>
            <p:nvPr/>
          </p:nvSpPr>
          <p:spPr>
            <a:xfrm flipH="1">
              <a:off x="9564015" y="4788805"/>
              <a:ext cx="1344990" cy="59710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800"/>
                </a:lnSpc>
                <a:spcBef>
                  <a:spcPts val="0"/>
                </a:spcBef>
                <a:spcAft>
                  <a:spcPts val="453"/>
                </a:spcAft>
                <a:buNone/>
              </a:pPr>
              <a:r>
                <a:rPr lang="en-US" sz="793">
                  <a:solidFill>
                    <a:schemeClr val="accent3">
                      <a:lumMod val="75000"/>
                    </a:schemeClr>
                  </a:solidFill>
                  <a:latin typeface="+mj-lt"/>
                  <a:ea typeface="Roboto Light" panose="02000000000000000000" pitchFamily="2" charset="0"/>
                </a:rPr>
                <a:t>Your Lingo Project Manager will call to verify the installation was made to your satisfaction.</a:t>
              </a:r>
              <a:endParaRPr lang="en-US" sz="793" dirty="0">
                <a:solidFill>
                  <a:schemeClr val="accent3">
                    <a:lumMod val="75000"/>
                  </a:schemeClr>
                </a:solidFill>
                <a:latin typeface="+mj-lt"/>
                <a:ea typeface="Roboto Light" panose="02000000000000000000" pitchFamily="2" charset="0"/>
              </a:endParaRPr>
            </a:p>
          </p:txBody>
        </p:sp>
      </p:grpSp>
      <p:sp>
        <p:nvSpPr>
          <p:cNvPr id="132" name="Text Placeholder 32">
            <a:extLst>
              <a:ext uri="{FF2B5EF4-FFF2-40B4-BE49-F238E27FC236}">
                <a16:creationId xmlns:a16="http://schemas.microsoft.com/office/drawing/2014/main" id="{F0B4BF01-4B44-74E9-FE72-F582E3A411FB}"/>
              </a:ext>
            </a:extLst>
          </p:cNvPr>
          <p:cNvSpPr txBox="1">
            <a:spLocks/>
          </p:cNvSpPr>
          <p:nvPr/>
        </p:nvSpPr>
        <p:spPr>
          <a:xfrm flipH="1">
            <a:off x="5487324" y="3731946"/>
            <a:ext cx="774313" cy="208525"/>
          </a:xfrm>
          <a:prstGeom prst="rect">
            <a:avLst/>
          </a:prstGeom>
        </p:spPr>
        <p:txBody>
          <a:bodyPr lIns="0" tIns="0" rIns="0" bIns="0">
            <a:noAutofit/>
          </a:bodyPr>
          <a:lstStyle>
            <a:defPPr>
              <a:defRPr lang="en-US"/>
            </a:defPPr>
            <a:lvl1pPr indent="0" algn="ctr" defTabSz="685800">
              <a:lnSpc>
                <a:spcPts val="1300"/>
              </a:lnSpc>
              <a:spcBef>
                <a:spcPts val="0"/>
              </a:spcBef>
              <a:buFont typeface="Arial" panose="020B0604020202020204" pitchFamily="34" charset="0"/>
              <a:buNone/>
              <a:defRPr sz="1587" b="1">
                <a:solidFill>
                  <a:srgbClr val="20A1E0"/>
                </a:solidFill>
                <a:latin typeface="+mj-lt"/>
                <a:ea typeface="Roboto Light" panose="02000000000000000000" pitchFamily="2" charset="0"/>
              </a:defRPr>
            </a:lvl1pPr>
            <a:lvl2pPr marL="514350" indent="-171450" defTabSz="685800">
              <a:lnSpc>
                <a:spcPct val="90000"/>
              </a:lnSpc>
              <a:spcBef>
                <a:spcPts val="375"/>
              </a:spcBef>
              <a:buFont typeface="Arial" panose="020B0604020202020204" pitchFamily="34" charset="0"/>
              <a:buChar char="•"/>
              <a:defRPr>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a:t>2 </a:t>
            </a:r>
            <a:br>
              <a:rPr lang="en-US"/>
            </a:br>
            <a:r>
              <a:rPr lang="en-US"/>
              <a:t>Days</a:t>
            </a:r>
            <a:endParaRPr lang="en-US" dirty="0"/>
          </a:p>
        </p:txBody>
      </p:sp>
      <p:grpSp>
        <p:nvGrpSpPr>
          <p:cNvPr id="133" name="Group 132">
            <a:extLst>
              <a:ext uri="{FF2B5EF4-FFF2-40B4-BE49-F238E27FC236}">
                <a16:creationId xmlns:a16="http://schemas.microsoft.com/office/drawing/2014/main" id="{51379374-F30E-4241-CFEC-93DDB3B819F3}"/>
              </a:ext>
            </a:extLst>
          </p:cNvPr>
          <p:cNvGrpSpPr/>
          <p:nvPr/>
        </p:nvGrpSpPr>
        <p:grpSpPr>
          <a:xfrm>
            <a:off x="5991306" y="4476510"/>
            <a:ext cx="1788350" cy="1014446"/>
            <a:chOff x="4614370" y="2765534"/>
            <a:chExt cx="1788350" cy="1014446"/>
          </a:xfrm>
        </p:grpSpPr>
        <p:sp>
          <p:nvSpPr>
            <p:cNvPr id="139" name="TextBox 138">
              <a:extLst>
                <a:ext uri="{FF2B5EF4-FFF2-40B4-BE49-F238E27FC236}">
                  <a16:creationId xmlns:a16="http://schemas.microsoft.com/office/drawing/2014/main" id="{E34997F6-A39A-BF0E-5836-EDE7B506ACA4}"/>
                </a:ext>
              </a:extLst>
            </p:cNvPr>
            <p:cNvSpPr txBox="1"/>
            <p:nvPr/>
          </p:nvSpPr>
          <p:spPr>
            <a:xfrm flipH="1">
              <a:off x="4614370" y="2765534"/>
              <a:ext cx="1743160" cy="171072"/>
            </a:xfrm>
            <a:prstGeom prst="rect">
              <a:avLst/>
            </a:prstGeom>
            <a:noFill/>
          </p:spPr>
          <p:txBody>
            <a:bodyPr wrap="square" lIns="0" tIns="0" rIns="0" bIns="0" rtlCol="0" anchor="ctr">
              <a:spAutoFit/>
            </a:bodyPr>
            <a:lstStyle>
              <a:defPPr>
                <a:defRPr lang="en-US"/>
              </a:defPPr>
              <a:lvl1pPr>
                <a:lnSpc>
                  <a:spcPts val="1300"/>
                </a:lnSpc>
                <a:defRPr sz="1360" b="1">
                  <a:solidFill>
                    <a:srgbClr val="FFA16D"/>
                  </a:solidFill>
                  <a:latin typeface="+mj-lt"/>
                  <a:ea typeface="Roboto Black" panose="02000000000000000000" pitchFamily="2" charset="0"/>
                </a:defRPr>
              </a:lvl1pPr>
            </a:lstStyle>
            <a:p>
              <a:r>
                <a:rPr lang="en-AU">
                  <a:solidFill>
                    <a:srgbClr val="896DFF"/>
                  </a:solidFill>
                </a:rPr>
                <a:t>4. Installation Scheduled</a:t>
              </a:r>
              <a:endParaRPr lang="en-AU" dirty="0">
                <a:solidFill>
                  <a:srgbClr val="896DFF"/>
                </a:solidFill>
              </a:endParaRPr>
            </a:p>
          </p:txBody>
        </p:sp>
        <p:sp>
          <p:nvSpPr>
            <p:cNvPr id="140" name="TextBox 139">
              <a:extLst>
                <a:ext uri="{FF2B5EF4-FFF2-40B4-BE49-F238E27FC236}">
                  <a16:creationId xmlns:a16="http://schemas.microsoft.com/office/drawing/2014/main" id="{CAFB4EE6-E15A-2CD9-2336-E98C09752396}"/>
                </a:ext>
              </a:extLst>
            </p:cNvPr>
            <p:cNvSpPr txBox="1"/>
            <p:nvPr/>
          </p:nvSpPr>
          <p:spPr>
            <a:xfrm flipH="1">
              <a:off x="4614370" y="3069970"/>
              <a:ext cx="1788350" cy="287130"/>
            </a:xfrm>
            <a:prstGeom prst="rect">
              <a:avLst/>
            </a:prstGeom>
            <a:noFill/>
          </p:spPr>
          <p:txBody>
            <a:bodyPr wrap="square" lIns="0" tIns="0" rIns="0" bIns="0" rtlCol="0" anchor="ctr">
              <a:spAutoFit/>
            </a:bodyPr>
            <a:lstStyle>
              <a:defPPr>
                <a:defRPr lang="en-US"/>
              </a:defPPr>
              <a:lvl1pPr>
                <a:lnSpc>
                  <a:spcPts val="1100"/>
                </a:lnSpc>
                <a:defRPr sz="1190">
                  <a:solidFill>
                    <a:srgbClr val="002B40"/>
                  </a:solidFill>
                  <a:ea typeface="Roboto Medium" panose="02000000000000000000" pitchFamily="2" charset="0"/>
                </a:defRPr>
              </a:lvl1pPr>
            </a:lstStyle>
            <a:p>
              <a:r>
                <a:rPr lang="en-AU"/>
                <a:t>Email Notification or p</a:t>
              </a:r>
              <a:r>
                <a:rPr lang="en-AU" u="sng"/>
                <a:t>hone call from Lingo</a:t>
              </a:r>
              <a:endParaRPr lang="en-AU" u="sng" dirty="0"/>
            </a:p>
          </p:txBody>
        </p:sp>
        <p:sp>
          <p:nvSpPr>
            <p:cNvPr id="141" name="Text Placeholder 32">
              <a:extLst>
                <a:ext uri="{FF2B5EF4-FFF2-40B4-BE49-F238E27FC236}">
                  <a16:creationId xmlns:a16="http://schemas.microsoft.com/office/drawing/2014/main" id="{E16A93D1-2B50-E2B2-DF80-4E7E91C83902}"/>
                </a:ext>
              </a:extLst>
            </p:cNvPr>
            <p:cNvSpPr txBox="1">
              <a:spLocks/>
            </p:cNvSpPr>
            <p:nvPr/>
          </p:nvSpPr>
          <p:spPr>
            <a:xfrm flipH="1">
              <a:off x="4614370" y="3405740"/>
              <a:ext cx="1782398" cy="37424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800"/>
                </a:lnSpc>
                <a:spcBef>
                  <a:spcPts val="0"/>
                </a:spcBef>
                <a:spcAft>
                  <a:spcPts val="453"/>
                </a:spcAft>
                <a:buNone/>
              </a:pPr>
              <a:r>
                <a:rPr lang="en-US" sz="793">
                  <a:solidFill>
                    <a:schemeClr val="accent3">
                      <a:lumMod val="75000"/>
                    </a:schemeClr>
                  </a:solidFill>
                  <a:latin typeface="+mj-lt"/>
                  <a:ea typeface="Roboto Light" panose="02000000000000000000" pitchFamily="2" charset="0"/>
                </a:rPr>
                <a:t>You will receive an email or phone with your scheduled date for your site survey.</a:t>
              </a:r>
              <a:endParaRPr lang="en-US" sz="793" dirty="0">
                <a:solidFill>
                  <a:schemeClr val="accent3">
                    <a:lumMod val="75000"/>
                  </a:schemeClr>
                </a:solidFill>
                <a:latin typeface="+mj-lt"/>
                <a:ea typeface="Roboto Light" panose="02000000000000000000" pitchFamily="2" charset="0"/>
              </a:endParaRPr>
            </a:p>
          </p:txBody>
        </p:sp>
      </p:grpSp>
      <p:grpSp>
        <p:nvGrpSpPr>
          <p:cNvPr id="134" name="Group 133">
            <a:extLst>
              <a:ext uri="{FF2B5EF4-FFF2-40B4-BE49-F238E27FC236}">
                <a16:creationId xmlns:a16="http://schemas.microsoft.com/office/drawing/2014/main" id="{5CD7D311-9769-A0C4-6B14-E348F6002504}"/>
              </a:ext>
            </a:extLst>
          </p:cNvPr>
          <p:cNvGrpSpPr/>
          <p:nvPr/>
        </p:nvGrpSpPr>
        <p:grpSpPr>
          <a:xfrm>
            <a:off x="7355963" y="1411990"/>
            <a:ext cx="1646401" cy="1200031"/>
            <a:chOff x="7196313" y="1711188"/>
            <a:chExt cx="1646401" cy="1200031"/>
          </a:xfrm>
        </p:grpSpPr>
        <p:sp>
          <p:nvSpPr>
            <p:cNvPr id="136" name="TextBox 135">
              <a:extLst>
                <a:ext uri="{FF2B5EF4-FFF2-40B4-BE49-F238E27FC236}">
                  <a16:creationId xmlns:a16="http://schemas.microsoft.com/office/drawing/2014/main" id="{66317729-16BF-C63B-E2D8-0769DCCD8612}"/>
                </a:ext>
              </a:extLst>
            </p:cNvPr>
            <p:cNvSpPr txBox="1"/>
            <p:nvPr/>
          </p:nvSpPr>
          <p:spPr>
            <a:xfrm flipH="1">
              <a:off x="7196314" y="1711188"/>
              <a:ext cx="1381148" cy="171072"/>
            </a:xfrm>
            <a:prstGeom prst="rect">
              <a:avLst/>
            </a:prstGeom>
            <a:noFill/>
          </p:spPr>
          <p:txBody>
            <a:bodyPr wrap="square" lIns="0" tIns="0" rIns="0" bIns="0" rtlCol="0" anchor="ctr">
              <a:spAutoFit/>
            </a:bodyPr>
            <a:lstStyle>
              <a:defPPr>
                <a:defRPr lang="en-US"/>
              </a:defPPr>
              <a:lvl1pPr>
                <a:lnSpc>
                  <a:spcPts val="1300"/>
                </a:lnSpc>
                <a:defRPr sz="1360" b="1">
                  <a:solidFill>
                    <a:srgbClr val="FFA16D"/>
                  </a:solidFill>
                  <a:latin typeface="+mj-lt"/>
                  <a:ea typeface="Roboto Black" panose="02000000000000000000" pitchFamily="2" charset="0"/>
                </a:defRPr>
              </a:lvl1pPr>
            </a:lstStyle>
            <a:p>
              <a:r>
                <a:rPr lang="en-AU">
                  <a:solidFill>
                    <a:srgbClr val="5395FF"/>
                  </a:solidFill>
                </a:rPr>
                <a:t>5. Installation</a:t>
              </a:r>
              <a:endParaRPr lang="en-AU" dirty="0">
                <a:solidFill>
                  <a:srgbClr val="5395FF"/>
                </a:solidFill>
              </a:endParaRPr>
            </a:p>
          </p:txBody>
        </p:sp>
        <p:sp>
          <p:nvSpPr>
            <p:cNvPr id="137" name="TextBox 136">
              <a:extLst>
                <a:ext uri="{FF2B5EF4-FFF2-40B4-BE49-F238E27FC236}">
                  <a16:creationId xmlns:a16="http://schemas.microsoft.com/office/drawing/2014/main" id="{2C715CB6-FC69-41B7-C655-21BB0846F80E}"/>
                </a:ext>
              </a:extLst>
            </p:cNvPr>
            <p:cNvSpPr txBox="1"/>
            <p:nvPr/>
          </p:nvSpPr>
          <p:spPr>
            <a:xfrm flipH="1">
              <a:off x="7196313" y="1959405"/>
              <a:ext cx="1496219" cy="286232"/>
            </a:xfrm>
            <a:prstGeom prst="rect">
              <a:avLst/>
            </a:prstGeom>
            <a:noFill/>
          </p:spPr>
          <p:txBody>
            <a:bodyPr wrap="square" lIns="0" tIns="0" rIns="0" bIns="0" rtlCol="0" anchor="ctr">
              <a:spAutoFit/>
            </a:bodyPr>
            <a:lstStyle>
              <a:defPPr>
                <a:defRPr lang="en-US"/>
              </a:defPPr>
              <a:lvl1pPr>
                <a:lnSpc>
                  <a:spcPts val="1100"/>
                </a:lnSpc>
                <a:defRPr sz="1190">
                  <a:solidFill>
                    <a:srgbClr val="002B40"/>
                  </a:solidFill>
                  <a:ea typeface="Roboto Medium" panose="02000000000000000000" pitchFamily="2" charset="0"/>
                </a:defRPr>
              </a:lvl1pPr>
            </a:lstStyle>
            <a:p>
              <a:r>
                <a:rPr lang="en-AU"/>
                <a:t>You must be present </a:t>
              </a:r>
              <a:r>
                <a:rPr lang="en-AU" u="sng"/>
                <a:t>on-site</a:t>
              </a:r>
              <a:endParaRPr lang="en-AU" u="sng" dirty="0"/>
            </a:p>
          </p:txBody>
        </p:sp>
        <p:sp>
          <p:nvSpPr>
            <p:cNvPr id="138" name="Text Placeholder 32">
              <a:extLst>
                <a:ext uri="{FF2B5EF4-FFF2-40B4-BE49-F238E27FC236}">
                  <a16:creationId xmlns:a16="http://schemas.microsoft.com/office/drawing/2014/main" id="{08734FF1-1C40-0DCD-D56C-6126DC7813C9}"/>
                </a:ext>
              </a:extLst>
            </p:cNvPr>
            <p:cNvSpPr txBox="1">
              <a:spLocks/>
            </p:cNvSpPr>
            <p:nvPr/>
          </p:nvSpPr>
          <p:spPr>
            <a:xfrm flipH="1">
              <a:off x="7203465" y="2300941"/>
              <a:ext cx="1639249" cy="61027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800"/>
                </a:lnSpc>
                <a:spcBef>
                  <a:spcPts val="0"/>
                </a:spcBef>
                <a:spcAft>
                  <a:spcPts val="453"/>
                </a:spcAft>
              </a:pPr>
              <a:r>
                <a:rPr lang="en-US" sz="793">
                  <a:solidFill>
                    <a:schemeClr val="accent3">
                      <a:lumMod val="75000"/>
                    </a:schemeClr>
                  </a:solidFill>
                  <a:latin typeface="+mj-lt"/>
                  <a:ea typeface="Roboto Light" panose="02000000000000000000" pitchFamily="2" charset="0"/>
                </a:rPr>
                <a:t>You or a designated company representative must be present on site.</a:t>
              </a:r>
            </a:p>
            <a:p>
              <a:pPr>
                <a:lnSpc>
                  <a:spcPts val="800"/>
                </a:lnSpc>
                <a:spcBef>
                  <a:spcPts val="0"/>
                </a:spcBef>
                <a:spcAft>
                  <a:spcPts val="453"/>
                </a:spcAft>
              </a:pPr>
              <a:r>
                <a:rPr lang="en-US" sz="793">
                  <a:solidFill>
                    <a:schemeClr val="accent3">
                      <a:lumMod val="75000"/>
                    </a:schemeClr>
                  </a:solidFill>
                  <a:latin typeface="+mj-lt"/>
                  <a:ea typeface="Roboto Light" panose="02000000000000000000" pitchFamily="2" charset="0"/>
                </a:rPr>
                <a:t>Expect our installation vendor on site to perform your site survey.</a:t>
              </a:r>
            </a:p>
            <a:p>
              <a:pPr marL="0" indent="0">
                <a:lnSpc>
                  <a:spcPct val="130000"/>
                </a:lnSpc>
                <a:spcBef>
                  <a:spcPts val="0"/>
                </a:spcBef>
                <a:buNone/>
              </a:pPr>
              <a:endParaRPr lang="en-US" sz="793" dirty="0">
                <a:solidFill>
                  <a:schemeClr val="accent3">
                    <a:lumMod val="75000"/>
                  </a:schemeClr>
                </a:solidFill>
                <a:latin typeface="+mj-lt"/>
                <a:ea typeface="Roboto Light" panose="02000000000000000000" pitchFamily="2" charset="0"/>
              </a:endParaRPr>
            </a:p>
          </p:txBody>
        </p:sp>
      </p:grpSp>
      <p:sp>
        <p:nvSpPr>
          <p:cNvPr id="135" name="Text Placeholder 32">
            <a:extLst>
              <a:ext uri="{FF2B5EF4-FFF2-40B4-BE49-F238E27FC236}">
                <a16:creationId xmlns:a16="http://schemas.microsoft.com/office/drawing/2014/main" id="{5926C88C-9B52-890B-66DE-A7933520987F}"/>
              </a:ext>
            </a:extLst>
          </p:cNvPr>
          <p:cNvSpPr txBox="1">
            <a:spLocks/>
          </p:cNvSpPr>
          <p:nvPr/>
        </p:nvSpPr>
        <p:spPr>
          <a:xfrm flipH="1">
            <a:off x="8718778" y="2731837"/>
            <a:ext cx="774313" cy="208525"/>
          </a:xfrm>
          <a:prstGeom prst="rect">
            <a:avLst/>
          </a:prstGeom>
        </p:spPr>
        <p:txBody>
          <a:bodyPr lIns="0" tIns="0" rIns="0" bIns="0">
            <a:noAutofit/>
          </a:bodyPr>
          <a:lstStyle>
            <a:defPPr>
              <a:defRPr lang="en-US"/>
            </a:defPPr>
            <a:lvl1pPr indent="0" algn="ctr" defTabSz="685800">
              <a:lnSpc>
                <a:spcPts val="1300"/>
              </a:lnSpc>
              <a:spcBef>
                <a:spcPts val="0"/>
              </a:spcBef>
              <a:buFont typeface="Arial" panose="020B0604020202020204" pitchFamily="34" charset="0"/>
              <a:buNone/>
              <a:defRPr sz="1587" b="1">
                <a:solidFill>
                  <a:srgbClr val="20A1E0"/>
                </a:solidFill>
                <a:latin typeface="+mj-lt"/>
                <a:ea typeface="Roboto Light" panose="02000000000000000000" pitchFamily="2" charset="0"/>
              </a:defRPr>
            </a:lvl1pPr>
            <a:lvl2pPr marL="514350" indent="-171450" defTabSz="685800">
              <a:lnSpc>
                <a:spcPct val="90000"/>
              </a:lnSpc>
              <a:spcBef>
                <a:spcPts val="375"/>
              </a:spcBef>
              <a:buFont typeface="Arial" panose="020B0604020202020204" pitchFamily="34" charset="0"/>
              <a:buChar char="•"/>
              <a:defRPr>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a:t>1</a:t>
            </a:r>
            <a:br>
              <a:rPr lang="en-US"/>
            </a:br>
            <a:r>
              <a:rPr lang="en-US"/>
              <a:t>Day</a:t>
            </a:r>
            <a:endParaRPr lang="en-US" dirty="0"/>
          </a:p>
        </p:txBody>
      </p:sp>
      <p:grpSp>
        <p:nvGrpSpPr>
          <p:cNvPr id="157" name="Graphic 99">
            <a:extLst>
              <a:ext uri="{FF2B5EF4-FFF2-40B4-BE49-F238E27FC236}">
                <a16:creationId xmlns:a16="http://schemas.microsoft.com/office/drawing/2014/main" id="{57740AB2-47E8-32D1-9B34-B732D5305159}"/>
              </a:ext>
            </a:extLst>
          </p:cNvPr>
          <p:cNvGrpSpPr/>
          <p:nvPr/>
        </p:nvGrpSpPr>
        <p:grpSpPr>
          <a:xfrm>
            <a:off x="4823801" y="3826644"/>
            <a:ext cx="393454" cy="501176"/>
            <a:chOff x="7429185" y="6650138"/>
            <a:chExt cx="1614827" cy="2056940"/>
          </a:xfrm>
          <a:solidFill>
            <a:schemeClr val="bg1"/>
          </a:solidFill>
        </p:grpSpPr>
        <p:sp>
          <p:nvSpPr>
            <p:cNvPr id="158" name="Freeform: Shape 157">
              <a:extLst>
                <a:ext uri="{FF2B5EF4-FFF2-40B4-BE49-F238E27FC236}">
                  <a16:creationId xmlns:a16="http://schemas.microsoft.com/office/drawing/2014/main" id="{3434A105-D32D-E572-8089-08A1D3FF0C94}"/>
                </a:ext>
              </a:extLst>
            </p:cNvPr>
            <p:cNvSpPr/>
            <p:nvPr/>
          </p:nvSpPr>
          <p:spPr>
            <a:xfrm>
              <a:off x="7429185" y="7128253"/>
              <a:ext cx="753548" cy="1578825"/>
            </a:xfrm>
            <a:custGeom>
              <a:avLst/>
              <a:gdLst>
                <a:gd name="connsiteX0" fmla="*/ 120308 w 753548"/>
                <a:gd name="connsiteY0" fmla="*/ 766724 h 1578825"/>
                <a:gd name="connsiteX1" fmla="*/ 137834 w 753548"/>
                <a:gd name="connsiteY1" fmla="*/ 799566 h 1578825"/>
                <a:gd name="connsiteX2" fmla="*/ 182258 w 753548"/>
                <a:gd name="connsiteY2" fmla="*/ 1002810 h 1578825"/>
                <a:gd name="connsiteX3" fmla="*/ 56871 w 753548"/>
                <a:gd name="connsiteY3" fmla="*/ 1393173 h 1578825"/>
                <a:gd name="connsiteX4" fmla="*/ 96829 w 753548"/>
                <a:gd name="connsiteY4" fmla="*/ 1556737 h 1578825"/>
                <a:gd name="connsiteX5" fmla="*/ 158532 w 753548"/>
                <a:gd name="connsiteY5" fmla="*/ 1574063 h 1578825"/>
                <a:gd name="connsiteX6" fmla="*/ 260392 w 753548"/>
                <a:gd name="connsiteY6" fmla="*/ 1516789 h 1578825"/>
                <a:gd name="connsiteX7" fmla="*/ 420402 w 753548"/>
                <a:gd name="connsiteY7" fmla="*/ 1002810 h 1578825"/>
                <a:gd name="connsiteX8" fmla="*/ 419898 w 753548"/>
                <a:gd name="connsiteY8" fmla="*/ 975655 h 1578825"/>
                <a:gd name="connsiteX9" fmla="*/ 463065 w 753548"/>
                <a:gd name="connsiteY9" fmla="*/ 1059399 h 1578825"/>
                <a:gd name="connsiteX10" fmla="*/ 515405 w 753548"/>
                <a:gd name="connsiteY10" fmla="*/ 1354845 h 1578825"/>
                <a:gd name="connsiteX11" fmla="*/ 511433 w 753548"/>
                <a:gd name="connsiteY11" fmla="*/ 1450162 h 1578825"/>
                <a:gd name="connsiteX12" fmla="*/ 620513 w 753548"/>
                <a:gd name="connsiteY12" fmla="*/ 1578425 h 1578825"/>
                <a:gd name="connsiteX13" fmla="*/ 630238 w 753548"/>
                <a:gd name="connsiteY13" fmla="*/ 1578825 h 1578825"/>
                <a:gd name="connsiteX14" fmla="*/ 748786 w 753548"/>
                <a:gd name="connsiteY14" fmla="*/ 1469345 h 1578825"/>
                <a:gd name="connsiteX15" fmla="*/ 753549 w 753548"/>
                <a:gd name="connsiteY15" fmla="*/ 1354845 h 1578825"/>
                <a:gd name="connsiteX16" fmla="*/ 674387 w 753548"/>
                <a:gd name="connsiteY16" fmla="*/ 948032 h 1578825"/>
                <a:gd name="connsiteX17" fmla="*/ 397381 w 753548"/>
                <a:gd name="connsiteY17" fmla="*/ 622106 h 1578825"/>
                <a:gd name="connsiteX18" fmla="*/ 350965 w 753548"/>
                <a:gd name="connsiteY18" fmla="*/ 594769 h 1578825"/>
                <a:gd name="connsiteX19" fmla="*/ 521653 w 753548"/>
                <a:gd name="connsiteY19" fmla="*/ 348138 h 1578825"/>
                <a:gd name="connsiteX20" fmla="*/ 506146 w 753548"/>
                <a:gd name="connsiteY20" fmla="*/ 334251 h 1578825"/>
                <a:gd name="connsiteX21" fmla="*/ 410239 w 753548"/>
                <a:gd name="connsiteY21" fmla="*/ 217617 h 1578825"/>
                <a:gd name="connsiteX22" fmla="*/ 410182 w 753548"/>
                <a:gd name="connsiteY22" fmla="*/ 217503 h 1578825"/>
                <a:gd name="connsiteX23" fmla="*/ 409658 w 753548"/>
                <a:gd name="connsiteY23" fmla="*/ 216636 h 1578825"/>
                <a:gd name="connsiteX24" fmla="*/ 399914 w 753548"/>
                <a:gd name="connsiteY24" fmla="*/ 144389 h 1578825"/>
                <a:gd name="connsiteX25" fmla="*/ 444139 w 753548"/>
                <a:gd name="connsiteY25" fmla="*/ 86410 h 1578825"/>
                <a:gd name="connsiteX26" fmla="*/ 491964 w 753548"/>
                <a:gd name="connsiteY26" fmla="*/ 73513 h 1578825"/>
                <a:gd name="connsiteX27" fmla="*/ 574346 w 753548"/>
                <a:gd name="connsiteY27" fmla="*/ 120881 h 1578825"/>
                <a:gd name="connsiteX28" fmla="*/ 575517 w 753548"/>
                <a:gd name="connsiteY28" fmla="*/ 122767 h 1578825"/>
                <a:gd name="connsiteX29" fmla="*/ 581746 w 753548"/>
                <a:gd name="connsiteY29" fmla="*/ 132073 h 1578825"/>
                <a:gd name="connsiteX30" fmla="*/ 608883 w 753548"/>
                <a:gd name="connsiteY30" fmla="*/ 166754 h 1578825"/>
                <a:gd name="connsiteX31" fmla="*/ 625752 w 753548"/>
                <a:gd name="connsiteY31" fmla="*/ 184899 h 1578825"/>
                <a:gd name="connsiteX32" fmla="*/ 593767 w 753548"/>
                <a:gd name="connsiteY32" fmla="*/ 42519 h 1578825"/>
                <a:gd name="connsiteX33" fmla="*/ 299416 w 753548"/>
                <a:gd name="connsiteY33" fmla="*/ 76066 h 1578825"/>
                <a:gd name="connsiteX34" fmla="*/ 11428 w 753548"/>
                <a:gd name="connsiteY34" fmla="*/ 522855 h 1578825"/>
                <a:gd name="connsiteX35" fmla="*/ 120308 w 753548"/>
                <a:gd name="connsiteY35" fmla="*/ 766724 h 157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3548" h="1578825">
                  <a:moveTo>
                    <a:pt x="120308" y="766724"/>
                  </a:moveTo>
                  <a:cubicBezTo>
                    <a:pt x="125937" y="776192"/>
                    <a:pt x="131919" y="787126"/>
                    <a:pt x="137834" y="799566"/>
                  </a:cubicBezTo>
                  <a:cubicBezTo>
                    <a:pt x="160389" y="847058"/>
                    <a:pt x="182201" y="914685"/>
                    <a:pt x="182258" y="1002810"/>
                  </a:cubicBezTo>
                  <a:cubicBezTo>
                    <a:pt x="182039" y="1102928"/>
                    <a:pt x="154607" y="1231772"/>
                    <a:pt x="56871" y="1393173"/>
                  </a:cubicBezTo>
                  <a:cubicBezTo>
                    <a:pt x="22734" y="1449371"/>
                    <a:pt x="40612" y="1522609"/>
                    <a:pt x="96829" y="1556737"/>
                  </a:cubicBezTo>
                  <a:cubicBezTo>
                    <a:pt x="116136" y="1568472"/>
                    <a:pt x="137462" y="1574063"/>
                    <a:pt x="158532" y="1574063"/>
                  </a:cubicBezTo>
                  <a:cubicBezTo>
                    <a:pt x="198746" y="1574063"/>
                    <a:pt x="237999" y="1553679"/>
                    <a:pt x="260392" y="1516789"/>
                  </a:cubicBezTo>
                  <a:cubicBezTo>
                    <a:pt x="377854" y="1323917"/>
                    <a:pt x="420631" y="1148657"/>
                    <a:pt x="420402" y="1002810"/>
                  </a:cubicBezTo>
                  <a:cubicBezTo>
                    <a:pt x="420402" y="993628"/>
                    <a:pt x="420212" y="984579"/>
                    <a:pt x="419898" y="975655"/>
                  </a:cubicBezTo>
                  <a:cubicBezTo>
                    <a:pt x="435509" y="1000439"/>
                    <a:pt x="450149" y="1028052"/>
                    <a:pt x="463065" y="1059399"/>
                  </a:cubicBezTo>
                  <a:cubicBezTo>
                    <a:pt x="493831" y="1134303"/>
                    <a:pt x="515348" y="1230001"/>
                    <a:pt x="515405" y="1354845"/>
                  </a:cubicBezTo>
                  <a:cubicBezTo>
                    <a:pt x="515424" y="1384877"/>
                    <a:pt x="514147" y="1416614"/>
                    <a:pt x="511433" y="1450162"/>
                  </a:cubicBezTo>
                  <a:cubicBezTo>
                    <a:pt x="506137" y="1515713"/>
                    <a:pt x="554991" y="1573139"/>
                    <a:pt x="620513" y="1578425"/>
                  </a:cubicBezTo>
                  <a:cubicBezTo>
                    <a:pt x="623780" y="1578692"/>
                    <a:pt x="627028" y="1578816"/>
                    <a:pt x="630238" y="1578825"/>
                  </a:cubicBezTo>
                  <a:cubicBezTo>
                    <a:pt x="691655" y="1578825"/>
                    <a:pt x="743767" y="1531619"/>
                    <a:pt x="748786" y="1469345"/>
                  </a:cubicBezTo>
                  <a:cubicBezTo>
                    <a:pt x="751987" y="1429740"/>
                    <a:pt x="753549" y="1391611"/>
                    <a:pt x="753549" y="1354845"/>
                  </a:cubicBezTo>
                  <a:cubicBezTo>
                    <a:pt x="753625" y="1192234"/>
                    <a:pt x="722964" y="1057198"/>
                    <a:pt x="674387" y="948032"/>
                  </a:cubicBezTo>
                  <a:cubicBezTo>
                    <a:pt x="601682" y="783850"/>
                    <a:pt x="489916" y="681237"/>
                    <a:pt x="397381" y="622106"/>
                  </a:cubicBezTo>
                  <a:cubicBezTo>
                    <a:pt x="381245" y="611781"/>
                    <a:pt x="365729" y="602760"/>
                    <a:pt x="350965" y="594769"/>
                  </a:cubicBezTo>
                  <a:cubicBezTo>
                    <a:pt x="399647" y="504862"/>
                    <a:pt x="464675" y="420128"/>
                    <a:pt x="521653" y="348138"/>
                  </a:cubicBezTo>
                  <a:cubicBezTo>
                    <a:pt x="516434" y="343623"/>
                    <a:pt x="511252" y="339023"/>
                    <a:pt x="506146" y="334251"/>
                  </a:cubicBezTo>
                  <a:cubicBezTo>
                    <a:pt x="452816" y="284216"/>
                    <a:pt x="421326" y="236019"/>
                    <a:pt x="410239" y="217617"/>
                  </a:cubicBezTo>
                  <a:lnTo>
                    <a:pt x="410182" y="217503"/>
                  </a:lnTo>
                  <a:lnTo>
                    <a:pt x="409658" y="216636"/>
                  </a:lnTo>
                  <a:cubicBezTo>
                    <a:pt x="396876" y="194633"/>
                    <a:pt x="393418" y="168982"/>
                    <a:pt x="399914" y="144389"/>
                  </a:cubicBezTo>
                  <a:cubicBezTo>
                    <a:pt x="406439" y="119767"/>
                    <a:pt x="422126" y="99193"/>
                    <a:pt x="444139" y="86410"/>
                  </a:cubicBezTo>
                  <a:cubicBezTo>
                    <a:pt x="458664" y="77971"/>
                    <a:pt x="475209" y="73513"/>
                    <a:pt x="491964" y="73513"/>
                  </a:cubicBezTo>
                  <a:cubicBezTo>
                    <a:pt x="525797" y="73513"/>
                    <a:pt x="557362" y="91668"/>
                    <a:pt x="574346" y="120881"/>
                  </a:cubicBezTo>
                  <a:lnTo>
                    <a:pt x="575517" y="122767"/>
                  </a:lnTo>
                  <a:cubicBezTo>
                    <a:pt x="576689" y="124596"/>
                    <a:pt x="578813" y="127882"/>
                    <a:pt x="581746" y="132073"/>
                  </a:cubicBezTo>
                  <a:cubicBezTo>
                    <a:pt x="587328" y="140131"/>
                    <a:pt x="596520" y="152609"/>
                    <a:pt x="608883" y="166754"/>
                  </a:cubicBezTo>
                  <a:cubicBezTo>
                    <a:pt x="613322" y="171868"/>
                    <a:pt x="619027" y="178107"/>
                    <a:pt x="625752" y="184899"/>
                  </a:cubicBezTo>
                  <a:cubicBezTo>
                    <a:pt x="639639" y="130463"/>
                    <a:pt x="631581" y="75342"/>
                    <a:pt x="593767" y="42519"/>
                  </a:cubicBezTo>
                  <a:cubicBezTo>
                    <a:pt x="530492" y="-12421"/>
                    <a:pt x="405401" y="-26499"/>
                    <a:pt x="299416" y="76066"/>
                  </a:cubicBezTo>
                  <a:cubicBezTo>
                    <a:pt x="154541" y="217941"/>
                    <a:pt x="85408" y="323097"/>
                    <a:pt x="11428" y="522855"/>
                  </a:cubicBezTo>
                  <a:cubicBezTo>
                    <a:pt x="-29187" y="664797"/>
                    <a:pt x="45860" y="727671"/>
                    <a:pt x="120308" y="76672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24C2E076-1747-5444-B46A-277CE34F9CB2}"/>
                </a:ext>
              </a:extLst>
            </p:cNvPr>
            <p:cNvSpPr/>
            <p:nvPr/>
          </p:nvSpPr>
          <p:spPr>
            <a:xfrm>
              <a:off x="8649164" y="7331954"/>
              <a:ext cx="57150" cy="1362417"/>
            </a:xfrm>
            <a:custGeom>
              <a:avLst/>
              <a:gdLst>
                <a:gd name="connsiteX0" fmla="*/ 0 w 57150"/>
                <a:gd name="connsiteY0" fmla="*/ 0 h 1362417"/>
                <a:gd name="connsiteX1" fmla="*/ 57150 w 57150"/>
                <a:gd name="connsiteY1" fmla="*/ 0 h 1362417"/>
                <a:gd name="connsiteX2" fmla="*/ 57150 w 57150"/>
                <a:gd name="connsiteY2" fmla="*/ 1362418 h 1362417"/>
                <a:gd name="connsiteX3" fmla="*/ 0 w 57150"/>
                <a:gd name="connsiteY3" fmla="*/ 1362418 h 1362417"/>
              </a:gdLst>
              <a:ahLst/>
              <a:cxnLst>
                <a:cxn ang="0">
                  <a:pos x="connsiteX0" y="connsiteY0"/>
                </a:cxn>
                <a:cxn ang="0">
                  <a:pos x="connsiteX1" y="connsiteY1"/>
                </a:cxn>
                <a:cxn ang="0">
                  <a:pos x="connsiteX2" y="connsiteY2"/>
                </a:cxn>
                <a:cxn ang="0">
                  <a:pos x="connsiteX3" y="connsiteY3"/>
                </a:cxn>
              </a:cxnLst>
              <a:rect l="l" t="t" r="r" b="b"/>
              <a:pathLst>
                <a:path w="57150" h="1362417">
                  <a:moveTo>
                    <a:pt x="0" y="0"/>
                  </a:moveTo>
                  <a:lnTo>
                    <a:pt x="57150" y="0"/>
                  </a:lnTo>
                  <a:lnTo>
                    <a:pt x="57150" y="1362418"/>
                  </a:lnTo>
                  <a:lnTo>
                    <a:pt x="0" y="1362418"/>
                  </a:ln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541D3EE-7498-8912-3364-304F9137E96B}"/>
                </a:ext>
              </a:extLst>
            </p:cNvPr>
            <p:cNvSpPr/>
            <p:nvPr/>
          </p:nvSpPr>
          <p:spPr>
            <a:xfrm>
              <a:off x="8311483" y="7405087"/>
              <a:ext cx="271357" cy="1284789"/>
            </a:xfrm>
            <a:custGeom>
              <a:avLst/>
              <a:gdLst>
                <a:gd name="connsiteX0" fmla="*/ 203121 w 271357"/>
                <a:gd name="connsiteY0" fmla="*/ 61684 h 1284789"/>
                <a:gd name="connsiteX1" fmla="*/ 0 w 271357"/>
                <a:gd name="connsiteY1" fmla="*/ 1276236 h 1284789"/>
                <a:gd name="connsiteX2" fmla="*/ 56512 w 271357"/>
                <a:gd name="connsiteY2" fmla="*/ 1284789 h 1284789"/>
                <a:gd name="connsiteX3" fmla="*/ 271358 w 271357"/>
                <a:gd name="connsiteY3" fmla="*/ 0 h 1284789"/>
                <a:gd name="connsiteX4" fmla="*/ 203121 w 271357"/>
                <a:gd name="connsiteY4" fmla="*/ 61684 h 1284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57" h="1284789">
                  <a:moveTo>
                    <a:pt x="203121" y="61684"/>
                  </a:moveTo>
                  <a:lnTo>
                    <a:pt x="0" y="1276236"/>
                  </a:lnTo>
                  <a:lnTo>
                    <a:pt x="56512" y="1284789"/>
                  </a:lnTo>
                  <a:lnTo>
                    <a:pt x="271358" y="0"/>
                  </a:lnTo>
                  <a:cubicBezTo>
                    <a:pt x="248917" y="22650"/>
                    <a:pt x="226133" y="43215"/>
                    <a:pt x="203121" y="61684"/>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9C659639-8928-F5C8-A312-F895664136E8}"/>
                </a:ext>
              </a:extLst>
            </p:cNvPr>
            <p:cNvSpPr/>
            <p:nvPr/>
          </p:nvSpPr>
          <p:spPr>
            <a:xfrm>
              <a:off x="8760415" y="7331954"/>
              <a:ext cx="283597" cy="1357922"/>
            </a:xfrm>
            <a:custGeom>
              <a:avLst/>
              <a:gdLst>
                <a:gd name="connsiteX0" fmla="*/ 227105 w 283597"/>
                <a:gd name="connsiteY0" fmla="*/ 1357922 h 1357922"/>
                <a:gd name="connsiteX1" fmla="*/ 283597 w 283597"/>
                <a:gd name="connsiteY1" fmla="*/ 1349369 h 1357922"/>
                <a:gd name="connsiteX2" fmla="*/ 57941 w 283597"/>
                <a:gd name="connsiteY2" fmla="*/ 0 h 1357922"/>
                <a:gd name="connsiteX3" fmla="*/ 0 w 283597"/>
                <a:gd name="connsiteY3" fmla="*/ 0 h 1357922"/>
              </a:gdLst>
              <a:ahLst/>
              <a:cxnLst>
                <a:cxn ang="0">
                  <a:pos x="connsiteX0" y="connsiteY0"/>
                </a:cxn>
                <a:cxn ang="0">
                  <a:pos x="connsiteX1" y="connsiteY1"/>
                </a:cxn>
                <a:cxn ang="0">
                  <a:pos x="connsiteX2" y="connsiteY2"/>
                </a:cxn>
                <a:cxn ang="0">
                  <a:pos x="connsiteX3" y="connsiteY3"/>
                </a:cxn>
              </a:cxnLst>
              <a:rect l="l" t="t" r="r" b="b"/>
              <a:pathLst>
                <a:path w="283597" h="1357922">
                  <a:moveTo>
                    <a:pt x="227105" y="1357922"/>
                  </a:moveTo>
                  <a:lnTo>
                    <a:pt x="283597" y="1349369"/>
                  </a:lnTo>
                  <a:lnTo>
                    <a:pt x="57941" y="0"/>
                  </a:lnTo>
                  <a:lnTo>
                    <a:pt x="0" y="0"/>
                  </a:ln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AA13B157-3189-BA0E-7805-853F14F2B8F3}"/>
                </a:ext>
              </a:extLst>
            </p:cNvPr>
            <p:cNvSpPr/>
            <p:nvPr/>
          </p:nvSpPr>
          <p:spPr>
            <a:xfrm>
              <a:off x="8488839" y="6904910"/>
              <a:ext cx="381790" cy="396249"/>
            </a:xfrm>
            <a:custGeom>
              <a:avLst/>
              <a:gdLst>
                <a:gd name="connsiteX0" fmla="*/ 126740 w 381790"/>
                <a:gd name="connsiteY0" fmla="*/ 396250 h 396249"/>
                <a:gd name="connsiteX1" fmla="*/ 381791 w 381790"/>
                <a:gd name="connsiteY1" fmla="*/ 396250 h 396249"/>
                <a:gd name="connsiteX2" fmla="*/ 381791 w 381790"/>
                <a:gd name="connsiteY2" fmla="*/ 379409 h 396249"/>
                <a:gd name="connsiteX3" fmla="*/ 381791 w 381790"/>
                <a:gd name="connsiteY3" fmla="*/ 339100 h 396249"/>
                <a:gd name="connsiteX4" fmla="*/ 265100 w 381790"/>
                <a:gd name="connsiteY4" fmla="*/ 339100 h 396249"/>
                <a:gd name="connsiteX5" fmla="*/ 265100 w 381790"/>
                <a:gd name="connsiteY5" fmla="*/ 296656 h 396249"/>
                <a:gd name="connsiteX6" fmla="*/ 317297 w 381790"/>
                <a:gd name="connsiteY6" fmla="*/ 236534 h 396249"/>
                <a:gd name="connsiteX7" fmla="*/ 377819 w 381790"/>
                <a:gd name="connsiteY7" fmla="*/ 236534 h 396249"/>
                <a:gd name="connsiteX8" fmla="*/ 377819 w 381790"/>
                <a:gd name="connsiteY8" fmla="*/ 115891 h 396249"/>
                <a:gd name="connsiteX9" fmla="*/ 315754 w 381790"/>
                <a:gd name="connsiteY9" fmla="*/ 115891 h 396249"/>
                <a:gd name="connsiteX10" fmla="*/ 217475 w 381790"/>
                <a:gd name="connsiteY10" fmla="*/ 39414 h 396249"/>
                <a:gd name="connsiteX11" fmla="*/ 217475 w 381790"/>
                <a:gd name="connsiteY11" fmla="*/ 0 h 396249"/>
                <a:gd name="connsiteX12" fmla="*/ 160325 w 381790"/>
                <a:gd name="connsiteY12" fmla="*/ 0 h 396249"/>
                <a:gd name="connsiteX13" fmla="*/ 160325 w 381790"/>
                <a:gd name="connsiteY13" fmla="*/ 39414 h 396249"/>
                <a:gd name="connsiteX14" fmla="*/ 62065 w 381790"/>
                <a:gd name="connsiteY14" fmla="*/ 115891 h 396249"/>
                <a:gd name="connsiteX15" fmla="*/ 0 w 381790"/>
                <a:gd name="connsiteY15" fmla="*/ 115891 h 396249"/>
                <a:gd name="connsiteX16" fmla="*/ 0 w 381790"/>
                <a:gd name="connsiteY16" fmla="*/ 236544 h 396249"/>
                <a:gd name="connsiteX17" fmla="*/ 60522 w 381790"/>
                <a:gd name="connsiteY17" fmla="*/ 236544 h 396249"/>
                <a:gd name="connsiteX18" fmla="*/ 112700 w 381790"/>
                <a:gd name="connsiteY18" fmla="*/ 296656 h 396249"/>
                <a:gd name="connsiteX19" fmla="*/ 112700 w 381790"/>
                <a:gd name="connsiteY19" fmla="*/ 339109 h 396249"/>
                <a:gd name="connsiteX20" fmla="*/ 79067 w 381790"/>
                <a:gd name="connsiteY20" fmla="*/ 339109 h 396249"/>
                <a:gd name="connsiteX21" fmla="*/ 101784 w 381790"/>
                <a:gd name="connsiteY21" fmla="*/ 355378 h 396249"/>
                <a:gd name="connsiteX22" fmla="*/ 126740 w 381790"/>
                <a:gd name="connsiteY22" fmla="*/ 396250 h 39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1790" h="396249">
                  <a:moveTo>
                    <a:pt x="126740" y="396250"/>
                  </a:moveTo>
                  <a:lnTo>
                    <a:pt x="381791" y="396250"/>
                  </a:lnTo>
                  <a:lnTo>
                    <a:pt x="381791" y="379409"/>
                  </a:lnTo>
                  <a:lnTo>
                    <a:pt x="381791" y="339100"/>
                  </a:lnTo>
                  <a:lnTo>
                    <a:pt x="265100" y="339100"/>
                  </a:lnTo>
                  <a:lnTo>
                    <a:pt x="265100" y="296656"/>
                  </a:lnTo>
                  <a:cubicBezTo>
                    <a:pt x="287779" y="282092"/>
                    <a:pt x="305962" y="261242"/>
                    <a:pt x="317297" y="236534"/>
                  </a:cubicBezTo>
                  <a:lnTo>
                    <a:pt x="377819" y="236534"/>
                  </a:lnTo>
                  <a:lnTo>
                    <a:pt x="377819" y="115891"/>
                  </a:lnTo>
                  <a:lnTo>
                    <a:pt x="315754" y="115891"/>
                  </a:lnTo>
                  <a:cubicBezTo>
                    <a:pt x="296818" y="77172"/>
                    <a:pt x="260842" y="48320"/>
                    <a:pt x="217475" y="39414"/>
                  </a:cubicBezTo>
                  <a:lnTo>
                    <a:pt x="217475" y="0"/>
                  </a:lnTo>
                  <a:lnTo>
                    <a:pt x="160325" y="0"/>
                  </a:lnTo>
                  <a:lnTo>
                    <a:pt x="160325" y="39414"/>
                  </a:lnTo>
                  <a:cubicBezTo>
                    <a:pt x="116957" y="48320"/>
                    <a:pt x="80991" y="77172"/>
                    <a:pt x="62065" y="115891"/>
                  </a:cubicBezTo>
                  <a:lnTo>
                    <a:pt x="0" y="115891"/>
                  </a:lnTo>
                  <a:lnTo>
                    <a:pt x="0" y="236544"/>
                  </a:lnTo>
                  <a:lnTo>
                    <a:pt x="60522" y="236544"/>
                  </a:lnTo>
                  <a:cubicBezTo>
                    <a:pt x="71838" y="261242"/>
                    <a:pt x="90030" y="282083"/>
                    <a:pt x="112700" y="296656"/>
                  </a:cubicBezTo>
                  <a:lnTo>
                    <a:pt x="112700" y="339109"/>
                  </a:lnTo>
                  <a:lnTo>
                    <a:pt x="79067" y="339109"/>
                  </a:lnTo>
                  <a:cubicBezTo>
                    <a:pt x="87297" y="343338"/>
                    <a:pt x="94964" y="348786"/>
                    <a:pt x="101784" y="355378"/>
                  </a:cubicBezTo>
                  <a:cubicBezTo>
                    <a:pt x="113662" y="366827"/>
                    <a:pt x="122101" y="380876"/>
                    <a:pt x="126740" y="396250"/>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5C3DBA65-2376-997C-D101-9012421C9987}"/>
                </a:ext>
              </a:extLst>
            </p:cNvPr>
            <p:cNvSpPr/>
            <p:nvPr/>
          </p:nvSpPr>
          <p:spPr>
            <a:xfrm>
              <a:off x="7844977" y="7220800"/>
              <a:ext cx="755658" cy="344240"/>
            </a:xfrm>
            <a:custGeom>
              <a:avLst/>
              <a:gdLst>
                <a:gd name="connsiteX0" fmla="*/ 178756 w 755658"/>
                <a:gd name="connsiteY0" fmla="*/ 86742 h 344240"/>
                <a:gd name="connsiteX1" fmla="*/ 150333 w 755658"/>
                <a:gd name="connsiteY1" fmla="*/ 50451 h 344240"/>
                <a:gd name="connsiteX2" fmla="*/ 143542 w 755658"/>
                <a:gd name="connsiteY2" fmla="*/ 40250 h 344240"/>
                <a:gd name="connsiteX3" fmla="*/ 142142 w 755658"/>
                <a:gd name="connsiteY3" fmla="*/ 37964 h 344240"/>
                <a:gd name="connsiteX4" fmla="*/ 142094 w 755658"/>
                <a:gd name="connsiteY4" fmla="*/ 37907 h 344240"/>
                <a:gd name="connsiteX5" fmla="*/ 37910 w 755658"/>
                <a:gd name="connsiteY5" fmla="*/ 10342 h 344240"/>
                <a:gd name="connsiteX6" fmla="*/ 10335 w 755658"/>
                <a:gd name="connsiteY6" fmla="*/ 114526 h 344240"/>
                <a:gd name="connsiteX7" fmla="*/ 103366 w 755658"/>
                <a:gd name="connsiteY7" fmla="*/ 227797 h 344240"/>
                <a:gd name="connsiteX8" fmla="*/ 215942 w 755658"/>
                <a:gd name="connsiteY8" fmla="*/ 306522 h 344240"/>
                <a:gd name="connsiteX9" fmla="*/ 375171 w 755658"/>
                <a:gd name="connsiteY9" fmla="*/ 344241 h 344240"/>
                <a:gd name="connsiteX10" fmla="*/ 376047 w 755658"/>
                <a:gd name="connsiteY10" fmla="*/ 344241 h 344240"/>
                <a:gd name="connsiteX11" fmla="*/ 734245 w 755658"/>
                <a:gd name="connsiteY11" fmla="*/ 160922 h 344240"/>
                <a:gd name="connsiteX12" fmla="*/ 732416 w 755658"/>
                <a:gd name="connsiteY12" fmla="*/ 53185 h 344240"/>
                <a:gd name="connsiteX13" fmla="*/ 624679 w 755658"/>
                <a:gd name="connsiteY13" fmla="*/ 55033 h 344240"/>
                <a:gd name="connsiteX14" fmla="*/ 375171 w 755658"/>
                <a:gd name="connsiteY14" fmla="*/ 191822 h 344240"/>
                <a:gd name="connsiteX15" fmla="*/ 282845 w 755658"/>
                <a:gd name="connsiteY15" fmla="*/ 169581 h 344240"/>
                <a:gd name="connsiteX16" fmla="*/ 178756 w 755658"/>
                <a:gd name="connsiteY16" fmla="*/ 86742 h 34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5658" h="344240">
                  <a:moveTo>
                    <a:pt x="178756" y="86742"/>
                  </a:moveTo>
                  <a:cubicBezTo>
                    <a:pt x="166231" y="72435"/>
                    <a:pt x="156582" y="59462"/>
                    <a:pt x="150333" y="50451"/>
                  </a:cubicBezTo>
                  <a:cubicBezTo>
                    <a:pt x="147209" y="45956"/>
                    <a:pt x="144942" y="42441"/>
                    <a:pt x="143542" y="40250"/>
                  </a:cubicBezTo>
                  <a:cubicBezTo>
                    <a:pt x="142847" y="39136"/>
                    <a:pt x="142390" y="38364"/>
                    <a:pt x="142142" y="37964"/>
                  </a:cubicBezTo>
                  <a:lnTo>
                    <a:pt x="142094" y="37907"/>
                  </a:lnTo>
                  <a:cubicBezTo>
                    <a:pt x="120939" y="1522"/>
                    <a:pt x="74305" y="-10813"/>
                    <a:pt x="37910" y="10342"/>
                  </a:cubicBezTo>
                  <a:cubicBezTo>
                    <a:pt x="1524" y="31487"/>
                    <a:pt x="-10810" y="78141"/>
                    <a:pt x="10335" y="114526"/>
                  </a:cubicBezTo>
                  <a:cubicBezTo>
                    <a:pt x="12783" y="118498"/>
                    <a:pt x="43768" y="171895"/>
                    <a:pt x="103366" y="227797"/>
                  </a:cubicBezTo>
                  <a:cubicBezTo>
                    <a:pt x="133255" y="255696"/>
                    <a:pt x="170536" y="284300"/>
                    <a:pt x="215942" y="306522"/>
                  </a:cubicBezTo>
                  <a:cubicBezTo>
                    <a:pt x="261224" y="328715"/>
                    <a:pt x="315192" y="344269"/>
                    <a:pt x="375171" y="344241"/>
                  </a:cubicBezTo>
                  <a:cubicBezTo>
                    <a:pt x="375447" y="344241"/>
                    <a:pt x="375762" y="344241"/>
                    <a:pt x="376047" y="344241"/>
                  </a:cubicBezTo>
                  <a:cubicBezTo>
                    <a:pt x="487442" y="344250"/>
                    <a:pt x="610658" y="289577"/>
                    <a:pt x="734245" y="160922"/>
                  </a:cubicBezTo>
                  <a:cubicBezTo>
                    <a:pt x="763496" y="130661"/>
                    <a:pt x="762677" y="82427"/>
                    <a:pt x="732416" y="53185"/>
                  </a:cubicBezTo>
                  <a:cubicBezTo>
                    <a:pt x="702164" y="23943"/>
                    <a:pt x="653930" y="24753"/>
                    <a:pt x="624679" y="55033"/>
                  </a:cubicBezTo>
                  <a:cubicBezTo>
                    <a:pt x="518084" y="164532"/>
                    <a:pt x="436455" y="191536"/>
                    <a:pt x="375171" y="191822"/>
                  </a:cubicBezTo>
                  <a:cubicBezTo>
                    <a:pt x="341424" y="191783"/>
                    <a:pt x="311154" y="183373"/>
                    <a:pt x="282845" y="169581"/>
                  </a:cubicBezTo>
                  <a:cubicBezTo>
                    <a:pt x="240507" y="149073"/>
                    <a:pt x="203740" y="115498"/>
                    <a:pt x="178756" y="86742"/>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6D31B8A-BDEC-59F6-1351-C81E3885F5DC}"/>
                </a:ext>
              </a:extLst>
            </p:cNvPr>
            <p:cNvSpPr/>
            <p:nvPr/>
          </p:nvSpPr>
          <p:spPr>
            <a:xfrm>
              <a:off x="7965835" y="6919369"/>
              <a:ext cx="428420" cy="249460"/>
            </a:xfrm>
            <a:custGeom>
              <a:avLst/>
              <a:gdLst>
                <a:gd name="connsiteX0" fmla="*/ 2034 w 428420"/>
                <a:gd name="connsiteY0" fmla="*/ 5886 h 249460"/>
                <a:gd name="connsiteX1" fmla="*/ 184991 w 428420"/>
                <a:gd name="connsiteY1" fmla="*/ 247421 h 249460"/>
                <a:gd name="connsiteX2" fmla="*/ 426545 w 428420"/>
                <a:gd name="connsiteY2" fmla="*/ 64465 h 249460"/>
                <a:gd name="connsiteX3" fmla="*/ 428421 w 428420"/>
                <a:gd name="connsiteY3" fmla="*/ 43101 h 249460"/>
                <a:gd name="connsiteX4" fmla="*/ 2996 w 428420"/>
                <a:gd name="connsiteY4" fmla="*/ 0 h 249460"/>
                <a:gd name="connsiteX5" fmla="*/ 2034 w 428420"/>
                <a:gd name="connsiteY5" fmla="*/ 5886 h 24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420" h="249460">
                  <a:moveTo>
                    <a:pt x="2034" y="5886"/>
                  </a:moveTo>
                  <a:cubicBezTo>
                    <a:pt x="-14130" y="123111"/>
                    <a:pt x="67795" y="231257"/>
                    <a:pt x="184991" y="247421"/>
                  </a:cubicBezTo>
                  <a:cubicBezTo>
                    <a:pt x="302234" y="263604"/>
                    <a:pt x="410362" y="181689"/>
                    <a:pt x="426545" y="64465"/>
                  </a:cubicBezTo>
                  <a:cubicBezTo>
                    <a:pt x="427535" y="57302"/>
                    <a:pt x="428145" y="50178"/>
                    <a:pt x="428421" y="43101"/>
                  </a:cubicBezTo>
                  <a:lnTo>
                    <a:pt x="2996" y="0"/>
                  </a:lnTo>
                  <a:cubicBezTo>
                    <a:pt x="2682" y="1962"/>
                    <a:pt x="2311" y="3905"/>
                    <a:pt x="2034" y="5886"/>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15AC5C29-0480-4E7E-0FCA-6E2408412A29}"/>
                </a:ext>
              </a:extLst>
            </p:cNvPr>
            <p:cNvSpPr/>
            <p:nvPr/>
          </p:nvSpPr>
          <p:spPr>
            <a:xfrm>
              <a:off x="7934333" y="6650138"/>
              <a:ext cx="503466" cy="294537"/>
            </a:xfrm>
            <a:custGeom>
              <a:avLst/>
              <a:gdLst>
                <a:gd name="connsiteX0" fmla="*/ 31640 w 503466"/>
                <a:gd name="connsiteY0" fmla="*/ 192022 h 294537"/>
                <a:gd name="connsiteX1" fmla="*/ 150 w 503466"/>
                <a:gd name="connsiteY1" fmla="*/ 217710 h 294537"/>
                <a:gd name="connsiteX2" fmla="*/ 25830 w 503466"/>
                <a:gd name="connsiteY2" fmla="*/ 249210 h 294537"/>
                <a:gd name="connsiteX3" fmla="*/ 29640 w 503466"/>
                <a:gd name="connsiteY3" fmla="*/ 249600 h 294537"/>
                <a:gd name="connsiteX4" fmla="*/ 29640 w 503466"/>
                <a:gd name="connsiteY4" fmla="*/ 249600 h 294537"/>
                <a:gd name="connsiteX5" fmla="*/ 468028 w 503466"/>
                <a:gd name="connsiteY5" fmla="*/ 294006 h 294537"/>
                <a:gd name="connsiteX6" fmla="*/ 468028 w 503466"/>
                <a:gd name="connsiteY6" fmla="*/ 294006 h 294537"/>
                <a:gd name="connsiteX7" fmla="*/ 471819 w 503466"/>
                <a:gd name="connsiteY7" fmla="*/ 294387 h 294537"/>
                <a:gd name="connsiteX8" fmla="*/ 503318 w 503466"/>
                <a:gd name="connsiteY8" fmla="*/ 268698 h 294537"/>
                <a:gd name="connsiteX9" fmla="*/ 477629 w 503466"/>
                <a:gd name="connsiteY9" fmla="*/ 237189 h 294537"/>
                <a:gd name="connsiteX10" fmla="*/ 473686 w 503466"/>
                <a:gd name="connsiteY10" fmla="*/ 236789 h 294537"/>
                <a:gd name="connsiteX11" fmla="*/ 474333 w 503466"/>
                <a:gd name="connsiteY11" fmla="*/ 217710 h 294537"/>
                <a:gd name="connsiteX12" fmla="*/ 276261 w 503466"/>
                <a:gd name="connsiteY12" fmla="*/ 1141 h 294537"/>
                <a:gd name="connsiteX13" fmla="*/ 38784 w 503466"/>
                <a:gd name="connsiteY13" fmla="*/ 173591 h 294537"/>
                <a:gd name="connsiteX14" fmla="*/ 35583 w 503466"/>
                <a:gd name="connsiteY14" fmla="*/ 192422 h 294537"/>
                <a:gd name="connsiteX15" fmla="*/ 31640 w 503466"/>
                <a:gd name="connsiteY15" fmla="*/ 192022 h 29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3466" h="294537">
                  <a:moveTo>
                    <a:pt x="31640" y="192022"/>
                  </a:moveTo>
                  <a:cubicBezTo>
                    <a:pt x="15848" y="190412"/>
                    <a:pt x="1760" y="201937"/>
                    <a:pt x="150" y="217710"/>
                  </a:cubicBezTo>
                  <a:cubicBezTo>
                    <a:pt x="-1459" y="233522"/>
                    <a:pt x="10037" y="247619"/>
                    <a:pt x="25830" y="249210"/>
                  </a:cubicBezTo>
                  <a:lnTo>
                    <a:pt x="29640" y="249600"/>
                  </a:lnTo>
                  <a:lnTo>
                    <a:pt x="29640" y="249600"/>
                  </a:lnTo>
                  <a:lnTo>
                    <a:pt x="468028" y="294006"/>
                  </a:lnTo>
                  <a:lnTo>
                    <a:pt x="468028" y="294006"/>
                  </a:lnTo>
                  <a:lnTo>
                    <a:pt x="471819" y="294387"/>
                  </a:lnTo>
                  <a:cubicBezTo>
                    <a:pt x="487630" y="295996"/>
                    <a:pt x="501718" y="284509"/>
                    <a:pt x="503318" y="268698"/>
                  </a:cubicBezTo>
                  <a:cubicBezTo>
                    <a:pt x="504918" y="252915"/>
                    <a:pt x="493422" y="238789"/>
                    <a:pt x="477629" y="237189"/>
                  </a:cubicBezTo>
                  <a:lnTo>
                    <a:pt x="473686" y="236789"/>
                  </a:lnTo>
                  <a:cubicBezTo>
                    <a:pt x="474172" y="230388"/>
                    <a:pt x="474400" y="224026"/>
                    <a:pt x="474333" y="217710"/>
                  </a:cubicBezTo>
                  <a:cubicBezTo>
                    <a:pt x="473152" y="107049"/>
                    <a:pt x="388970" y="12561"/>
                    <a:pt x="276261" y="1141"/>
                  </a:cubicBezTo>
                  <a:cubicBezTo>
                    <a:pt x="163542" y="-10289"/>
                    <a:pt x="62130" y="65406"/>
                    <a:pt x="38784" y="173591"/>
                  </a:cubicBezTo>
                  <a:cubicBezTo>
                    <a:pt x="37441" y="179753"/>
                    <a:pt x="36393" y="186049"/>
                    <a:pt x="35583" y="192422"/>
                  </a:cubicBezTo>
                  <a:lnTo>
                    <a:pt x="31640" y="192022"/>
                  </a:lnTo>
                  <a:close/>
                </a:path>
              </a:pathLst>
            </a:custGeom>
            <a:grpFill/>
            <a:ln w="9525" cap="flat">
              <a:noFill/>
              <a:prstDash val="solid"/>
              <a:miter/>
            </a:ln>
          </p:spPr>
          <p:txBody>
            <a:bodyPr rtlCol="0" anchor="ctr"/>
            <a:lstStyle/>
            <a:p>
              <a:endParaRPr lang="en-US"/>
            </a:p>
          </p:txBody>
        </p:sp>
      </p:grpSp>
      <p:pic>
        <p:nvPicPr>
          <p:cNvPr id="166" name="Graphic 165" descr="Clock outline">
            <a:extLst>
              <a:ext uri="{FF2B5EF4-FFF2-40B4-BE49-F238E27FC236}">
                <a16:creationId xmlns:a16="http://schemas.microsoft.com/office/drawing/2014/main" id="{519F72FC-9980-9FB5-D1CD-D256437777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68164" y="3424605"/>
            <a:ext cx="614681" cy="614681"/>
          </a:xfrm>
          <a:prstGeom prst="rect">
            <a:avLst/>
          </a:prstGeom>
        </p:spPr>
      </p:pic>
      <p:pic>
        <p:nvPicPr>
          <p:cNvPr id="167" name="Graphic 166" descr="Clock outline">
            <a:extLst>
              <a:ext uri="{FF2B5EF4-FFF2-40B4-BE49-F238E27FC236}">
                <a16:creationId xmlns:a16="http://schemas.microsoft.com/office/drawing/2014/main" id="{09B6965B-E1CF-C846-57EE-842003C60A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71927" y="2803043"/>
            <a:ext cx="598633" cy="598633"/>
          </a:xfrm>
          <a:prstGeom prst="rect">
            <a:avLst/>
          </a:prstGeom>
        </p:spPr>
      </p:pic>
      <p:grpSp>
        <p:nvGrpSpPr>
          <p:cNvPr id="168" name="Group 167">
            <a:extLst>
              <a:ext uri="{FF2B5EF4-FFF2-40B4-BE49-F238E27FC236}">
                <a16:creationId xmlns:a16="http://schemas.microsoft.com/office/drawing/2014/main" id="{9AF70715-1A69-0375-9C98-4587924BC056}"/>
              </a:ext>
            </a:extLst>
          </p:cNvPr>
          <p:cNvGrpSpPr/>
          <p:nvPr/>
        </p:nvGrpSpPr>
        <p:grpSpPr>
          <a:xfrm>
            <a:off x="1549895" y="4478953"/>
            <a:ext cx="446367" cy="335788"/>
            <a:chOff x="5524911" y="8366555"/>
            <a:chExt cx="857250" cy="644882"/>
          </a:xfrm>
          <a:solidFill>
            <a:schemeClr val="bg1"/>
          </a:solidFill>
        </p:grpSpPr>
        <p:sp>
          <p:nvSpPr>
            <p:cNvPr id="169" name="Freeform: Shape 168">
              <a:extLst>
                <a:ext uri="{FF2B5EF4-FFF2-40B4-BE49-F238E27FC236}">
                  <a16:creationId xmlns:a16="http://schemas.microsoft.com/office/drawing/2014/main" id="{DA07D2D8-99A4-1732-73A8-365363D49732}"/>
                </a:ext>
              </a:extLst>
            </p:cNvPr>
            <p:cNvSpPr/>
            <p:nvPr/>
          </p:nvSpPr>
          <p:spPr>
            <a:xfrm>
              <a:off x="5524911" y="8366555"/>
              <a:ext cx="857250" cy="644882"/>
            </a:xfrm>
            <a:custGeom>
              <a:avLst/>
              <a:gdLst>
                <a:gd name="connsiteX0" fmla="*/ 763408 w 857250"/>
                <a:gd name="connsiteY0" fmla="*/ 644883 h 644882"/>
                <a:gd name="connsiteX1" fmla="*/ 93842 w 857250"/>
                <a:gd name="connsiteY1" fmla="*/ 644883 h 644882"/>
                <a:gd name="connsiteX2" fmla="*/ 0 w 857250"/>
                <a:gd name="connsiteY2" fmla="*/ 551040 h 644882"/>
                <a:gd name="connsiteX3" fmla="*/ 0 w 857250"/>
                <a:gd name="connsiteY3" fmla="*/ 93842 h 644882"/>
                <a:gd name="connsiteX4" fmla="*/ 93842 w 857250"/>
                <a:gd name="connsiteY4" fmla="*/ 0 h 644882"/>
                <a:gd name="connsiteX5" fmla="*/ 763408 w 857250"/>
                <a:gd name="connsiteY5" fmla="*/ 0 h 644882"/>
                <a:gd name="connsiteX6" fmla="*/ 857250 w 857250"/>
                <a:gd name="connsiteY6" fmla="*/ 93842 h 644882"/>
                <a:gd name="connsiteX7" fmla="*/ 857250 w 857250"/>
                <a:gd name="connsiteY7" fmla="*/ 551040 h 644882"/>
                <a:gd name="connsiteX8" fmla="*/ 763408 w 857250"/>
                <a:gd name="connsiteY8" fmla="*/ 644883 h 644882"/>
                <a:gd name="connsiteX9" fmla="*/ 93842 w 857250"/>
                <a:gd name="connsiteY9" fmla="*/ 13686 h 644882"/>
                <a:gd name="connsiteX10" fmla="*/ 13686 w 857250"/>
                <a:gd name="connsiteY10" fmla="*/ 93842 h 644882"/>
                <a:gd name="connsiteX11" fmla="*/ 13686 w 857250"/>
                <a:gd name="connsiteY11" fmla="*/ 551040 h 644882"/>
                <a:gd name="connsiteX12" fmla="*/ 93842 w 857250"/>
                <a:gd name="connsiteY12" fmla="*/ 631197 h 644882"/>
                <a:gd name="connsiteX13" fmla="*/ 763408 w 857250"/>
                <a:gd name="connsiteY13" fmla="*/ 631197 h 644882"/>
                <a:gd name="connsiteX14" fmla="*/ 843565 w 857250"/>
                <a:gd name="connsiteY14" fmla="*/ 551040 h 644882"/>
                <a:gd name="connsiteX15" fmla="*/ 843565 w 857250"/>
                <a:gd name="connsiteY15" fmla="*/ 93842 h 644882"/>
                <a:gd name="connsiteX16" fmla="*/ 763408 w 857250"/>
                <a:gd name="connsiteY16" fmla="*/ 13686 h 644882"/>
                <a:gd name="connsiteX17" fmla="*/ 93842 w 857250"/>
                <a:gd name="connsiteY17" fmla="*/ 13686 h 64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0" h="644882">
                  <a:moveTo>
                    <a:pt x="763408" y="644883"/>
                  </a:moveTo>
                  <a:lnTo>
                    <a:pt x="93842" y="644883"/>
                  </a:lnTo>
                  <a:cubicBezTo>
                    <a:pt x="42097" y="644883"/>
                    <a:pt x="0" y="602783"/>
                    <a:pt x="0" y="551040"/>
                  </a:cubicBezTo>
                  <a:lnTo>
                    <a:pt x="0" y="93842"/>
                  </a:lnTo>
                  <a:cubicBezTo>
                    <a:pt x="0" y="42097"/>
                    <a:pt x="42097" y="0"/>
                    <a:pt x="93842" y="0"/>
                  </a:cubicBezTo>
                  <a:lnTo>
                    <a:pt x="763408" y="0"/>
                  </a:lnTo>
                  <a:cubicBezTo>
                    <a:pt x="815150" y="0"/>
                    <a:pt x="857250" y="42097"/>
                    <a:pt x="857250" y="93842"/>
                  </a:cubicBezTo>
                  <a:lnTo>
                    <a:pt x="857250" y="551040"/>
                  </a:lnTo>
                  <a:cubicBezTo>
                    <a:pt x="857250" y="602783"/>
                    <a:pt x="815150" y="644883"/>
                    <a:pt x="763408" y="644883"/>
                  </a:cubicBezTo>
                  <a:close/>
                  <a:moveTo>
                    <a:pt x="93842" y="13686"/>
                  </a:moveTo>
                  <a:cubicBezTo>
                    <a:pt x="49644" y="13686"/>
                    <a:pt x="13686" y="49644"/>
                    <a:pt x="13686" y="93842"/>
                  </a:cubicBezTo>
                  <a:lnTo>
                    <a:pt x="13686" y="551040"/>
                  </a:lnTo>
                  <a:cubicBezTo>
                    <a:pt x="13686" y="595238"/>
                    <a:pt x="49644" y="631197"/>
                    <a:pt x="93842" y="631197"/>
                  </a:cubicBezTo>
                  <a:lnTo>
                    <a:pt x="763408" y="631197"/>
                  </a:lnTo>
                  <a:cubicBezTo>
                    <a:pt x="807606" y="631197"/>
                    <a:pt x="843565" y="595238"/>
                    <a:pt x="843565" y="551040"/>
                  </a:cubicBezTo>
                  <a:lnTo>
                    <a:pt x="843565" y="93842"/>
                  </a:lnTo>
                  <a:cubicBezTo>
                    <a:pt x="843565" y="49644"/>
                    <a:pt x="807606" y="13686"/>
                    <a:pt x="763408" y="13686"/>
                  </a:cubicBezTo>
                  <a:lnTo>
                    <a:pt x="93842" y="13686"/>
                  </a:lnTo>
                  <a:close/>
                </a:path>
              </a:pathLst>
            </a:custGeom>
            <a:grpFill/>
            <a:ln w="9525" cap="flat">
              <a:solidFill>
                <a:schemeClr val="bg1"/>
              </a:solid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6F44CEA8-71A7-AAD1-F4AA-FF1D3829CE17}"/>
                </a:ext>
              </a:extLst>
            </p:cNvPr>
            <p:cNvSpPr/>
            <p:nvPr/>
          </p:nvSpPr>
          <p:spPr>
            <a:xfrm>
              <a:off x="5606407" y="8427226"/>
              <a:ext cx="694257" cy="523541"/>
            </a:xfrm>
            <a:custGeom>
              <a:avLst/>
              <a:gdLst>
                <a:gd name="connsiteX0" fmla="*/ 673729 w 694257"/>
                <a:gd name="connsiteY0" fmla="*/ 356011 h 523541"/>
                <a:gd name="connsiteX1" fmla="*/ 498496 w 694257"/>
                <a:gd name="connsiteY1" fmla="*/ 356011 h 523541"/>
                <a:gd name="connsiteX2" fmla="*/ 498496 w 694257"/>
                <a:gd name="connsiteY2" fmla="*/ 308525 h 523541"/>
                <a:gd name="connsiteX3" fmla="*/ 544579 w 694257"/>
                <a:gd name="connsiteY3" fmla="*/ 308525 h 523541"/>
                <a:gd name="connsiteX4" fmla="*/ 565108 w 694257"/>
                <a:gd name="connsiteY4" fmla="*/ 287997 h 523541"/>
                <a:gd name="connsiteX5" fmla="*/ 565108 w 694257"/>
                <a:gd name="connsiteY5" fmla="*/ 235548 h 523541"/>
                <a:gd name="connsiteX6" fmla="*/ 544579 w 694257"/>
                <a:gd name="connsiteY6" fmla="*/ 215019 h 523541"/>
                <a:gd name="connsiteX7" fmla="*/ 498496 w 694257"/>
                <a:gd name="connsiteY7" fmla="*/ 215019 h 523541"/>
                <a:gd name="connsiteX8" fmla="*/ 498496 w 694257"/>
                <a:gd name="connsiteY8" fmla="*/ 6843 h 523541"/>
                <a:gd name="connsiteX9" fmla="*/ 491653 w 694257"/>
                <a:gd name="connsiteY9" fmla="*/ 0 h 523541"/>
                <a:gd name="connsiteX10" fmla="*/ 484810 w 694257"/>
                <a:gd name="connsiteY10" fmla="*/ 6843 h 523541"/>
                <a:gd name="connsiteX11" fmla="*/ 484810 w 694257"/>
                <a:gd name="connsiteY11" fmla="*/ 215019 h 523541"/>
                <a:gd name="connsiteX12" fmla="*/ 209446 w 694257"/>
                <a:gd name="connsiteY12" fmla="*/ 215019 h 523541"/>
                <a:gd name="connsiteX13" fmla="*/ 209446 w 694257"/>
                <a:gd name="connsiteY13" fmla="*/ 167533 h 523541"/>
                <a:gd name="connsiteX14" fmla="*/ 402999 w 694257"/>
                <a:gd name="connsiteY14" fmla="*/ 167533 h 523541"/>
                <a:gd name="connsiteX15" fmla="*/ 423527 w 694257"/>
                <a:gd name="connsiteY15" fmla="*/ 147004 h 523541"/>
                <a:gd name="connsiteX16" fmla="*/ 423527 w 694257"/>
                <a:gd name="connsiteY16" fmla="*/ 94556 h 523541"/>
                <a:gd name="connsiteX17" fmla="*/ 402999 w 694257"/>
                <a:gd name="connsiteY17" fmla="*/ 74027 h 523541"/>
                <a:gd name="connsiteX18" fmla="*/ 209446 w 694257"/>
                <a:gd name="connsiteY18" fmla="*/ 74027 h 523541"/>
                <a:gd name="connsiteX19" fmla="*/ 209446 w 694257"/>
                <a:gd name="connsiteY19" fmla="*/ 6843 h 523541"/>
                <a:gd name="connsiteX20" fmla="*/ 202603 w 694257"/>
                <a:gd name="connsiteY20" fmla="*/ 0 h 523541"/>
                <a:gd name="connsiteX21" fmla="*/ 195761 w 694257"/>
                <a:gd name="connsiteY21" fmla="*/ 6843 h 523541"/>
                <a:gd name="connsiteX22" fmla="*/ 195761 w 694257"/>
                <a:gd name="connsiteY22" fmla="*/ 74027 h 523541"/>
                <a:gd name="connsiteX23" fmla="*/ 20529 w 694257"/>
                <a:gd name="connsiteY23" fmla="*/ 74027 h 523541"/>
                <a:gd name="connsiteX24" fmla="*/ 0 w 694257"/>
                <a:gd name="connsiteY24" fmla="*/ 94556 h 523541"/>
                <a:gd name="connsiteX25" fmla="*/ 0 w 694257"/>
                <a:gd name="connsiteY25" fmla="*/ 147004 h 523541"/>
                <a:gd name="connsiteX26" fmla="*/ 20529 w 694257"/>
                <a:gd name="connsiteY26" fmla="*/ 167533 h 523541"/>
                <a:gd name="connsiteX27" fmla="*/ 195761 w 694257"/>
                <a:gd name="connsiteY27" fmla="*/ 167533 h 523541"/>
                <a:gd name="connsiteX28" fmla="*/ 195761 w 694257"/>
                <a:gd name="connsiteY28" fmla="*/ 215019 h 523541"/>
                <a:gd name="connsiteX29" fmla="*/ 162109 w 694257"/>
                <a:gd name="connsiteY29" fmla="*/ 215019 h 523541"/>
                <a:gd name="connsiteX30" fmla="*/ 141581 w 694257"/>
                <a:gd name="connsiteY30" fmla="*/ 235548 h 523541"/>
                <a:gd name="connsiteX31" fmla="*/ 141581 w 694257"/>
                <a:gd name="connsiteY31" fmla="*/ 287997 h 523541"/>
                <a:gd name="connsiteX32" fmla="*/ 162109 w 694257"/>
                <a:gd name="connsiteY32" fmla="*/ 308525 h 523541"/>
                <a:gd name="connsiteX33" fmla="*/ 195761 w 694257"/>
                <a:gd name="connsiteY33" fmla="*/ 308525 h 523541"/>
                <a:gd name="connsiteX34" fmla="*/ 195761 w 694257"/>
                <a:gd name="connsiteY34" fmla="*/ 516699 h 523541"/>
                <a:gd name="connsiteX35" fmla="*/ 202603 w 694257"/>
                <a:gd name="connsiteY35" fmla="*/ 523542 h 523541"/>
                <a:gd name="connsiteX36" fmla="*/ 209446 w 694257"/>
                <a:gd name="connsiteY36" fmla="*/ 516699 h 523541"/>
                <a:gd name="connsiteX37" fmla="*/ 209446 w 694257"/>
                <a:gd name="connsiteY37" fmla="*/ 308525 h 523541"/>
                <a:gd name="connsiteX38" fmla="*/ 484810 w 694257"/>
                <a:gd name="connsiteY38" fmla="*/ 308525 h 523541"/>
                <a:gd name="connsiteX39" fmla="*/ 484810 w 694257"/>
                <a:gd name="connsiteY39" fmla="*/ 356011 h 523541"/>
                <a:gd name="connsiteX40" fmla="*/ 423195 w 694257"/>
                <a:gd name="connsiteY40" fmla="*/ 356011 h 523541"/>
                <a:gd name="connsiteX41" fmla="*/ 402666 w 694257"/>
                <a:gd name="connsiteY41" fmla="*/ 376540 h 523541"/>
                <a:gd name="connsiteX42" fmla="*/ 402666 w 694257"/>
                <a:gd name="connsiteY42" fmla="*/ 428989 h 523541"/>
                <a:gd name="connsiteX43" fmla="*/ 423195 w 694257"/>
                <a:gd name="connsiteY43" fmla="*/ 449517 h 523541"/>
                <a:gd name="connsiteX44" fmla="*/ 484810 w 694257"/>
                <a:gd name="connsiteY44" fmla="*/ 449517 h 523541"/>
                <a:gd name="connsiteX45" fmla="*/ 484810 w 694257"/>
                <a:gd name="connsiteY45" fmla="*/ 516699 h 523541"/>
                <a:gd name="connsiteX46" fmla="*/ 491653 w 694257"/>
                <a:gd name="connsiteY46" fmla="*/ 523542 h 523541"/>
                <a:gd name="connsiteX47" fmla="*/ 498496 w 694257"/>
                <a:gd name="connsiteY47" fmla="*/ 516699 h 523541"/>
                <a:gd name="connsiteX48" fmla="*/ 498496 w 694257"/>
                <a:gd name="connsiteY48" fmla="*/ 449517 h 523541"/>
                <a:gd name="connsiteX49" fmla="*/ 673729 w 694257"/>
                <a:gd name="connsiteY49" fmla="*/ 449517 h 523541"/>
                <a:gd name="connsiteX50" fmla="*/ 694257 w 694257"/>
                <a:gd name="connsiteY50" fmla="*/ 428989 h 523541"/>
                <a:gd name="connsiteX51" fmla="*/ 694257 w 694257"/>
                <a:gd name="connsiteY51" fmla="*/ 376540 h 523541"/>
                <a:gd name="connsiteX52" fmla="*/ 673729 w 694257"/>
                <a:gd name="connsiteY52" fmla="*/ 356011 h 52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94257" h="523541">
                  <a:moveTo>
                    <a:pt x="673729" y="356011"/>
                  </a:moveTo>
                  <a:lnTo>
                    <a:pt x="498496" y="356011"/>
                  </a:lnTo>
                  <a:lnTo>
                    <a:pt x="498496" y="308525"/>
                  </a:lnTo>
                  <a:lnTo>
                    <a:pt x="544579" y="308525"/>
                  </a:lnTo>
                  <a:cubicBezTo>
                    <a:pt x="555917" y="308525"/>
                    <a:pt x="565108" y="299335"/>
                    <a:pt x="565108" y="287997"/>
                  </a:cubicBezTo>
                  <a:lnTo>
                    <a:pt x="565108" y="235548"/>
                  </a:lnTo>
                  <a:cubicBezTo>
                    <a:pt x="565108" y="224210"/>
                    <a:pt x="555917" y="215019"/>
                    <a:pt x="544579" y="215019"/>
                  </a:cubicBezTo>
                  <a:lnTo>
                    <a:pt x="498496" y="215019"/>
                  </a:lnTo>
                  <a:lnTo>
                    <a:pt x="498496" y="6843"/>
                  </a:lnTo>
                  <a:cubicBezTo>
                    <a:pt x="498496" y="3064"/>
                    <a:pt x="495435" y="0"/>
                    <a:pt x="491653" y="0"/>
                  </a:cubicBezTo>
                  <a:cubicBezTo>
                    <a:pt x="487871" y="0"/>
                    <a:pt x="484810" y="3064"/>
                    <a:pt x="484810" y="6843"/>
                  </a:cubicBezTo>
                  <a:lnTo>
                    <a:pt x="484810" y="215019"/>
                  </a:lnTo>
                  <a:lnTo>
                    <a:pt x="209446" y="215019"/>
                  </a:lnTo>
                  <a:lnTo>
                    <a:pt x="209446" y="167533"/>
                  </a:lnTo>
                  <a:lnTo>
                    <a:pt x="402999" y="167533"/>
                  </a:lnTo>
                  <a:cubicBezTo>
                    <a:pt x="414337" y="167533"/>
                    <a:pt x="423527" y="158343"/>
                    <a:pt x="423527" y="147004"/>
                  </a:cubicBezTo>
                  <a:lnTo>
                    <a:pt x="423527" y="94556"/>
                  </a:lnTo>
                  <a:cubicBezTo>
                    <a:pt x="423527" y="83218"/>
                    <a:pt x="414337" y="74027"/>
                    <a:pt x="402999" y="74027"/>
                  </a:cubicBezTo>
                  <a:lnTo>
                    <a:pt x="209446" y="74027"/>
                  </a:lnTo>
                  <a:lnTo>
                    <a:pt x="209446" y="6843"/>
                  </a:lnTo>
                  <a:cubicBezTo>
                    <a:pt x="209446" y="3064"/>
                    <a:pt x="206383" y="0"/>
                    <a:pt x="202603" y="0"/>
                  </a:cubicBezTo>
                  <a:cubicBezTo>
                    <a:pt x="198825" y="0"/>
                    <a:pt x="195761" y="3064"/>
                    <a:pt x="195761" y="6843"/>
                  </a:cubicBezTo>
                  <a:lnTo>
                    <a:pt x="195761" y="74027"/>
                  </a:lnTo>
                  <a:lnTo>
                    <a:pt x="20529" y="74027"/>
                  </a:lnTo>
                  <a:cubicBezTo>
                    <a:pt x="9192" y="74027"/>
                    <a:pt x="0" y="83218"/>
                    <a:pt x="0" y="94556"/>
                  </a:cubicBezTo>
                  <a:lnTo>
                    <a:pt x="0" y="147004"/>
                  </a:lnTo>
                  <a:cubicBezTo>
                    <a:pt x="0" y="158343"/>
                    <a:pt x="9192" y="167533"/>
                    <a:pt x="20529" y="167533"/>
                  </a:cubicBezTo>
                  <a:lnTo>
                    <a:pt x="195761" y="167533"/>
                  </a:lnTo>
                  <a:lnTo>
                    <a:pt x="195761" y="215019"/>
                  </a:lnTo>
                  <a:lnTo>
                    <a:pt x="162109" y="215019"/>
                  </a:lnTo>
                  <a:cubicBezTo>
                    <a:pt x="150771" y="215019"/>
                    <a:pt x="141581" y="224210"/>
                    <a:pt x="141581" y="235548"/>
                  </a:cubicBezTo>
                  <a:lnTo>
                    <a:pt x="141581" y="287997"/>
                  </a:lnTo>
                  <a:cubicBezTo>
                    <a:pt x="141581" y="299335"/>
                    <a:pt x="150771" y="308525"/>
                    <a:pt x="162109" y="308525"/>
                  </a:cubicBezTo>
                  <a:lnTo>
                    <a:pt x="195761" y="308525"/>
                  </a:lnTo>
                  <a:lnTo>
                    <a:pt x="195761" y="516699"/>
                  </a:lnTo>
                  <a:cubicBezTo>
                    <a:pt x="195761" y="520481"/>
                    <a:pt x="198825" y="523542"/>
                    <a:pt x="202603" y="523542"/>
                  </a:cubicBezTo>
                  <a:cubicBezTo>
                    <a:pt x="206383" y="523542"/>
                    <a:pt x="209446" y="520481"/>
                    <a:pt x="209446" y="516699"/>
                  </a:cubicBezTo>
                  <a:lnTo>
                    <a:pt x="209446" y="308525"/>
                  </a:lnTo>
                  <a:lnTo>
                    <a:pt x="484810" y="308525"/>
                  </a:lnTo>
                  <a:lnTo>
                    <a:pt x="484810" y="356011"/>
                  </a:lnTo>
                  <a:lnTo>
                    <a:pt x="423195" y="356011"/>
                  </a:lnTo>
                  <a:cubicBezTo>
                    <a:pt x="411857" y="356011"/>
                    <a:pt x="402666" y="365203"/>
                    <a:pt x="402666" y="376540"/>
                  </a:cubicBezTo>
                  <a:lnTo>
                    <a:pt x="402666" y="428989"/>
                  </a:lnTo>
                  <a:cubicBezTo>
                    <a:pt x="402666" y="440326"/>
                    <a:pt x="411857" y="449517"/>
                    <a:pt x="423195" y="449517"/>
                  </a:cubicBezTo>
                  <a:lnTo>
                    <a:pt x="484810" y="449517"/>
                  </a:lnTo>
                  <a:lnTo>
                    <a:pt x="484810" y="516699"/>
                  </a:lnTo>
                  <a:cubicBezTo>
                    <a:pt x="484810" y="520481"/>
                    <a:pt x="487871" y="523542"/>
                    <a:pt x="491653" y="523542"/>
                  </a:cubicBezTo>
                  <a:cubicBezTo>
                    <a:pt x="495435" y="523542"/>
                    <a:pt x="498496" y="520481"/>
                    <a:pt x="498496" y="516699"/>
                  </a:cubicBezTo>
                  <a:lnTo>
                    <a:pt x="498496" y="449517"/>
                  </a:lnTo>
                  <a:lnTo>
                    <a:pt x="673729" y="449517"/>
                  </a:lnTo>
                  <a:cubicBezTo>
                    <a:pt x="685067" y="449517"/>
                    <a:pt x="694257" y="440326"/>
                    <a:pt x="694257" y="428989"/>
                  </a:cubicBezTo>
                  <a:lnTo>
                    <a:pt x="694257" y="376540"/>
                  </a:lnTo>
                  <a:cubicBezTo>
                    <a:pt x="694257" y="365203"/>
                    <a:pt x="685067" y="356011"/>
                    <a:pt x="673729" y="356011"/>
                  </a:cubicBezTo>
                  <a:close/>
                </a:path>
              </a:pathLst>
            </a:custGeom>
            <a:grpFill/>
            <a:ln w="9525" cap="flat">
              <a:solidFill>
                <a:schemeClr val="bg1"/>
              </a:solidFill>
              <a:prstDash val="solid"/>
              <a:miter/>
            </a:ln>
          </p:spPr>
          <p:txBody>
            <a:bodyPr rtlCol="0" anchor="ctr"/>
            <a:lstStyle/>
            <a:p>
              <a:endParaRPr lang="en-US"/>
            </a:p>
          </p:txBody>
        </p:sp>
      </p:grpSp>
      <p:grpSp>
        <p:nvGrpSpPr>
          <p:cNvPr id="171" name="Group 170">
            <a:extLst>
              <a:ext uri="{FF2B5EF4-FFF2-40B4-BE49-F238E27FC236}">
                <a16:creationId xmlns:a16="http://schemas.microsoft.com/office/drawing/2014/main" id="{AFEAC0FD-344A-0794-A05A-B71C1EEDC09D}"/>
              </a:ext>
            </a:extLst>
          </p:cNvPr>
          <p:cNvGrpSpPr/>
          <p:nvPr/>
        </p:nvGrpSpPr>
        <p:grpSpPr>
          <a:xfrm>
            <a:off x="7987077" y="3155034"/>
            <a:ext cx="429688" cy="429688"/>
            <a:chOff x="-663863" y="8313699"/>
            <a:chExt cx="571500" cy="571500"/>
          </a:xfrm>
          <a:solidFill>
            <a:schemeClr val="bg1"/>
          </a:solidFill>
        </p:grpSpPr>
        <p:sp>
          <p:nvSpPr>
            <p:cNvPr id="172" name="Freeform: Shape 171">
              <a:extLst>
                <a:ext uri="{FF2B5EF4-FFF2-40B4-BE49-F238E27FC236}">
                  <a16:creationId xmlns:a16="http://schemas.microsoft.com/office/drawing/2014/main" id="{E999FC0C-B728-117C-2E33-C1D27C918779}"/>
                </a:ext>
              </a:extLst>
            </p:cNvPr>
            <p:cNvSpPr/>
            <p:nvPr/>
          </p:nvSpPr>
          <p:spPr>
            <a:xfrm>
              <a:off x="-359063" y="8694699"/>
              <a:ext cx="104775" cy="171450"/>
            </a:xfrm>
            <a:custGeom>
              <a:avLst/>
              <a:gdLst>
                <a:gd name="connsiteX0" fmla="*/ 9525 w 104775"/>
                <a:gd name="connsiteY0" fmla="*/ 0 h 171450"/>
                <a:gd name="connsiteX1" fmla="*/ 0 w 104775"/>
                <a:gd name="connsiteY1" fmla="*/ 0 h 171450"/>
                <a:gd name="connsiteX2" fmla="*/ 0 w 104775"/>
                <a:gd name="connsiteY2" fmla="*/ 19050 h 171450"/>
                <a:gd name="connsiteX3" fmla="*/ 9525 w 104775"/>
                <a:gd name="connsiteY3" fmla="*/ 19050 h 171450"/>
                <a:gd name="connsiteX4" fmla="*/ 38100 w 104775"/>
                <a:gd name="connsiteY4" fmla="*/ 47625 h 171450"/>
                <a:gd name="connsiteX5" fmla="*/ 38100 w 104775"/>
                <a:gd name="connsiteY5" fmla="*/ 123825 h 171450"/>
                <a:gd name="connsiteX6" fmla="*/ 85725 w 104775"/>
                <a:gd name="connsiteY6" fmla="*/ 171450 h 171450"/>
                <a:gd name="connsiteX7" fmla="*/ 104775 w 104775"/>
                <a:gd name="connsiteY7" fmla="*/ 171450 h 171450"/>
                <a:gd name="connsiteX8" fmla="*/ 104775 w 104775"/>
                <a:gd name="connsiteY8" fmla="*/ 152400 h 171450"/>
                <a:gd name="connsiteX9" fmla="*/ 85725 w 104775"/>
                <a:gd name="connsiteY9" fmla="*/ 152400 h 171450"/>
                <a:gd name="connsiteX10" fmla="*/ 57150 w 104775"/>
                <a:gd name="connsiteY10" fmla="*/ 123825 h 171450"/>
                <a:gd name="connsiteX11" fmla="*/ 57150 w 104775"/>
                <a:gd name="connsiteY11" fmla="*/ 47625 h 171450"/>
                <a:gd name="connsiteX12" fmla="*/ 9525 w 104775"/>
                <a:gd name="connsiteY12"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71450">
                  <a:moveTo>
                    <a:pt x="9525" y="0"/>
                  </a:moveTo>
                  <a:lnTo>
                    <a:pt x="0" y="0"/>
                  </a:lnTo>
                  <a:lnTo>
                    <a:pt x="0" y="19050"/>
                  </a:lnTo>
                  <a:lnTo>
                    <a:pt x="9525" y="19050"/>
                  </a:lnTo>
                  <a:cubicBezTo>
                    <a:pt x="25307" y="19050"/>
                    <a:pt x="38100" y="31843"/>
                    <a:pt x="38100" y="47625"/>
                  </a:cubicBezTo>
                  <a:lnTo>
                    <a:pt x="38100" y="123825"/>
                  </a:lnTo>
                  <a:cubicBezTo>
                    <a:pt x="38100" y="150127"/>
                    <a:pt x="59423" y="171450"/>
                    <a:pt x="85725" y="171450"/>
                  </a:cubicBezTo>
                  <a:lnTo>
                    <a:pt x="104775" y="171450"/>
                  </a:lnTo>
                  <a:lnTo>
                    <a:pt x="104775" y="152400"/>
                  </a:lnTo>
                  <a:lnTo>
                    <a:pt x="85725" y="152400"/>
                  </a:lnTo>
                  <a:cubicBezTo>
                    <a:pt x="69943" y="152400"/>
                    <a:pt x="57150" y="139607"/>
                    <a:pt x="57150" y="123825"/>
                  </a:cubicBezTo>
                  <a:lnTo>
                    <a:pt x="57150" y="47625"/>
                  </a:lnTo>
                  <a:cubicBezTo>
                    <a:pt x="57150" y="21323"/>
                    <a:pt x="35827" y="0"/>
                    <a:pt x="9525" y="0"/>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DEAF2309-6E06-3E47-F596-8E390C3F6B2A}"/>
                </a:ext>
              </a:extLst>
            </p:cNvPr>
            <p:cNvSpPr/>
            <p:nvPr/>
          </p:nvSpPr>
          <p:spPr>
            <a:xfrm>
              <a:off x="-663863" y="8561349"/>
              <a:ext cx="314325" cy="152400"/>
            </a:xfrm>
            <a:custGeom>
              <a:avLst/>
              <a:gdLst>
                <a:gd name="connsiteX0" fmla="*/ 76200 w 314325"/>
                <a:gd name="connsiteY0" fmla="*/ 152400 h 152400"/>
                <a:gd name="connsiteX1" fmla="*/ 152400 w 314325"/>
                <a:gd name="connsiteY1" fmla="*/ 152400 h 152400"/>
                <a:gd name="connsiteX2" fmla="*/ 152400 w 314325"/>
                <a:gd name="connsiteY2" fmla="*/ 133350 h 152400"/>
                <a:gd name="connsiteX3" fmla="*/ 76200 w 314325"/>
                <a:gd name="connsiteY3" fmla="*/ 133350 h 152400"/>
                <a:gd name="connsiteX4" fmla="*/ 19050 w 314325"/>
                <a:gd name="connsiteY4" fmla="*/ 76200 h 152400"/>
                <a:gd name="connsiteX5" fmla="*/ 76200 w 314325"/>
                <a:gd name="connsiteY5" fmla="*/ 19050 h 152400"/>
                <a:gd name="connsiteX6" fmla="*/ 314325 w 314325"/>
                <a:gd name="connsiteY6" fmla="*/ 19050 h 152400"/>
                <a:gd name="connsiteX7" fmla="*/ 314325 w 314325"/>
                <a:gd name="connsiteY7" fmla="*/ 0 h 152400"/>
                <a:gd name="connsiteX8" fmla="*/ 76200 w 314325"/>
                <a:gd name="connsiteY8" fmla="*/ 0 h 152400"/>
                <a:gd name="connsiteX9" fmla="*/ 0 w 314325"/>
                <a:gd name="connsiteY9" fmla="*/ 76200 h 152400"/>
                <a:gd name="connsiteX10" fmla="*/ 76200 w 314325"/>
                <a:gd name="connsiteY10"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325" h="152400">
                  <a:moveTo>
                    <a:pt x="76200" y="152400"/>
                  </a:moveTo>
                  <a:lnTo>
                    <a:pt x="152400" y="152400"/>
                  </a:lnTo>
                  <a:lnTo>
                    <a:pt x="152400" y="133350"/>
                  </a:lnTo>
                  <a:lnTo>
                    <a:pt x="76200" y="133350"/>
                  </a:lnTo>
                  <a:cubicBezTo>
                    <a:pt x="44637" y="133350"/>
                    <a:pt x="19050" y="107763"/>
                    <a:pt x="19050" y="76200"/>
                  </a:cubicBezTo>
                  <a:cubicBezTo>
                    <a:pt x="19050" y="44637"/>
                    <a:pt x="44637" y="19050"/>
                    <a:pt x="76200" y="19050"/>
                  </a:cubicBezTo>
                  <a:lnTo>
                    <a:pt x="314325" y="19050"/>
                  </a:lnTo>
                  <a:lnTo>
                    <a:pt x="314325" y="0"/>
                  </a:lnTo>
                  <a:lnTo>
                    <a:pt x="76200" y="0"/>
                  </a:lnTo>
                  <a:cubicBezTo>
                    <a:pt x="34116" y="0"/>
                    <a:pt x="0" y="34116"/>
                    <a:pt x="0" y="76200"/>
                  </a:cubicBezTo>
                  <a:cubicBezTo>
                    <a:pt x="0" y="118284"/>
                    <a:pt x="34116" y="152400"/>
                    <a:pt x="76200" y="152400"/>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E072763-0A11-7395-3289-E00371F2017D}"/>
                </a:ext>
              </a:extLst>
            </p:cNvPr>
            <p:cNvSpPr/>
            <p:nvPr/>
          </p:nvSpPr>
          <p:spPr>
            <a:xfrm>
              <a:off x="-273338" y="8427999"/>
              <a:ext cx="180975" cy="152400"/>
            </a:xfrm>
            <a:custGeom>
              <a:avLst/>
              <a:gdLst>
                <a:gd name="connsiteX0" fmla="*/ 161925 w 180975"/>
                <a:gd name="connsiteY0" fmla="*/ 76200 h 152400"/>
                <a:gd name="connsiteX1" fmla="*/ 104775 w 180975"/>
                <a:gd name="connsiteY1" fmla="*/ 133350 h 152400"/>
                <a:gd name="connsiteX2" fmla="*/ 76200 w 180975"/>
                <a:gd name="connsiteY2" fmla="*/ 133350 h 152400"/>
                <a:gd name="connsiteX3" fmla="*/ 76200 w 180975"/>
                <a:gd name="connsiteY3" fmla="*/ 152400 h 152400"/>
                <a:gd name="connsiteX4" fmla="*/ 104775 w 180975"/>
                <a:gd name="connsiteY4" fmla="*/ 152400 h 152400"/>
                <a:gd name="connsiteX5" fmla="*/ 180975 w 180975"/>
                <a:gd name="connsiteY5" fmla="*/ 76200 h 152400"/>
                <a:gd name="connsiteX6" fmla="*/ 104775 w 180975"/>
                <a:gd name="connsiteY6" fmla="*/ 0 h 152400"/>
                <a:gd name="connsiteX7" fmla="*/ 0 w 180975"/>
                <a:gd name="connsiteY7" fmla="*/ 0 h 152400"/>
                <a:gd name="connsiteX8" fmla="*/ 0 w 180975"/>
                <a:gd name="connsiteY8" fmla="*/ 19050 h 152400"/>
                <a:gd name="connsiteX9" fmla="*/ 104775 w 180975"/>
                <a:gd name="connsiteY9" fmla="*/ 19050 h 152400"/>
                <a:gd name="connsiteX10" fmla="*/ 161925 w 180975"/>
                <a:gd name="connsiteY10" fmla="*/ 762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975" h="152400">
                  <a:moveTo>
                    <a:pt x="161925" y="76200"/>
                  </a:moveTo>
                  <a:cubicBezTo>
                    <a:pt x="161925" y="107763"/>
                    <a:pt x="136338" y="133350"/>
                    <a:pt x="104775" y="133350"/>
                  </a:cubicBezTo>
                  <a:lnTo>
                    <a:pt x="76200" y="133350"/>
                  </a:lnTo>
                  <a:lnTo>
                    <a:pt x="76200" y="152400"/>
                  </a:lnTo>
                  <a:lnTo>
                    <a:pt x="104775" y="152400"/>
                  </a:lnTo>
                  <a:cubicBezTo>
                    <a:pt x="146859" y="152400"/>
                    <a:pt x="180975" y="118284"/>
                    <a:pt x="180975" y="76200"/>
                  </a:cubicBezTo>
                  <a:cubicBezTo>
                    <a:pt x="180975" y="34116"/>
                    <a:pt x="146859" y="0"/>
                    <a:pt x="104775" y="0"/>
                  </a:cubicBezTo>
                  <a:lnTo>
                    <a:pt x="0" y="0"/>
                  </a:lnTo>
                  <a:lnTo>
                    <a:pt x="0" y="19050"/>
                  </a:lnTo>
                  <a:lnTo>
                    <a:pt x="104775" y="19050"/>
                  </a:lnTo>
                  <a:cubicBezTo>
                    <a:pt x="136338" y="19050"/>
                    <a:pt x="161925" y="44637"/>
                    <a:pt x="161925" y="76200"/>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3AB9389B-F2D2-E030-90F9-0C8DA2725596}"/>
                </a:ext>
              </a:extLst>
            </p:cNvPr>
            <p:cNvSpPr/>
            <p:nvPr/>
          </p:nvSpPr>
          <p:spPr>
            <a:xfrm>
              <a:off x="-349538" y="8427999"/>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62652C3C-7FDF-D4C0-B328-66D9ED61D2EF}"/>
                </a:ext>
              </a:extLst>
            </p:cNvPr>
            <p:cNvSpPr/>
            <p:nvPr/>
          </p:nvSpPr>
          <p:spPr>
            <a:xfrm>
              <a:off x="-311438" y="8427999"/>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630952ED-A6ED-0E94-9BE6-F32D66D1023B}"/>
                </a:ext>
              </a:extLst>
            </p:cNvPr>
            <p:cNvSpPr/>
            <p:nvPr/>
          </p:nvSpPr>
          <p:spPr>
            <a:xfrm>
              <a:off x="-559088" y="8770899"/>
              <a:ext cx="66675" cy="57150"/>
            </a:xfrm>
            <a:custGeom>
              <a:avLst/>
              <a:gdLst>
                <a:gd name="connsiteX0" fmla="*/ 0 w 66675"/>
                <a:gd name="connsiteY0" fmla="*/ 9525 h 57150"/>
                <a:gd name="connsiteX1" fmla="*/ 47625 w 66675"/>
                <a:gd name="connsiteY1" fmla="*/ 57150 h 57150"/>
                <a:gd name="connsiteX2" fmla="*/ 66675 w 66675"/>
                <a:gd name="connsiteY2" fmla="*/ 57150 h 57150"/>
                <a:gd name="connsiteX3" fmla="*/ 66675 w 66675"/>
                <a:gd name="connsiteY3" fmla="*/ 38100 h 57150"/>
                <a:gd name="connsiteX4" fmla="*/ 47625 w 66675"/>
                <a:gd name="connsiteY4" fmla="*/ 38100 h 57150"/>
                <a:gd name="connsiteX5" fmla="*/ 19050 w 66675"/>
                <a:gd name="connsiteY5" fmla="*/ 9525 h 57150"/>
                <a:gd name="connsiteX6" fmla="*/ 19050 w 66675"/>
                <a:gd name="connsiteY6" fmla="*/ 0 h 57150"/>
                <a:gd name="connsiteX7" fmla="*/ 0 w 66675"/>
                <a:gd name="connsiteY7"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57150">
                  <a:moveTo>
                    <a:pt x="0" y="9525"/>
                  </a:moveTo>
                  <a:cubicBezTo>
                    <a:pt x="0" y="35827"/>
                    <a:pt x="21323" y="57150"/>
                    <a:pt x="47625" y="57150"/>
                  </a:cubicBezTo>
                  <a:lnTo>
                    <a:pt x="66675" y="57150"/>
                  </a:lnTo>
                  <a:lnTo>
                    <a:pt x="66675" y="38100"/>
                  </a:lnTo>
                  <a:lnTo>
                    <a:pt x="47625" y="38100"/>
                  </a:lnTo>
                  <a:cubicBezTo>
                    <a:pt x="31843" y="38100"/>
                    <a:pt x="19050" y="25307"/>
                    <a:pt x="19050" y="9525"/>
                  </a:cubicBezTo>
                  <a:lnTo>
                    <a:pt x="19050" y="0"/>
                  </a:lnTo>
                  <a:lnTo>
                    <a:pt x="0" y="0"/>
                  </a:ln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EAD3C82A-F675-9F0D-0117-12A11D43E301}"/>
                </a:ext>
              </a:extLst>
            </p:cNvPr>
            <p:cNvSpPr/>
            <p:nvPr/>
          </p:nvSpPr>
          <p:spPr>
            <a:xfrm>
              <a:off x="-359063" y="8808999"/>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276C278-A074-2E1C-035E-EDD5B25929C7}"/>
                </a:ext>
              </a:extLst>
            </p:cNvPr>
            <p:cNvSpPr/>
            <p:nvPr/>
          </p:nvSpPr>
          <p:spPr>
            <a:xfrm>
              <a:off x="-559088" y="8523249"/>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48CCDC8E-C9BC-CFD6-DACB-71E6E612DB92}"/>
                </a:ext>
              </a:extLst>
            </p:cNvPr>
            <p:cNvSpPr/>
            <p:nvPr/>
          </p:nvSpPr>
          <p:spPr>
            <a:xfrm>
              <a:off x="-559088" y="8732799"/>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C1A84626-A6DB-662B-39FC-094D48A64F3A}"/>
                </a:ext>
              </a:extLst>
            </p:cNvPr>
            <p:cNvSpPr/>
            <p:nvPr/>
          </p:nvSpPr>
          <p:spPr>
            <a:xfrm>
              <a:off x="-559088" y="866612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53702A98-6B92-9C41-9DD7-EEED2CAE7415}"/>
                </a:ext>
              </a:extLst>
            </p:cNvPr>
            <p:cNvSpPr/>
            <p:nvPr/>
          </p:nvSpPr>
          <p:spPr>
            <a:xfrm>
              <a:off x="-559088" y="862802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52388414-B984-FF69-B83B-93EBF8A4F74B}"/>
                </a:ext>
              </a:extLst>
            </p:cNvPr>
            <p:cNvSpPr/>
            <p:nvPr/>
          </p:nvSpPr>
          <p:spPr>
            <a:xfrm>
              <a:off x="-559088" y="858992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298B1BB4-9214-8062-EE45-B7A2BF0A26C7}"/>
                </a:ext>
              </a:extLst>
            </p:cNvPr>
            <p:cNvSpPr/>
            <p:nvPr/>
          </p:nvSpPr>
          <p:spPr>
            <a:xfrm>
              <a:off x="-473363" y="8808999"/>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3909B2B6-8E28-9104-0E11-94BE44ECA275}"/>
                </a:ext>
              </a:extLst>
            </p:cNvPr>
            <p:cNvSpPr/>
            <p:nvPr/>
          </p:nvSpPr>
          <p:spPr>
            <a:xfrm>
              <a:off x="-435263" y="8808999"/>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68697183-D81A-FE73-C0E6-9155A29D7EDC}"/>
                </a:ext>
              </a:extLst>
            </p:cNvPr>
            <p:cNvSpPr/>
            <p:nvPr/>
          </p:nvSpPr>
          <p:spPr>
            <a:xfrm>
              <a:off x="-397163" y="8808999"/>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0804525C-1842-B6B1-4BCA-8A9334F2AB4A}"/>
                </a:ext>
              </a:extLst>
            </p:cNvPr>
            <p:cNvSpPr/>
            <p:nvPr/>
          </p:nvSpPr>
          <p:spPr>
            <a:xfrm>
              <a:off x="-616238" y="8475624"/>
              <a:ext cx="19050" cy="19050"/>
            </a:xfrm>
            <a:custGeom>
              <a:avLst/>
              <a:gdLst>
                <a:gd name="connsiteX0" fmla="*/ 9525 w 19050"/>
                <a:gd name="connsiteY0" fmla="*/ 19050 h 19050"/>
                <a:gd name="connsiteX1" fmla="*/ 19050 w 19050"/>
                <a:gd name="connsiteY1" fmla="*/ 9525 h 19050"/>
                <a:gd name="connsiteX2" fmla="*/ 9525 w 19050"/>
                <a:gd name="connsiteY2" fmla="*/ 0 h 19050"/>
                <a:gd name="connsiteX3" fmla="*/ 0 w 19050"/>
                <a:gd name="connsiteY3" fmla="*/ 9525 h 19050"/>
                <a:gd name="connsiteX4" fmla="*/ 9525 w 19050"/>
                <a:gd name="connsiteY4" fmla="*/ 1905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9525" y="19050"/>
                  </a:moveTo>
                  <a:cubicBezTo>
                    <a:pt x="14786" y="19050"/>
                    <a:pt x="19050" y="14786"/>
                    <a:pt x="19050" y="9525"/>
                  </a:cubicBezTo>
                  <a:cubicBezTo>
                    <a:pt x="19050" y="4264"/>
                    <a:pt x="14786" y="0"/>
                    <a:pt x="9525" y="0"/>
                  </a:cubicBezTo>
                  <a:cubicBezTo>
                    <a:pt x="4265" y="0"/>
                    <a:pt x="0" y="4264"/>
                    <a:pt x="0" y="9525"/>
                  </a:cubicBezTo>
                  <a:cubicBezTo>
                    <a:pt x="0" y="14786"/>
                    <a:pt x="4265" y="19050"/>
                    <a:pt x="9525" y="19050"/>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C6A82C68-C1B9-1FE8-A376-C50FFD5D15E2}"/>
                </a:ext>
              </a:extLst>
            </p:cNvPr>
            <p:cNvSpPr/>
            <p:nvPr/>
          </p:nvSpPr>
          <p:spPr>
            <a:xfrm>
              <a:off x="-425738" y="8475624"/>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6"/>
                    <a:pt x="14786" y="19050"/>
                    <a:pt x="9525" y="19050"/>
                  </a:cubicBezTo>
                  <a:cubicBezTo>
                    <a:pt x="4264" y="19050"/>
                    <a:pt x="0" y="14786"/>
                    <a:pt x="0" y="9525"/>
                  </a:cubicBezTo>
                  <a:cubicBezTo>
                    <a:pt x="0" y="4264"/>
                    <a:pt x="4264" y="0"/>
                    <a:pt x="9525" y="0"/>
                  </a:cubicBezTo>
                  <a:cubicBezTo>
                    <a:pt x="14786" y="0"/>
                    <a:pt x="19050" y="4264"/>
                    <a:pt x="19050" y="9525"/>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F2EC82A9-72E4-5892-98B4-7F7F37D17EF1}"/>
                </a:ext>
              </a:extLst>
            </p:cNvPr>
            <p:cNvSpPr/>
            <p:nvPr/>
          </p:nvSpPr>
          <p:spPr>
            <a:xfrm>
              <a:off x="-663863" y="8313699"/>
              <a:ext cx="304754" cy="209550"/>
            </a:xfrm>
            <a:custGeom>
              <a:avLst/>
              <a:gdLst>
                <a:gd name="connsiteX0" fmla="*/ 9525 w 304754"/>
                <a:gd name="connsiteY0" fmla="*/ 171450 h 209550"/>
                <a:gd name="connsiteX1" fmla="*/ 19050 w 304754"/>
                <a:gd name="connsiteY1" fmla="*/ 171450 h 209550"/>
                <a:gd name="connsiteX2" fmla="*/ 57150 w 304754"/>
                <a:gd name="connsiteY2" fmla="*/ 209550 h 209550"/>
                <a:gd name="connsiteX3" fmla="*/ 95250 w 304754"/>
                <a:gd name="connsiteY3" fmla="*/ 171450 h 209550"/>
                <a:gd name="connsiteX4" fmla="*/ 209550 w 304754"/>
                <a:gd name="connsiteY4" fmla="*/ 171450 h 209550"/>
                <a:gd name="connsiteX5" fmla="*/ 247650 w 304754"/>
                <a:gd name="connsiteY5" fmla="*/ 209550 h 209550"/>
                <a:gd name="connsiteX6" fmla="*/ 285750 w 304754"/>
                <a:gd name="connsiteY6" fmla="*/ 171450 h 209550"/>
                <a:gd name="connsiteX7" fmla="*/ 295275 w 304754"/>
                <a:gd name="connsiteY7" fmla="*/ 171450 h 209550"/>
                <a:gd name="connsiteX8" fmla="*/ 302800 w 304754"/>
                <a:gd name="connsiteY8" fmla="*/ 167735 h 209550"/>
                <a:gd name="connsiteX9" fmla="*/ 304419 w 304754"/>
                <a:gd name="connsiteY9" fmla="*/ 159449 h 209550"/>
                <a:gd name="connsiteX10" fmla="*/ 275844 w 304754"/>
                <a:gd name="connsiteY10" fmla="*/ 54673 h 209550"/>
                <a:gd name="connsiteX11" fmla="*/ 266700 w 304754"/>
                <a:gd name="connsiteY11" fmla="*/ 47625 h 209550"/>
                <a:gd name="connsiteX12" fmla="*/ 219075 w 304754"/>
                <a:gd name="connsiteY12" fmla="*/ 47625 h 209550"/>
                <a:gd name="connsiteX13" fmla="*/ 219075 w 304754"/>
                <a:gd name="connsiteY13" fmla="*/ 9525 h 209550"/>
                <a:gd name="connsiteX14" fmla="*/ 209550 w 304754"/>
                <a:gd name="connsiteY14" fmla="*/ 0 h 209550"/>
                <a:gd name="connsiteX15" fmla="*/ 9525 w 304754"/>
                <a:gd name="connsiteY15" fmla="*/ 0 h 209550"/>
                <a:gd name="connsiteX16" fmla="*/ 0 w 304754"/>
                <a:gd name="connsiteY16" fmla="*/ 9525 h 209550"/>
                <a:gd name="connsiteX17" fmla="*/ 0 w 304754"/>
                <a:gd name="connsiteY17" fmla="*/ 161925 h 209550"/>
                <a:gd name="connsiteX18" fmla="*/ 9525 w 304754"/>
                <a:gd name="connsiteY18" fmla="*/ 171450 h 209550"/>
                <a:gd name="connsiteX19" fmla="*/ 247650 w 304754"/>
                <a:gd name="connsiteY19" fmla="*/ 190500 h 209550"/>
                <a:gd name="connsiteX20" fmla="*/ 228600 w 304754"/>
                <a:gd name="connsiteY20" fmla="*/ 171450 h 209550"/>
                <a:gd name="connsiteX21" fmla="*/ 247650 w 304754"/>
                <a:gd name="connsiteY21" fmla="*/ 152400 h 209550"/>
                <a:gd name="connsiteX22" fmla="*/ 266700 w 304754"/>
                <a:gd name="connsiteY22" fmla="*/ 171450 h 209550"/>
                <a:gd name="connsiteX23" fmla="*/ 247650 w 304754"/>
                <a:gd name="connsiteY23" fmla="*/ 190500 h 209550"/>
                <a:gd name="connsiteX24" fmla="*/ 219075 w 304754"/>
                <a:gd name="connsiteY24" fmla="*/ 66675 h 209550"/>
                <a:gd name="connsiteX25" fmla="*/ 259461 w 304754"/>
                <a:gd name="connsiteY25" fmla="*/ 66675 h 209550"/>
                <a:gd name="connsiteX26" fmla="*/ 282797 w 304754"/>
                <a:gd name="connsiteY26" fmla="*/ 152400 h 209550"/>
                <a:gd name="connsiteX27" fmla="*/ 280416 w 304754"/>
                <a:gd name="connsiteY27" fmla="*/ 152400 h 209550"/>
                <a:gd name="connsiteX28" fmla="*/ 228244 w 304754"/>
                <a:gd name="connsiteY28" fmla="*/ 138936 h 209550"/>
                <a:gd name="connsiteX29" fmla="*/ 219075 w 304754"/>
                <a:gd name="connsiteY29" fmla="*/ 146494 h 209550"/>
                <a:gd name="connsiteX30" fmla="*/ 104775 w 304754"/>
                <a:gd name="connsiteY30" fmla="*/ 47625 h 209550"/>
                <a:gd name="connsiteX31" fmla="*/ 180975 w 304754"/>
                <a:gd name="connsiteY31" fmla="*/ 47625 h 209550"/>
                <a:gd name="connsiteX32" fmla="*/ 180975 w 304754"/>
                <a:gd name="connsiteY32" fmla="*/ 66675 h 209550"/>
                <a:gd name="connsiteX33" fmla="*/ 104775 w 304754"/>
                <a:gd name="connsiteY33" fmla="*/ 66675 h 209550"/>
                <a:gd name="connsiteX34" fmla="*/ 66675 w 304754"/>
                <a:gd name="connsiteY34" fmla="*/ 85725 h 209550"/>
                <a:gd name="connsiteX35" fmla="*/ 180975 w 304754"/>
                <a:gd name="connsiteY35" fmla="*/ 85725 h 209550"/>
                <a:gd name="connsiteX36" fmla="*/ 180975 w 304754"/>
                <a:gd name="connsiteY36" fmla="*/ 104775 h 209550"/>
                <a:gd name="connsiteX37" fmla="*/ 66675 w 304754"/>
                <a:gd name="connsiteY37" fmla="*/ 104775 h 209550"/>
                <a:gd name="connsiteX38" fmla="*/ 57150 w 304754"/>
                <a:gd name="connsiteY38" fmla="*/ 152400 h 209550"/>
                <a:gd name="connsiteX39" fmla="*/ 76200 w 304754"/>
                <a:gd name="connsiteY39" fmla="*/ 171450 h 209550"/>
                <a:gd name="connsiteX40" fmla="*/ 57150 w 304754"/>
                <a:gd name="connsiteY40" fmla="*/ 190500 h 209550"/>
                <a:gd name="connsiteX41" fmla="*/ 38100 w 304754"/>
                <a:gd name="connsiteY41" fmla="*/ 171450 h 209550"/>
                <a:gd name="connsiteX42" fmla="*/ 57150 w 304754"/>
                <a:gd name="connsiteY42" fmla="*/ 15240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4754" h="209550">
                  <a:moveTo>
                    <a:pt x="9525" y="171450"/>
                  </a:moveTo>
                  <a:lnTo>
                    <a:pt x="19050" y="171450"/>
                  </a:lnTo>
                  <a:cubicBezTo>
                    <a:pt x="19050" y="192492"/>
                    <a:pt x="36108" y="209550"/>
                    <a:pt x="57150" y="209550"/>
                  </a:cubicBezTo>
                  <a:cubicBezTo>
                    <a:pt x="78192" y="209550"/>
                    <a:pt x="95250" y="192492"/>
                    <a:pt x="95250" y="171450"/>
                  </a:cubicBezTo>
                  <a:lnTo>
                    <a:pt x="209550" y="171450"/>
                  </a:lnTo>
                  <a:cubicBezTo>
                    <a:pt x="209550" y="192492"/>
                    <a:pt x="226608" y="209550"/>
                    <a:pt x="247650" y="209550"/>
                  </a:cubicBezTo>
                  <a:cubicBezTo>
                    <a:pt x="268692" y="209550"/>
                    <a:pt x="285750" y="192492"/>
                    <a:pt x="285750" y="171450"/>
                  </a:cubicBezTo>
                  <a:lnTo>
                    <a:pt x="295275" y="171450"/>
                  </a:lnTo>
                  <a:cubicBezTo>
                    <a:pt x="298223" y="171443"/>
                    <a:pt x="301001" y="170071"/>
                    <a:pt x="302800" y="167735"/>
                  </a:cubicBezTo>
                  <a:cubicBezTo>
                    <a:pt x="304601" y="165376"/>
                    <a:pt x="305200" y="162312"/>
                    <a:pt x="304419" y="159449"/>
                  </a:cubicBezTo>
                  <a:lnTo>
                    <a:pt x="275844" y="54673"/>
                  </a:lnTo>
                  <a:cubicBezTo>
                    <a:pt x="274730" y="50534"/>
                    <a:pt x="270987" y="47649"/>
                    <a:pt x="266700" y="47625"/>
                  </a:cubicBezTo>
                  <a:lnTo>
                    <a:pt x="219075" y="47625"/>
                  </a:lnTo>
                  <a:lnTo>
                    <a:pt x="219075" y="9525"/>
                  </a:lnTo>
                  <a:cubicBezTo>
                    <a:pt x="219075" y="4265"/>
                    <a:pt x="214811" y="0"/>
                    <a:pt x="209550" y="0"/>
                  </a:cubicBezTo>
                  <a:lnTo>
                    <a:pt x="9525" y="0"/>
                  </a:lnTo>
                  <a:cubicBezTo>
                    <a:pt x="4265" y="0"/>
                    <a:pt x="0" y="4265"/>
                    <a:pt x="0" y="9525"/>
                  </a:cubicBezTo>
                  <a:lnTo>
                    <a:pt x="0" y="161925"/>
                  </a:lnTo>
                  <a:cubicBezTo>
                    <a:pt x="0" y="167186"/>
                    <a:pt x="4265" y="171450"/>
                    <a:pt x="9525" y="171450"/>
                  </a:cubicBezTo>
                  <a:close/>
                  <a:moveTo>
                    <a:pt x="247650" y="190500"/>
                  </a:moveTo>
                  <a:cubicBezTo>
                    <a:pt x="237129" y="190500"/>
                    <a:pt x="228600" y="181971"/>
                    <a:pt x="228600" y="171450"/>
                  </a:cubicBezTo>
                  <a:cubicBezTo>
                    <a:pt x="228600" y="160929"/>
                    <a:pt x="237129" y="152400"/>
                    <a:pt x="247650" y="152400"/>
                  </a:cubicBezTo>
                  <a:cubicBezTo>
                    <a:pt x="258171" y="152400"/>
                    <a:pt x="266700" y="160929"/>
                    <a:pt x="266700" y="171450"/>
                  </a:cubicBezTo>
                  <a:cubicBezTo>
                    <a:pt x="266700" y="181971"/>
                    <a:pt x="258171" y="190500"/>
                    <a:pt x="247650" y="190500"/>
                  </a:cubicBezTo>
                  <a:close/>
                  <a:moveTo>
                    <a:pt x="219075" y="66675"/>
                  </a:moveTo>
                  <a:lnTo>
                    <a:pt x="259461" y="66675"/>
                  </a:lnTo>
                  <a:lnTo>
                    <a:pt x="282797" y="152400"/>
                  </a:lnTo>
                  <a:lnTo>
                    <a:pt x="280416" y="152400"/>
                  </a:lnTo>
                  <a:cubicBezTo>
                    <a:pt x="269727" y="134275"/>
                    <a:pt x="246369" y="128247"/>
                    <a:pt x="228244" y="138936"/>
                  </a:cubicBezTo>
                  <a:cubicBezTo>
                    <a:pt x="224811" y="140960"/>
                    <a:pt x="221717" y="143511"/>
                    <a:pt x="219075" y="146494"/>
                  </a:cubicBezTo>
                  <a:close/>
                  <a:moveTo>
                    <a:pt x="104775" y="47625"/>
                  </a:moveTo>
                  <a:lnTo>
                    <a:pt x="180975" y="47625"/>
                  </a:lnTo>
                  <a:lnTo>
                    <a:pt x="180975" y="66675"/>
                  </a:lnTo>
                  <a:lnTo>
                    <a:pt x="104775" y="66675"/>
                  </a:lnTo>
                  <a:close/>
                  <a:moveTo>
                    <a:pt x="66675" y="85725"/>
                  </a:moveTo>
                  <a:lnTo>
                    <a:pt x="180975" y="85725"/>
                  </a:lnTo>
                  <a:lnTo>
                    <a:pt x="180975" y="104775"/>
                  </a:lnTo>
                  <a:lnTo>
                    <a:pt x="66675" y="104775"/>
                  </a:lnTo>
                  <a:close/>
                  <a:moveTo>
                    <a:pt x="57150" y="152400"/>
                  </a:moveTo>
                  <a:cubicBezTo>
                    <a:pt x="67671" y="152400"/>
                    <a:pt x="76200" y="160929"/>
                    <a:pt x="76200" y="171450"/>
                  </a:cubicBezTo>
                  <a:cubicBezTo>
                    <a:pt x="76200" y="181971"/>
                    <a:pt x="67671" y="190500"/>
                    <a:pt x="57150" y="190500"/>
                  </a:cubicBezTo>
                  <a:cubicBezTo>
                    <a:pt x="46629" y="190500"/>
                    <a:pt x="38100" y="181971"/>
                    <a:pt x="38100" y="171450"/>
                  </a:cubicBezTo>
                  <a:cubicBezTo>
                    <a:pt x="38100" y="160929"/>
                    <a:pt x="46629" y="152400"/>
                    <a:pt x="57150" y="152400"/>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C9B101C1-398D-99E5-4C8E-53D9F4B352B1}"/>
                </a:ext>
              </a:extLst>
            </p:cNvPr>
            <p:cNvSpPr/>
            <p:nvPr/>
          </p:nvSpPr>
          <p:spPr>
            <a:xfrm>
              <a:off x="-330488" y="8456574"/>
              <a:ext cx="114300" cy="142875"/>
            </a:xfrm>
            <a:custGeom>
              <a:avLst/>
              <a:gdLst>
                <a:gd name="connsiteX0" fmla="*/ 57150 w 114300"/>
                <a:gd name="connsiteY0" fmla="*/ 142875 h 142875"/>
                <a:gd name="connsiteX1" fmla="*/ 114300 w 114300"/>
                <a:gd name="connsiteY1" fmla="*/ 114300 h 142875"/>
                <a:gd name="connsiteX2" fmla="*/ 67723 w 114300"/>
                <a:gd name="connsiteY2" fmla="*/ 86201 h 142875"/>
                <a:gd name="connsiteX3" fmla="*/ 83534 w 114300"/>
                <a:gd name="connsiteY3" fmla="*/ 44006 h 142875"/>
                <a:gd name="connsiteX4" fmla="*/ 57150 w 114300"/>
                <a:gd name="connsiteY4" fmla="*/ 0 h 142875"/>
                <a:gd name="connsiteX5" fmla="*/ 30766 w 114300"/>
                <a:gd name="connsiteY5" fmla="*/ 44006 h 142875"/>
                <a:gd name="connsiteX6" fmla="*/ 46577 w 114300"/>
                <a:gd name="connsiteY6" fmla="*/ 86201 h 142875"/>
                <a:gd name="connsiteX7" fmla="*/ 0 w 114300"/>
                <a:gd name="connsiteY7" fmla="*/ 114300 h 142875"/>
                <a:gd name="connsiteX8" fmla="*/ 57150 w 114300"/>
                <a:gd name="connsiteY8" fmla="*/ 142875 h 142875"/>
                <a:gd name="connsiteX9" fmla="*/ 53626 w 114300"/>
                <a:gd name="connsiteY9" fmla="*/ 104775 h 142875"/>
                <a:gd name="connsiteX10" fmla="*/ 57150 w 114300"/>
                <a:gd name="connsiteY10" fmla="*/ 114300 h 142875"/>
                <a:gd name="connsiteX11" fmla="*/ 60674 w 114300"/>
                <a:gd name="connsiteY11" fmla="*/ 104775 h 142875"/>
                <a:gd name="connsiteX12" fmla="*/ 94964 w 114300"/>
                <a:gd name="connsiteY12" fmla="*/ 114300 h 142875"/>
                <a:gd name="connsiteX13" fmla="*/ 56864 w 114300"/>
                <a:gd name="connsiteY13" fmla="*/ 123825 h 142875"/>
                <a:gd name="connsiteX14" fmla="*/ 18764 w 114300"/>
                <a:gd name="connsiteY14" fmla="*/ 114300 h 142875"/>
                <a:gd name="connsiteX15" fmla="*/ 53626 w 114300"/>
                <a:gd name="connsiteY15" fmla="*/ 1047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300" h="142875">
                  <a:moveTo>
                    <a:pt x="57150" y="142875"/>
                  </a:moveTo>
                  <a:cubicBezTo>
                    <a:pt x="84677" y="142875"/>
                    <a:pt x="114300" y="133922"/>
                    <a:pt x="114300" y="114300"/>
                  </a:cubicBezTo>
                  <a:cubicBezTo>
                    <a:pt x="114300" y="97155"/>
                    <a:pt x="91726" y="88202"/>
                    <a:pt x="67723" y="86201"/>
                  </a:cubicBezTo>
                  <a:lnTo>
                    <a:pt x="83534" y="44006"/>
                  </a:lnTo>
                  <a:cubicBezTo>
                    <a:pt x="91345" y="23051"/>
                    <a:pt x="77533" y="0"/>
                    <a:pt x="57150" y="0"/>
                  </a:cubicBezTo>
                  <a:cubicBezTo>
                    <a:pt x="36767" y="0"/>
                    <a:pt x="22955" y="23051"/>
                    <a:pt x="30766" y="44006"/>
                  </a:cubicBezTo>
                  <a:lnTo>
                    <a:pt x="46577" y="86201"/>
                  </a:lnTo>
                  <a:cubicBezTo>
                    <a:pt x="22574" y="88202"/>
                    <a:pt x="0" y="97155"/>
                    <a:pt x="0" y="114300"/>
                  </a:cubicBezTo>
                  <a:cubicBezTo>
                    <a:pt x="0" y="133922"/>
                    <a:pt x="29623" y="142875"/>
                    <a:pt x="57150" y="142875"/>
                  </a:cubicBezTo>
                  <a:close/>
                  <a:moveTo>
                    <a:pt x="53626" y="104775"/>
                  </a:moveTo>
                  <a:lnTo>
                    <a:pt x="57150" y="114300"/>
                  </a:lnTo>
                  <a:lnTo>
                    <a:pt x="60674" y="104775"/>
                  </a:lnTo>
                  <a:cubicBezTo>
                    <a:pt x="80772" y="105442"/>
                    <a:pt x="92678" y="111252"/>
                    <a:pt x="94964" y="114300"/>
                  </a:cubicBezTo>
                  <a:cubicBezTo>
                    <a:pt x="92583" y="117443"/>
                    <a:pt x="79534" y="123825"/>
                    <a:pt x="56864" y="123825"/>
                  </a:cubicBezTo>
                  <a:cubicBezTo>
                    <a:pt x="34195" y="123825"/>
                    <a:pt x="21431" y="117443"/>
                    <a:pt x="18764" y="114300"/>
                  </a:cubicBezTo>
                  <a:cubicBezTo>
                    <a:pt x="21622" y="111347"/>
                    <a:pt x="33528" y="105537"/>
                    <a:pt x="53626" y="104775"/>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347C67AF-E469-57F8-0B1F-7A0D12EDBA0D}"/>
                </a:ext>
              </a:extLst>
            </p:cNvPr>
            <p:cNvSpPr/>
            <p:nvPr/>
          </p:nvSpPr>
          <p:spPr>
            <a:xfrm>
              <a:off x="-492413" y="8589924"/>
              <a:ext cx="114300" cy="142875"/>
            </a:xfrm>
            <a:custGeom>
              <a:avLst/>
              <a:gdLst>
                <a:gd name="connsiteX0" fmla="*/ 0 w 114300"/>
                <a:gd name="connsiteY0" fmla="*/ 114300 h 142875"/>
                <a:gd name="connsiteX1" fmla="*/ 57150 w 114300"/>
                <a:gd name="connsiteY1" fmla="*/ 142875 h 142875"/>
                <a:gd name="connsiteX2" fmla="*/ 114300 w 114300"/>
                <a:gd name="connsiteY2" fmla="*/ 114300 h 142875"/>
                <a:gd name="connsiteX3" fmla="*/ 67723 w 114300"/>
                <a:gd name="connsiteY3" fmla="*/ 85725 h 142875"/>
                <a:gd name="connsiteX4" fmla="*/ 83534 w 114300"/>
                <a:gd name="connsiteY4" fmla="*/ 43529 h 142875"/>
                <a:gd name="connsiteX5" fmla="*/ 57150 w 114300"/>
                <a:gd name="connsiteY5" fmla="*/ 0 h 142875"/>
                <a:gd name="connsiteX6" fmla="*/ 30766 w 114300"/>
                <a:gd name="connsiteY6" fmla="*/ 44005 h 142875"/>
                <a:gd name="connsiteX7" fmla="*/ 46577 w 114300"/>
                <a:gd name="connsiteY7" fmla="*/ 86201 h 142875"/>
                <a:gd name="connsiteX8" fmla="*/ 0 w 114300"/>
                <a:gd name="connsiteY8" fmla="*/ 114300 h 142875"/>
                <a:gd name="connsiteX9" fmla="*/ 53626 w 114300"/>
                <a:gd name="connsiteY9" fmla="*/ 104775 h 142875"/>
                <a:gd name="connsiteX10" fmla="*/ 57150 w 114300"/>
                <a:gd name="connsiteY10" fmla="*/ 114300 h 142875"/>
                <a:gd name="connsiteX11" fmla="*/ 60674 w 114300"/>
                <a:gd name="connsiteY11" fmla="*/ 104775 h 142875"/>
                <a:gd name="connsiteX12" fmla="*/ 94964 w 114300"/>
                <a:gd name="connsiteY12" fmla="*/ 114300 h 142875"/>
                <a:gd name="connsiteX13" fmla="*/ 56864 w 114300"/>
                <a:gd name="connsiteY13" fmla="*/ 123825 h 142875"/>
                <a:gd name="connsiteX14" fmla="*/ 18764 w 114300"/>
                <a:gd name="connsiteY14" fmla="*/ 114300 h 142875"/>
                <a:gd name="connsiteX15" fmla="*/ 53626 w 114300"/>
                <a:gd name="connsiteY15" fmla="*/ 1047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300" h="142875">
                  <a:moveTo>
                    <a:pt x="0" y="114300"/>
                  </a:moveTo>
                  <a:cubicBezTo>
                    <a:pt x="0" y="133922"/>
                    <a:pt x="29623" y="142875"/>
                    <a:pt x="57150" y="142875"/>
                  </a:cubicBezTo>
                  <a:cubicBezTo>
                    <a:pt x="84677" y="142875"/>
                    <a:pt x="114300" y="133922"/>
                    <a:pt x="114300" y="114300"/>
                  </a:cubicBezTo>
                  <a:cubicBezTo>
                    <a:pt x="114300" y="97155"/>
                    <a:pt x="91726" y="88201"/>
                    <a:pt x="67723" y="85725"/>
                  </a:cubicBezTo>
                  <a:lnTo>
                    <a:pt x="83534" y="43529"/>
                  </a:lnTo>
                  <a:cubicBezTo>
                    <a:pt x="91345" y="23050"/>
                    <a:pt x="77533" y="0"/>
                    <a:pt x="57150" y="0"/>
                  </a:cubicBezTo>
                  <a:cubicBezTo>
                    <a:pt x="36767" y="0"/>
                    <a:pt x="22955" y="23050"/>
                    <a:pt x="30766" y="44005"/>
                  </a:cubicBezTo>
                  <a:lnTo>
                    <a:pt x="46577" y="86201"/>
                  </a:lnTo>
                  <a:cubicBezTo>
                    <a:pt x="22574" y="88201"/>
                    <a:pt x="0" y="97155"/>
                    <a:pt x="0" y="114300"/>
                  </a:cubicBezTo>
                  <a:close/>
                  <a:moveTo>
                    <a:pt x="53626" y="104775"/>
                  </a:moveTo>
                  <a:lnTo>
                    <a:pt x="57150" y="114300"/>
                  </a:lnTo>
                  <a:lnTo>
                    <a:pt x="60674" y="104775"/>
                  </a:lnTo>
                  <a:cubicBezTo>
                    <a:pt x="80772" y="105442"/>
                    <a:pt x="92678" y="111252"/>
                    <a:pt x="94964" y="114300"/>
                  </a:cubicBezTo>
                  <a:cubicBezTo>
                    <a:pt x="92583" y="117443"/>
                    <a:pt x="79534" y="123825"/>
                    <a:pt x="56864" y="123825"/>
                  </a:cubicBezTo>
                  <a:cubicBezTo>
                    <a:pt x="34195" y="123825"/>
                    <a:pt x="21431" y="117443"/>
                    <a:pt x="18764" y="114300"/>
                  </a:cubicBezTo>
                  <a:cubicBezTo>
                    <a:pt x="21622" y="111347"/>
                    <a:pt x="33528" y="105537"/>
                    <a:pt x="53626" y="104775"/>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496BF8C4-D25D-32D8-561C-E423351A1D63}"/>
                </a:ext>
              </a:extLst>
            </p:cNvPr>
            <p:cNvSpPr/>
            <p:nvPr/>
          </p:nvSpPr>
          <p:spPr>
            <a:xfrm>
              <a:off x="-235238" y="8742324"/>
              <a:ext cx="114300" cy="142875"/>
            </a:xfrm>
            <a:custGeom>
              <a:avLst/>
              <a:gdLst>
                <a:gd name="connsiteX0" fmla="*/ 0 w 114300"/>
                <a:gd name="connsiteY0" fmla="*/ 114300 h 142875"/>
                <a:gd name="connsiteX1" fmla="*/ 57150 w 114300"/>
                <a:gd name="connsiteY1" fmla="*/ 142875 h 142875"/>
                <a:gd name="connsiteX2" fmla="*/ 114300 w 114300"/>
                <a:gd name="connsiteY2" fmla="*/ 114300 h 142875"/>
                <a:gd name="connsiteX3" fmla="*/ 67723 w 114300"/>
                <a:gd name="connsiteY3" fmla="*/ 85725 h 142875"/>
                <a:gd name="connsiteX4" fmla="*/ 83534 w 114300"/>
                <a:gd name="connsiteY4" fmla="*/ 43529 h 142875"/>
                <a:gd name="connsiteX5" fmla="*/ 57150 w 114300"/>
                <a:gd name="connsiteY5" fmla="*/ 0 h 142875"/>
                <a:gd name="connsiteX6" fmla="*/ 30766 w 114300"/>
                <a:gd name="connsiteY6" fmla="*/ 44005 h 142875"/>
                <a:gd name="connsiteX7" fmla="*/ 46577 w 114300"/>
                <a:gd name="connsiteY7" fmla="*/ 86201 h 142875"/>
                <a:gd name="connsiteX8" fmla="*/ 0 w 114300"/>
                <a:gd name="connsiteY8" fmla="*/ 114300 h 142875"/>
                <a:gd name="connsiteX9" fmla="*/ 53626 w 114300"/>
                <a:gd name="connsiteY9" fmla="*/ 104775 h 142875"/>
                <a:gd name="connsiteX10" fmla="*/ 57150 w 114300"/>
                <a:gd name="connsiteY10" fmla="*/ 114300 h 142875"/>
                <a:gd name="connsiteX11" fmla="*/ 60674 w 114300"/>
                <a:gd name="connsiteY11" fmla="*/ 104775 h 142875"/>
                <a:gd name="connsiteX12" fmla="*/ 94964 w 114300"/>
                <a:gd name="connsiteY12" fmla="*/ 114300 h 142875"/>
                <a:gd name="connsiteX13" fmla="*/ 56864 w 114300"/>
                <a:gd name="connsiteY13" fmla="*/ 123825 h 142875"/>
                <a:gd name="connsiteX14" fmla="*/ 18764 w 114300"/>
                <a:gd name="connsiteY14" fmla="*/ 114300 h 142875"/>
                <a:gd name="connsiteX15" fmla="*/ 53626 w 114300"/>
                <a:gd name="connsiteY15" fmla="*/ 1047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300" h="142875">
                  <a:moveTo>
                    <a:pt x="0" y="114300"/>
                  </a:moveTo>
                  <a:cubicBezTo>
                    <a:pt x="0" y="133922"/>
                    <a:pt x="29623" y="142875"/>
                    <a:pt x="57150" y="142875"/>
                  </a:cubicBezTo>
                  <a:cubicBezTo>
                    <a:pt x="84677" y="142875"/>
                    <a:pt x="114300" y="133922"/>
                    <a:pt x="114300" y="114300"/>
                  </a:cubicBezTo>
                  <a:cubicBezTo>
                    <a:pt x="114300" y="97155"/>
                    <a:pt x="91726" y="88201"/>
                    <a:pt x="67723" y="85725"/>
                  </a:cubicBezTo>
                  <a:lnTo>
                    <a:pt x="83534" y="43529"/>
                  </a:lnTo>
                  <a:cubicBezTo>
                    <a:pt x="91345" y="23050"/>
                    <a:pt x="77533" y="0"/>
                    <a:pt x="57150" y="0"/>
                  </a:cubicBezTo>
                  <a:cubicBezTo>
                    <a:pt x="36767" y="0"/>
                    <a:pt x="22955" y="23050"/>
                    <a:pt x="30766" y="44005"/>
                  </a:cubicBezTo>
                  <a:lnTo>
                    <a:pt x="46577" y="86201"/>
                  </a:lnTo>
                  <a:cubicBezTo>
                    <a:pt x="22574" y="88201"/>
                    <a:pt x="0" y="97155"/>
                    <a:pt x="0" y="114300"/>
                  </a:cubicBezTo>
                  <a:close/>
                  <a:moveTo>
                    <a:pt x="53626" y="104775"/>
                  </a:moveTo>
                  <a:lnTo>
                    <a:pt x="57150" y="114300"/>
                  </a:lnTo>
                  <a:lnTo>
                    <a:pt x="60674" y="104775"/>
                  </a:lnTo>
                  <a:cubicBezTo>
                    <a:pt x="80772" y="105442"/>
                    <a:pt x="92678" y="111252"/>
                    <a:pt x="94964" y="114300"/>
                  </a:cubicBezTo>
                  <a:cubicBezTo>
                    <a:pt x="92583" y="117443"/>
                    <a:pt x="79534" y="123825"/>
                    <a:pt x="56864" y="123825"/>
                  </a:cubicBezTo>
                  <a:cubicBezTo>
                    <a:pt x="34195" y="123825"/>
                    <a:pt x="21431" y="117443"/>
                    <a:pt x="18764" y="114300"/>
                  </a:cubicBezTo>
                  <a:cubicBezTo>
                    <a:pt x="21622" y="111347"/>
                    <a:pt x="33528" y="105537"/>
                    <a:pt x="53626" y="104775"/>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885529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7B1C-B71D-453A-890F-9C35C0FDDDBE}"/>
              </a:ext>
            </a:extLst>
          </p:cNvPr>
          <p:cNvSpPr>
            <a:spLocks noGrp="1"/>
          </p:cNvSpPr>
          <p:nvPr>
            <p:ph type="title"/>
          </p:nvPr>
        </p:nvSpPr>
        <p:spPr>
          <a:xfrm>
            <a:off x="314345" y="373609"/>
            <a:ext cx="9971954" cy="876821"/>
          </a:xfrm>
        </p:spPr>
        <p:txBody>
          <a:bodyPr>
            <a:normAutofit/>
          </a:bodyPr>
          <a:lstStyle/>
          <a:p>
            <a:r>
              <a:rPr lang="en-US" dirty="0"/>
              <a:t>Direct Routing for MS Teams</a:t>
            </a:r>
          </a:p>
        </p:txBody>
      </p:sp>
      <p:sp>
        <p:nvSpPr>
          <p:cNvPr id="14" name="TextBox 13">
            <a:extLst>
              <a:ext uri="{FF2B5EF4-FFF2-40B4-BE49-F238E27FC236}">
                <a16:creationId xmlns:a16="http://schemas.microsoft.com/office/drawing/2014/main" id="{0F955764-2374-432B-80F5-E0D9CE9857D1}"/>
              </a:ext>
            </a:extLst>
          </p:cNvPr>
          <p:cNvSpPr txBox="1"/>
          <p:nvPr/>
        </p:nvSpPr>
        <p:spPr>
          <a:xfrm>
            <a:off x="5631976" y="2457472"/>
            <a:ext cx="6167302" cy="2893100"/>
          </a:xfrm>
          <a:prstGeom prst="rect">
            <a:avLst/>
          </a:prstGeom>
          <a:noFill/>
        </p:spPr>
        <p:txBody>
          <a:bodyPr wrap="square">
            <a:spAutoFit/>
          </a:bodyPr>
          <a:lstStyle/>
          <a:p>
            <a:pPr marL="285750" indent="-285750">
              <a:spcAft>
                <a:spcPts val="600"/>
              </a:spcAft>
              <a:buClr>
                <a:schemeClr val="accent3"/>
              </a:buClr>
              <a:buFont typeface="Arial" panose="020B0604020202020204" pitchFamily="34" charset="0"/>
              <a:buChar char="•"/>
            </a:pPr>
            <a:r>
              <a:rPr lang="en-US" b="0" i="0" dirty="0">
                <a:solidFill>
                  <a:schemeClr val="accent4"/>
                </a:solidFill>
                <a:effectLst/>
                <a:latin typeface="Open Sans" panose="020B0606030504020204" pitchFamily="34" charset="0"/>
              </a:rPr>
              <a:t>Seamless calling from within MS Teams - desktop, mobile, endpoint</a:t>
            </a:r>
          </a:p>
          <a:p>
            <a:pPr marL="285750" indent="-285750">
              <a:spcAft>
                <a:spcPts val="600"/>
              </a:spcAft>
              <a:buClr>
                <a:schemeClr val="accent3"/>
              </a:buClr>
              <a:buFont typeface="Arial" panose="020B0604020202020204" pitchFamily="34" charset="0"/>
              <a:buChar char="•"/>
            </a:pPr>
            <a:r>
              <a:rPr lang="en-US" b="0" i="0" dirty="0">
                <a:solidFill>
                  <a:schemeClr val="accent4"/>
                </a:solidFill>
                <a:effectLst/>
                <a:latin typeface="Open Sans" panose="020B0606030504020204" pitchFamily="34" charset="0"/>
              </a:rPr>
              <a:t>Advanced calling features - voice mail, forwarding, hunt groups, auto-attendant</a:t>
            </a:r>
          </a:p>
          <a:p>
            <a:pPr marL="285750" indent="-285750">
              <a:spcAft>
                <a:spcPts val="600"/>
              </a:spcAft>
              <a:buClr>
                <a:schemeClr val="accent3"/>
              </a:buClr>
              <a:buFont typeface="Arial" panose="020B0604020202020204" pitchFamily="34" charset="0"/>
              <a:buChar char="•"/>
            </a:pPr>
            <a:r>
              <a:rPr lang="en-US" b="0" i="0" dirty="0">
                <a:solidFill>
                  <a:schemeClr val="accent4"/>
                </a:solidFill>
                <a:effectLst/>
                <a:latin typeface="Open Sans" panose="020B0606030504020204" pitchFamily="34" charset="0"/>
              </a:rPr>
              <a:t>Instant access to your contacts  - uses MS Teams contact list </a:t>
            </a:r>
          </a:p>
          <a:p>
            <a:pPr marL="285750" indent="-285750">
              <a:spcAft>
                <a:spcPts val="600"/>
              </a:spcAft>
              <a:buClr>
                <a:schemeClr val="accent3"/>
              </a:buClr>
              <a:buFont typeface="Arial" panose="020B0604020202020204" pitchFamily="34" charset="0"/>
              <a:buChar char="•"/>
            </a:pPr>
            <a:r>
              <a:rPr lang="en-US" b="0" i="0" dirty="0">
                <a:solidFill>
                  <a:schemeClr val="accent4"/>
                </a:solidFill>
                <a:effectLst/>
                <a:latin typeface="Open Sans" panose="020B0606030504020204" pitchFamily="34" charset="0"/>
              </a:rPr>
              <a:t>One-click meeting creation</a:t>
            </a:r>
          </a:p>
          <a:p>
            <a:pPr marL="285750" indent="-285750">
              <a:spcAft>
                <a:spcPts val="600"/>
              </a:spcAft>
              <a:buClr>
                <a:schemeClr val="accent3"/>
              </a:buClr>
              <a:buFont typeface="Arial" panose="020B0604020202020204" pitchFamily="34" charset="0"/>
              <a:buChar char="•"/>
            </a:pPr>
            <a:r>
              <a:rPr lang="en-US" b="0" i="0" dirty="0">
                <a:solidFill>
                  <a:schemeClr val="accent4"/>
                </a:solidFill>
                <a:effectLst/>
                <a:latin typeface="Open Sans" panose="020B0606030504020204" pitchFamily="34" charset="0"/>
              </a:rPr>
              <a:t>Collaborate with both internal and external users at the same time</a:t>
            </a:r>
          </a:p>
        </p:txBody>
      </p:sp>
      <p:pic>
        <p:nvPicPr>
          <p:cNvPr id="4098" name="Picture 2" descr="How to Make, Take &amp;amp; Transfer Calls in Microsoft Teams - CGNET %">
            <a:extLst>
              <a:ext uri="{FF2B5EF4-FFF2-40B4-BE49-F238E27FC236}">
                <a16:creationId xmlns:a16="http://schemas.microsoft.com/office/drawing/2014/main" id="{B96AA00C-5A9E-40ED-997A-4594D9A1375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345" y="2643508"/>
            <a:ext cx="5107578" cy="25537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247A4CC-BAEF-4A28-9E6E-2C542E7695E2}"/>
              </a:ext>
            </a:extLst>
          </p:cNvPr>
          <p:cNvSpPr txBox="1"/>
          <p:nvPr/>
        </p:nvSpPr>
        <p:spPr>
          <a:xfrm>
            <a:off x="314345" y="1498889"/>
            <a:ext cx="9651274" cy="461665"/>
          </a:xfrm>
          <a:prstGeom prst="rect">
            <a:avLst/>
          </a:prstGeom>
          <a:noFill/>
        </p:spPr>
        <p:txBody>
          <a:bodyPr wrap="square">
            <a:spAutoFit/>
          </a:bodyPr>
          <a:lstStyle/>
          <a:p>
            <a:pPr>
              <a:spcAft>
                <a:spcPts val="1200"/>
              </a:spcAft>
            </a:pPr>
            <a:r>
              <a:rPr lang="en-US" sz="2400" b="1" i="0">
                <a:solidFill>
                  <a:schemeClr val="accent3"/>
                </a:solidFill>
                <a:effectLst/>
                <a:latin typeface="Open Sans" panose="020B0606030504020204" pitchFamily="34" charset="0"/>
              </a:rPr>
              <a:t>What are the Main Advantages of Direct Routing?</a:t>
            </a:r>
          </a:p>
        </p:txBody>
      </p:sp>
    </p:spTree>
    <p:extLst>
      <p:ext uri="{BB962C8B-B14F-4D97-AF65-F5344CB8AC3E}">
        <p14:creationId xmlns:p14="http://schemas.microsoft.com/office/powerpoint/2010/main" val="1349813682"/>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3671-5E55-4F54-8677-34BC80A3BA98}"/>
              </a:ext>
            </a:extLst>
          </p:cNvPr>
          <p:cNvSpPr>
            <a:spLocks noGrp="1"/>
          </p:cNvSpPr>
          <p:nvPr>
            <p:ph type="title"/>
          </p:nvPr>
        </p:nvSpPr>
        <p:spPr/>
        <p:txBody>
          <a:bodyPr>
            <a:normAutofit/>
          </a:bodyPr>
          <a:lstStyle/>
          <a:p>
            <a:r>
              <a:rPr lang="en-US" dirty="0"/>
              <a:t>Technical Support as a Service - </a:t>
            </a:r>
            <a:r>
              <a:rPr lang="en-US" dirty="0" err="1"/>
              <a:t>TSaaS</a:t>
            </a:r>
            <a:endParaRPr lang="en-US" dirty="0"/>
          </a:p>
        </p:txBody>
      </p:sp>
      <p:sp>
        <p:nvSpPr>
          <p:cNvPr id="3" name="Content Placeholder 2">
            <a:extLst>
              <a:ext uri="{FF2B5EF4-FFF2-40B4-BE49-F238E27FC236}">
                <a16:creationId xmlns:a16="http://schemas.microsoft.com/office/drawing/2014/main" id="{F3739A11-5667-40A9-BF9B-77EFB6DDE09F}"/>
              </a:ext>
            </a:extLst>
          </p:cNvPr>
          <p:cNvSpPr txBox="1">
            <a:spLocks/>
          </p:cNvSpPr>
          <p:nvPr/>
        </p:nvSpPr>
        <p:spPr>
          <a:xfrm>
            <a:off x="261258" y="1413825"/>
            <a:ext cx="11810117" cy="512946"/>
          </a:xfrm>
          <a:prstGeom prst="rect">
            <a:avLst/>
          </a:prstGeom>
        </p:spPr>
        <p:txBody>
          <a:bodyPr vert="horz" lIns="91440" tIns="45720" rIns="91440" bIns="45720" numCol="1" spcCol="914400" rtlCol="0">
            <a:normAutofit fontScale="25000" lnSpcReduction="20000"/>
          </a:bodyPr>
          <a:lstStyle>
            <a:lvl1pPr marL="228600" indent="-228600" algn="l" defTabSz="914400" rtl="0" eaLnBrk="1" latinLnBrk="0" hangingPunct="1">
              <a:lnSpc>
                <a:spcPct val="90000"/>
              </a:lnSpc>
              <a:spcBef>
                <a:spcPts val="1000"/>
              </a:spcBef>
              <a:buFont typeface="Arial"/>
              <a:buChar char="•"/>
              <a:defRPr sz="1600" b="0" i="0" kern="1200">
                <a:solidFill>
                  <a:srgbClr val="2B2924"/>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400" b="0" i="0" kern="1200">
                <a:solidFill>
                  <a:srgbClr val="2B2924"/>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200" b="0" i="0" kern="1200">
                <a:solidFill>
                  <a:srgbClr val="2B2924"/>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100" b="0" i="0" kern="1200">
                <a:solidFill>
                  <a:srgbClr val="2B2924"/>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000" b="0" i="0" kern="1200">
                <a:solidFill>
                  <a:srgbClr val="2B2924"/>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0"/>
              </a:spcBef>
              <a:spcAft>
                <a:spcPts val="1200"/>
              </a:spcAft>
              <a:buFont typeface="Arial"/>
              <a:buNone/>
            </a:pPr>
            <a:r>
              <a:rPr lang="en-US" sz="9600" b="1" dirty="0">
                <a:solidFill>
                  <a:schemeClr val="accent3"/>
                </a:solidFill>
                <a:latin typeface="+mj-lt"/>
              </a:rPr>
              <a:t>Are you Facing These Challenges?</a:t>
            </a:r>
            <a:endParaRPr lang="en-US" sz="3900" dirty="0">
              <a:solidFill>
                <a:schemeClr val="tx1"/>
              </a:solidFill>
              <a:latin typeface="+mj-lt"/>
            </a:endParaRPr>
          </a:p>
          <a:p>
            <a:pPr marL="1371600" lvl="3" indent="0">
              <a:buFont typeface="Arial"/>
              <a:buNone/>
            </a:pPr>
            <a:endParaRPr lang="en-US" sz="3900" dirty="0">
              <a:solidFill>
                <a:schemeClr val="tx1"/>
              </a:solidFill>
              <a:latin typeface="Lato"/>
            </a:endParaRPr>
          </a:p>
          <a:p>
            <a:pPr marL="1371600" lvl="3" indent="0">
              <a:buFont typeface="Arial"/>
              <a:buNone/>
            </a:pPr>
            <a:endParaRPr lang="en-US" sz="3900" dirty="0">
              <a:solidFill>
                <a:schemeClr val="tx1"/>
              </a:solidFill>
              <a:latin typeface="Lato"/>
            </a:endParaRPr>
          </a:p>
          <a:p>
            <a:pPr marL="1371600" lvl="3" indent="0">
              <a:buFont typeface="Arial"/>
              <a:buNone/>
            </a:pPr>
            <a:endParaRPr lang="en-US" sz="3900" dirty="0">
              <a:solidFill>
                <a:schemeClr val="tx1"/>
              </a:solidFill>
              <a:latin typeface="Lato"/>
            </a:endParaRPr>
          </a:p>
          <a:p>
            <a:pPr marL="1371600" lvl="3" indent="0">
              <a:buFont typeface="Arial"/>
              <a:buNone/>
            </a:pPr>
            <a:endParaRPr lang="en-US" sz="3900" dirty="0">
              <a:solidFill>
                <a:schemeClr val="tx1"/>
              </a:solidFill>
              <a:latin typeface="Lato"/>
            </a:endParaRPr>
          </a:p>
          <a:p>
            <a:pPr marL="1371600" lvl="3" indent="0">
              <a:buFont typeface="Arial"/>
              <a:buNone/>
            </a:pPr>
            <a:endParaRPr lang="en-US" sz="3900" dirty="0">
              <a:solidFill>
                <a:schemeClr val="tx1"/>
              </a:solidFill>
              <a:latin typeface="Lato"/>
            </a:endParaRPr>
          </a:p>
          <a:p>
            <a:pPr marL="1371600" lvl="3" indent="0">
              <a:buFont typeface="Arial"/>
              <a:buNone/>
            </a:pPr>
            <a:endParaRPr lang="en-US" sz="3900" dirty="0">
              <a:solidFill>
                <a:schemeClr val="tx1"/>
              </a:solidFill>
              <a:latin typeface="Lato"/>
            </a:endParaRPr>
          </a:p>
          <a:p>
            <a:pPr marL="1371600" lvl="3" indent="0">
              <a:buFont typeface="Arial"/>
              <a:buNone/>
            </a:pPr>
            <a:endParaRPr lang="en-US" sz="3900" dirty="0">
              <a:solidFill>
                <a:schemeClr val="tx1"/>
              </a:solidFill>
              <a:latin typeface="Lato"/>
            </a:endParaRPr>
          </a:p>
          <a:p>
            <a:pPr marL="1371600" lvl="3" indent="0">
              <a:buFont typeface="Arial"/>
              <a:buNone/>
            </a:pPr>
            <a:r>
              <a:rPr lang="en-US" sz="3900" dirty="0">
                <a:solidFill>
                  <a:schemeClr val="tx1"/>
                </a:solidFill>
                <a:latin typeface="Lato"/>
              </a:rPr>
              <a:t>		</a:t>
            </a:r>
          </a:p>
          <a:p>
            <a:pPr marL="3657600" lvl="8" indent="0">
              <a:buFont typeface="Arial"/>
              <a:buNone/>
            </a:pPr>
            <a:r>
              <a:rPr lang="en-US" sz="4600" dirty="0">
                <a:latin typeface="Lato"/>
              </a:rPr>
              <a:t>		</a:t>
            </a:r>
            <a:endParaRPr lang="en-US" sz="4600" dirty="0">
              <a:latin typeface="Open Sans" panose="020B0606030504020204" pitchFamily="34" charset="0"/>
            </a:endParaRPr>
          </a:p>
          <a:p>
            <a:pPr marL="0" indent="0">
              <a:buFont typeface="Arial"/>
              <a:buNone/>
            </a:pPr>
            <a:r>
              <a:rPr lang="en-US" sz="4400" dirty="0">
                <a:solidFill>
                  <a:schemeClr val="tx1"/>
                </a:solidFill>
                <a:latin typeface="Lato"/>
              </a:rPr>
              <a:t>				</a:t>
            </a:r>
          </a:p>
          <a:p>
            <a:pPr marL="0" indent="0">
              <a:buFont typeface="Arial"/>
              <a:buNone/>
            </a:pPr>
            <a:r>
              <a:rPr lang="en-US" sz="4400" dirty="0">
                <a:solidFill>
                  <a:schemeClr val="tx1"/>
                </a:solidFill>
                <a:latin typeface="Lato"/>
              </a:rPr>
              <a:t>														</a:t>
            </a:r>
          </a:p>
          <a:p>
            <a:pPr>
              <a:buFont typeface="Arial" panose="020B0604020202020204" pitchFamily="34" charset="0"/>
              <a:buChar char="•"/>
            </a:pPr>
            <a:endParaRPr lang="en-US" dirty="0">
              <a:solidFill>
                <a:srgbClr val="FFFFFF"/>
              </a:solidFill>
              <a:latin typeface="Lato"/>
            </a:endParaRPr>
          </a:p>
          <a:p>
            <a:pPr marL="0" indent="0">
              <a:buFont typeface="Arial"/>
              <a:buNone/>
            </a:pPr>
            <a:endParaRPr lang="en-US" dirty="0"/>
          </a:p>
        </p:txBody>
      </p:sp>
      <p:sp>
        <p:nvSpPr>
          <p:cNvPr id="5" name="TextBox 4">
            <a:extLst>
              <a:ext uri="{FF2B5EF4-FFF2-40B4-BE49-F238E27FC236}">
                <a16:creationId xmlns:a16="http://schemas.microsoft.com/office/drawing/2014/main" id="{779B82E8-297A-4983-AFBD-F3E219DE395C}"/>
              </a:ext>
            </a:extLst>
          </p:cNvPr>
          <p:cNvSpPr txBox="1"/>
          <p:nvPr/>
        </p:nvSpPr>
        <p:spPr>
          <a:xfrm>
            <a:off x="5060232" y="3748172"/>
            <a:ext cx="6097772" cy="369332"/>
          </a:xfrm>
          <a:prstGeom prst="rect">
            <a:avLst/>
          </a:prstGeom>
          <a:noFill/>
        </p:spPr>
        <p:txBody>
          <a:bodyPr wrap="square">
            <a:spAutoFit/>
          </a:bodyPr>
          <a:lstStyle/>
          <a:p>
            <a:pPr marL="0" indent="0" algn="ctr">
              <a:buNone/>
            </a:pPr>
            <a:r>
              <a:rPr lang="en-US" sz="1800" b="1" i="0" dirty="0">
                <a:solidFill>
                  <a:schemeClr val="accent3"/>
                </a:solidFill>
                <a:effectLst/>
                <a:latin typeface="+mj-lt"/>
              </a:rPr>
              <a:t>Applications for </a:t>
            </a:r>
            <a:r>
              <a:rPr lang="en-US" sz="1800" b="1" i="0" dirty="0" err="1">
                <a:solidFill>
                  <a:schemeClr val="accent3"/>
                </a:solidFill>
                <a:effectLst/>
                <a:latin typeface="+mj-lt"/>
              </a:rPr>
              <a:t>TSaaS</a:t>
            </a:r>
            <a:endParaRPr lang="en-US" sz="1800" b="1" i="0" dirty="0">
              <a:solidFill>
                <a:schemeClr val="accent3"/>
              </a:solidFill>
              <a:effectLst/>
              <a:latin typeface="+mj-lt"/>
            </a:endParaRPr>
          </a:p>
        </p:txBody>
      </p:sp>
      <p:sp>
        <p:nvSpPr>
          <p:cNvPr id="8" name="TextBox 7">
            <a:extLst>
              <a:ext uri="{FF2B5EF4-FFF2-40B4-BE49-F238E27FC236}">
                <a16:creationId xmlns:a16="http://schemas.microsoft.com/office/drawing/2014/main" id="{09B6EA62-2603-4647-AB2D-D0958ABB6F4A}"/>
              </a:ext>
            </a:extLst>
          </p:cNvPr>
          <p:cNvSpPr txBox="1"/>
          <p:nvPr/>
        </p:nvSpPr>
        <p:spPr>
          <a:xfrm>
            <a:off x="4504268" y="4117504"/>
            <a:ext cx="7567108" cy="1987810"/>
          </a:xfrm>
          <a:prstGeom prst="roundRect">
            <a:avLst/>
          </a:prstGeom>
          <a:solidFill>
            <a:schemeClr val="bg1"/>
          </a:solidFill>
          <a:ln w="9525">
            <a:solidFill>
              <a:schemeClr val="bg1">
                <a:lumMod val="75000"/>
              </a:schemeClr>
            </a:solidFill>
          </a:ln>
          <a:effectLst>
            <a:outerShdw blurRad="50800" dist="38100" dir="2700000" algn="tl" rotWithShape="0">
              <a:prstClr val="black">
                <a:alpha val="40000"/>
              </a:prstClr>
            </a:outerShdw>
          </a:effectLst>
        </p:spPr>
        <p:txBody>
          <a:bodyPr wrap="square" numCol="2">
            <a:noAutofit/>
          </a:bodyPr>
          <a:lstStyle/>
          <a:p>
            <a:pPr marL="285750" indent="-285750">
              <a:buClr>
                <a:schemeClr val="accent3"/>
              </a:buClr>
              <a:buFont typeface="Arial" panose="020B0604020202020204" pitchFamily="34" charset="0"/>
              <a:buChar char="•"/>
            </a:pPr>
            <a:r>
              <a:rPr lang="en-US" sz="14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Wiring new buildings for Ethernet</a:t>
            </a:r>
          </a:p>
          <a:p>
            <a:pPr marL="285750" indent="-285750">
              <a:buClr>
                <a:schemeClr val="accent3"/>
              </a:buClr>
              <a:buFont typeface="Arial" panose="020B0604020202020204" pitchFamily="34" charset="0"/>
              <a:buChar char="•"/>
            </a:pPr>
            <a:r>
              <a:rPr lang="en-US" sz="14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Replacing UPS batteries</a:t>
            </a:r>
          </a:p>
          <a:p>
            <a:pPr marL="285750" indent="-285750">
              <a:buClr>
                <a:schemeClr val="accent3"/>
              </a:buClr>
              <a:buFont typeface="Arial" panose="020B0604020202020204" pitchFamily="34" charset="0"/>
              <a:buChar char="•"/>
            </a:pPr>
            <a:r>
              <a:rPr lang="en-US" sz="14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Fiber Optic Extensions</a:t>
            </a:r>
          </a:p>
          <a:p>
            <a:pPr marL="285750" indent="-285750">
              <a:buClr>
                <a:schemeClr val="accent3"/>
              </a:buClr>
              <a:buFont typeface="Arial" panose="020B0604020202020204" pitchFamily="34" charset="0"/>
              <a:buChar char="•"/>
            </a:pPr>
            <a:r>
              <a:rPr lang="en-US" sz="14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Installing Home Theater/Audio Visual</a:t>
            </a:r>
          </a:p>
          <a:p>
            <a:pPr marL="285750" indent="-285750">
              <a:buClr>
                <a:schemeClr val="accent3"/>
              </a:buClr>
              <a:buFont typeface="Arial" panose="020B0604020202020204" pitchFamily="34" charset="0"/>
              <a:buChar char="•"/>
            </a:pPr>
            <a:r>
              <a:rPr lang="en-US" sz="14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PC replacement</a:t>
            </a:r>
          </a:p>
          <a:p>
            <a:pPr marL="285750" indent="-285750">
              <a:buClr>
                <a:schemeClr val="accent3"/>
              </a:buClr>
              <a:buFont typeface="Arial" panose="020B0604020202020204" pitchFamily="34" charset="0"/>
              <a:buChar char="•"/>
            </a:pPr>
            <a:r>
              <a:rPr lang="en-US" sz="14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Printer installation</a:t>
            </a:r>
          </a:p>
          <a:p>
            <a:pPr marL="285750" indent="-285750">
              <a:buClr>
                <a:schemeClr val="accent3"/>
              </a:buClr>
              <a:buFont typeface="Arial" panose="020B0604020202020204" pitchFamily="34" charset="0"/>
              <a:buChar char="•"/>
            </a:pPr>
            <a:r>
              <a:rPr lang="en-US" sz="14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Mounting Webcams</a:t>
            </a:r>
          </a:p>
          <a:p>
            <a:pPr marL="576263" indent="-285750">
              <a:buClr>
                <a:schemeClr val="accent3"/>
              </a:buClr>
              <a:buFont typeface="Arial" panose="020B0604020202020204" pitchFamily="34" charset="0"/>
              <a:buChar char="•"/>
            </a:pPr>
            <a:r>
              <a:rPr lang="en-US" sz="14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Electrical work</a:t>
            </a:r>
          </a:p>
          <a:p>
            <a:pPr marL="576263" indent="-285750">
              <a:buClr>
                <a:schemeClr val="accent3"/>
              </a:buClr>
              <a:buFont typeface="Arial" panose="020B0604020202020204" pitchFamily="34" charset="0"/>
              <a:buChar char="•"/>
            </a:pPr>
            <a:r>
              <a:rPr lang="en-US" sz="14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Replacing automatic door	</a:t>
            </a:r>
          </a:p>
          <a:p>
            <a:pPr marL="576263" indent="-285750">
              <a:buClr>
                <a:schemeClr val="accent3"/>
              </a:buClr>
              <a:buFont typeface="Arial" panose="020B0604020202020204" pitchFamily="34" charset="0"/>
              <a:buChar char="•"/>
            </a:pPr>
            <a:r>
              <a:rPr lang="en-US" sz="14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Alarm system installation</a:t>
            </a:r>
          </a:p>
          <a:p>
            <a:pPr marL="576263" indent="-285750">
              <a:buClr>
                <a:schemeClr val="accent3"/>
              </a:buClr>
              <a:buFont typeface="Arial" panose="020B0604020202020204" pitchFamily="34" charset="0"/>
              <a:buChar char="•"/>
            </a:pPr>
            <a:r>
              <a:rPr lang="en-US" sz="14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Kiosk installation</a:t>
            </a:r>
          </a:p>
          <a:p>
            <a:pPr marL="576263" indent="-285750">
              <a:buClr>
                <a:schemeClr val="accent3"/>
              </a:buClr>
              <a:buFont typeface="Arial" panose="020B0604020202020204" pitchFamily="34" charset="0"/>
              <a:buChar char="•"/>
            </a:pPr>
            <a:r>
              <a:rPr lang="en-US" sz="14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Onboarding newly acquired </a:t>
            </a:r>
          </a:p>
          <a:p>
            <a:pPr marL="576263" indent="-285750">
              <a:buClr>
                <a:schemeClr val="accent3"/>
              </a:buClr>
              <a:buFont typeface="Arial" panose="020B0604020202020204" pitchFamily="34" charset="0"/>
              <a:buChar char="•"/>
            </a:pPr>
            <a:r>
              <a:rPr lang="en-US" sz="14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locations</a:t>
            </a:r>
          </a:p>
          <a:p>
            <a:pPr marL="576263" indent="-285750">
              <a:buClr>
                <a:schemeClr val="accent3"/>
              </a:buClr>
              <a:buFont typeface="Arial" panose="020B0604020202020204" pitchFamily="34" charset="0"/>
              <a:buChar char="•"/>
            </a:pPr>
            <a:r>
              <a:rPr lang="en-US" sz="14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Point of Sale (POS) installation</a:t>
            </a:r>
          </a:p>
        </p:txBody>
      </p:sp>
      <p:sp>
        <p:nvSpPr>
          <p:cNvPr id="6" name="TextBox 5">
            <a:extLst>
              <a:ext uri="{FF2B5EF4-FFF2-40B4-BE49-F238E27FC236}">
                <a16:creationId xmlns:a16="http://schemas.microsoft.com/office/drawing/2014/main" id="{BF646AEA-8224-470C-9CF0-6B8F1C1D56AC}"/>
              </a:ext>
            </a:extLst>
          </p:cNvPr>
          <p:cNvSpPr txBox="1"/>
          <p:nvPr/>
        </p:nvSpPr>
        <p:spPr>
          <a:xfrm>
            <a:off x="657205" y="1988309"/>
            <a:ext cx="11049000" cy="1206448"/>
          </a:xfrm>
          <a:prstGeom prst="rect">
            <a:avLst/>
          </a:prstGeom>
          <a:noFill/>
        </p:spPr>
        <p:txBody>
          <a:bodyPr wrap="square" lIns="91440" tIns="45720" rIns="91440" bIns="45720" numCol="2" rtlCol="0" anchor="t">
            <a:noAutofit/>
          </a:bodyPr>
          <a:lstStyle/>
          <a:p>
            <a:pPr marL="228600" indent="-228600">
              <a:buClr>
                <a:schemeClr val="accent3"/>
              </a:buClr>
              <a:buFont typeface="Arial" panose="020B0604020202020204" pitchFamily="34" charset="0"/>
              <a:buChar char="•"/>
            </a:pPr>
            <a:r>
              <a:rPr lang="en-US" sz="1600" dirty="0">
                <a:solidFill>
                  <a:schemeClr val="accent4"/>
                </a:solidFill>
                <a:latin typeface="Open Sans"/>
                <a:ea typeface="Open Sans"/>
                <a:cs typeface="Open Sans"/>
              </a:rPr>
              <a:t>Employees on-site that lack the skill set to perform this work</a:t>
            </a:r>
          </a:p>
          <a:p>
            <a:pPr marL="228600" indent="-228600">
              <a:buClr>
                <a:schemeClr val="accent3"/>
              </a:buClr>
              <a:buFont typeface="Arial" panose="020B0604020202020204" pitchFamily="34" charset="0"/>
              <a:buChar char="•"/>
            </a:pPr>
            <a:r>
              <a:rPr lang="en-US" sz="1600" dirty="0">
                <a:solidFill>
                  <a:schemeClr val="accent4"/>
                </a:solidFill>
                <a:latin typeface="Open Sans"/>
                <a:ea typeface="Open Sans"/>
                <a:cs typeface="Open Sans"/>
              </a:rPr>
              <a:t>Budget or time to send employees to other sites</a:t>
            </a:r>
          </a:p>
          <a:p>
            <a:pPr marL="228600" indent="-228600">
              <a:buClr>
                <a:schemeClr val="accent3"/>
              </a:buClr>
              <a:buFont typeface="Arial" panose="020B0604020202020204" pitchFamily="34" charset="0"/>
              <a:buChar char="•"/>
            </a:pPr>
            <a:r>
              <a:rPr lang="en-US" sz="1600" dirty="0">
                <a:solidFill>
                  <a:schemeClr val="accent4"/>
                </a:solidFill>
                <a:latin typeface="Open Sans"/>
                <a:ea typeface="Open Sans"/>
                <a:cs typeface="Open Sans"/>
              </a:rPr>
              <a:t>A way to contract qualified technicians in the areas where you operate</a:t>
            </a:r>
          </a:p>
          <a:p>
            <a:pPr marL="228600" indent="-228600">
              <a:buClr>
                <a:srgbClr val="518EB2"/>
              </a:buClr>
              <a:buFont typeface="Arial" panose="020B0604020202020204" pitchFamily="34" charset="0"/>
              <a:buChar char="•"/>
            </a:pPr>
            <a:endParaRPr lang="en-US" sz="1600" dirty="0">
              <a:solidFill>
                <a:schemeClr val="accent4"/>
              </a:solidFill>
              <a:latin typeface="Open Sans"/>
              <a:ea typeface="Open Sans"/>
              <a:cs typeface="Open Sans"/>
            </a:endParaRPr>
          </a:p>
          <a:p>
            <a:pPr marL="337820" indent="-225425">
              <a:buClr>
                <a:schemeClr val="accent3"/>
              </a:buClr>
              <a:buFont typeface="Arial" panose="020B0604020202020204" pitchFamily="34" charset="0"/>
              <a:buChar char="•"/>
            </a:pPr>
            <a:r>
              <a:rPr lang="en-US" sz="1600" dirty="0">
                <a:solidFill>
                  <a:schemeClr val="accent4"/>
                </a:solidFill>
                <a:latin typeface="Open Sans"/>
                <a:ea typeface="Open Sans"/>
                <a:cs typeface="Open Sans"/>
              </a:rPr>
              <a:t>Knowledge to write a scope of work to get the work completed</a:t>
            </a:r>
          </a:p>
          <a:p>
            <a:pPr marL="337820" indent="-225425">
              <a:buClr>
                <a:schemeClr val="accent3"/>
              </a:buClr>
              <a:buFont typeface="Arial" panose="020B0604020202020204" pitchFamily="34" charset="0"/>
              <a:buChar char="•"/>
            </a:pPr>
            <a:r>
              <a:rPr lang="en-US" sz="1600" dirty="0">
                <a:solidFill>
                  <a:schemeClr val="accent4"/>
                </a:solidFill>
                <a:latin typeface="Open Sans"/>
                <a:ea typeface="Open Sans"/>
                <a:cs typeface="Open Sans"/>
              </a:rPr>
              <a:t>Time to research local talent</a:t>
            </a:r>
          </a:p>
          <a:p>
            <a:pPr marL="337820" indent="-225425">
              <a:buClr>
                <a:schemeClr val="accent3"/>
              </a:buClr>
              <a:buFont typeface="Arial" panose="020B0604020202020204" pitchFamily="34" charset="0"/>
              <a:buChar char="•"/>
            </a:pPr>
            <a:r>
              <a:rPr lang="en-US" sz="1600" dirty="0">
                <a:solidFill>
                  <a:schemeClr val="accent4"/>
                </a:solidFill>
                <a:latin typeface="Open Sans"/>
                <a:ea typeface="Open Sans"/>
                <a:cs typeface="Open Sans"/>
              </a:rPr>
              <a:t>Onboarding newly acquired locations</a:t>
            </a:r>
          </a:p>
          <a:p>
            <a:endParaRPr lang="en-US" dirty="0"/>
          </a:p>
        </p:txBody>
      </p:sp>
      <p:pic>
        <p:nvPicPr>
          <p:cNvPr id="9" name="Picture 8" descr="A picture containing text&#10;&#10;Description automatically generated">
            <a:extLst>
              <a:ext uri="{FF2B5EF4-FFF2-40B4-BE49-F238E27FC236}">
                <a16:creationId xmlns:a16="http://schemas.microsoft.com/office/drawing/2014/main" id="{7969727B-C04A-495E-B7D2-3F2BE9BAB1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716384"/>
            <a:ext cx="3799481" cy="2429692"/>
          </a:xfrm>
          <a:prstGeom prst="rect">
            <a:avLst/>
          </a:prstGeom>
        </p:spPr>
      </p:pic>
    </p:spTree>
    <p:extLst>
      <p:ext uri="{BB962C8B-B14F-4D97-AF65-F5344CB8AC3E}">
        <p14:creationId xmlns:p14="http://schemas.microsoft.com/office/powerpoint/2010/main" val="3719861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91369-24EC-4BD9-87CC-05A9C262FA55}"/>
              </a:ext>
            </a:extLst>
          </p:cNvPr>
          <p:cNvSpPr>
            <a:spLocks noGrp="1"/>
          </p:cNvSpPr>
          <p:nvPr>
            <p:ph type="title"/>
          </p:nvPr>
        </p:nvSpPr>
        <p:spPr/>
        <p:txBody>
          <a:bodyPr/>
          <a:lstStyle/>
          <a:p>
            <a:r>
              <a:rPr lang="en-US">
                <a:latin typeface="Open Sans"/>
                <a:ea typeface="Open Sans"/>
                <a:cs typeface="Open Sans"/>
              </a:rPr>
              <a:t>Current Agreement</a:t>
            </a:r>
            <a:endParaRPr lang="en-US"/>
          </a:p>
        </p:txBody>
      </p:sp>
      <p:graphicFrame>
        <p:nvGraphicFramePr>
          <p:cNvPr id="5" name="Table 4">
            <a:extLst>
              <a:ext uri="{FF2B5EF4-FFF2-40B4-BE49-F238E27FC236}">
                <a16:creationId xmlns:a16="http://schemas.microsoft.com/office/drawing/2014/main" id="{8D0AFC21-9503-4AB1-8B6A-BBA33AB7336B}"/>
              </a:ext>
            </a:extLst>
          </p:cNvPr>
          <p:cNvGraphicFramePr>
            <a:graphicFrameLocks noGrp="1"/>
          </p:cNvGraphicFramePr>
          <p:nvPr/>
        </p:nvGraphicFramePr>
        <p:xfrm>
          <a:off x="1498419" y="1990884"/>
          <a:ext cx="8724900" cy="3086100"/>
        </p:xfrm>
        <a:graphic>
          <a:graphicData uri="http://schemas.openxmlformats.org/drawingml/2006/table">
            <a:tbl>
              <a:tblPr/>
              <a:tblGrid>
                <a:gridCol w="2181225">
                  <a:extLst>
                    <a:ext uri="{9D8B030D-6E8A-4147-A177-3AD203B41FA5}">
                      <a16:colId xmlns:a16="http://schemas.microsoft.com/office/drawing/2014/main" val="32274432"/>
                    </a:ext>
                  </a:extLst>
                </a:gridCol>
                <a:gridCol w="2181225">
                  <a:extLst>
                    <a:ext uri="{9D8B030D-6E8A-4147-A177-3AD203B41FA5}">
                      <a16:colId xmlns:a16="http://schemas.microsoft.com/office/drawing/2014/main" val="2971032281"/>
                    </a:ext>
                  </a:extLst>
                </a:gridCol>
                <a:gridCol w="2181225">
                  <a:extLst>
                    <a:ext uri="{9D8B030D-6E8A-4147-A177-3AD203B41FA5}">
                      <a16:colId xmlns:a16="http://schemas.microsoft.com/office/drawing/2014/main" val="2076643775"/>
                    </a:ext>
                  </a:extLst>
                </a:gridCol>
                <a:gridCol w="2181225">
                  <a:extLst>
                    <a:ext uri="{9D8B030D-6E8A-4147-A177-3AD203B41FA5}">
                      <a16:colId xmlns:a16="http://schemas.microsoft.com/office/drawing/2014/main" val="1588438758"/>
                    </a:ext>
                  </a:extLst>
                </a:gridCol>
              </a:tblGrid>
              <a:tr h="866775">
                <a:tc>
                  <a:txBody>
                    <a:bodyPr/>
                    <a:lstStyle/>
                    <a:p>
                      <a:pPr algn="ctr" fontAlgn="base"/>
                      <a:r>
                        <a:rPr lang="en-US" sz="1800" b="1" i="0">
                          <a:solidFill>
                            <a:srgbClr val="FFFFFF"/>
                          </a:solidFill>
                          <a:effectLst/>
                          <a:latin typeface="Open Sans"/>
                        </a:rPr>
                        <a:t>Start Date with BullsEye:​</a:t>
                      </a:r>
                      <a:endParaRPr lang="en-US" b="1" i="0">
                        <a:solidFill>
                          <a:srgbClr val="FFFFFF"/>
                        </a:solidFill>
                        <a:effectLst/>
                        <a:latin typeface="Open Sans"/>
                      </a:endParaRPr>
                    </a:p>
                  </a:txBody>
                  <a:tcPr anchor="ctr">
                    <a:lnL w="15240" cap="flat" cmpd="sng" algn="ctr">
                      <a:solidFill>
                        <a:srgbClr val="121D00"/>
                      </a:solidFill>
                      <a:prstDash val="solid"/>
                      <a:round/>
                      <a:headEnd type="none" w="med" len="med"/>
                      <a:tailEnd type="none" w="med" len="med"/>
                    </a:lnL>
                    <a:lnR w="15240" cap="flat" cmpd="sng" algn="ctr">
                      <a:solidFill>
                        <a:srgbClr val="121D00"/>
                      </a:solidFill>
                      <a:prstDash val="solid"/>
                      <a:round/>
                      <a:headEnd type="none" w="med" len="med"/>
                      <a:tailEnd type="none" w="med" len="med"/>
                    </a:lnR>
                    <a:lnT w="15240" cap="flat" cmpd="sng" algn="ctr">
                      <a:solidFill>
                        <a:srgbClr val="121D00"/>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chemeClr val="accent3"/>
                    </a:solidFill>
                  </a:tcPr>
                </a:tc>
                <a:tc>
                  <a:txBody>
                    <a:bodyPr/>
                    <a:lstStyle/>
                    <a:p>
                      <a:pPr algn="ctr" fontAlgn="base"/>
                      <a:r>
                        <a:rPr lang="en-US"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1/1/21</a:t>
                      </a:r>
                    </a:p>
                  </a:txBody>
                  <a:tcPr anchor="ctr">
                    <a:lnL w="15240" cap="flat" cmpd="sng" algn="ctr">
                      <a:solidFill>
                        <a:srgbClr val="121D00"/>
                      </a:solidFill>
                      <a:prstDash val="solid"/>
                      <a:round/>
                      <a:headEnd type="none" w="med" len="med"/>
                      <a:tailEnd type="none" w="med" len="med"/>
                    </a:lnL>
                    <a:lnR w="15240" cap="flat" cmpd="sng" algn="ctr">
                      <a:solidFill>
                        <a:srgbClr val="121D00"/>
                      </a:solidFill>
                      <a:prstDash val="solid"/>
                      <a:round/>
                      <a:headEnd type="none" w="med" len="med"/>
                      <a:tailEnd type="none" w="med" len="med"/>
                    </a:lnR>
                    <a:lnT w="15240" cap="flat" cmpd="sng" algn="ctr">
                      <a:solidFill>
                        <a:srgbClr val="121D00"/>
                      </a:solidFill>
                      <a:prstDash val="solid"/>
                      <a:round/>
                      <a:headEnd type="none" w="med" len="med"/>
                      <a:tailEnd type="none" w="med" len="med"/>
                    </a:lnT>
                    <a:lnB w="15240" cap="flat" cmpd="sng" algn="ctr">
                      <a:solidFill>
                        <a:srgbClr val="121D00"/>
                      </a:solidFill>
                      <a:prstDash val="solid"/>
                      <a:round/>
                      <a:headEnd type="none" w="med" len="med"/>
                      <a:tailEnd type="none" w="med" len="med"/>
                    </a:lnB>
                    <a:solidFill>
                      <a:srgbClr val="FFFFFF"/>
                    </a:solidFill>
                  </a:tcPr>
                </a:tc>
                <a:tc>
                  <a:txBody>
                    <a:bodyPr/>
                    <a:lstStyle/>
                    <a:p>
                      <a:pPr algn="ctr" fontAlgn="base"/>
                      <a:r>
                        <a:rPr lang="en-US" sz="1800" b="1" i="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App ID:​</a:t>
                      </a:r>
                      <a:endParaRPr lang="en-US" b="1" i="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p>
                      <a:pPr algn="ctr" fontAlgn="base"/>
                      <a:r>
                        <a:rPr lang="en-US" sz="1800" b="0" i="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(Account #)</a:t>
                      </a:r>
                      <a:r>
                        <a:rPr lang="en-US" sz="1800" b="1" i="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US" b="1" i="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5240" cap="flat" cmpd="sng" algn="ctr">
                      <a:solidFill>
                        <a:srgbClr val="121D00"/>
                      </a:solidFill>
                      <a:prstDash val="solid"/>
                      <a:round/>
                      <a:headEnd type="none" w="med" len="med"/>
                      <a:tailEnd type="none" w="med" len="med"/>
                    </a:lnL>
                    <a:lnR w="15240" cap="flat" cmpd="sng" algn="ctr">
                      <a:solidFill>
                        <a:srgbClr val="121D00"/>
                      </a:solidFill>
                      <a:prstDash val="solid"/>
                      <a:round/>
                      <a:headEnd type="none" w="med" len="med"/>
                      <a:tailEnd type="none" w="med" len="med"/>
                    </a:lnR>
                    <a:lnT w="15240" cap="flat" cmpd="sng" algn="ctr">
                      <a:solidFill>
                        <a:srgbClr val="121D00"/>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chemeClr val="accent3"/>
                    </a:solidFill>
                  </a:tcPr>
                </a:tc>
                <a:tc>
                  <a:txBody>
                    <a:bodyPr/>
                    <a:lstStyle/>
                    <a:p>
                      <a:pPr marL="0" algn="ctr" defTabSz="914400" rtl="0" eaLnBrk="1" fontAlgn="base" latinLnBrk="0" hangingPunct="1"/>
                      <a:r>
                        <a:rPr lang="en-US" sz="1400" b="0" i="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​12345678</a:t>
                      </a:r>
                    </a:p>
                  </a:txBody>
                  <a:tcPr anchor="ctr">
                    <a:lnL w="15240" cap="flat" cmpd="sng" algn="ctr">
                      <a:solidFill>
                        <a:srgbClr val="121D00"/>
                      </a:solidFill>
                      <a:prstDash val="solid"/>
                      <a:round/>
                      <a:headEnd type="none" w="med" len="med"/>
                      <a:tailEnd type="none" w="med" len="med"/>
                    </a:lnL>
                    <a:lnR w="15240" cap="flat" cmpd="sng" algn="ctr">
                      <a:solidFill>
                        <a:srgbClr val="121D00"/>
                      </a:solidFill>
                      <a:prstDash val="solid"/>
                      <a:round/>
                      <a:headEnd type="none" w="med" len="med"/>
                      <a:tailEnd type="none" w="med" len="med"/>
                    </a:lnR>
                    <a:lnT w="15240" cap="flat" cmpd="sng" algn="ctr">
                      <a:solidFill>
                        <a:srgbClr val="121D00"/>
                      </a:solidFill>
                      <a:prstDash val="solid"/>
                      <a:round/>
                      <a:headEnd type="none" w="med" len="med"/>
                      <a:tailEnd type="none" w="med" len="med"/>
                    </a:lnT>
                    <a:lnB w="15240" cap="flat" cmpd="sng" algn="ctr">
                      <a:solidFill>
                        <a:srgbClr val="121D00"/>
                      </a:solidFill>
                      <a:prstDash val="solid"/>
                      <a:round/>
                      <a:headEnd type="none" w="med" len="med"/>
                      <a:tailEnd type="none" w="med" len="med"/>
                    </a:lnB>
                    <a:solidFill>
                      <a:srgbClr val="FFFFFF"/>
                    </a:solidFill>
                  </a:tcPr>
                </a:tc>
                <a:extLst>
                  <a:ext uri="{0D108BD9-81ED-4DB2-BD59-A6C34878D82A}">
                    <a16:rowId xmlns:a16="http://schemas.microsoft.com/office/drawing/2014/main" val="2096379459"/>
                  </a:ext>
                </a:extLst>
              </a:tr>
              <a:tr h="542925">
                <a:tc>
                  <a:txBody>
                    <a:bodyPr/>
                    <a:lstStyle/>
                    <a:p>
                      <a:pPr algn="ctr" fontAlgn="base"/>
                      <a:r>
                        <a:rPr lang="en-US" sz="1800" b="1" i="0">
                          <a:solidFill>
                            <a:srgbClr val="FFFFFF"/>
                          </a:solidFill>
                          <a:effectLst/>
                          <a:latin typeface="Open Sans"/>
                        </a:rPr>
                        <a:t>Term:</a:t>
                      </a:r>
                      <a:r>
                        <a:rPr lang="en-US" sz="1800" b="0" i="0">
                          <a:solidFill>
                            <a:srgbClr val="121D00"/>
                          </a:solidFill>
                          <a:effectLst/>
                          <a:latin typeface="Open Sans"/>
                        </a:rPr>
                        <a:t>​</a:t>
                      </a:r>
                      <a:endParaRPr lang="en-US" b="0" i="0">
                        <a:solidFill>
                          <a:srgbClr val="121D00"/>
                        </a:solidFill>
                        <a:effectLst/>
                        <a:latin typeface="Open Sans"/>
                      </a:endParaRPr>
                    </a:p>
                  </a:txBody>
                  <a:tcPr anchor="ctr">
                    <a:lnL w="15240" cap="flat" cmpd="sng" algn="ctr">
                      <a:solidFill>
                        <a:srgbClr val="121D00"/>
                      </a:solidFill>
                      <a:prstDash val="solid"/>
                      <a:round/>
                      <a:headEnd type="none" w="med" len="med"/>
                      <a:tailEnd type="none" w="med" len="med"/>
                    </a:lnL>
                    <a:lnR w="15240" cap="flat" cmpd="sng" algn="ctr">
                      <a:solidFill>
                        <a:srgbClr val="121D00"/>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chemeClr val="accent3"/>
                    </a:solidFill>
                  </a:tcPr>
                </a:tc>
                <a:tc>
                  <a:txBody>
                    <a:bodyPr/>
                    <a:lstStyle/>
                    <a:p>
                      <a:pPr algn="ctr" fontAlgn="base"/>
                      <a:r>
                        <a:rPr lang="en-US" sz="1400" b="0" i="0">
                          <a:solidFill>
                            <a:srgbClr val="121D00"/>
                          </a:solidFill>
                          <a:effectLst/>
                          <a:latin typeface="Open Sans" panose="020B0606030504020204" pitchFamily="34" charset="0"/>
                          <a:ea typeface="Open Sans" panose="020B0606030504020204" pitchFamily="34" charset="0"/>
                          <a:cs typeface="Open Sans" panose="020B0606030504020204" pitchFamily="34" charset="0"/>
                        </a:rPr>
                        <a:t>2 years</a:t>
                      </a:r>
                    </a:p>
                  </a:txBody>
                  <a:tcPr anchor="ctr">
                    <a:lnL w="15240" cap="flat" cmpd="sng" algn="ctr">
                      <a:solidFill>
                        <a:srgbClr val="121D00"/>
                      </a:solidFill>
                      <a:prstDash val="solid"/>
                      <a:round/>
                      <a:headEnd type="none" w="med" len="med"/>
                      <a:tailEnd type="none" w="med" len="med"/>
                    </a:lnL>
                    <a:lnR w="15240" cap="flat" cmpd="sng" algn="ctr">
                      <a:solidFill>
                        <a:srgbClr val="121D00"/>
                      </a:solidFill>
                      <a:prstDash val="solid"/>
                      <a:round/>
                      <a:headEnd type="none" w="med" len="med"/>
                      <a:tailEnd type="none" w="med" len="med"/>
                    </a:lnR>
                    <a:lnT w="15240" cap="flat" cmpd="sng" algn="ctr">
                      <a:solidFill>
                        <a:srgbClr val="121D00"/>
                      </a:solidFill>
                      <a:prstDash val="solid"/>
                      <a:round/>
                      <a:headEnd type="none" w="med" len="med"/>
                      <a:tailEnd type="none" w="med" len="med"/>
                    </a:lnT>
                    <a:lnB w="15240" cap="flat" cmpd="sng" algn="ctr">
                      <a:solidFill>
                        <a:srgbClr val="121D00"/>
                      </a:solidFill>
                      <a:prstDash val="solid"/>
                      <a:round/>
                      <a:headEnd type="none" w="med" len="med"/>
                      <a:tailEnd type="none" w="med" len="med"/>
                    </a:lnB>
                    <a:solidFill>
                      <a:srgbClr val="FFFFFF"/>
                    </a:solidFill>
                  </a:tcPr>
                </a:tc>
                <a:tc>
                  <a:txBody>
                    <a:bodyPr/>
                    <a:lstStyle/>
                    <a:p>
                      <a:pPr algn="ctr" fontAlgn="base"/>
                      <a:r>
                        <a:rPr lang="en-US" sz="1800" b="1" i="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Expiration Date:</a:t>
                      </a:r>
                      <a:r>
                        <a:rPr lang="en-US" sz="1800" b="0" i="0">
                          <a:solidFill>
                            <a:srgbClr val="121D00"/>
                          </a:solidFill>
                          <a:effectLst/>
                          <a:latin typeface="Open Sans" panose="020B0606030504020204" pitchFamily="34" charset="0"/>
                          <a:ea typeface="Open Sans" panose="020B0606030504020204" pitchFamily="34" charset="0"/>
                          <a:cs typeface="Open Sans" panose="020B0606030504020204" pitchFamily="34" charset="0"/>
                        </a:rPr>
                        <a:t>​</a:t>
                      </a:r>
                      <a:endParaRPr lang="en-US" b="0" i="0">
                        <a:solidFill>
                          <a:srgbClr val="121D00"/>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5240" cap="flat" cmpd="sng" algn="ctr">
                      <a:solidFill>
                        <a:srgbClr val="121D00"/>
                      </a:solidFill>
                      <a:prstDash val="solid"/>
                      <a:round/>
                      <a:headEnd type="none" w="med" len="med"/>
                      <a:tailEnd type="none" w="med" len="med"/>
                    </a:lnL>
                    <a:lnR w="15240" cap="flat" cmpd="sng" algn="ctr">
                      <a:solidFill>
                        <a:srgbClr val="121D00"/>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121D00"/>
                      </a:solidFill>
                      <a:prstDash val="solid"/>
                      <a:round/>
                      <a:headEnd type="none" w="med" len="med"/>
                      <a:tailEnd type="none" w="med" len="med"/>
                    </a:lnB>
                    <a:solidFill>
                      <a:schemeClr val="accent3"/>
                    </a:solidFill>
                  </a:tcPr>
                </a:tc>
                <a:tc>
                  <a:txBody>
                    <a:bodyPr/>
                    <a:lstStyle/>
                    <a:p>
                      <a:pPr algn="ctr" fontAlgn="base"/>
                      <a:r>
                        <a:rPr lang="en-US" sz="1400" b="0" i="0">
                          <a:solidFill>
                            <a:srgbClr val="121D00"/>
                          </a:solidFill>
                          <a:effectLst/>
                          <a:latin typeface="Open Sans" panose="020B0606030504020204" pitchFamily="34" charset="0"/>
                          <a:ea typeface="Open Sans" panose="020B0606030504020204" pitchFamily="34" charset="0"/>
                          <a:cs typeface="Open Sans" panose="020B0606030504020204" pitchFamily="34" charset="0"/>
                        </a:rPr>
                        <a:t>​1/1/22</a:t>
                      </a:r>
                    </a:p>
                  </a:txBody>
                  <a:tcPr anchor="ctr">
                    <a:lnL w="15240" cap="flat" cmpd="sng" algn="ctr">
                      <a:solidFill>
                        <a:srgbClr val="121D00"/>
                      </a:solidFill>
                      <a:prstDash val="solid"/>
                      <a:round/>
                      <a:headEnd type="none" w="med" len="med"/>
                      <a:tailEnd type="none" w="med" len="med"/>
                    </a:lnL>
                    <a:lnR w="15240" cap="flat" cmpd="sng" algn="ctr">
                      <a:solidFill>
                        <a:srgbClr val="121D00"/>
                      </a:solidFill>
                      <a:prstDash val="solid"/>
                      <a:round/>
                      <a:headEnd type="none" w="med" len="med"/>
                      <a:tailEnd type="none" w="med" len="med"/>
                    </a:lnR>
                    <a:lnT w="15240" cap="flat" cmpd="sng" algn="ctr">
                      <a:solidFill>
                        <a:srgbClr val="121D00"/>
                      </a:solidFill>
                      <a:prstDash val="solid"/>
                      <a:round/>
                      <a:headEnd type="none" w="med" len="med"/>
                      <a:tailEnd type="none" w="med" len="med"/>
                    </a:lnT>
                    <a:lnB w="15240" cap="flat" cmpd="sng" algn="ctr">
                      <a:solidFill>
                        <a:srgbClr val="121D00"/>
                      </a:solidFill>
                      <a:prstDash val="solid"/>
                      <a:round/>
                      <a:headEnd type="none" w="med" len="med"/>
                      <a:tailEnd type="none" w="med" len="med"/>
                    </a:lnB>
                    <a:solidFill>
                      <a:srgbClr val="FFFFFF"/>
                    </a:solidFill>
                  </a:tcPr>
                </a:tc>
                <a:extLst>
                  <a:ext uri="{0D108BD9-81ED-4DB2-BD59-A6C34878D82A}">
                    <a16:rowId xmlns:a16="http://schemas.microsoft.com/office/drawing/2014/main" val="3543979853"/>
                  </a:ext>
                </a:extLst>
              </a:tr>
              <a:tr h="838200">
                <a:tc>
                  <a:txBody>
                    <a:bodyPr/>
                    <a:lstStyle/>
                    <a:p>
                      <a:pPr algn="ctr" fontAlgn="base"/>
                      <a:r>
                        <a:rPr lang="en-US" sz="1800" b="1" i="0">
                          <a:solidFill>
                            <a:srgbClr val="FFFFFF"/>
                          </a:solidFill>
                          <a:effectLst/>
                          <a:latin typeface="Open Sans"/>
                        </a:rPr>
                        <a:t>Initial Services</a:t>
                      </a:r>
                      <a:r>
                        <a:rPr lang="en-US" sz="1800" b="0" i="0">
                          <a:solidFill>
                            <a:srgbClr val="121D00"/>
                          </a:solidFill>
                          <a:effectLst/>
                          <a:latin typeface="Open Sans"/>
                        </a:rPr>
                        <a:t>​</a:t>
                      </a:r>
                      <a:endParaRPr lang="en-US" b="0" i="0">
                        <a:solidFill>
                          <a:srgbClr val="121D00"/>
                        </a:solidFill>
                        <a:effectLst/>
                        <a:latin typeface="Open Sans"/>
                      </a:endParaRPr>
                    </a:p>
                  </a:txBody>
                  <a:tcPr anchor="ctr">
                    <a:lnL w="15240" cap="flat" cmpd="sng" algn="ctr">
                      <a:solidFill>
                        <a:srgbClr val="121D00"/>
                      </a:solidFill>
                      <a:prstDash val="solid"/>
                      <a:round/>
                      <a:headEnd type="none" w="med" len="med"/>
                      <a:tailEnd type="none" w="med" len="med"/>
                    </a:lnL>
                    <a:lnR w="15240" cap="flat" cmpd="sng" algn="ctr">
                      <a:solidFill>
                        <a:srgbClr val="121D00"/>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FFFFFF"/>
                      </a:solidFill>
                      <a:prstDash val="solid"/>
                      <a:round/>
                      <a:headEnd type="none" w="med" len="med"/>
                      <a:tailEnd type="none" w="med" len="med"/>
                    </a:lnB>
                    <a:solidFill>
                      <a:schemeClr val="accent3"/>
                    </a:solidFill>
                  </a:tcPr>
                </a:tc>
                <a:tc gridSpan="3">
                  <a:txBody>
                    <a:bodyPr/>
                    <a:lstStyle/>
                    <a:p>
                      <a:pPr algn="l" fontAlgn="base"/>
                      <a:r>
                        <a:rPr lang="en-US" sz="1200" b="0" i="0" dirty="0">
                          <a:solidFill>
                            <a:srgbClr val="121D00"/>
                          </a:solidFill>
                          <a:effectLst/>
                          <a:latin typeface="Open Sans" panose="020B0606030504020204" pitchFamily="34" charset="0"/>
                          <a:ea typeface="Open Sans" panose="020B0606030504020204" pitchFamily="34" charset="0"/>
                          <a:cs typeface="Open Sans" panose="020B0606030504020204" pitchFamily="34" charset="0"/>
                        </a:rPr>
                        <a:t>Test text here</a:t>
                      </a:r>
                    </a:p>
                  </a:txBody>
                  <a:tcPr anchor="ctr">
                    <a:lnL w="15240" cap="flat" cmpd="sng" algn="ctr">
                      <a:solidFill>
                        <a:srgbClr val="121D00"/>
                      </a:solidFill>
                      <a:prstDash val="solid"/>
                      <a:round/>
                      <a:headEnd type="none" w="med" len="med"/>
                      <a:tailEnd type="none" w="med" len="med"/>
                    </a:lnL>
                    <a:lnR w="15240" cap="flat" cmpd="sng" algn="ctr">
                      <a:solidFill>
                        <a:srgbClr val="121D00"/>
                      </a:solidFill>
                      <a:prstDash val="solid"/>
                      <a:round/>
                      <a:headEnd type="none" w="med" len="med"/>
                      <a:tailEnd type="none" w="med" len="med"/>
                    </a:lnR>
                    <a:lnT w="15240" cap="flat" cmpd="sng" algn="ctr">
                      <a:solidFill>
                        <a:srgbClr val="121D00"/>
                      </a:solidFill>
                      <a:prstDash val="solid"/>
                      <a:round/>
                      <a:headEnd type="none" w="med" len="med"/>
                      <a:tailEnd type="none" w="med" len="med"/>
                    </a:lnT>
                    <a:lnB w="15240" cap="flat" cmpd="sng" algn="ctr">
                      <a:solidFill>
                        <a:srgbClr val="121D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147835"/>
                  </a:ext>
                </a:extLst>
              </a:tr>
              <a:tr h="838200">
                <a:tc>
                  <a:txBody>
                    <a:bodyPr/>
                    <a:lstStyle/>
                    <a:p>
                      <a:pPr algn="ctr" fontAlgn="base"/>
                      <a:r>
                        <a:rPr lang="en-US" sz="1800" b="1" i="0">
                          <a:solidFill>
                            <a:srgbClr val="FFFFFF"/>
                          </a:solidFill>
                          <a:effectLst/>
                          <a:latin typeface="Open Sans"/>
                        </a:rPr>
                        <a:t>Discussions</a:t>
                      </a:r>
                      <a:r>
                        <a:rPr lang="en-US" sz="1800" b="0" i="0">
                          <a:solidFill>
                            <a:srgbClr val="121D00"/>
                          </a:solidFill>
                          <a:effectLst/>
                          <a:latin typeface="Open Sans"/>
                        </a:rPr>
                        <a:t>​</a:t>
                      </a:r>
                      <a:endParaRPr lang="en-US" b="0" i="0">
                        <a:solidFill>
                          <a:srgbClr val="121D00"/>
                        </a:solidFill>
                        <a:effectLst/>
                        <a:latin typeface="Open Sans"/>
                      </a:endParaRPr>
                    </a:p>
                  </a:txBody>
                  <a:tcPr anchor="ctr">
                    <a:lnL w="15240" cap="flat" cmpd="sng" algn="ctr">
                      <a:solidFill>
                        <a:srgbClr val="121D00"/>
                      </a:solidFill>
                      <a:prstDash val="solid"/>
                      <a:round/>
                      <a:headEnd type="none" w="med" len="med"/>
                      <a:tailEnd type="none" w="med" len="med"/>
                    </a:lnL>
                    <a:lnR w="15240" cap="flat" cmpd="sng" algn="ctr">
                      <a:solidFill>
                        <a:srgbClr val="121D00"/>
                      </a:solidFill>
                      <a:prstDash val="solid"/>
                      <a:round/>
                      <a:headEnd type="none" w="med" len="med"/>
                      <a:tailEnd type="none" w="med" len="med"/>
                    </a:lnR>
                    <a:lnT w="15240" cap="flat" cmpd="sng" algn="ctr">
                      <a:solidFill>
                        <a:srgbClr val="FFFFFF"/>
                      </a:solidFill>
                      <a:prstDash val="solid"/>
                      <a:round/>
                      <a:headEnd type="none" w="med" len="med"/>
                      <a:tailEnd type="none" w="med" len="med"/>
                    </a:lnT>
                    <a:lnB w="15240" cap="flat" cmpd="sng" algn="ctr">
                      <a:solidFill>
                        <a:srgbClr val="121D00"/>
                      </a:solidFill>
                      <a:prstDash val="solid"/>
                      <a:round/>
                      <a:headEnd type="none" w="med" len="med"/>
                      <a:tailEnd type="none" w="med" len="med"/>
                    </a:lnB>
                    <a:solidFill>
                      <a:schemeClr val="accent3"/>
                    </a:solidFill>
                  </a:tcPr>
                </a:tc>
                <a:tc gridSpan="3">
                  <a:txBody>
                    <a:bodyPr/>
                    <a:lstStyle/>
                    <a:p>
                      <a:pPr algn="l" fontAlgn="base"/>
                      <a:r>
                        <a:rPr lang="en-US" sz="1200" b="0" i="0" dirty="0">
                          <a:solidFill>
                            <a:srgbClr val="121D00"/>
                          </a:solidFill>
                          <a:effectLst/>
                          <a:latin typeface="Open Sans" panose="020B0606030504020204" pitchFamily="34" charset="0"/>
                          <a:ea typeface="Open Sans" panose="020B0606030504020204" pitchFamily="34" charset="0"/>
                          <a:cs typeface="Open Sans" panose="020B0606030504020204" pitchFamily="34" charset="0"/>
                        </a:rPr>
                        <a:t>Test text here</a:t>
                      </a:r>
                    </a:p>
                  </a:txBody>
                  <a:tcPr anchor="ctr">
                    <a:lnL w="15240" cap="flat" cmpd="sng" algn="ctr">
                      <a:solidFill>
                        <a:srgbClr val="121D00"/>
                      </a:solidFill>
                      <a:prstDash val="solid"/>
                      <a:round/>
                      <a:headEnd type="none" w="med" len="med"/>
                      <a:tailEnd type="none" w="med" len="med"/>
                    </a:lnL>
                    <a:lnR w="15240" cap="flat" cmpd="sng" algn="ctr">
                      <a:solidFill>
                        <a:srgbClr val="121D00"/>
                      </a:solidFill>
                      <a:prstDash val="solid"/>
                      <a:round/>
                      <a:headEnd type="none" w="med" len="med"/>
                      <a:tailEnd type="none" w="med" len="med"/>
                    </a:lnR>
                    <a:lnT w="15240" cap="flat" cmpd="sng" algn="ctr">
                      <a:solidFill>
                        <a:srgbClr val="121D00"/>
                      </a:solidFill>
                      <a:prstDash val="solid"/>
                      <a:round/>
                      <a:headEnd type="none" w="med" len="med"/>
                      <a:tailEnd type="none" w="med" len="med"/>
                    </a:lnT>
                    <a:lnB w="15240" cap="flat" cmpd="sng" algn="ctr">
                      <a:solidFill>
                        <a:srgbClr val="121D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775089"/>
                  </a:ext>
                </a:extLst>
              </a:tr>
            </a:tbl>
          </a:graphicData>
        </a:graphic>
      </p:graphicFrame>
      <p:sp>
        <p:nvSpPr>
          <p:cNvPr id="6" name="Rectangle 1">
            <a:extLst>
              <a:ext uri="{FF2B5EF4-FFF2-40B4-BE49-F238E27FC236}">
                <a16:creationId xmlns:a16="http://schemas.microsoft.com/office/drawing/2014/main" id="{43EC38B0-20E8-4B5E-B144-F2EC3802A86F}"/>
              </a:ext>
            </a:extLst>
          </p:cNvPr>
          <p:cNvSpPr>
            <a:spLocks noChangeArrowheads="1"/>
          </p:cNvSpPr>
          <p:nvPr/>
        </p:nvSpPr>
        <p:spPr bwMode="auto">
          <a:xfrm>
            <a:off x="1733550" y="1990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03178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697CD-8B9A-4084-A18D-6A9798856076}"/>
              </a:ext>
            </a:extLst>
          </p:cNvPr>
          <p:cNvSpPr>
            <a:spLocks noGrp="1"/>
          </p:cNvSpPr>
          <p:nvPr>
            <p:ph type="title"/>
          </p:nvPr>
        </p:nvSpPr>
        <p:spPr/>
        <p:txBody>
          <a:bodyPr/>
          <a:lstStyle/>
          <a:p>
            <a:r>
              <a:rPr lang="en-US"/>
              <a:t>Action Items for Follow-Up</a:t>
            </a:r>
          </a:p>
        </p:txBody>
      </p:sp>
      <p:graphicFrame>
        <p:nvGraphicFramePr>
          <p:cNvPr id="6" name="Table 6">
            <a:extLst>
              <a:ext uri="{FF2B5EF4-FFF2-40B4-BE49-F238E27FC236}">
                <a16:creationId xmlns:a16="http://schemas.microsoft.com/office/drawing/2014/main" id="{8E7E1B1D-23F3-4D43-A8FC-E9F53140A022}"/>
              </a:ext>
            </a:extLst>
          </p:cNvPr>
          <p:cNvGraphicFramePr>
            <a:graphicFrameLocks noGrp="1"/>
          </p:cNvGraphicFramePr>
          <p:nvPr/>
        </p:nvGraphicFramePr>
        <p:xfrm>
          <a:off x="631371" y="2074350"/>
          <a:ext cx="10929258" cy="3145972"/>
        </p:xfrm>
        <a:graphic>
          <a:graphicData uri="http://schemas.openxmlformats.org/drawingml/2006/table">
            <a:tbl>
              <a:tblPr firstRow="1" bandRow="1">
                <a:tableStyleId>{5C22544A-7EE6-4342-B048-85BDC9FD1C3A}</a:tableStyleId>
              </a:tblPr>
              <a:tblGrid>
                <a:gridCol w="6411686">
                  <a:extLst>
                    <a:ext uri="{9D8B030D-6E8A-4147-A177-3AD203B41FA5}">
                      <a16:colId xmlns:a16="http://schemas.microsoft.com/office/drawing/2014/main" val="2267473976"/>
                    </a:ext>
                  </a:extLst>
                </a:gridCol>
                <a:gridCol w="2405743">
                  <a:extLst>
                    <a:ext uri="{9D8B030D-6E8A-4147-A177-3AD203B41FA5}">
                      <a16:colId xmlns:a16="http://schemas.microsoft.com/office/drawing/2014/main" val="3952988936"/>
                    </a:ext>
                  </a:extLst>
                </a:gridCol>
                <a:gridCol w="2111829">
                  <a:extLst>
                    <a:ext uri="{9D8B030D-6E8A-4147-A177-3AD203B41FA5}">
                      <a16:colId xmlns:a16="http://schemas.microsoft.com/office/drawing/2014/main" val="800152303"/>
                    </a:ext>
                  </a:extLst>
                </a:gridCol>
              </a:tblGrid>
              <a:tr h="620486">
                <a:tc>
                  <a:txBody>
                    <a:bodyPr/>
                    <a:lstStyle/>
                    <a:p>
                      <a:pPr algn="ctr"/>
                      <a:r>
                        <a:rPr lang="en-US"/>
                        <a:t>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Owner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Target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4775351"/>
                  </a:ext>
                </a:extLst>
              </a:tr>
              <a:tr h="66402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6222409"/>
                  </a:ext>
                </a:extLst>
              </a:tr>
              <a:tr h="62048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83853"/>
                  </a:ext>
                </a:extLst>
              </a:tr>
              <a:tr h="62048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89589"/>
                  </a:ext>
                </a:extLst>
              </a:tr>
              <a:tr h="62048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996791"/>
                  </a:ext>
                </a:extLst>
              </a:tr>
            </a:tbl>
          </a:graphicData>
        </a:graphic>
      </p:graphicFrame>
    </p:spTree>
    <p:extLst>
      <p:ext uri="{BB962C8B-B14F-4D97-AF65-F5344CB8AC3E}">
        <p14:creationId xmlns:p14="http://schemas.microsoft.com/office/powerpoint/2010/main" val="833130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697CD-8B9A-4084-A18D-6A9798856076}"/>
              </a:ext>
            </a:extLst>
          </p:cNvPr>
          <p:cNvSpPr>
            <a:spLocks noGrp="1"/>
          </p:cNvSpPr>
          <p:nvPr>
            <p:ph type="title"/>
          </p:nvPr>
        </p:nvSpPr>
        <p:spPr/>
        <p:txBody>
          <a:bodyPr/>
          <a:lstStyle/>
          <a:p>
            <a:r>
              <a:rPr lang="en-US"/>
              <a:t>Action Items </a:t>
            </a:r>
            <a:r>
              <a:rPr lang="en-US">
                <a:highlight>
                  <a:srgbClr val="FFFF00"/>
                </a:highlight>
              </a:rPr>
              <a:t>POTS Replacement</a:t>
            </a:r>
          </a:p>
        </p:txBody>
      </p:sp>
      <p:graphicFrame>
        <p:nvGraphicFramePr>
          <p:cNvPr id="6" name="Table 6">
            <a:extLst>
              <a:ext uri="{FF2B5EF4-FFF2-40B4-BE49-F238E27FC236}">
                <a16:creationId xmlns:a16="http://schemas.microsoft.com/office/drawing/2014/main" id="{8E7E1B1D-23F3-4D43-A8FC-E9F53140A022}"/>
              </a:ext>
            </a:extLst>
          </p:cNvPr>
          <p:cNvGraphicFramePr>
            <a:graphicFrameLocks noGrp="1"/>
          </p:cNvGraphicFramePr>
          <p:nvPr/>
        </p:nvGraphicFramePr>
        <p:xfrm>
          <a:off x="631371" y="2074350"/>
          <a:ext cx="10929258" cy="3145972"/>
        </p:xfrm>
        <a:graphic>
          <a:graphicData uri="http://schemas.openxmlformats.org/drawingml/2006/table">
            <a:tbl>
              <a:tblPr firstRow="1" bandRow="1">
                <a:tableStyleId>{5C22544A-7EE6-4342-B048-85BDC9FD1C3A}</a:tableStyleId>
              </a:tblPr>
              <a:tblGrid>
                <a:gridCol w="6411686">
                  <a:extLst>
                    <a:ext uri="{9D8B030D-6E8A-4147-A177-3AD203B41FA5}">
                      <a16:colId xmlns:a16="http://schemas.microsoft.com/office/drawing/2014/main" val="2267473976"/>
                    </a:ext>
                  </a:extLst>
                </a:gridCol>
                <a:gridCol w="2405743">
                  <a:extLst>
                    <a:ext uri="{9D8B030D-6E8A-4147-A177-3AD203B41FA5}">
                      <a16:colId xmlns:a16="http://schemas.microsoft.com/office/drawing/2014/main" val="3952988936"/>
                    </a:ext>
                  </a:extLst>
                </a:gridCol>
                <a:gridCol w="2111829">
                  <a:extLst>
                    <a:ext uri="{9D8B030D-6E8A-4147-A177-3AD203B41FA5}">
                      <a16:colId xmlns:a16="http://schemas.microsoft.com/office/drawing/2014/main" val="800152303"/>
                    </a:ext>
                  </a:extLst>
                </a:gridCol>
              </a:tblGrid>
              <a:tr h="620486">
                <a:tc>
                  <a:txBody>
                    <a:bodyPr/>
                    <a:lstStyle/>
                    <a:p>
                      <a:pPr algn="ctr"/>
                      <a:r>
                        <a:rPr lang="en-US"/>
                        <a:t>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Owner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Target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4775351"/>
                  </a:ext>
                </a:extLst>
              </a:tr>
              <a:tr h="66402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6222409"/>
                  </a:ext>
                </a:extLst>
              </a:tr>
              <a:tr h="62048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83853"/>
                  </a:ext>
                </a:extLst>
              </a:tr>
              <a:tr h="62048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89589"/>
                  </a:ext>
                </a:extLst>
              </a:tr>
              <a:tr h="62048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996791"/>
                  </a:ext>
                </a:extLst>
              </a:tr>
            </a:tbl>
          </a:graphicData>
        </a:graphic>
      </p:graphicFrame>
    </p:spTree>
    <p:extLst>
      <p:ext uri="{BB962C8B-B14F-4D97-AF65-F5344CB8AC3E}">
        <p14:creationId xmlns:p14="http://schemas.microsoft.com/office/powerpoint/2010/main" val="132699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697CD-8B9A-4084-A18D-6A9798856076}"/>
              </a:ext>
            </a:extLst>
          </p:cNvPr>
          <p:cNvSpPr>
            <a:spLocks noGrp="1"/>
          </p:cNvSpPr>
          <p:nvPr>
            <p:ph type="title"/>
          </p:nvPr>
        </p:nvSpPr>
        <p:spPr/>
        <p:txBody>
          <a:bodyPr/>
          <a:lstStyle/>
          <a:p>
            <a:r>
              <a:rPr lang="en-US"/>
              <a:t>Action Items for </a:t>
            </a:r>
            <a:r>
              <a:rPr lang="en-US">
                <a:highlight>
                  <a:srgbClr val="FFFF00"/>
                </a:highlight>
              </a:rPr>
              <a:t>LTE MTM Data</a:t>
            </a:r>
          </a:p>
        </p:txBody>
      </p:sp>
      <p:graphicFrame>
        <p:nvGraphicFramePr>
          <p:cNvPr id="6" name="Table 6">
            <a:extLst>
              <a:ext uri="{FF2B5EF4-FFF2-40B4-BE49-F238E27FC236}">
                <a16:creationId xmlns:a16="http://schemas.microsoft.com/office/drawing/2014/main" id="{8E7E1B1D-23F3-4D43-A8FC-E9F53140A022}"/>
              </a:ext>
            </a:extLst>
          </p:cNvPr>
          <p:cNvGraphicFramePr>
            <a:graphicFrameLocks noGrp="1"/>
          </p:cNvGraphicFramePr>
          <p:nvPr/>
        </p:nvGraphicFramePr>
        <p:xfrm>
          <a:off x="631371" y="2074350"/>
          <a:ext cx="10929258" cy="3145972"/>
        </p:xfrm>
        <a:graphic>
          <a:graphicData uri="http://schemas.openxmlformats.org/drawingml/2006/table">
            <a:tbl>
              <a:tblPr firstRow="1" bandRow="1">
                <a:tableStyleId>{5C22544A-7EE6-4342-B048-85BDC9FD1C3A}</a:tableStyleId>
              </a:tblPr>
              <a:tblGrid>
                <a:gridCol w="6411686">
                  <a:extLst>
                    <a:ext uri="{9D8B030D-6E8A-4147-A177-3AD203B41FA5}">
                      <a16:colId xmlns:a16="http://schemas.microsoft.com/office/drawing/2014/main" val="2267473976"/>
                    </a:ext>
                  </a:extLst>
                </a:gridCol>
                <a:gridCol w="2405743">
                  <a:extLst>
                    <a:ext uri="{9D8B030D-6E8A-4147-A177-3AD203B41FA5}">
                      <a16:colId xmlns:a16="http://schemas.microsoft.com/office/drawing/2014/main" val="3952988936"/>
                    </a:ext>
                  </a:extLst>
                </a:gridCol>
                <a:gridCol w="2111829">
                  <a:extLst>
                    <a:ext uri="{9D8B030D-6E8A-4147-A177-3AD203B41FA5}">
                      <a16:colId xmlns:a16="http://schemas.microsoft.com/office/drawing/2014/main" val="800152303"/>
                    </a:ext>
                  </a:extLst>
                </a:gridCol>
              </a:tblGrid>
              <a:tr h="620486">
                <a:tc>
                  <a:txBody>
                    <a:bodyPr/>
                    <a:lstStyle/>
                    <a:p>
                      <a:pPr algn="ctr"/>
                      <a:r>
                        <a:rPr lang="en-US"/>
                        <a:t>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Owner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Target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4775351"/>
                  </a:ext>
                </a:extLst>
              </a:tr>
              <a:tr h="66402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6222409"/>
                  </a:ext>
                </a:extLst>
              </a:tr>
              <a:tr h="62048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83853"/>
                  </a:ext>
                </a:extLst>
              </a:tr>
              <a:tr h="62048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89589"/>
                  </a:ext>
                </a:extLst>
              </a:tr>
              <a:tr h="62048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996791"/>
                  </a:ext>
                </a:extLst>
              </a:tr>
            </a:tbl>
          </a:graphicData>
        </a:graphic>
      </p:graphicFrame>
    </p:spTree>
    <p:extLst>
      <p:ext uri="{BB962C8B-B14F-4D97-AF65-F5344CB8AC3E}">
        <p14:creationId xmlns:p14="http://schemas.microsoft.com/office/powerpoint/2010/main" val="392950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7FAC6A-7CF1-4CB7-9961-09DE5E920EEA}"/>
              </a:ext>
            </a:extLst>
          </p:cNvPr>
          <p:cNvSpPr>
            <a:spLocks noGrp="1"/>
          </p:cNvSpPr>
          <p:nvPr>
            <p:ph type="title"/>
          </p:nvPr>
        </p:nvSpPr>
        <p:spPr/>
        <p:txBody>
          <a:bodyPr>
            <a:noAutofit/>
          </a:bodyPr>
          <a:lstStyle/>
          <a:p>
            <a:r>
              <a:rPr lang="en-US" sz="7200">
                <a:latin typeface="Open Sans Extrabold" panose="020B0906030804020204" pitchFamily="34" charset="0"/>
                <a:ea typeface="Open Sans Extrabold" panose="020B0906030804020204" pitchFamily="34" charset="0"/>
                <a:cs typeface="Open Sans Extrabold" panose="020B0906030804020204" pitchFamily="34" charset="0"/>
              </a:rPr>
              <a:t>THANK YOU</a:t>
            </a:r>
          </a:p>
        </p:txBody>
      </p:sp>
    </p:spTree>
    <p:extLst>
      <p:ext uri="{BB962C8B-B14F-4D97-AF65-F5344CB8AC3E}">
        <p14:creationId xmlns:p14="http://schemas.microsoft.com/office/powerpoint/2010/main" val="1048235739"/>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7FB6E-184F-477E-A704-E12B56178946}"/>
              </a:ext>
            </a:extLst>
          </p:cNvPr>
          <p:cNvSpPr>
            <a:spLocks noGrp="1"/>
          </p:cNvSpPr>
          <p:nvPr>
            <p:ph type="title"/>
          </p:nvPr>
        </p:nvSpPr>
        <p:spPr>
          <a:xfrm>
            <a:off x="494220" y="116975"/>
            <a:ext cx="2335244" cy="876821"/>
          </a:xfrm>
        </p:spPr>
        <p:txBody>
          <a:bodyPr>
            <a:normAutofit/>
          </a:bodyPr>
          <a:lstStyle/>
          <a:p>
            <a:r>
              <a:rPr lang="en-US" b="1">
                <a:solidFill>
                  <a:srgbClr val="518EB2"/>
                </a:solidFill>
              </a:rPr>
              <a:t>Insync</a:t>
            </a:r>
            <a:r>
              <a:rPr lang="en-US" sz="1800" baseline="100000">
                <a:solidFill>
                  <a:srgbClr val="518EB2"/>
                </a:solidFill>
              </a:rPr>
              <a:t>sm</a:t>
            </a:r>
            <a:endParaRPr lang="en-US" sz="2800" i="1" baseline="100000" dirty="0">
              <a:solidFill>
                <a:srgbClr val="518EB2"/>
              </a:solidFill>
            </a:endParaRPr>
          </a:p>
        </p:txBody>
      </p:sp>
      <p:grpSp>
        <p:nvGrpSpPr>
          <p:cNvPr id="2" name="Group 1">
            <a:extLst>
              <a:ext uri="{FF2B5EF4-FFF2-40B4-BE49-F238E27FC236}">
                <a16:creationId xmlns:a16="http://schemas.microsoft.com/office/drawing/2014/main" id="{A84909F0-7D55-0D84-3883-C1114CA4A31B}"/>
              </a:ext>
            </a:extLst>
          </p:cNvPr>
          <p:cNvGrpSpPr/>
          <p:nvPr/>
        </p:nvGrpSpPr>
        <p:grpSpPr>
          <a:xfrm>
            <a:off x="9170400" y="394497"/>
            <a:ext cx="2681936" cy="557788"/>
            <a:chOff x="8530006" y="5872857"/>
            <a:chExt cx="1876871" cy="390351"/>
          </a:xfrm>
        </p:grpSpPr>
        <p:pic>
          <p:nvPicPr>
            <p:cNvPr id="3" name="Picture 2" descr="Logo&#10;&#10;Description automatically generated">
              <a:extLst>
                <a:ext uri="{FF2B5EF4-FFF2-40B4-BE49-F238E27FC236}">
                  <a16:creationId xmlns:a16="http://schemas.microsoft.com/office/drawing/2014/main" id="{316E5688-07ED-54AF-9F07-A85DF7680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1974" y="5872857"/>
              <a:ext cx="974903" cy="390351"/>
            </a:xfrm>
            <a:prstGeom prst="rect">
              <a:avLst/>
            </a:prstGeom>
          </p:spPr>
        </p:pic>
        <p:pic>
          <p:nvPicPr>
            <p:cNvPr id="7" name="Picture 10">
              <a:extLst>
                <a:ext uri="{FF2B5EF4-FFF2-40B4-BE49-F238E27FC236}">
                  <a16:creationId xmlns:a16="http://schemas.microsoft.com/office/drawing/2014/main" id="{9817CC4B-3E70-049B-B65E-682DB4B4FC1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30006" y="5968818"/>
              <a:ext cx="781612" cy="13733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067E01E2-5BC1-8D7B-28B7-F1E3D8B789AA}"/>
                </a:ext>
              </a:extLst>
            </p:cNvPr>
            <p:cNvCxnSpPr>
              <a:cxnSpLocks/>
            </p:cNvCxnSpPr>
            <p:nvPr/>
          </p:nvCxnSpPr>
          <p:spPr>
            <a:xfrm>
              <a:off x="9424510" y="5891357"/>
              <a:ext cx="0" cy="264843"/>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D5FB3745-8C68-B187-3D2A-EEAF61172D7F}"/>
              </a:ext>
            </a:extLst>
          </p:cNvPr>
          <p:cNvSpPr txBox="1"/>
          <p:nvPr/>
        </p:nvSpPr>
        <p:spPr>
          <a:xfrm>
            <a:off x="1521152" y="707698"/>
            <a:ext cx="2462255" cy="261610"/>
          </a:xfrm>
          <a:prstGeom prst="rect">
            <a:avLst/>
          </a:prstGeom>
          <a:noFill/>
        </p:spPr>
        <p:txBody>
          <a:bodyPr wrap="square">
            <a:spAutoFit/>
          </a:bodyPr>
          <a:lstStyle/>
          <a:p>
            <a:r>
              <a:rPr lang="en-US" sz="1100" i="0" spc="-20">
                <a:effectLst/>
                <a:latin typeface="Roboto Light" panose="02000000000000000000" pitchFamily="2" charset="0"/>
                <a:ea typeface="Roboto Light" panose="02000000000000000000" pitchFamily="2" charset="0"/>
              </a:rPr>
              <a:t>Powered by Sophos, delivered by Lingo</a:t>
            </a:r>
          </a:p>
        </p:txBody>
      </p:sp>
      <p:grpSp>
        <p:nvGrpSpPr>
          <p:cNvPr id="72" name="Group 71">
            <a:extLst>
              <a:ext uri="{FF2B5EF4-FFF2-40B4-BE49-F238E27FC236}">
                <a16:creationId xmlns:a16="http://schemas.microsoft.com/office/drawing/2014/main" id="{7F535932-B9AB-CD56-4E10-D8E22C11B521}"/>
              </a:ext>
            </a:extLst>
          </p:cNvPr>
          <p:cNvGrpSpPr/>
          <p:nvPr/>
        </p:nvGrpSpPr>
        <p:grpSpPr>
          <a:xfrm>
            <a:off x="708612" y="1816433"/>
            <a:ext cx="3072283" cy="1230515"/>
            <a:chOff x="727579" y="1855186"/>
            <a:chExt cx="3072283" cy="1230515"/>
          </a:xfrm>
        </p:grpSpPr>
        <p:sp>
          <p:nvSpPr>
            <p:cNvPr id="5" name="TextBox 4">
              <a:extLst>
                <a:ext uri="{FF2B5EF4-FFF2-40B4-BE49-F238E27FC236}">
                  <a16:creationId xmlns:a16="http://schemas.microsoft.com/office/drawing/2014/main" id="{1EFC57AA-32B9-C74B-CBBA-4E560BC579D8}"/>
                </a:ext>
              </a:extLst>
            </p:cNvPr>
            <p:cNvSpPr txBox="1"/>
            <p:nvPr/>
          </p:nvSpPr>
          <p:spPr>
            <a:xfrm>
              <a:off x="727579" y="2070038"/>
              <a:ext cx="3072283" cy="1015663"/>
            </a:xfrm>
            <a:prstGeom prst="rect">
              <a:avLst/>
            </a:prstGeom>
            <a:noFill/>
          </p:spPr>
          <p:txBody>
            <a:bodyPr wrap="square">
              <a:spAutoFit/>
            </a:bodyPr>
            <a:lstStyle/>
            <a:p>
              <a:pPr>
                <a:lnSpc>
                  <a:spcPts val="1200"/>
                </a:lnSpc>
              </a:pPr>
              <a:r>
                <a:rPr lang="en-US" sz="1000" spc="-10">
                  <a:solidFill>
                    <a:schemeClr val="tx1">
                      <a:lumMod val="85000"/>
                      <a:lumOff val="15000"/>
                    </a:schemeClr>
                  </a:solidFill>
                  <a:latin typeface="Roboto Light" panose="02000000000000000000" pitchFamily="2" charset="0"/>
                  <a:ea typeface="Roboto Light" panose="02000000000000000000" pitchFamily="2" charset="0"/>
                </a:rPr>
                <a:t>Next generation protection combines security and network appliances into one. Full Intrusion Detection and Prevention Systems options built into firewall rules. Sophos Deep Learning and Zero-Day Protection detects malware based on file behavior, not a list of virus definitions.</a:t>
              </a:r>
            </a:p>
          </p:txBody>
        </p:sp>
        <p:sp>
          <p:nvSpPr>
            <p:cNvPr id="6" name="TextBox 5">
              <a:extLst>
                <a:ext uri="{FF2B5EF4-FFF2-40B4-BE49-F238E27FC236}">
                  <a16:creationId xmlns:a16="http://schemas.microsoft.com/office/drawing/2014/main" id="{BCC82048-7000-D257-2165-A33B85DAF5B0}"/>
                </a:ext>
              </a:extLst>
            </p:cNvPr>
            <p:cNvSpPr txBox="1"/>
            <p:nvPr/>
          </p:nvSpPr>
          <p:spPr>
            <a:xfrm>
              <a:off x="755424" y="1855186"/>
              <a:ext cx="3016591" cy="297517"/>
            </a:xfrm>
            <a:prstGeom prst="rect">
              <a:avLst/>
            </a:prstGeom>
            <a:noFill/>
          </p:spPr>
          <p:txBody>
            <a:bodyPr wrap="square">
              <a:spAutoFit/>
            </a:bodyPr>
            <a:lstStyle/>
            <a:p>
              <a:pPr>
                <a:lnSpc>
                  <a:spcPts val="1600"/>
                </a:lnSpc>
              </a:pPr>
              <a:r>
                <a:rPr lang="en-US" sz="1600" b="1" spc="-20">
                  <a:solidFill>
                    <a:schemeClr val="tx1">
                      <a:lumMod val="85000"/>
                      <a:lumOff val="15000"/>
                    </a:schemeClr>
                  </a:solidFill>
                  <a:latin typeface="Roboto" panose="02000000000000000000" pitchFamily="2" charset="0"/>
                  <a:ea typeface="Roboto" panose="02000000000000000000" pitchFamily="2" charset="0"/>
                </a:rPr>
                <a:t>XGS 107 Firewall</a:t>
              </a:r>
              <a:endParaRPr lang="en-US" sz="1600" b="1" spc="-20">
                <a:solidFill>
                  <a:srgbClr val="8CC12B"/>
                </a:solidFill>
                <a:latin typeface="Roboto" panose="02000000000000000000" pitchFamily="2" charset="0"/>
                <a:ea typeface="Roboto" panose="02000000000000000000" pitchFamily="2" charset="0"/>
              </a:endParaRPr>
            </a:p>
          </p:txBody>
        </p:sp>
      </p:grpSp>
      <p:grpSp>
        <p:nvGrpSpPr>
          <p:cNvPr id="73" name="Group 72">
            <a:extLst>
              <a:ext uri="{FF2B5EF4-FFF2-40B4-BE49-F238E27FC236}">
                <a16:creationId xmlns:a16="http://schemas.microsoft.com/office/drawing/2014/main" id="{09A43F27-CF99-62B6-BE5A-149A66ABC5C0}"/>
              </a:ext>
            </a:extLst>
          </p:cNvPr>
          <p:cNvGrpSpPr/>
          <p:nvPr/>
        </p:nvGrpSpPr>
        <p:grpSpPr>
          <a:xfrm>
            <a:off x="8608834" y="1700679"/>
            <a:ext cx="3072282" cy="2020955"/>
            <a:chOff x="4218796" y="1772692"/>
            <a:chExt cx="3072282" cy="2020955"/>
          </a:xfrm>
        </p:grpSpPr>
        <p:sp>
          <p:nvSpPr>
            <p:cNvPr id="11" name="TextBox 10">
              <a:extLst>
                <a:ext uri="{FF2B5EF4-FFF2-40B4-BE49-F238E27FC236}">
                  <a16:creationId xmlns:a16="http://schemas.microsoft.com/office/drawing/2014/main" id="{05B48486-A8FB-392A-C6E3-2FAC53CB441F}"/>
                </a:ext>
              </a:extLst>
            </p:cNvPr>
            <p:cNvSpPr txBox="1"/>
            <p:nvPr/>
          </p:nvSpPr>
          <p:spPr>
            <a:xfrm>
              <a:off x="4218796" y="2008543"/>
              <a:ext cx="3072282" cy="1785104"/>
            </a:xfrm>
            <a:prstGeom prst="rect">
              <a:avLst/>
            </a:prstGeom>
            <a:noFill/>
          </p:spPr>
          <p:txBody>
            <a:bodyPr wrap="square">
              <a:spAutoFit/>
            </a:bodyPr>
            <a:lstStyle>
              <a:defPPr>
                <a:defRPr lang="en-US"/>
              </a:defPPr>
              <a:lvl1pPr>
                <a:lnSpc>
                  <a:spcPts val="1600"/>
                </a:lnSpc>
                <a:defRPr sz="1000" spc="-10">
                  <a:solidFill>
                    <a:schemeClr val="tx1">
                      <a:lumMod val="85000"/>
                      <a:lumOff val="15000"/>
                    </a:schemeClr>
                  </a:solidFill>
                  <a:latin typeface="Raleway" panose="020B0503030101060003" pitchFamily="34" charset="0"/>
                  <a:ea typeface="Roboto Light" panose="02000000000000000000" pitchFamily="2" charset="0"/>
                </a:defRPr>
              </a:lvl1pPr>
            </a:lstStyle>
            <a:p>
              <a:pPr>
                <a:lnSpc>
                  <a:spcPts val="1200"/>
                </a:lnSpc>
              </a:pPr>
              <a:r>
                <a:rPr lang="en-US">
                  <a:latin typeface="Roboto Light" panose="02000000000000000000" pitchFamily="2" charset="0"/>
                </a:rPr>
                <a:t>Managed from Sophos Central portal. Able to create locations and assign access points to a map after install. Option for global settings for companies that have consistent Wi-Fi SSIDs and passwords across locations. APX series can take advantage of Sophos Heartbeat when paired with firewall and/or Intercept-X Advanced. Will alert to possible threats on your network such as rogue access points, SSID spoofing, etc. Usage reports advise on network health and inappropriate behavior. Easy deployment. Outdoor model available.</a:t>
              </a:r>
            </a:p>
          </p:txBody>
        </p:sp>
        <p:sp>
          <p:nvSpPr>
            <p:cNvPr id="12" name="TextBox 11">
              <a:extLst>
                <a:ext uri="{FF2B5EF4-FFF2-40B4-BE49-F238E27FC236}">
                  <a16:creationId xmlns:a16="http://schemas.microsoft.com/office/drawing/2014/main" id="{3CFB2D55-C8A7-DF52-2DB6-E2B42350CEF5}"/>
                </a:ext>
              </a:extLst>
            </p:cNvPr>
            <p:cNvSpPr txBox="1"/>
            <p:nvPr/>
          </p:nvSpPr>
          <p:spPr>
            <a:xfrm>
              <a:off x="4218796" y="1772692"/>
              <a:ext cx="2835067" cy="297517"/>
            </a:xfrm>
            <a:prstGeom prst="rect">
              <a:avLst/>
            </a:prstGeom>
            <a:noFill/>
          </p:spPr>
          <p:txBody>
            <a:bodyPr wrap="square">
              <a:spAutoFit/>
            </a:bodyPr>
            <a:lstStyle/>
            <a:p>
              <a:pPr>
                <a:lnSpc>
                  <a:spcPts val="1600"/>
                </a:lnSpc>
              </a:pPr>
              <a:r>
                <a:rPr lang="en-US" sz="1600" b="1" spc="-20">
                  <a:solidFill>
                    <a:schemeClr val="tx1">
                      <a:lumMod val="85000"/>
                      <a:lumOff val="15000"/>
                    </a:schemeClr>
                  </a:solidFill>
                  <a:latin typeface="Roboto" panose="02000000000000000000" pitchFamily="2" charset="0"/>
                  <a:ea typeface="Roboto" panose="02000000000000000000" pitchFamily="2" charset="0"/>
                </a:rPr>
                <a:t>APX 120 Access Point</a:t>
              </a:r>
            </a:p>
          </p:txBody>
        </p:sp>
      </p:grpSp>
      <p:grpSp>
        <p:nvGrpSpPr>
          <p:cNvPr id="83" name="Group 82">
            <a:extLst>
              <a:ext uri="{FF2B5EF4-FFF2-40B4-BE49-F238E27FC236}">
                <a16:creationId xmlns:a16="http://schemas.microsoft.com/office/drawing/2014/main" id="{8D3776F8-EDC1-81A8-203C-106A75A5469A}"/>
              </a:ext>
            </a:extLst>
          </p:cNvPr>
          <p:cNvGrpSpPr/>
          <p:nvPr/>
        </p:nvGrpSpPr>
        <p:grpSpPr>
          <a:xfrm>
            <a:off x="4465491" y="1482309"/>
            <a:ext cx="3078454" cy="1351939"/>
            <a:chOff x="772901" y="3100104"/>
            <a:chExt cx="3078454" cy="1351939"/>
          </a:xfrm>
        </p:grpSpPr>
        <p:sp>
          <p:nvSpPr>
            <p:cNvPr id="21" name="TextBox 20">
              <a:extLst>
                <a:ext uri="{FF2B5EF4-FFF2-40B4-BE49-F238E27FC236}">
                  <a16:creationId xmlns:a16="http://schemas.microsoft.com/office/drawing/2014/main" id="{4B052711-D533-BD4A-05C5-89B68221EF35}"/>
                </a:ext>
              </a:extLst>
            </p:cNvPr>
            <p:cNvSpPr txBox="1"/>
            <p:nvPr/>
          </p:nvSpPr>
          <p:spPr>
            <a:xfrm>
              <a:off x="772901" y="3100104"/>
              <a:ext cx="2800543" cy="579646"/>
            </a:xfrm>
            <a:prstGeom prst="rect">
              <a:avLst/>
            </a:prstGeom>
            <a:noFill/>
          </p:spPr>
          <p:txBody>
            <a:bodyPr wrap="square">
              <a:spAutoFit/>
            </a:bodyPr>
            <a:lstStyle/>
            <a:p>
              <a:pPr>
                <a:lnSpc>
                  <a:spcPts val="1900"/>
                </a:lnSpc>
              </a:pPr>
              <a:r>
                <a:rPr lang="en-US" sz="1600" b="1" spc="-20">
                  <a:solidFill>
                    <a:schemeClr val="tx1">
                      <a:lumMod val="85000"/>
                      <a:lumOff val="15000"/>
                    </a:schemeClr>
                  </a:solidFill>
                  <a:latin typeface="Roboto" panose="02000000000000000000" pitchFamily="2" charset="0"/>
                  <a:ea typeface="Roboto" panose="02000000000000000000" pitchFamily="2" charset="0"/>
                </a:rPr>
                <a:t>MDR Advanced Detection &amp; Response</a:t>
              </a:r>
            </a:p>
          </p:txBody>
        </p:sp>
        <p:sp>
          <p:nvSpPr>
            <p:cNvPr id="27" name="TextBox 26">
              <a:extLst>
                <a:ext uri="{FF2B5EF4-FFF2-40B4-BE49-F238E27FC236}">
                  <a16:creationId xmlns:a16="http://schemas.microsoft.com/office/drawing/2014/main" id="{CF92B3BD-C634-22D8-547C-DD443E2B7E4B}"/>
                </a:ext>
              </a:extLst>
            </p:cNvPr>
            <p:cNvSpPr txBox="1"/>
            <p:nvPr/>
          </p:nvSpPr>
          <p:spPr>
            <a:xfrm>
              <a:off x="779073" y="3590269"/>
              <a:ext cx="3072282" cy="861774"/>
            </a:xfrm>
            <a:prstGeom prst="rect">
              <a:avLst/>
            </a:prstGeom>
            <a:noFill/>
          </p:spPr>
          <p:txBody>
            <a:bodyPr wrap="square">
              <a:spAutoFit/>
            </a:bodyPr>
            <a:lstStyle/>
            <a:p>
              <a:pPr>
                <a:lnSpc>
                  <a:spcPts val="1200"/>
                </a:lnSpc>
              </a:pPr>
              <a:r>
                <a:rPr lang="en-US" sz="1000" spc="-10">
                  <a:solidFill>
                    <a:schemeClr val="tx1">
                      <a:lumMod val="85000"/>
                      <a:lumOff val="15000"/>
                    </a:schemeClr>
                  </a:solidFill>
                  <a:latin typeface="Roboto Light" panose="02000000000000000000" pitchFamily="2" charset="0"/>
                  <a:ea typeface="Roboto Light" panose="02000000000000000000" pitchFamily="2" charset="0"/>
                </a:rPr>
                <a:t>Sophos Managed Detection and Response is a fully managed service delivered by experts who detect and respond to cyberattacks targeting your computers, servers, networks, cloud workloads, email accounts, and more.</a:t>
              </a:r>
            </a:p>
          </p:txBody>
        </p:sp>
      </p:grpSp>
      <p:grpSp>
        <p:nvGrpSpPr>
          <p:cNvPr id="74" name="Group 73">
            <a:extLst>
              <a:ext uri="{FF2B5EF4-FFF2-40B4-BE49-F238E27FC236}">
                <a16:creationId xmlns:a16="http://schemas.microsoft.com/office/drawing/2014/main" id="{549512E5-0F7E-7591-A0B3-2A347E9D36F3}"/>
              </a:ext>
            </a:extLst>
          </p:cNvPr>
          <p:cNvGrpSpPr/>
          <p:nvPr/>
        </p:nvGrpSpPr>
        <p:grpSpPr>
          <a:xfrm>
            <a:off x="686888" y="4828788"/>
            <a:ext cx="3083764" cy="1125164"/>
            <a:chOff x="4231970" y="3907947"/>
            <a:chExt cx="3083764" cy="1125164"/>
          </a:xfrm>
        </p:grpSpPr>
        <p:sp>
          <p:nvSpPr>
            <p:cNvPr id="28" name="TextBox 27">
              <a:extLst>
                <a:ext uri="{FF2B5EF4-FFF2-40B4-BE49-F238E27FC236}">
                  <a16:creationId xmlns:a16="http://schemas.microsoft.com/office/drawing/2014/main" id="{A51F3753-679F-F60B-DEDA-5F0A77695C8C}"/>
                </a:ext>
              </a:extLst>
            </p:cNvPr>
            <p:cNvSpPr txBox="1"/>
            <p:nvPr/>
          </p:nvSpPr>
          <p:spPr>
            <a:xfrm>
              <a:off x="4231970" y="3907947"/>
              <a:ext cx="2778709" cy="297517"/>
            </a:xfrm>
            <a:prstGeom prst="rect">
              <a:avLst/>
            </a:prstGeom>
            <a:noFill/>
          </p:spPr>
          <p:txBody>
            <a:bodyPr wrap="square">
              <a:spAutoFit/>
            </a:bodyPr>
            <a:lstStyle/>
            <a:p>
              <a:pPr>
                <a:lnSpc>
                  <a:spcPts val="1600"/>
                </a:lnSpc>
              </a:pPr>
              <a:r>
                <a:rPr lang="en-US" sz="1600" b="1" spc="-20">
                  <a:solidFill>
                    <a:schemeClr val="tx1">
                      <a:lumMod val="85000"/>
                      <a:lumOff val="15000"/>
                    </a:schemeClr>
                  </a:solidFill>
                  <a:latin typeface="Roboto" panose="02000000000000000000" pitchFamily="2" charset="0"/>
                  <a:ea typeface="Roboto" panose="02000000000000000000" pitchFamily="2" charset="0"/>
                </a:rPr>
                <a:t>Central Device Encryption</a:t>
              </a:r>
            </a:p>
          </p:txBody>
        </p:sp>
        <p:sp>
          <p:nvSpPr>
            <p:cNvPr id="34" name="TextBox 33">
              <a:extLst>
                <a:ext uri="{FF2B5EF4-FFF2-40B4-BE49-F238E27FC236}">
                  <a16:creationId xmlns:a16="http://schemas.microsoft.com/office/drawing/2014/main" id="{9C1D15A2-93B8-FBBD-F9D2-363A143F2FB5}"/>
                </a:ext>
              </a:extLst>
            </p:cNvPr>
            <p:cNvSpPr txBox="1"/>
            <p:nvPr/>
          </p:nvSpPr>
          <p:spPr>
            <a:xfrm>
              <a:off x="4243451" y="4171337"/>
              <a:ext cx="3072283" cy="861774"/>
            </a:xfrm>
            <a:prstGeom prst="rect">
              <a:avLst/>
            </a:prstGeom>
            <a:noFill/>
          </p:spPr>
          <p:txBody>
            <a:bodyPr wrap="square">
              <a:spAutoFit/>
            </a:bodyPr>
            <a:lstStyle>
              <a:defPPr>
                <a:defRPr lang="en-US"/>
              </a:defPPr>
              <a:lvl1pPr>
                <a:lnSpc>
                  <a:spcPts val="1200"/>
                </a:lnSpc>
                <a:defRPr sz="1000" spc="-10">
                  <a:solidFill>
                    <a:schemeClr val="tx1">
                      <a:lumMod val="85000"/>
                      <a:lumOff val="15000"/>
                    </a:schemeClr>
                  </a:solidFill>
                  <a:latin typeface="Roboto Light" panose="02000000000000000000" pitchFamily="2" charset="0"/>
                  <a:ea typeface="Roboto Light" panose="02000000000000000000" pitchFamily="2" charset="0"/>
                </a:defRPr>
              </a:lvl1pPr>
            </a:lstStyle>
            <a:p>
              <a:r>
                <a:rPr lang="en-US"/>
                <a:t>Secure Devices and Data with full disk encryption for Windows and macOS. It’s intuitive, easy to setup, easy to manage. Start securing devices in minutes. Document compliance – Verify device encryption status and demonstrate compliance.</a:t>
              </a:r>
            </a:p>
          </p:txBody>
        </p:sp>
      </p:grpSp>
      <p:grpSp>
        <p:nvGrpSpPr>
          <p:cNvPr id="85" name="Group 84">
            <a:extLst>
              <a:ext uri="{FF2B5EF4-FFF2-40B4-BE49-F238E27FC236}">
                <a16:creationId xmlns:a16="http://schemas.microsoft.com/office/drawing/2014/main" id="{254F313B-CF4F-D394-D739-34E257ECA951}"/>
              </a:ext>
            </a:extLst>
          </p:cNvPr>
          <p:cNvGrpSpPr/>
          <p:nvPr/>
        </p:nvGrpSpPr>
        <p:grpSpPr>
          <a:xfrm>
            <a:off x="4398601" y="3152470"/>
            <a:ext cx="3430466" cy="1579792"/>
            <a:chOff x="4315066" y="3254853"/>
            <a:chExt cx="3430466" cy="1579792"/>
          </a:xfrm>
        </p:grpSpPr>
        <p:sp>
          <p:nvSpPr>
            <p:cNvPr id="35" name="TextBox 34">
              <a:extLst>
                <a:ext uri="{FF2B5EF4-FFF2-40B4-BE49-F238E27FC236}">
                  <a16:creationId xmlns:a16="http://schemas.microsoft.com/office/drawing/2014/main" id="{3A4E63CC-3090-CCB2-75AF-15E259EC32B8}"/>
                </a:ext>
              </a:extLst>
            </p:cNvPr>
            <p:cNvSpPr txBox="1"/>
            <p:nvPr/>
          </p:nvSpPr>
          <p:spPr>
            <a:xfrm>
              <a:off x="4315066" y="3254853"/>
              <a:ext cx="3430466" cy="297517"/>
            </a:xfrm>
            <a:prstGeom prst="rect">
              <a:avLst/>
            </a:prstGeom>
            <a:noFill/>
          </p:spPr>
          <p:txBody>
            <a:bodyPr wrap="square">
              <a:spAutoFit/>
            </a:bodyPr>
            <a:lstStyle/>
            <a:p>
              <a:pPr>
                <a:lnSpc>
                  <a:spcPts val="1600"/>
                </a:lnSpc>
              </a:pPr>
              <a:r>
                <a:rPr lang="en-US" sz="1600" b="1" spc="-20">
                  <a:solidFill>
                    <a:schemeClr val="tx1">
                      <a:lumMod val="85000"/>
                      <a:lumOff val="15000"/>
                    </a:schemeClr>
                  </a:solidFill>
                  <a:latin typeface="Roboto" panose="02000000000000000000" pitchFamily="2" charset="0"/>
                  <a:ea typeface="Roboto" panose="02000000000000000000" pitchFamily="2" charset="0"/>
                </a:rPr>
                <a:t>Intercept-X Advanced</a:t>
              </a:r>
            </a:p>
          </p:txBody>
        </p:sp>
        <p:sp>
          <p:nvSpPr>
            <p:cNvPr id="36" name="TextBox 35">
              <a:extLst>
                <a:ext uri="{FF2B5EF4-FFF2-40B4-BE49-F238E27FC236}">
                  <a16:creationId xmlns:a16="http://schemas.microsoft.com/office/drawing/2014/main" id="{07FB6AA6-AB6A-5CE6-A370-A2C4BC60D56B}"/>
                </a:ext>
              </a:extLst>
            </p:cNvPr>
            <p:cNvSpPr txBox="1"/>
            <p:nvPr/>
          </p:nvSpPr>
          <p:spPr>
            <a:xfrm>
              <a:off x="4315066" y="3511206"/>
              <a:ext cx="3072282" cy="1323439"/>
            </a:xfrm>
            <a:prstGeom prst="rect">
              <a:avLst/>
            </a:prstGeom>
            <a:noFill/>
          </p:spPr>
          <p:txBody>
            <a:bodyPr wrap="square">
              <a:spAutoFit/>
            </a:bodyPr>
            <a:lstStyle>
              <a:defPPr>
                <a:defRPr lang="en-US"/>
              </a:defPPr>
              <a:lvl1pPr>
                <a:lnSpc>
                  <a:spcPts val="1200"/>
                </a:lnSpc>
                <a:defRPr sz="1000" spc="-10">
                  <a:solidFill>
                    <a:schemeClr val="tx1">
                      <a:lumMod val="85000"/>
                      <a:lumOff val="15000"/>
                    </a:schemeClr>
                  </a:solidFill>
                  <a:latin typeface="Roboto Light" panose="02000000000000000000" pitchFamily="2" charset="0"/>
                  <a:ea typeface="Roboto Light" panose="02000000000000000000" pitchFamily="2" charset="0"/>
                </a:defRPr>
              </a:lvl1pPr>
            </a:lstStyle>
            <a:p>
              <a:r>
                <a:rPr lang="en-US"/>
                <a:t>Advanced Endpoint Protection platform (AEP),</a:t>
              </a:r>
            </a:p>
            <a:p>
              <a:r>
                <a:rPr lang="en-US"/>
                <a:t>Workstation (laptop) and server versions</a:t>
              </a:r>
            </a:p>
            <a:p>
              <a:r>
                <a:rPr lang="en-US"/>
                <a:t>Machine learning adds expertise, not headcount.</a:t>
              </a:r>
            </a:p>
            <a:p>
              <a:r>
                <a:rPr lang="en-US"/>
                <a:t>Version with EDR (endpoint detection and response) adds forensic investigation to determine if an attack was successful and how far it went. For example, being able to identify a malicious browser extension in addition to removing the threat.</a:t>
              </a:r>
            </a:p>
          </p:txBody>
        </p:sp>
      </p:grpSp>
      <p:grpSp>
        <p:nvGrpSpPr>
          <p:cNvPr id="82" name="Group 81">
            <a:extLst>
              <a:ext uri="{FF2B5EF4-FFF2-40B4-BE49-F238E27FC236}">
                <a16:creationId xmlns:a16="http://schemas.microsoft.com/office/drawing/2014/main" id="{2F598DB8-2701-E922-CC26-6B68ED37CFB0}"/>
              </a:ext>
            </a:extLst>
          </p:cNvPr>
          <p:cNvGrpSpPr/>
          <p:nvPr/>
        </p:nvGrpSpPr>
        <p:grpSpPr>
          <a:xfrm>
            <a:off x="8604584" y="3957485"/>
            <a:ext cx="3076532" cy="1626520"/>
            <a:chOff x="4266405" y="5142621"/>
            <a:chExt cx="3076532" cy="1626520"/>
          </a:xfrm>
        </p:grpSpPr>
        <p:sp>
          <p:nvSpPr>
            <p:cNvPr id="37" name="TextBox 36">
              <a:extLst>
                <a:ext uri="{FF2B5EF4-FFF2-40B4-BE49-F238E27FC236}">
                  <a16:creationId xmlns:a16="http://schemas.microsoft.com/office/drawing/2014/main" id="{E13A1B21-55ED-98A4-8136-31FC0FE9F6A4}"/>
                </a:ext>
              </a:extLst>
            </p:cNvPr>
            <p:cNvSpPr txBox="1"/>
            <p:nvPr/>
          </p:nvSpPr>
          <p:spPr>
            <a:xfrm>
              <a:off x="4266405" y="5142621"/>
              <a:ext cx="3072282" cy="502702"/>
            </a:xfrm>
            <a:prstGeom prst="rect">
              <a:avLst/>
            </a:prstGeom>
            <a:noFill/>
          </p:spPr>
          <p:txBody>
            <a:bodyPr wrap="square">
              <a:spAutoFit/>
            </a:bodyPr>
            <a:lstStyle/>
            <a:p>
              <a:pPr>
                <a:lnSpc>
                  <a:spcPts val="1600"/>
                </a:lnSpc>
              </a:pPr>
              <a:r>
                <a:rPr lang="en-US" sz="1600" b="1" spc="-20">
                  <a:solidFill>
                    <a:schemeClr val="tx1">
                      <a:lumMod val="85000"/>
                      <a:lumOff val="15000"/>
                    </a:schemeClr>
                  </a:solidFill>
                  <a:latin typeface="Roboto" panose="02000000000000000000" pitchFamily="2" charset="0"/>
                  <a:ea typeface="Roboto" panose="02000000000000000000" pitchFamily="2" charset="0"/>
                </a:rPr>
                <a:t>PhishThreat Secuity </a:t>
              </a:r>
              <a:br>
                <a:rPr lang="en-US" sz="1600" b="1" spc="-20">
                  <a:solidFill>
                    <a:schemeClr val="tx1">
                      <a:lumMod val="85000"/>
                      <a:lumOff val="15000"/>
                    </a:schemeClr>
                  </a:solidFill>
                  <a:latin typeface="Roboto" panose="02000000000000000000" pitchFamily="2" charset="0"/>
                  <a:ea typeface="Roboto" panose="02000000000000000000" pitchFamily="2" charset="0"/>
                </a:rPr>
              </a:br>
              <a:r>
                <a:rPr lang="en-US" sz="1600" b="1" spc="-20">
                  <a:solidFill>
                    <a:schemeClr val="tx1">
                      <a:lumMod val="85000"/>
                      <a:lumOff val="15000"/>
                    </a:schemeClr>
                  </a:solidFill>
                  <a:latin typeface="Roboto" panose="02000000000000000000" pitchFamily="2" charset="0"/>
                  <a:ea typeface="Roboto" panose="02000000000000000000" pitchFamily="2" charset="0"/>
                </a:rPr>
                <a:t>and Awareness</a:t>
              </a:r>
            </a:p>
          </p:txBody>
        </p:sp>
        <p:sp>
          <p:nvSpPr>
            <p:cNvPr id="41" name="TextBox 40">
              <a:extLst>
                <a:ext uri="{FF2B5EF4-FFF2-40B4-BE49-F238E27FC236}">
                  <a16:creationId xmlns:a16="http://schemas.microsoft.com/office/drawing/2014/main" id="{E9ACE76D-1952-18AF-500F-7457216BF6B8}"/>
                </a:ext>
              </a:extLst>
            </p:cNvPr>
            <p:cNvSpPr txBox="1"/>
            <p:nvPr/>
          </p:nvSpPr>
          <p:spPr>
            <a:xfrm>
              <a:off x="4270655" y="5599590"/>
              <a:ext cx="3072282" cy="1169551"/>
            </a:xfrm>
            <a:prstGeom prst="rect">
              <a:avLst/>
            </a:prstGeom>
            <a:noFill/>
          </p:spPr>
          <p:txBody>
            <a:bodyPr wrap="square">
              <a:spAutoFit/>
            </a:bodyPr>
            <a:lstStyle>
              <a:defPPr>
                <a:defRPr lang="en-US"/>
              </a:defPPr>
              <a:lvl1pPr>
                <a:lnSpc>
                  <a:spcPts val="1200"/>
                </a:lnSpc>
                <a:defRPr sz="1000" spc="-10">
                  <a:solidFill>
                    <a:schemeClr val="tx1">
                      <a:lumMod val="85000"/>
                      <a:lumOff val="15000"/>
                    </a:schemeClr>
                  </a:solidFill>
                  <a:latin typeface="Roboto Light" panose="02000000000000000000" pitchFamily="2" charset="0"/>
                  <a:ea typeface="Roboto Light" panose="02000000000000000000" pitchFamily="2" charset="0"/>
                </a:defRPr>
              </a:lvl1pPr>
            </a:lstStyle>
            <a:p>
              <a:r>
                <a:rPr lang="en-US"/>
                <a:t>Simulated attack campaigns and training in 3 easy steps: (1) TEST - customizable attack templates fed by latest threat intelligence; (2) TRAIN - range of interactive training courses covering security and compliance topics; (3) MEASURE - campaign reporting and security posture by organization, group or individual.</a:t>
              </a:r>
            </a:p>
          </p:txBody>
        </p:sp>
      </p:grpSp>
      <p:grpSp>
        <p:nvGrpSpPr>
          <p:cNvPr id="84" name="Group 83">
            <a:extLst>
              <a:ext uri="{FF2B5EF4-FFF2-40B4-BE49-F238E27FC236}">
                <a16:creationId xmlns:a16="http://schemas.microsoft.com/office/drawing/2014/main" id="{4BA84795-0985-33E4-7D64-3A182A34EECF}"/>
              </a:ext>
            </a:extLst>
          </p:cNvPr>
          <p:cNvGrpSpPr/>
          <p:nvPr/>
        </p:nvGrpSpPr>
        <p:grpSpPr>
          <a:xfrm>
            <a:off x="698370" y="3175847"/>
            <a:ext cx="3116793" cy="1556415"/>
            <a:chOff x="794986" y="4538325"/>
            <a:chExt cx="3116793" cy="1556415"/>
          </a:xfrm>
        </p:grpSpPr>
        <p:sp>
          <p:nvSpPr>
            <p:cNvPr id="14" name="AutoShape 4" descr="high-fidelity-detections-icon">
              <a:extLst>
                <a:ext uri="{FF2B5EF4-FFF2-40B4-BE49-F238E27FC236}">
                  <a16:creationId xmlns:a16="http://schemas.microsoft.com/office/drawing/2014/main" id="{F6CCB10B-65B0-07C7-4D00-C0A682F46215}"/>
                </a:ext>
              </a:extLst>
            </p:cNvPr>
            <p:cNvSpPr>
              <a:spLocks noChangeAspect="1" noChangeArrowheads="1"/>
            </p:cNvSpPr>
            <p:nvPr/>
          </p:nvSpPr>
          <p:spPr bwMode="auto">
            <a:xfrm>
              <a:off x="3606979" y="532368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TextBox 41">
              <a:extLst>
                <a:ext uri="{FF2B5EF4-FFF2-40B4-BE49-F238E27FC236}">
                  <a16:creationId xmlns:a16="http://schemas.microsoft.com/office/drawing/2014/main" id="{EA21D045-689D-75C3-FAD9-0A0C609B98B2}"/>
                </a:ext>
              </a:extLst>
            </p:cNvPr>
            <p:cNvSpPr txBox="1"/>
            <p:nvPr/>
          </p:nvSpPr>
          <p:spPr>
            <a:xfrm>
              <a:off x="794986" y="4538325"/>
              <a:ext cx="2266899" cy="297517"/>
            </a:xfrm>
            <a:prstGeom prst="rect">
              <a:avLst/>
            </a:prstGeom>
            <a:noFill/>
          </p:spPr>
          <p:txBody>
            <a:bodyPr wrap="square">
              <a:spAutoFit/>
            </a:bodyPr>
            <a:lstStyle/>
            <a:p>
              <a:pPr>
                <a:lnSpc>
                  <a:spcPts val="1600"/>
                </a:lnSpc>
              </a:pPr>
              <a:r>
                <a:rPr lang="en-US" sz="1600" b="1" spc="-20">
                  <a:solidFill>
                    <a:schemeClr val="tx1">
                      <a:lumMod val="85000"/>
                      <a:lumOff val="15000"/>
                    </a:schemeClr>
                  </a:solidFill>
                  <a:latin typeface="Roboto" panose="02000000000000000000" pitchFamily="2" charset="0"/>
                  <a:ea typeface="Roboto" panose="02000000000000000000" pitchFamily="2" charset="0"/>
                </a:rPr>
                <a:t>Central Email Security</a:t>
              </a:r>
            </a:p>
          </p:txBody>
        </p:sp>
        <p:sp>
          <p:nvSpPr>
            <p:cNvPr id="48" name="TextBox 47">
              <a:extLst>
                <a:ext uri="{FF2B5EF4-FFF2-40B4-BE49-F238E27FC236}">
                  <a16:creationId xmlns:a16="http://schemas.microsoft.com/office/drawing/2014/main" id="{3D7DB697-0E94-7DD8-64F1-EDABFB62D743}"/>
                </a:ext>
              </a:extLst>
            </p:cNvPr>
            <p:cNvSpPr txBox="1"/>
            <p:nvPr/>
          </p:nvSpPr>
          <p:spPr>
            <a:xfrm>
              <a:off x="794986" y="4771301"/>
              <a:ext cx="3072282" cy="1323439"/>
            </a:xfrm>
            <a:prstGeom prst="rect">
              <a:avLst/>
            </a:prstGeom>
            <a:noFill/>
          </p:spPr>
          <p:txBody>
            <a:bodyPr wrap="square">
              <a:spAutoFit/>
            </a:bodyPr>
            <a:lstStyle>
              <a:defPPr>
                <a:defRPr lang="en-US"/>
              </a:defPPr>
              <a:lvl1pPr>
                <a:lnSpc>
                  <a:spcPts val="1200"/>
                </a:lnSpc>
                <a:defRPr sz="1000" spc="-10">
                  <a:solidFill>
                    <a:schemeClr val="tx1">
                      <a:lumMod val="85000"/>
                      <a:lumOff val="15000"/>
                    </a:schemeClr>
                  </a:solidFill>
                  <a:latin typeface="Roboto Light" panose="02000000000000000000" pitchFamily="2" charset="0"/>
                  <a:ea typeface="Roboto Light" panose="02000000000000000000" pitchFamily="2" charset="0"/>
                </a:defRPr>
              </a:lvl1pPr>
            </a:lstStyle>
            <a:p>
              <a:r>
                <a:rPr lang="en-US"/>
                <a:t>Email messages are securely delivered via proxy to Sophos for scanning, then returned to your intended recipient. Same for outbound. If you have ever seen a phishing email from someone you know, you know that unintentional malware is a real threat in email.</a:t>
              </a:r>
            </a:p>
            <a:p>
              <a:r>
                <a:rPr lang="en-US"/>
                <a:t>Anti-spam, anti-virus, malicious link checker, zero-day detection with Sandstorm, DLP and encryption options for email.</a:t>
              </a:r>
            </a:p>
          </p:txBody>
        </p:sp>
      </p:grpSp>
      <p:sp>
        <p:nvSpPr>
          <p:cNvPr id="49" name="TextBox 48">
            <a:extLst>
              <a:ext uri="{FF2B5EF4-FFF2-40B4-BE49-F238E27FC236}">
                <a16:creationId xmlns:a16="http://schemas.microsoft.com/office/drawing/2014/main" id="{1C5A1E01-1A73-DEAE-9B73-4220CA68E1AD}"/>
              </a:ext>
            </a:extLst>
          </p:cNvPr>
          <p:cNvSpPr txBox="1"/>
          <p:nvPr/>
        </p:nvSpPr>
        <p:spPr>
          <a:xfrm>
            <a:off x="841957" y="7786355"/>
            <a:ext cx="3430466" cy="502702"/>
          </a:xfrm>
          <a:prstGeom prst="rect">
            <a:avLst/>
          </a:prstGeom>
          <a:noFill/>
        </p:spPr>
        <p:txBody>
          <a:bodyPr wrap="square">
            <a:spAutoFit/>
          </a:bodyPr>
          <a:lstStyle/>
          <a:p>
            <a:pPr>
              <a:lnSpc>
                <a:spcPts val="1600"/>
              </a:lnSpc>
            </a:pPr>
            <a:r>
              <a:rPr lang="en-US" sz="1600" b="1" spc="-20">
                <a:solidFill>
                  <a:schemeClr val="tx1">
                    <a:lumMod val="85000"/>
                    <a:lumOff val="15000"/>
                  </a:schemeClr>
                </a:solidFill>
                <a:latin typeface="Roboto" panose="02000000000000000000" pitchFamily="2" charset="0"/>
                <a:ea typeface="Roboto" panose="02000000000000000000" pitchFamily="2" charset="0"/>
              </a:rPr>
              <a:t>Sophos Central Portal Configuration &amp; Management</a:t>
            </a:r>
          </a:p>
        </p:txBody>
      </p:sp>
      <p:grpSp>
        <p:nvGrpSpPr>
          <p:cNvPr id="50" name="Group 49">
            <a:extLst>
              <a:ext uri="{FF2B5EF4-FFF2-40B4-BE49-F238E27FC236}">
                <a16:creationId xmlns:a16="http://schemas.microsoft.com/office/drawing/2014/main" id="{F16EFBAF-3190-5EB9-063E-5633F2F5B460}"/>
              </a:ext>
            </a:extLst>
          </p:cNvPr>
          <p:cNvGrpSpPr>
            <a:grpSpLocks noChangeAspect="1"/>
          </p:cNvGrpSpPr>
          <p:nvPr/>
        </p:nvGrpSpPr>
        <p:grpSpPr>
          <a:xfrm>
            <a:off x="498591" y="7844500"/>
            <a:ext cx="343366" cy="297517"/>
            <a:chOff x="8669491" y="1980881"/>
            <a:chExt cx="6023610" cy="5052060"/>
          </a:xfrm>
        </p:grpSpPr>
        <p:sp>
          <p:nvSpPr>
            <p:cNvPr id="51" name="Freeform: Shape 50">
              <a:extLst>
                <a:ext uri="{FF2B5EF4-FFF2-40B4-BE49-F238E27FC236}">
                  <a16:creationId xmlns:a16="http://schemas.microsoft.com/office/drawing/2014/main" id="{C7B08C8A-F21D-2A66-4DA7-A04BFD3967B1}"/>
                </a:ext>
              </a:extLst>
            </p:cNvPr>
            <p:cNvSpPr/>
            <p:nvPr/>
          </p:nvSpPr>
          <p:spPr>
            <a:xfrm>
              <a:off x="8669491" y="5672771"/>
              <a:ext cx="6023610" cy="1360170"/>
            </a:xfrm>
            <a:custGeom>
              <a:avLst/>
              <a:gdLst>
                <a:gd name="connsiteX0" fmla="*/ 0 w 6023610"/>
                <a:gd name="connsiteY0" fmla="*/ 291465 h 1360170"/>
                <a:gd name="connsiteX1" fmla="*/ 485775 w 6023610"/>
                <a:gd name="connsiteY1" fmla="*/ 777240 h 1360170"/>
                <a:gd name="connsiteX2" fmla="*/ 1845945 w 6023610"/>
                <a:gd name="connsiteY2" fmla="*/ 777240 h 1360170"/>
                <a:gd name="connsiteX3" fmla="*/ 1845945 w 6023610"/>
                <a:gd name="connsiteY3" fmla="*/ 1165860 h 1360170"/>
                <a:gd name="connsiteX4" fmla="*/ 1457325 w 6023610"/>
                <a:gd name="connsiteY4" fmla="*/ 1165860 h 1360170"/>
                <a:gd name="connsiteX5" fmla="*/ 1457325 w 6023610"/>
                <a:gd name="connsiteY5" fmla="*/ 1360170 h 1360170"/>
                <a:gd name="connsiteX6" fmla="*/ 4566285 w 6023610"/>
                <a:gd name="connsiteY6" fmla="*/ 1360170 h 1360170"/>
                <a:gd name="connsiteX7" fmla="*/ 4566285 w 6023610"/>
                <a:gd name="connsiteY7" fmla="*/ 1165860 h 1360170"/>
                <a:gd name="connsiteX8" fmla="*/ 4177665 w 6023610"/>
                <a:gd name="connsiteY8" fmla="*/ 1165860 h 1360170"/>
                <a:gd name="connsiteX9" fmla="*/ 4177665 w 6023610"/>
                <a:gd name="connsiteY9" fmla="*/ 777240 h 1360170"/>
                <a:gd name="connsiteX10" fmla="*/ 5537835 w 6023610"/>
                <a:gd name="connsiteY10" fmla="*/ 777240 h 1360170"/>
                <a:gd name="connsiteX11" fmla="*/ 6023610 w 6023610"/>
                <a:gd name="connsiteY11" fmla="*/ 291465 h 1360170"/>
                <a:gd name="connsiteX12" fmla="*/ 6023610 w 6023610"/>
                <a:gd name="connsiteY12" fmla="*/ 0 h 1360170"/>
                <a:gd name="connsiteX13" fmla="*/ 0 w 6023610"/>
                <a:gd name="connsiteY13" fmla="*/ 0 h 1360170"/>
                <a:gd name="connsiteX14" fmla="*/ 3983355 w 6023610"/>
                <a:gd name="connsiteY14" fmla="*/ 1165860 h 1360170"/>
                <a:gd name="connsiteX15" fmla="*/ 2040255 w 6023610"/>
                <a:gd name="connsiteY15" fmla="*/ 1165860 h 1360170"/>
                <a:gd name="connsiteX16" fmla="*/ 2040255 w 6023610"/>
                <a:gd name="connsiteY16" fmla="*/ 777240 h 1360170"/>
                <a:gd name="connsiteX17" fmla="*/ 3983355 w 6023610"/>
                <a:gd name="connsiteY17" fmla="*/ 777240 h 1360170"/>
                <a:gd name="connsiteX18" fmla="*/ 194310 w 6023610"/>
                <a:gd name="connsiteY18" fmla="*/ 194310 h 1360170"/>
                <a:gd name="connsiteX19" fmla="*/ 5829300 w 6023610"/>
                <a:gd name="connsiteY19" fmla="*/ 194310 h 1360170"/>
                <a:gd name="connsiteX20" fmla="*/ 5829300 w 6023610"/>
                <a:gd name="connsiteY20" fmla="*/ 291465 h 1360170"/>
                <a:gd name="connsiteX21" fmla="*/ 5537835 w 6023610"/>
                <a:gd name="connsiteY21" fmla="*/ 582930 h 1360170"/>
                <a:gd name="connsiteX22" fmla="*/ 485775 w 6023610"/>
                <a:gd name="connsiteY22" fmla="*/ 582930 h 1360170"/>
                <a:gd name="connsiteX23" fmla="*/ 194310 w 6023610"/>
                <a:gd name="connsiteY23" fmla="*/ 291465 h 136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3610" h="1360170">
                  <a:moveTo>
                    <a:pt x="0" y="291465"/>
                  </a:moveTo>
                  <a:cubicBezTo>
                    <a:pt x="0" y="559335"/>
                    <a:pt x="217905" y="777240"/>
                    <a:pt x="485775" y="777240"/>
                  </a:cubicBezTo>
                  <a:lnTo>
                    <a:pt x="1845945" y="777240"/>
                  </a:lnTo>
                  <a:lnTo>
                    <a:pt x="1845945" y="1165860"/>
                  </a:lnTo>
                  <a:lnTo>
                    <a:pt x="1457325" y="1165860"/>
                  </a:lnTo>
                  <a:lnTo>
                    <a:pt x="1457325" y="1360170"/>
                  </a:lnTo>
                  <a:lnTo>
                    <a:pt x="4566285" y="1360170"/>
                  </a:lnTo>
                  <a:lnTo>
                    <a:pt x="4566285" y="1165860"/>
                  </a:lnTo>
                  <a:lnTo>
                    <a:pt x="4177665" y="1165860"/>
                  </a:lnTo>
                  <a:lnTo>
                    <a:pt x="4177665" y="777240"/>
                  </a:lnTo>
                  <a:lnTo>
                    <a:pt x="5537835" y="777240"/>
                  </a:lnTo>
                  <a:cubicBezTo>
                    <a:pt x="5805705" y="777240"/>
                    <a:pt x="6023610" y="559335"/>
                    <a:pt x="6023610" y="291465"/>
                  </a:cubicBezTo>
                  <a:lnTo>
                    <a:pt x="6023610" y="0"/>
                  </a:lnTo>
                  <a:lnTo>
                    <a:pt x="0" y="0"/>
                  </a:lnTo>
                  <a:close/>
                  <a:moveTo>
                    <a:pt x="3983355" y="1165860"/>
                  </a:moveTo>
                  <a:lnTo>
                    <a:pt x="2040255" y="1165860"/>
                  </a:lnTo>
                  <a:lnTo>
                    <a:pt x="2040255" y="777240"/>
                  </a:lnTo>
                  <a:lnTo>
                    <a:pt x="3983355" y="777240"/>
                  </a:lnTo>
                  <a:close/>
                  <a:moveTo>
                    <a:pt x="194310" y="194310"/>
                  </a:moveTo>
                  <a:lnTo>
                    <a:pt x="5829300" y="194310"/>
                  </a:lnTo>
                  <a:lnTo>
                    <a:pt x="5829300" y="291465"/>
                  </a:lnTo>
                  <a:cubicBezTo>
                    <a:pt x="5829300" y="452165"/>
                    <a:pt x="5698535" y="582930"/>
                    <a:pt x="5537835" y="582930"/>
                  </a:cubicBezTo>
                  <a:lnTo>
                    <a:pt x="485775" y="582930"/>
                  </a:lnTo>
                  <a:cubicBezTo>
                    <a:pt x="325075" y="582930"/>
                    <a:pt x="194310" y="452165"/>
                    <a:pt x="194310" y="291465"/>
                  </a:cubicBezTo>
                  <a:close/>
                </a:path>
              </a:pathLst>
            </a:custGeom>
            <a:solidFill>
              <a:srgbClr val="000000"/>
            </a:solidFill>
            <a:ln w="11103" cap="flat">
              <a:solidFill>
                <a:srgbClr val="8CC12B"/>
              </a:solid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E0FA5D8-F681-ACCC-C0A9-410261FCCFFD}"/>
                </a:ext>
              </a:extLst>
            </p:cNvPr>
            <p:cNvSpPr/>
            <p:nvPr/>
          </p:nvSpPr>
          <p:spPr>
            <a:xfrm>
              <a:off x="8669491" y="1980881"/>
              <a:ext cx="6023610" cy="3497579"/>
            </a:xfrm>
            <a:custGeom>
              <a:avLst/>
              <a:gdLst>
                <a:gd name="connsiteX0" fmla="*/ 5537835 w 6023610"/>
                <a:gd name="connsiteY0" fmla="*/ 0 h 3497579"/>
                <a:gd name="connsiteX1" fmla="*/ 485775 w 6023610"/>
                <a:gd name="connsiteY1" fmla="*/ 0 h 3497579"/>
                <a:gd name="connsiteX2" fmla="*/ 0 w 6023610"/>
                <a:gd name="connsiteY2" fmla="*/ 485775 h 3497579"/>
                <a:gd name="connsiteX3" fmla="*/ 0 w 6023610"/>
                <a:gd name="connsiteY3" fmla="*/ 3497580 h 3497579"/>
                <a:gd name="connsiteX4" fmla="*/ 194310 w 6023610"/>
                <a:gd name="connsiteY4" fmla="*/ 3497580 h 3497579"/>
                <a:gd name="connsiteX5" fmla="*/ 194310 w 6023610"/>
                <a:gd name="connsiteY5" fmla="*/ 485775 h 3497579"/>
                <a:gd name="connsiteX6" fmla="*/ 485775 w 6023610"/>
                <a:gd name="connsiteY6" fmla="*/ 194310 h 3497579"/>
                <a:gd name="connsiteX7" fmla="*/ 5537835 w 6023610"/>
                <a:gd name="connsiteY7" fmla="*/ 194310 h 3497579"/>
                <a:gd name="connsiteX8" fmla="*/ 5829300 w 6023610"/>
                <a:gd name="connsiteY8" fmla="*/ 485775 h 3497579"/>
                <a:gd name="connsiteX9" fmla="*/ 5829300 w 6023610"/>
                <a:gd name="connsiteY9" fmla="*/ 3497580 h 3497579"/>
                <a:gd name="connsiteX10" fmla="*/ 6023610 w 6023610"/>
                <a:gd name="connsiteY10" fmla="*/ 3497580 h 3497579"/>
                <a:gd name="connsiteX11" fmla="*/ 6023610 w 6023610"/>
                <a:gd name="connsiteY11" fmla="*/ 485775 h 3497579"/>
                <a:gd name="connsiteX12" fmla="*/ 5537835 w 6023610"/>
                <a:gd name="connsiteY12" fmla="*/ 0 h 349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23610" h="3497579">
                  <a:moveTo>
                    <a:pt x="5537835" y="0"/>
                  </a:moveTo>
                  <a:lnTo>
                    <a:pt x="485775" y="0"/>
                  </a:lnTo>
                  <a:cubicBezTo>
                    <a:pt x="217905" y="0"/>
                    <a:pt x="0" y="217905"/>
                    <a:pt x="0" y="485775"/>
                  </a:cubicBezTo>
                  <a:lnTo>
                    <a:pt x="0" y="3497580"/>
                  </a:lnTo>
                  <a:lnTo>
                    <a:pt x="194310" y="3497580"/>
                  </a:lnTo>
                  <a:lnTo>
                    <a:pt x="194310" y="485775"/>
                  </a:lnTo>
                  <a:cubicBezTo>
                    <a:pt x="194310" y="325075"/>
                    <a:pt x="325075" y="194310"/>
                    <a:pt x="485775" y="194310"/>
                  </a:cubicBezTo>
                  <a:lnTo>
                    <a:pt x="5537835" y="194310"/>
                  </a:lnTo>
                  <a:cubicBezTo>
                    <a:pt x="5698535" y="194310"/>
                    <a:pt x="5829300" y="325075"/>
                    <a:pt x="5829300" y="485775"/>
                  </a:cubicBezTo>
                  <a:lnTo>
                    <a:pt x="5829300" y="3497580"/>
                  </a:lnTo>
                  <a:lnTo>
                    <a:pt x="6023610" y="3497580"/>
                  </a:lnTo>
                  <a:lnTo>
                    <a:pt x="6023610" y="485775"/>
                  </a:lnTo>
                  <a:cubicBezTo>
                    <a:pt x="6023610" y="217905"/>
                    <a:pt x="5805705" y="0"/>
                    <a:pt x="5537835" y="0"/>
                  </a:cubicBezTo>
                  <a:close/>
                </a:path>
              </a:pathLst>
            </a:custGeom>
            <a:solidFill>
              <a:srgbClr val="000000"/>
            </a:solidFill>
            <a:ln w="11103" cap="flat">
              <a:solidFill>
                <a:srgbClr val="8CC12B"/>
              </a:solid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3695181-BE46-7DF5-C34B-C4496178EC66}"/>
                </a:ext>
              </a:extLst>
            </p:cNvPr>
            <p:cNvSpPr/>
            <p:nvPr/>
          </p:nvSpPr>
          <p:spPr>
            <a:xfrm>
              <a:off x="11972761" y="2466656"/>
              <a:ext cx="2137410" cy="2914650"/>
            </a:xfrm>
            <a:custGeom>
              <a:avLst/>
              <a:gdLst>
                <a:gd name="connsiteX0" fmla="*/ 1068705 w 2137410"/>
                <a:gd name="connsiteY0" fmla="*/ 0 h 2914650"/>
                <a:gd name="connsiteX1" fmla="*/ 194310 w 2137410"/>
                <a:gd name="connsiteY1" fmla="*/ 874395 h 2914650"/>
                <a:gd name="connsiteX2" fmla="*/ 194310 w 2137410"/>
                <a:gd name="connsiteY2" fmla="*/ 1183725 h 2914650"/>
                <a:gd name="connsiteX3" fmla="*/ 0 w 2137410"/>
                <a:gd name="connsiteY3" fmla="*/ 1457325 h 2914650"/>
                <a:gd name="connsiteX4" fmla="*/ 0 w 2137410"/>
                <a:gd name="connsiteY4" fmla="*/ 2623185 h 2914650"/>
                <a:gd name="connsiteX5" fmla="*/ 291465 w 2137410"/>
                <a:gd name="connsiteY5" fmla="*/ 2914650 h 2914650"/>
                <a:gd name="connsiteX6" fmla="*/ 1845945 w 2137410"/>
                <a:gd name="connsiteY6" fmla="*/ 2914650 h 2914650"/>
                <a:gd name="connsiteX7" fmla="*/ 2137410 w 2137410"/>
                <a:gd name="connsiteY7" fmla="*/ 2623185 h 2914650"/>
                <a:gd name="connsiteX8" fmla="*/ 2137410 w 2137410"/>
                <a:gd name="connsiteY8" fmla="*/ 1457325 h 2914650"/>
                <a:gd name="connsiteX9" fmla="*/ 1943100 w 2137410"/>
                <a:gd name="connsiteY9" fmla="*/ 1183725 h 2914650"/>
                <a:gd name="connsiteX10" fmla="*/ 1943100 w 2137410"/>
                <a:gd name="connsiteY10" fmla="*/ 874395 h 2914650"/>
                <a:gd name="connsiteX11" fmla="*/ 1068705 w 2137410"/>
                <a:gd name="connsiteY11" fmla="*/ 0 h 2914650"/>
                <a:gd name="connsiteX12" fmla="*/ 1068705 w 2137410"/>
                <a:gd name="connsiteY12" fmla="*/ 194310 h 2914650"/>
                <a:gd name="connsiteX13" fmla="*/ 1748790 w 2137410"/>
                <a:gd name="connsiteY13" fmla="*/ 874395 h 2914650"/>
                <a:gd name="connsiteX14" fmla="*/ 1748790 w 2137410"/>
                <a:gd name="connsiteY14" fmla="*/ 1165860 h 2914650"/>
                <a:gd name="connsiteX15" fmla="*/ 1554480 w 2137410"/>
                <a:gd name="connsiteY15" fmla="*/ 1165860 h 2914650"/>
                <a:gd name="connsiteX16" fmla="*/ 1554480 w 2137410"/>
                <a:gd name="connsiteY16" fmla="*/ 874395 h 2914650"/>
                <a:gd name="connsiteX17" fmla="*/ 1068705 w 2137410"/>
                <a:gd name="connsiteY17" fmla="*/ 388620 h 2914650"/>
                <a:gd name="connsiteX18" fmla="*/ 582930 w 2137410"/>
                <a:gd name="connsiteY18" fmla="*/ 874395 h 2914650"/>
                <a:gd name="connsiteX19" fmla="*/ 582930 w 2137410"/>
                <a:gd name="connsiteY19" fmla="*/ 1165860 h 2914650"/>
                <a:gd name="connsiteX20" fmla="*/ 388620 w 2137410"/>
                <a:gd name="connsiteY20" fmla="*/ 1165860 h 2914650"/>
                <a:gd name="connsiteX21" fmla="*/ 388620 w 2137410"/>
                <a:gd name="connsiteY21" fmla="*/ 874395 h 2914650"/>
                <a:gd name="connsiteX22" fmla="*/ 1068705 w 2137410"/>
                <a:gd name="connsiteY22" fmla="*/ 194310 h 2914650"/>
                <a:gd name="connsiteX23" fmla="*/ 1360170 w 2137410"/>
                <a:gd name="connsiteY23" fmla="*/ 1165860 h 2914650"/>
                <a:gd name="connsiteX24" fmla="*/ 777240 w 2137410"/>
                <a:gd name="connsiteY24" fmla="*/ 1165860 h 2914650"/>
                <a:gd name="connsiteX25" fmla="*/ 777240 w 2137410"/>
                <a:gd name="connsiteY25" fmla="*/ 874395 h 2914650"/>
                <a:gd name="connsiteX26" fmla="*/ 1068705 w 2137410"/>
                <a:gd name="connsiteY26" fmla="*/ 582930 h 2914650"/>
                <a:gd name="connsiteX27" fmla="*/ 1360170 w 2137410"/>
                <a:gd name="connsiteY27" fmla="*/ 874395 h 2914650"/>
                <a:gd name="connsiteX28" fmla="*/ 1943100 w 2137410"/>
                <a:gd name="connsiteY28" fmla="*/ 2623185 h 2914650"/>
                <a:gd name="connsiteX29" fmla="*/ 1845945 w 2137410"/>
                <a:gd name="connsiteY29" fmla="*/ 2720340 h 2914650"/>
                <a:gd name="connsiteX30" fmla="*/ 291465 w 2137410"/>
                <a:gd name="connsiteY30" fmla="*/ 2720340 h 2914650"/>
                <a:gd name="connsiteX31" fmla="*/ 194310 w 2137410"/>
                <a:gd name="connsiteY31" fmla="*/ 2623185 h 2914650"/>
                <a:gd name="connsiteX32" fmla="*/ 194310 w 2137410"/>
                <a:gd name="connsiteY32" fmla="*/ 1457325 h 2914650"/>
                <a:gd name="connsiteX33" fmla="*/ 291465 w 2137410"/>
                <a:gd name="connsiteY33" fmla="*/ 1360170 h 2914650"/>
                <a:gd name="connsiteX34" fmla="*/ 1845945 w 2137410"/>
                <a:gd name="connsiteY34" fmla="*/ 1360170 h 2914650"/>
                <a:gd name="connsiteX35" fmla="*/ 1943100 w 2137410"/>
                <a:gd name="connsiteY35" fmla="*/ 1457325 h 291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37410" h="2914650">
                  <a:moveTo>
                    <a:pt x="1068705" y="0"/>
                  </a:moveTo>
                  <a:cubicBezTo>
                    <a:pt x="586528" y="0"/>
                    <a:pt x="194310" y="392306"/>
                    <a:pt x="194310" y="874395"/>
                  </a:cubicBezTo>
                  <a:lnTo>
                    <a:pt x="194310" y="1183725"/>
                  </a:lnTo>
                  <a:cubicBezTo>
                    <a:pt x="81499" y="1223931"/>
                    <a:pt x="0" y="1330801"/>
                    <a:pt x="0" y="1457325"/>
                  </a:cubicBezTo>
                  <a:lnTo>
                    <a:pt x="0" y="2623185"/>
                  </a:lnTo>
                  <a:cubicBezTo>
                    <a:pt x="0" y="2783885"/>
                    <a:pt x="130765" y="2914650"/>
                    <a:pt x="291465" y="2914650"/>
                  </a:cubicBezTo>
                  <a:lnTo>
                    <a:pt x="1845945" y="2914650"/>
                  </a:lnTo>
                  <a:cubicBezTo>
                    <a:pt x="2006645" y="2914650"/>
                    <a:pt x="2137410" y="2783885"/>
                    <a:pt x="2137410" y="2623185"/>
                  </a:cubicBezTo>
                  <a:lnTo>
                    <a:pt x="2137410" y="1457325"/>
                  </a:lnTo>
                  <a:cubicBezTo>
                    <a:pt x="2137410" y="1330846"/>
                    <a:pt x="2055911" y="1223975"/>
                    <a:pt x="1943100" y="1183725"/>
                  </a:cubicBezTo>
                  <a:lnTo>
                    <a:pt x="1943100" y="874395"/>
                  </a:lnTo>
                  <a:cubicBezTo>
                    <a:pt x="1943100" y="392306"/>
                    <a:pt x="1550883" y="0"/>
                    <a:pt x="1068705" y="0"/>
                  </a:cubicBezTo>
                  <a:close/>
                  <a:moveTo>
                    <a:pt x="1068705" y="194310"/>
                  </a:moveTo>
                  <a:cubicBezTo>
                    <a:pt x="1443623" y="194310"/>
                    <a:pt x="1748790" y="499399"/>
                    <a:pt x="1748790" y="874395"/>
                  </a:cubicBezTo>
                  <a:lnTo>
                    <a:pt x="1748790" y="1165860"/>
                  </a:lnTo>
                  <a:lnTo>
                    <a:pt x="1554480" y="1165860"/>
                  </a:lnTo>
                  <a:lnTo>
                    <a:pt x="1554480" y="874395"/>
                  </a:lnTo>
                  <a:cubicBezTo>
                    <a:pt x="1554480" y="606525"/>
                    <a:pt x="1336575" y="388620"/>
                    <a:pt x="1068705" y="388620"/>
                  </a:cubicBezTo>
                  <a:cubicBezTo>
                    <a:pt x="800835" y="388620"/>
                    <a:pt x="582930" y="606525"/>
                    <a:pt x="582930" y="874395"/>
                  </a:cubicBezTo>
                  <a:lnTo>
                    <a:pt x="582930" y="1165860"/>
                  </a:lnTo>
                  <a:lnTo>
                    <a:pt x="388620" y="1165860"/>
                  </a:lnTo>
                  <a:lnTo>
                    <a:pt x="388620" y="874395"/>
                  </a:lnTo>
                  <a:cubicBezTo>
                    <a:pt x="388620" y="499399"/>
                    <a:pt x="693787" y="194310"/>
                    <a:pt x="1068705" y="194310"/>
                  </a:cubicBezTo>
                  <a:close/>
                  <a:moveTo>
                    <a:pt x="1360170" y="1165860"/>
                  </a:moveTo>
                  <a:lnTo>
                    <a:pt x="777240" y="1165860"/>
                  </a:lnTo>
                  <a:lnTo>
                    <a:pt x="777240" y="874395"/>
                  </a:lnTo>
                  <a:cubicBezTo>
                    <a:pt x="777240" y="713695"/>
                    <a:pt x="908005" y="582930"/>
                    <a:pt x="1068705" y="582930"/>
                  </a:cubicBezTo>
                  <a:cubicBezTo>
                    <a:pt x="1229405" y="582930"/>
                    <a:pt x="1360170" y="713695"/>
                    <a:pt x="1360170" y="874395"/>
                  </a:cubicBezTo>
                  <a:close/>
                  <a:moveTo>
                    <a:pt x="1943100" y="2623185"/>
                  </a:moveTo>
                  <a:cubicBezTo>
                    <a:pt x="1943100" y="2676704"/>
                    <a:pt x="1899552" y="2720340"/>
                    <a:pt x="1845945" y="2720340"/>
                  </a:cubicBezTo>
                  <a:lnTo>
                    <a:pt x="291465" y="2720340"/>
                  </a:lnTo>
                  <a:cubicBezTo>
                    <a:pt x="237858" y="2720340"/>
                    <a:pt x="194310" y="2676704"/>
                    <a:pt x="194310" y="2623185"/>
                  </a:cubicBezTo>
                  <a:lnTo>
                    <a:pt x="194310" y="1457325"/>
                  </a:lnTo>
                  <a:cubicBezTo>
                    <a:pt x="194310" y="1403806"/>
                    <a:pt x="237858" y="1360170"/>
                    <a:pt x="291465" y="1360170"/>
                  </a:cubicBezTo>
                  <a:lnTo>
                    <a:pt x="1845945" y="1360170"/>
                  </a:lnTo>
                  <a:cubicBezTo>
                    <a:pt x="1899552" y="1360170"/>
                    <a:pt x="1943100" y="1403806"/>
                    <a:pt x="1943100" y="1457325"/>
                  </a:cubicBezTo>
                  <a:close/>
                </a:path>
              </a:pathLst>
            </a:custGeom>
            <a:solidFill>
              <a:srgbClr val="000000"/>
            </a:solidFill>
            <a:ln w="11103" cap="flat">
              <a:solidFill>
                <a:srgbClr val="8CC12B"/>
              </a:solid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EE2F481-941E-F631-F384-AADF5E6339F3}"/>
                </a:ext>
              </a:extLst>
            </p:cNvPr>
            <p:cNvSpPr/>
            <p:nvPr/>
          </p:nvSpPr>
          <p:spPr>
            <a:xfrm>
              <a:off x="12750001" y="4021136"/>
              <a:ext cx="582930" cy="971549"/>
            </a:xfrm>
            <a:custGeom>
              <a:avLst/>
              <a:gdLst>
                <a:gd name="connsiteX0" fmla="*/ 291465 w 582930"/>
                <a:gd name="connsiteY0" fmla="*/ 0 h 971549"/>
                <a:gd name="connsiteX1" fmla="*/ 0 w 582930"/>
                <a:gd name="connsiteY1" fmla="*/ 291465 h 971549"/>
                <a:gd name="connsiteX2" fmla="*/ 194310 w 582930"/>
                <a:gd name="connsiteY2" fmla="*/ 565065 h 971549"/>
                <a:gd name="connsiteX3" fmla="*/ 194310 w 582930"/>
                <a:gd name="connsiteY3" fmla="*/ 971550 h 971549"/>
                <a:gd name="connsiteX4" fmla="*/ 388620 w 582930"/>
                <a:gd name="connsiteY4" fmla="*/ 971550 h 971549"/>
                <a:gd name="connsiteX5" fmla="*/ 388620 w 582930"/>
                <a:gd name="connsiteY5" fmla="*/ 565065 h 971549"/>
                <a:gd name="connsiteX6" fmla="*/ 582930 w 582930"/>
                <a:gd name="connsiteY6" fmla="*/ 291465 h 971549"/>
                <a:gd name="connsiteX7" fmla="*/ 291465 w 582930"/>
                <a:gd name="connsiteY7" fmla="*/ 0 h 971549"/>
                <a:gd name="connsiteX8" fmla="*/ 291465 w 582930"/>
                <a:gd name="connsiteY8" fmla="*/ 388620 h 971549"/>
                <a:gd name="connsiteX9" fmla="*/ 194310 w 582930"/>
                <a:gd name="connsiteY9" fmla="*/ 291465 h 971549"/>
                <a:gd name="connsiteX10" fmla="*/ 291465 w 582930"/>
                <a:gd name="connsiteY10" fmla="*/ 194310 h 971549"/>
                <a:gd name="connsiteX11" fmla="*/ 388620 w 582930"/>
                <a:gd name="connsiteY11" fmla="*/ 291465 h 971549"/>
                <a:gd name="connsiteX12" fmla="*/ 291465 w 582930"/>
                <a:gd name="connsiteY12" fmla="*/ 388620 h 9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2930" h="971549">
                  <a:moveTo>
                    <a:pt x="291465" y="0"/>
                  </a:moveTo>
                  <a:cubicBezTo>
                    <a:pt x="130765" y="0"/>
                    <a:pt x="0" y="130765"/>
                    <a:pt x="0" y="291465"/>
                  </a:cubicBezTo>
                  <a:cubicBezTo>
                    <a:pt x="0" y="417944"/>
                    <a:pt x="81499" y="524815"/>
                    <a:pt x="194310" y="565065"/>
                  </a:cubicBezTo>
                  <a:lnTo>
                    <a:pt x="194310" y="971550"/>
                  </a:lnTo>
                  <a:lnTo>
                    <a:pt x="388620" y="971550"/>
                  </a:lnTo>
                  <a:lnTo>
                    <a:pt x="388620" y="565065"/>
                  </a:lnTo>
                  <a:cubicBezTo>
                    <a:pt x="501431" y="524859"/>
                    <a:pt x="582930" y="417988"/>
                    <a:pt x="582930" y="291465"/>
                  </a:cubicBezTo>
                  <a:cubicBezTo>
                    <a:pt x="582930" y="130765"/>
                    <a:pt x="452165" y="0"/>
                    <a:pt x="291465" y="0"/>
                  </a:cubicBezTo>
                  <a:close/>
                  <a:moveTo>
                    <a:pt x="291465" y="388620"/>
                  </a:moveTo>
                  <a:cubicBezTo>
                    <a:pt x="237858" y="388620"/>
                    <a:pt x="194310" y="344984"/>
                    <a:pt x="194310" y="291465"/>
                  </a:cubicBezTo>
                  <a:cubicBezTo>
                    <a:pt x="194310" y="237946"/>
                    <a:pt x="237858" y="194310"/>
                    <a:pt x="291465" y="194310"/>
                  </a:cubicBezTo>
                  <a:cubicBezTo>
                    <a:pt x="345072" y="194310"/>
                    <a:pt x="388620" y="237946"/>
                    <a:pt x="388620" y="291465"/>
                  </a:cubicBezTo>
                  <a:cubicBezTo>
                    <a:pt x="388620" y="344984"/>
                    <a:pt x="345072" y="388620"/>
                    <a:pt x="291465" y="388620"/>
                  </a:cubicBezTo>
                  <a:close/>
                </a:path>
              </a:pathLst>
            </a:custGeom>
            <a:solidFill>
              <a:srgbClr val="000000"/>
            </a:solidFill>
            <a:ln w="11103" cap="flat">
              <a:solidFill>
                <a:srgbClr val="8CC12B"/>
              </a:solid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3EE14B0-CC1F-E2DE-4EA0-04DE9E20F41A}"/>
                </a:ext>
              </a:extLst>
            </p:cNvPr>
            <p:cNvSpPr/>
            <p:nvPr/>
          </p:nvSpPr>
          <p:spPr>
            <a:xfrm>
              <a:off x="10806901" y="2466656"/>
              <a:ext cx="971549" cy="1457325"/>
            </a:xfrm>
            <a:custGeom>
              <a:avLst/>
              <a:gdLst>
                <a:gd name="connsiteX0" fmla="*/ 582930 w 971549"/>
                <a:gd name="connsiteY0" fmla="*/ 291465 h 1457325"/>
                <a:gd name="connsiteX1" fmla="*/ 291465 w 971549"/>
                <a:gd name="connsiteY1" fmla="*/ 0 h 1457325"/>
                <a:gd name="connsiteX2" fmla="*/ 0 w 971549"/>
                <a:gd name="connsiteY2" fmla="*/ 291465 h 1457325"/>
                <a:gd name="connsiteX3" fmla="*/ 194310 w 971549"/>
                <a:gd name="connsiteY3" fmla="*/ 565065 h 1457325"/>
                <a:gd name="connsiteX4" fmla="*/ 194310 w 971549"/>
                <a:gd name="connsiteY4" fmla="*/ 1165860 h 1457325"/>
                <a:gd name="connsiteX5" fmla="*/ 485775 w 971549"/>
                <a:gd name="connsiteY5" fmla="*/ 1457325 h 1457325"/>
                <a:gd name="connsiteX6" fmla="*/ 971550 w 971549"/>
                <a:gd name="connsiteY6" fmla="*/ 1457325 h 1457325"/>
                <a:gd name="connsiteX7" fmla="*/ 971550 w 971549"/>
                <a:gd name="connsiteY7" fmla="*/ 1263015 h 1457325"/>
                <a:gd name="connsiteX8" fmla="*/ 485775 w 971549"/>
                <a:gd name="connsiteY8" fmla="*/ 1263015 h 1457325"/>
                <a:gd name="connsiteX9" fmla="*/ 388620 w 971549"/>
                <a:gd name="connsiteY9" fmla="*/ 1165860 h 1457325"/>
                <a:gd name="connsiteX10" fmla="*/ 388620 w 971549"/>
                <a:gd name="connsiteY10" fmla="*/ 565065 h 1457325"/>
                <a:gd name="connsiteX11" fmla="*/ 582930 w 971549"/>
                <a:gd name="connsiteY11" fmla="*/ 291465 h 1457325"/>
                <a:gd name="connsiteX12" fmla="*/ 291465 w 971549"/>
                <a:gd name="connsiteY12" fmla="*/ 194310 h 1457325"/>
                <a:gd name="connsiteX13" fmla="*/ 388620 w 971549"/>
                <a:gd name="connsiteY13" fmla="*/ 291465 h 1457325"/>
                <a:gd name="connsiteX14" fmla="*/ 291465 w 971549"/>
                <a:gd name="connsiteY14" fmla="*/ 388620 h 1457325"/>
                <a:gd name="connsiteX15" fmla="*/ 194310 w 971549"/>
                <a:gd name="connsiteY15" fmla="*/ 291465 h 1457325"/>
                <a:gd name="connsiteX16" fmla="*/ 291465 w 971549"/>
                <a:gd name="connsiteY16" fmla="*/ 19431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1549" h="1457325">
                  <a:moveTo>
                    <a:pt x="582930" y="291465"/>
                  </a:moveTo>
                  <a:cubicBezTo>
                    <a:pt x="582930" y="130765"/>
                    <a:pt x="452165" y="0"/>
                    <a:pt x="291465" y="0"/>
                  </a:cubicBezTo>
                  <a:cubicBezTo>
                    <a:pt x="130765" y="0"/>
                    <a:pt x="0" y="130765"/>
                    <a:pt x="0" y="291465"/>
                  </a:cubicBezTo>
                  <a:cubicBezTo>
                    <a:pt x="0" y="417944"/>
                    <a:pt x="81499" y="524815"/>
                    <a:pt x="194310" y="565065"/>
                  </a:cubicBezTo>
                  <a:lnTo>
                    <a:pt x="194310" y="1165860"/>
                  </a:lnTo>
                  <a:cubicBezTo>
                    <a:pt x="194310" y="1326560"/>
                    <a:pt x="325075" y="1457325"/>
                    <a:pt x="485775" y="1457325"/>
                  </a:cubicBezTo>
                  <a:lnTo>
                    <a:pt x="971550" y="1457325"/>
                  </a:lnTo>
                  <a:lnTo>
                    <a:pt x="971550" y="1263015"/>
                  </a:lnTo>
                  <a:lnTo>
                    <a:pt x="485775" y="1263015"/>
                  </a:lnTo>
                  <a:cubicBezTo>
                    <a:pt x="432168" y="1263015"/>
                    <a:pt x="388620" y="1219379"/>
                    <a:pt x="388620" y="1165860"/>
                  </a:cubicBezTo>
                  <a:lnTo>
                    <a:pt x="388620" y="565065"/>
                  </a:lnTo>
                  <a:cubicBezTo>
                    <a:pt x="501431" y="524815"/>
                    <a:pt x="582930" y="417944"/>
                    <a:pt x="582930" y="291465"/>
                  </a:cubicBezTo>
                  <a:close/>
                  <a:moveTo>
                    <a:pt x="291465" y="194310"/>
                  </a:moveTo>
                  <a:cubicBezTo>
                    <a:pt x="345072" y="194310"/>
                    <a:pt x="388620" y="237946"/>
                    <a:pt x="388620" y="291465"/>
                  </a:cubicBezTo>
                  <a:cubicBezTo>
                    <a:pt x="388620" y="344984"/>
                    <a:pt x="345072" y="388620"/>
                    <a:pt x="291465" y="388620"/>
                  </a:cubicBezTo>
                  <a:cubicBezTo>
                    <a:pt x="237858" y="388620"/>
                    <a:pt x="194310" y="344984"/>
                    <a:pt x="194310" y="291465"/>
                  </a:cubicBezTo>
                  <a:cubicBezTo>
                    <a:pt x="194310" y="237946"/>
                    <a:pt x="237858" y="194310"/>
                    <a:pt x="291465" y="194310"/>
                  </a:cubicBezTo>
                  <a:close/>
                </a:path>
              </a:pathLst>
            </a:custGeom>
            <a:solidFill>
              <a:srgbClr val="000000"/>
            </a:solidFill>
            <a:ln w="11103" cap="flat">
              <a:solidFill>
                <a:srgbClr val="8CC12B"/>
              </a:solid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02EEDD63-AB71-497B-8903-4CCDB2D7B785}"/>
                </a:ext>
              </a:extLst>
            </p:cNvPr>
            <p:cNvSpPr/>
            <p:nvPr/>
          </p:nvSpPr>
          <p:spPr>
            <a:xfrm>
              <a:off x="10029661" y="3049586"/>
              <a:ext cx="1748789" cy="1457325"/>
            </a:xfrm>
            <a:custGeom>
              <a:avLst/>
              <a:gdLst>
                <a:gd name="connsiteX0" fmla="*/ 582930 w 1748789"/>
                <a:gd name="connsiteY0" fmla="*/ 291465 h 1457325"/>
                <a:gd name="connsiteX1" fmla="*/ 291465 w 1748789"/>
                <a:gd name="connsiteY1" fmla="*/ 0 h 1457325"/>
                <a:gd name="connsiteX2" fmla="*/ 0 w 1748789"/>
                <a:gd name="connsiteY2" fmla="*/ 291465 h 1457325"/>
                <a:gd name="connsiteX3" fmla="*/ 194310 w 1748789"/>
                <a:gd name="connsiteY3" fmla="*/ 565065 h 1457325"/>
                <a:gd name="connsiteX4" fmla="*/ 194310 w 1748789"/>
                <a:gd name="connsiteY4" fmla="*/ 971550 h 1457325"/>
                <a:gd name="connsiteX5" fmla="*/ 680085 w 1748789"/>
                <a:gd name="connsiteY5" fmla="*/ 1457325 h 1457325"/>
                <a:gd name="connsiteX6" fmla="*/ 1748790 w 1748789"/>
                <a:gd name="connsiteY6" fmla="*/ 1457325 h 1457325"/>
                <a:gd name="connsiteX7" fmla="*/ 1748790 w 1748789"/>
                <a:gd name="connsiteY7" fmla="*/ 1263015 h 1457325"/>
                <a:gd name="connsiteX8" fmla="*/ 680085 w 1748789"/>
                <a:gd name="connsiteY8" fmla="*/ 1263015 h 1457325"/>
                <a:gd name="connsiteX9" fmla="*/ 388620 w 1748789"/>
                <a:gd name="connsiteY9" fmla="*/ 971550 h 1457325"/>
                <a:gd name="connsiteX10" fmla="*/ 388620 w 1748789"/>
                <a:gd name="connsiteY10" fmla="*/ 565065 h 1457325"/>
                <a:gd name="connsiteX11" fmla="*/ 582930 w 1748789"/>
                <a:gd name="connsiteY11" fmla="*/ 291465 h 1457325"/>
                <a:gd name="connsiteX12" fmla="*/ 291465 w 1748789"/>
                <a:gd name="connsiteY12" fmla="*/ 194310 h 1457325"/>
                <a:gd name="connsiteX13" fmla="*/ 388620 w 1748789"/>
                <a:gd name="connsiteY13" fmla="*/ 291465 h 1457325"/>
                <a:gd name="connsiteX14" fmla="*/ 291465 w 1748789"/>
                <a:gd name="connsiteY14" fmla="*/ 388620 h 1457325"/>
                <a:gd name="connsiteX15" fmla="*/ 194310 w 1748789"/>
                <a:gd name="connsiteY15" fmla="*/ 291465 h 1457325"/>
                <a:gd name="connsiteX16" fmla="*/ 291465 w 1748789"/>
                <a:gd name="connsiteY16" fmla="*/ 19431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8789" h="1457325">
                  <a:moveTo>
                    <a:pt x="582930" y="291465"/>
                  </a:moveTo>
                  <a:cubicBezTo>
                    <a:pt x="582930" y="130765"/>
                    <a:pt x="452165" y="0"/>
                    <a:pt x="291465" y="0"/>
                  </a:cubicBezTo>
                  <a:cubicBezTo>
                    <a:pt x="130765" y="0"/>
                    <a:pt x="0" y="130765"/>
                    <a:pt x="0" y="291465"/>
                  </a:cubicBezTo>
                  <a:cubicBezTo>
                    <a:pt x="0" y="417944"/>
                    <a:pt x="81499" y="524815"/>
                    <a:pt x="194310" y="565065"/>
                  </a:cubicBezTo>
                  <a:lnTo>
                    <a:pt x="194310" y="971550"/>
                  </a:lnTo>
                  <a:cubicBezTo>
                    <a:pt x="194310" y="1239420"/>
                    <a:pt x="412215" y="1457325"/>
                    <a:pt x="680085" y="1457325"/>
                  </a:cubicBezTo>
                  <a:lnTo>
                    <a:pt x="1748790" y="1457325"/>
                  </a:lnTo>
                  <a:lnTo>
                    <a:pt x="1748790" y="1263015"/>
                  </a:lnTo>
                  <a:lnTo>
                    <a:pt x="680085" y="1263015"/>
                  </a:lnTo>
                  <a:cubicBezTo>
                    <a:pt x="519385" y="1263015"/>
                    <a:pt x="388620" y="1132250"/>
                    <a:pt x="388620" y="971550"/>
                  </a:cubicBezTo>
                  <a:lnTo>
                    <a:pt x="388620" y="565065"/>
                  </a:lnTo>
                  <a:cubicBezTo>
                    <a:pt x="501431" y="524815"/>
                    <a:pt x="582930" y="417944"/>
                    <a:pt x="582930" y="291465"/>
                  </a:cubicBezTo>
                  <a:close/>
                  <a:moveTo>
                    <a:pt x="291465" y="194310"/>
                  </a:moveTo>
                  <a:cubicBezTo>
                    <a:pt x="345072" y="194310"/>
                    <a:pt x="388620" y="237946"/>
                    <a:pt x="388620" y="291465"/>
                  </a:cubicBezTo>
                  <a:cubicBezTo>
                    <a:pt x="388620" y="344984"/>
                    <a:pt x="345072" y="388620"/>
                    <a:pt x="291465" y="388620"/>
                  </a:cubicBezTo>
                  <a:cubicBezTo>
                    <a:pt x="237858" y="388620"/>
                    <a:pt x="194310" y="344984"/>
                    <a:pt x="194310" y="291465"/>
                  </a:cubicBezTo>
                  <a:cubicBezTo>
                    <a:pt x="194310" y="237946"/>
                    <a:pt x="237858" y="194310"/>
                    <a:pt x="291465" y="194310"/>
                  </a:cubicBezTo>
                  <a:close/>
                </a:path>
              </a:pathLst>
            </a:custGeom>
            <a:solidFill>
              <a:srgbClr val="000000"/>
            </a:solidFill>
            <a:ln w="11103" cap="flat">
              <a:solidFill>
                <a:srgbClr val="8CC12B"/>
              </a:solid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CF2A2FE-EE6B-2E8A-2367-5EF7F3CDC66D}"/>
                </a:ext>
              </a:extLst>
            </p:cNvPr>
            <p:cNvSpPr/>
            <p:nvPr/>
          </p:nvSpPr>
          <p:spPr>
            <a:xfrm>
              <a:off x="9252421" y="3632516"/>
              <a:ext cx="2526030" cy="1457325"/>
            </a:xfrm>
            <a:custGeom>
              <a:avLst/>
              <a:gdLst>
                <a:gd name="connsiteX0" fmla="*/ 582930 w 2526030"/>
                <a:gd name="connsiteY0" fmla="*/ 291465 h 1457325"/>
                <a:gd name="connsiteX1" fmla="*/ 291465 w 2526030"/>
                <a:gd name="connsiteY1" fmla="*/ 0 h 1457325"/>
                <a:gd name="connsiteX2" fmla="*/ 0 w 2526030"/>
                <a:gd name="connsiteY2" fmla="*/ 291465 h 1457325"/>
                <a:gd name="connsiteX3" fmla="*/ 194310 w 2526030"/>
                <a:gd name="connsiteY3" fmla="*/ 565065 h 1457325"/>
                <a:gd name="connsiteX4" fmla="*/ 194310 w 2526030"/>
                <a:gd name="connsiteY4" fmla="*/ 777240 h 1457325"/>
                <a:gd name="connsiteX5" fmla="*/ 874395 w 2526030"/>
                <a:gd name="connsiteY5" fmla="*/ 1457325 h 1457325"/>
                <a:gd name="connsiteX6" fmla="*/ 2526030 w 2526030"/>
                <a:gd name="connsiteY6" fmla="*/ 1457325 h 1457325"/>
                <a:gd name="connsiteX7" fmla="*/ 2526030 w 2526030"/>
                <a:gd name="connsiteY7" fmla="*/ 1263015 h 1457325"/>
                <a:gd name="connsiteX8" fmla="*/ 874395 w 2526030"/>
                <a:gd name="connsiteY8" fmla="*/ 1263015 h 1457325"/>
                <a:gd name="connsiteX9" fmla="*/ 388620 w 2526030"/>
                <a:gd name="connsiteY9" fmla="*/ 777240 h 1457325"/>
                <a:gd name="connsiteX10" fmla="*/ 388620 w 2526030"/>
                <a:gd name="connsiteY10" fmla="*/ 565065 h 1457325"/>
                <a:gd name="connsiteX11" fmla="*/ 582930 w 2526030"/>
                <a:gd name="connsiteY11" fmla="*/ 291465 h 1457325"/>
                <a:gd name="connsiteX12" fmla="*/ 291465 w 2526030"/>
                <a:gd name="connsiteY12" fmla="*/ 194310 h 1457325"/>
                <a:gd name="connsiteX13" fmla="*/ 388620 w 2526030"/>
                <a:gd name="connsiteY13" fmla="*/ 291465 h 1457325"/>
                <a:gd name="connsiteX14" fmla="*/ 291465 w 2526030"/>
                <a:gd name="connsiteY14" fmla="*/ 388620 h 1457325"/>
                <a:gd name="connsiteX15" fmla="*/ 194310 w 2526030"/>
                <a:gd name="connsiteY15" fmla="*/ 291465 h 1457325"/>
                <a:gd name="connsiteX16" fmla="*/ 291465 w 2526030"/>
                <a:gd name="connsiteY16" fmla="*/ 19431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6030" h="1457325">
                  <a:moveTo>
                    <a:pt x="582930" y="291465"/>
                  </a:moveTo>
                  <a:cubicBezTo>
                    <a:pt x="582930" y="130765"/>
                    <a:pt x="452165" y="0"/>
                    <a:pt x="291465" y="0"/>
                  </a:cubicBezTo>
                  <a:cubicBezTo>
                    <a:pt x="130765" y="0"/>
                    <a:pt x="0" y="130765"/>
                    <a:pt x="0" y="291465"/>
                  </a:cubicBezTo>
                  <a:cubicBezTo>
                    <a:pt x="0" y="417944"/>
                    <a:pt x="81499" y="524815"/>
                    <a:pt x="194310" y="565065"/>
                  </a:cubicBezTo>
                  <a:lnTo>
                    <a:pt x="194310" y="777240"/>
                  </a:lnTo>
                  <a:cubicBezTo>
                    <a:pt x="194310" y="1152236"/>
                    <a:pt x="499477" y="1457325"/>
                    <a:pt x="874395" y="1457325"/>
                  </a:cubicBezTo>
                  <a:lnTo>
                    <a:pt x="2526030" y="1457325"/>
                  </a:lnTo>
                  <a:lnTo>
                    <a:pt x="2526030" y="1263015"/>
                  </a:lnTo>
                  <a:lnTo>
                    <a:pt x="874395" y="1263015"/>
                  </a:lnTo>
                  <a:cubicBezTo>
                    <a:pt x="606525" y="1263015"/>
                    <a:pt x="388620" y="1045110"/>
                    <a:pt x="388620" y="777240"/>
                  </a:cubicBezTo>
                  <a:lnTo>
                    <a:pt x="388620" y="565065"/>
                  </a:lnTo>
                  <a:cubicBezTo>
                    <a:pt x="501431" y="524815"/>
                    <a:pt x="582930" y="417944"/>
                    <a:pt x="582930" y="291465"/>
                  </a:cubicBezTo>
                  <a:close/>
                  <a:moveTo>
                    <a:pt x="291465" y="194310"/>
                  </a:moveTo>
                  <a:cubicBezTo>
                    <a:pt x="345072" y="194310"/>
                    <a:pt x="388620" y="237946"/>
                    <a:pt x="388620" y="291465"/>
                  </a:cubicBezTo>
                  <a:cubicBezTo>
                    <a:pt x="388620" y="344984"/>
                    <a:pt x="345072" y="388620"/>
                    <a:pt x="291465" y="388620"/>
                  </a:cubicBezTo>
                  <a:cubicBezTo>
                    <a:pt x="237858" y="388620"/>
                    <a:pt x="194310" y="344984"/>
                    <a:pt x="194310" y="291465"/>
                  </a:cubicBezTo>
                  <a:cubicBezTo>
                    <a:pt x="194310" y="237946"/>
                    <a:pt x="237858" y="194310"/>
                    <a:pt x="291465" y="194310"/>
                  </a:cubicBezTo>
                  <a:close/>
                </a:path>
              </a:pathLst>
            </a:custGeom>
            <a:solidFill>
              <a:srgbClr val="000000"/>
            </a:solidFill>
            <a:ln w="11103" cap="flat">
              <a:solidFill>
                <a:srgbClr val="8CC12B"/>
              </a:solidFill>
              <a:prstDash val="solid"/>
              <a:miter/>
            </a:ln>
          </p:spPr>
          <p:txBody>
            <a:bodyPr rtlCol="0" anchor="ctr"/>
            <a:lstStyle/>
            <a:p>
              <a:endParaRPr lang="en-US"/>
            </a:p>
          </p:txBody>
        </p:sp>
      </p:grpSp>
      <p:sp>
        <p:nvSpPr>
          <p:cNvPr id="58" name="TextBox 57">
            <a:extLst>
              <a:ext uri="{FF2B5EF4-FFF2-40B4-BE49-F238E27FC236}">
                <a16:creationId xmlns:a16="http://schemas.microsoft.com/office/drawing/2014/main" id="{E96169D3-A452-75C4-7BB9-AF0EDE37B9E8}"/>
              </a:ext>
            </a:extLst>
          </p:cNvPr>
          <p:cNvSpPr txBox="1"/>
          <p:nvPr/>
        </p:nvSpPr>
        <p:spPr>
          <a:xfrm>
            <a:off x="841957" y="8237529"/>
            <a:ext cx="3072282" cy="861774"/>
          </a:xfrm>
          <a:prstGeom prst="rect">
            <a:avLst/>
          </a:prstGeom>
          <a:noFill/>
        </p:spPr>
        <p:txBody>
          <a:bodyPr wrap="square">
            <a:spAutoFit/>
          </a:bodyPr>
          <a:lstStyle>
            <a:defPPr>
              <a:defRPr lang="en-US"/>
            </a:defPPr>
            <a:lvl1pPr>
              <a:lnSpc>
                <a:spcPts val="1200"/>
              </a:lnSpc>
              <a:defRPr sz="1000" spc="-10">
                <a:solidFill>
                  <a:schemeClr val="tx1">
                    <a:lumMod val="85000"/>
                    <a:lumOff val="15000"/>
                  </a:schemeClr>
                </a:solidFill>
                <a:latin typeface="Roboto Light" panose="02000000000000000000" pitchFamily="2" charset="0"/>
                <a:ea typeface="Roboto Light" panose="02000000000000000000" pitchFamily="2" charset="0"/>
              </a:defRPr>
            </a:lvl1pPr>
          </a:lstStyle>
          <a:p>
            <a:r>
              <a:rPr lang="en-US"/>
              <a:t>Manage all Sophos products from a single interface.</a:t>
            </a:r>
          </a:p>
          <a:p>
            <a:r>
              <a:rPr lang="en-US"/>
              <a:t>Intuitive site navigation. Cloud reports combined from multiple products. Alerts for all products on one dashboard, organized by time or priority. Usage summary of active/inactive devices</a:t>
            </a:r>
          </a:p>
        </p:txBody>
      </p:sp>
      <p:grpSp>
        <p:nvGrpSpPr>
          <p:cNvPr id="68" name="Group 67">
            <a:extLst>
              <a:ext uri="{FF2B5EF4-FFF2-40B4-BE49-F238E27FC236}">
                <a16:creationId xmlns:a16="http://schemas.microsoft.com/office/drawing/2014/main" id="{36BFAB48-3D79-EE1C-136C-B360CD86D33D}"/>
              </a:ext>
            </a:extLst>
          </p:cNvPr>
          <p:cNvGrpSpPr/>
          <p:nvPr/>
        </p:nvGrpSpPr>
        <p:grpSpPr>
          <a:xfrm>
            <a:off x="4806570" y="9154510"/>
            <a:ext cx="2586950" cy="538033"/>
            <a:chOff x="8530006" y="5872857"/>
            <a:chExt cx="1876871" cy="390351"/>
          </a:xfrm>
        </p:grpSpPr>
        <p:pic>
          <p:nvPicPr>
            <p:cNvPr id="69" name="Picture 68" descr="Logo&#10;&#10;Description automatically generated">
              <a:extLst>
                <a:ext uri="{FF2B5EF4-FFF2-40B4-BE49-F238E27FC236}">
                  <a16:creationId xmlns:a16="http://schemas.microsoft.com/office/drawing/2014/main" id="{BA3A01F9-7F73-9B0C-080C-F8C529CE3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1974" y="5872857"/>
              <a:ext cx="974903" cy="390351"/>
            </a:xfrm>
            <a:prstGeom prst="rect">
              <a:avLst/>
            </a:prstGeom>
          </p:spPr>
        </p:pic>
        <p:pic>
          <p:nvPicPr>
            <p:cNvPr id="70" name="Picture 10">
              <a:extLst>
                <a:ext uri="{FF2B5EF4-FFF2-40B4-BE49-F238E27FC236}">
                  <a16:creationId xmlns:a16="http://schemas.microsoft.com/office/drawing/2014/main" id="{8BE92A9A-4E0D-512F-BC2B-545AE1447D7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30006" y="5968818"/>
              <a:ext cx="781612" cy="137330"/>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64DB45AA-2698-0574-8A7A-785D8C9C5991}"/>
                </a:ext>
              </a:extLst>
            </p:cNvPr>
            <p:cNvCxnSpPr>
              <a:cxnSpLocks/>
            </p:cNvCxnSpPr>
            <p:nvPr/>
          </p:nvCxnSpPr>
          <p:spPr>
            <a:xfrm>
              <a:off x="9424510" y="5891357"/>
              <a:ext cx="0" cy="264843"/>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5113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EF2D2FD-79FA-4373-9175-07EC5A0F0A1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621" y="4105066"/>
            <a:ext cx="2334308" cy="200388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25EDA59E-996B-46B4-96BF-F85FBB8661B2}"/>
              </a:ext>
            </a:extLst>
          </p:cNvPr>
          <p:cNvSpPr>
            <a:spLocks noGrp="1"/>
          </p:cNvSpPr>
          <p:nvPr>
            <p:ph sz="quarter" idx="13"/>
          </p:nvPr>
        </p:nvSpPr>
        <p:spPr>
          <a:xfrm>
            <a:off x="203200" y="1324549"/>
            <a:ext cx="11682171" cy="876821"/>
          </a:xfrm>
        </p:spPr>
        <p:txBody>
          <a:bodyPr/>
          <a:lstStyle/>
          <a:p>
            <a:r>
              <a:rPr lang="en-US">
                <a:highlight>
                  <a:srgbClr val="FFFF00"/>
                </a:highlight>
              </a:rPr>
              <a:t>On August 16, </a:t>
            </a:r>
            <a:r>
              <a:rPr lang="en-US" dirty="0">
                <a:highlight>
                  <a:srgbClr val="FFFF00"/>
                </a:highlight>
              </a:rPr>
              <a:t>2022</a:t>
            </a:r>
            <a:r>
              <a:rPr lang="en-US">
                <a:highlight>
                  <a:srgbClr val="FFFF00"/>
                </a:highlight>
              </a:rPr>
              <a:t>, Lingo </a:t>
            </a:r>
            <a:r>
              <a:rPr lang="en-US" dirty="0">
                <a:highlight>
                  <a:srgbClr val="FFFF00"/>
                </a:highlight>
              </a:rPr>
              <a:t>Management, </a:t>
            </a:r>
            <a:r>
              <a:rPr lang="en-US">
                <a:highlight>
                  <a:srgbClr val="FFFF00"/>
                </a:highlight>
              </a:rPr>
              <a:t>LLC completed its acquisition of </a:t>
            </a:r>
            <a:r>
              <a:rPr lang="en-US" dirty="0">
                <a:highlight>
                  <a:srgbClr val="FFFF00"/>
                </a:highlight>
              </a:rPr>
              <a:t>BullsEye.</a:t>
            </a:r>
          </a:p>
          <a:p>
            <a:endParaRPr lang="en-US" dirty="0"/>
          </a:p>
        </p:txBody>
      </p:sp>
      <p:sp>
        <p:nvSpPr>
          <p:cNvPr id="3" name="Title 2">
            <a:extLst>
              <a:ext uri="{FF2B5EF4-FFF2-40B4-BE49-F238E27FC236}">
                <a16:creationId xmlns:a16="http://schemas.microsoft.com/office/drawing/2014/main" id="{BE5EA496-8707-4F6F-85CB-18CCA2D6288B}"/>
              </a:ext>
            </a:extLst>
          </p:cNvPr>
          <p:cNvSpPr>
            <a:spLocks noGrp="1"/>
          </p:cNvSpPr>
          <p:nvPr>
            <p:ph type="title"/>
          </p:nvPr>
        </p:nvSpPr>
        <p:spPr/>
        <p:txBody>
          <a:bodyPr/>
          <a:lstStyle/>
          <a:p>
            <a:r>
              <a:rPr lang="en-US" dirty="0"/>
              <a:t>Recent Acquisition</a:t>
            </a:r>
          </a:p>
        </p:txBody>
      </p:sp>
      <p:pic>
        <p:nvPicPr>
          <p:cNvPr id="5" name="Picture 4" descr="A picture containing text, clipart&#10;&#10;Description automatically generated">
            <a:extLst>
              <a:ext uri="{FF2B5EF4-FFF2-40B4-BE49-F238E27FC236}">
                <a16:creationId xmlns:a16="http://schemas.microsoft.com/office/drawing/2014/main" id="{B311E376-8296-43CB-ADF2-3A7DCA020F6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23075" y="4592308"/>
            <a:ext cx="2893038" cy="1295400"/>
          </a:xfrm>
          <a:prstGeom prst="rect">
            <a:avLst/>
          </a:prstGeom>
        </p:spPr>
      </p:pic>
      <p:sp>
        <p:nvSpPr>
          <p:cNvPr id="6" name="TextBox 5">
            <a:extLst>
              <a:ext uri="{FF2B5EF4-FFF2-40B4-BE49-F238E27FC236}">
                <a16:creationId xmlns:a16="http://schemas.microsoft.com/office/drawing/2014/main" id="{8689F4FC-372C-4E73-8D9C-1F97C68AB7DB}"/>
              </a:ext>
            </a:extLst>
          </p:cNvPr>
          <p:cNvSpPr txBox="1"/>
          <p:nvPr/>
        </p:nvSpPr>
        <p:spPr>
          <a:xfrm>
            <a:off x="188767" y="2074013"/>
            <a:ext cx="11800033" cy="2709973"/>
          </a:xfrm>
          <a:prstGeom prst="rect">
            <a:avLst/>
          </a:prstGeom>
          <a:noFill/>
        </p:spPr>
        <p:txBody>
          <a:bodyPr wrap="square" rtlCol="0">
            <a:spAutoFit/>
          </a:bodyPr>
          <a:lstStyle/>
          <a:p>
            <a:r>
              <a:rPr lang="en-US" sz="1800">
                <a:effectLst/>
                <a:latin typeface="Open Sans" panose="020B0606030504020204" pitchFamily="34" charset="0"/>
                <a:ea typeface="Times New Roman" panose="02020603050405020304" pitchFamily="18" charset="0"/>
                <a:cs typeface="Times New Roman" panose="02020603050405020304" pitchFamily="18" charset="0"/>
              </a:rPr>
              <a:t>This </a:t>
            </a:r>
            <a:r>
              <a:rPr lang="en-US" sz="1800">
                <a:effectLst/>
                <a:highlight>
                  <a:srgbClr val="FFFF00"/>
                </a:highlight>
                <a:latin typeface="Open Sans" panose="020B0606030504020204" pitchFamily="34" charset="0"/>
                <a:ea typeface="Times New Roman" panose="02020603050405020304" pitchFamily="18" charset="0"/>
                <a:cs typeface="Times New Roman" panose="02020603050405020304" pitchFamily="18" charset="0"/>
              </a:rPr>
              <a:t>transaction</a:t>
            </a:r>
            <a:r>
              <a:rPr lang="en-US" sz="1800">
                <a:effectLst/>
                <a:latin typeface="Open Sans" panose="020B0606030504020204" pitchFamily="34" charset="0"/>
                <a:ea typeface="Times New Roman" panose="02020603050405020304" pitchFamily="18" charset="0"/>
                <a:cs typeface="Times New Roman" panose="02020603050405020304" pitchFamily="18" charset="0"/>
              </a:rPr>
              <a:t> creates a </a:t>
            </a:r>
            <a:r>
              <a:rPr lang="en-US" sz="1800">
                <a:solidFill>
                  <a:schemeClr val="accent1"/>
                </a:solidFill>
                <a:effectLst/>
                <a:latin typeface="Open Sans" panose="020B0606030504020204" pitchFamily="34" charset="0"/>
                <a:ea typeface="Times New Roman" panose="02020603050405020304" pitchFamily="18" charset="0"/>
                <a:cs typeface="Times New Roman" panose="02020603050405020304" pitchFamily="18" charset="0"/>
              </a:rPr>
              <a:t>communications </a:t>
            </a:r>
            <a:r>
              <a:rPr lang="en-US" sz="1800" dirty="0">
                <a:solidFill>
                  <a:schemeClr val="accent1"/>
                </a:solidFill>
                <a:effectLst/>
                <a:latin typeface="Open Sans" panose="020B0606030504020204" pitchFamily="34" charset="0"/>
                <a:ea typeface="Times New Roman" panose="02020603050405020304" pitchFamily="18" charset="0"/>
                <a:cs typeface="Times New Roman" panose="02020603050405020304" pitchFamily="18" charset="0"/>
              </a:rPr>
              <a:t>and technology services powerhouse </a:t>
            </a:r>
            <a:r>
              <a:rPr lang="en-US" sz="1800" dirty="0">
                <a:effectLst/>
                <a:latin typeface="Open Sans" panose="020B0606030504020204" pitchFamily="34" charset="0"/>
                <a:ea typeface="Times New Roman" panose="02020603050405020304" pitchFamily="18" charset="0"/>
                <a:cs typeface="Times New Roman" panose="02020603050405020304" pitchFamily="18" charset="0"/>
              </a:rPr>
              <a:t>to comprehensively meet the evolving long-term needs of our clients.</a:t>
            </a:r>
          </a:p>
          <a:p>
            <a:endParaRPr lang="en-US" dirty="0">
              <a:latin typeface="Open Sans" panose="020B0606030504020204" pitchFamily="34" charset="0"/>
              <a:ea typeface="Calibri" panose="020F0502020204030204" pitchFamily="34" charset="0"/>
              <a:cs typeface="Times New Roman" panose="02020603050405020304" pitchFamily="18" charset="0"/>
            </a:endParaRPr>
          </a:p>
          <a:p>
            <a:r>
              <a:rPr lang="en-US" sz="1800" dirty="0">
                <a:solidFill>
                  <a:schemeClr val="accent1"/>
                </a:solidFill>
                <a:effectLst/>
                <a:latin typeface="+mj-lt"/>
                <a:ea typeface="Calibri" panose="020F0502020204030204" pitchFamily="34" charset="0"/>
                <a:cs typeface="Times New Roman" panose="02020603050405020304" pitchFamily="18" charset="0"/>
              </a:rPr>
              <a:t>Things you should know:</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Open Sans" panose="020B0606030504020204" pitchFamily="34" charset="0"/>
                <a:ea typeface="Times New Roman" panose="02020603050405020304" pitchFamily="18" charset="0"/>
                <a:cs typeface="Times New Roman" panose="02020603050405020304" pitchFamily="18" charset="0"/>
              </a:rPr>
              <a:t>There will be absolutely </a:t>
            </a:r>
            <a:r>
              <a:rPr lang="en-US" sz="1800" b="1" dirty="0">
                <a:effectLst/>
                <a:latin typeface="Open Sans" panose="020B0606030504020204" pitchFamily="34" charset="0"/>
                <a:ea typeface="Times New Roman" panose="02020603050405020304" pitchFamily="18" charset="0"/>
                <a:cs typeface="Times New Roman" panose="02020603050405020304" pitchFamily="18" charset="0"/>
              </a:rPr>
              <a:t>no disruption or change </a:t>
            </a:r>
            <a:r>
              <a:rPr lang="en-US" sz="1800" dirty="0">
                <a:effectLst/>
                <a:latin typeface="Open Sans" panose="020B0606030504020204" pitchFamily="34" charset="0"/>
                <a:ea typeface="Times New Roman" panose="02020603050405020304" pitchFamily="18" charset="0"/>
                <a:cs typeface="Times New Roman" panose="02020603050405020304" pitchFamily="18" charset="0"/>
              </a:rPr>
              <a:t>in service for all of our clients. </a:t>
            </a:r>
            <a:endParaRPr lang="en-US" sz="1800" dirty="0">
              <a:effectLst/>
              <a:latin typeface="Roboto Condensed" panose="02000000000000000000" pitchFamily="2"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Open Sans" panose="020B0606030504020204" pitchFamily="34" charset="0"/>
                <a:ea typeface="Times New Roman" panose="02020603050405020304" pitchFamily="18" charset="0"/>
                <a:cs typeface="Times New Roman" panose="02020603050405020304" pitchFamily="18" charset="0"/>
              </a:rPr>
              <a:t>Clients can still reach us on the same contact numbers and access the same portals as they always have. </a:t>
            </a:r>
          </a:p>
          <a:p>
            <a:pPr marL="342900" marR="0" lvl="0" indent="-342900">
              <a:lnSpc>
                <a:spcPct val="115000"/>
              </a:lnSpc>
              <a:spcBef>
                <a:spcPts val="0"/>
              </a:spcBef>
              <a:spcAft>
                <a:spcPts val="0"/>
              </a:spcAft>
              <a:buFont typeface="Symbol" panose="05050102010706020507" pitchFamily="18" charset="2"/>
              <a:buChar char=""/>
            </a:pPr>
            <a:r>
              <a:rPr lang="en-US" dirty="0">
                <a:latin typeface="Open Sans" panose="020B0606030504020204" pitchFamily="34" charset="0"/>
                <a:ea typeface="Calibri" panose="020F0502020204030204" pitchFamily="34" charset="0"/>
                <a:cs typeface="Times New Roman" panose="02020603050405020304" pitchFamily="18" charset="0"/>
              </a:rPr>
              <a:t>Our portfolio of services will be GROWING – stay tuned for more information.</a:t>
            </a:r>
            <a:endParaRPr lang="en-US" sz="1800" dirty="0">
              <a:effectLst/>
              <a:latin typeface="Roboto Condensed" panose="02000000000000000000" pitchFamily="2"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dirty="0">
              <a:effectLst/>
              <a:latin typeface="Roboto Condensed" panose="02000000000000000000" pitchFamily="2" charset="0"/>
              <a:ea typeface="Calibri" panose="020F0502020204030204" pitchFamily="34" charset="0"/>
              <a:cs typeface="Times New Roman" panose="02020603050405020304" pitchFamily="18" charset="0"/>
            </a:endParaRPr>
          </a:p>
          <a:p>
            <a:endParaRPr lang="en-US" dirty="0"/>
          </a:p>
        </p:txBody>
      </p:sp>
      <p:sp>
        <p:nvSpPr>
          <p:cNvPr id="7" name="TextBox 6">
            <a:extLst>
              <a:ext uri="{FF2B5EF4-FFF2-40B4-BE49-F238E27FC236}">
                <a16:creationId xmlns:a16="http://schemas.microsoft.com/office/drawing/2014/main" id="{76097074-EF03-416E-94D4-280CED50D32F}"/>
              </a:ext>
            </a:extLst>
          </p:cNvPr>
          <p:cNvSpPr txBox="1"/>
          <p:nvPr/>
        </p:nvSpPr>
        <p:spPr>
          <a:xfrm>
            <a:off x="5753506" y="4858793"/>
            <a:ext cx="6438494" cy="954107"/>
          </a:xfrm>
          <a:prstGeom prst="rect">
            <a:avLst/>
          </a:prstGeom>
          <a:noFill/>
        </p:spPr>
        <p:txBody>
          <a:bodyPr wrap="none" rtlCol="0">
            <a:spAutoFit/>
          </a:bodyPr>
          <a:lstStyle/>
          <a:p>
            <a:r>
              <a:rPr lang="en-US" sz="1600" dirty="0">
                <a:solidFill>
                  <a:schemeClr val="accent4"/>
                </a:solidFill>
                <a:latin typeface="+mj-lt"/>
              </a:rPr>
              <a:t>Here’s a link to the official release: </a:t>
            </a:r>
          </a:p>
          <a:p>
            <a:r>
              <a:rPr lang="en-US" sz="1200" dirty="0">
                <a:latin typeface="+mj-lt"/>
                <a:hlinkClick r:id="rId5"/>
              </a:rPr>
              <a:t>https://www.lingo.com/2022/03/29/lingo-management-to-acquire-bullseye-telecom/</a:t>
            </a:r>
            <a:r>
              <a:rPr lang="en-US" sz="1200" dirty="0">
                <a:latin typeface="+mj-lt"/>
              </a:rPr>
              <a:t> </a:t>
            </a:r>
          </a:p>
          <a:p>
            <a:r>
              <a:rPr lang="en-US" sz="1400" dirty="0">
                <a:latin typeface="+mj-lt"/>
              </a:rPr>
              <a:t> </a:t>
            </a:r>
          </a:p>
          <a:p>
            <a:r>
              <a:rPr lang="en-US" sz="1400" dirty="0">
                <a:solidFill>
                  <a:schemeClr val="accent4"/>
                </a:solidFill>
                <a:latin typeface="+mj-lt"/>
              </a:rPr>
              <a:t>Learn more about Lingo: </a:t>
            </a:r>
            <a:r>
              <a:rPr lang="en-US" sz="1400" dirty="0">
                <a:latin typeface="+mj-lt"/>
                <a:hlinkClick r:id="rId6"/>
              </a:rPr>
              <a:t>www.lingo.com</a:t>
            </a:r>
            <a:r>
              <a:rPr lang="en-US" sz="1400" dirty="0">
                <a:latin typeface="+mj-lt"/>
              </a:rPr>
              <a:t> </a:t>
            </a:r>
          </a:p>
        </p:txBody>
      </p:sp>
    </p:spTree>
    <p:extLst>
      <p:ext uri="{BB962C8B-B14F-4D97-AF65-F5344CB8AC3E}">
        <p14:creationId xmlns:p14="http://schemas.microsoft.com/office/powerpoint/2010/main" val="1468026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404B9-BA3F-4054-A482-10C9CDF68559}"/>
              </a:ext>
            </a:extLst>
          </p:cNvPr>
          <p:cNvSpPr>
            <a:spLocks noGrp="1"/>
          </p:cNvSpPr>
          <p:nvPr>
            <p:ph type="title"/>
          </p:nvPr>
        </p:nvSpPr>
        <p:spPr/>
        <p:txBody>
          <a:bodyPr/>
          <a:lstStyle/>
          <a:p>
            <a:r>
              <a:rPr lang="en-US"/>
              <a:t>Paperless Invoicing</a:t>
            </a:r>
          </a:p>
        </p:txBody>
      </p:sp>
      <p:sp>
        <p:nvSpPr>
          <p:cNvPr id="5" name="TextBox 4">
            <a:extLst>
              <a:ext uri="{FF2B5EF4-FFF2-40B4-BE49-F238E27FC236}">
                <a16:creationId xmlns:a16="http://schemas.microsoft.com/office/drawing/2014/main" id="{399D6F14-9F2E-41C3-9676-3070979B13D5}"/>
              </a:ext>
            </a:extLst>
          </p:cNvPr>
          <p:cNvSpPr txBox="1"/>
          <p:nvPr/>
        </p:nvSpPr>
        <p:spPr>
          <a:xfrm>
            <a:off x="759618" y="4920948"/>
            <a:ext cx="2624138" cy="830997"/>
          </a:xfrm>
          <a:prstGeom prst="rect">
            <a:avLst/>
          </a:prstGeom>
          <a:noFill/>
        </p:spPr>
        <p:txBody>
          <a:bodyPr wrap="square" rtlCol="0">
            <a:spAutoFit/>
          </a:bodyPr>
          <a:lstStyle/>
          <a:p>
            <a:pPr algn="ctr"/>
            <a:r>
              <a:rPr lang="en-US" sz="2400">
                <a:solidFill>
                  <a:schemeClr val="accent6"/>
                </a:solidFill>
                <a:latin typeface="Open Sans Extrabold" panose="020B0906030804020204" pitchFamily="34" charset="0"/>
                <a:ea typeface="Open Sans Extrabold" panose="020B0906030804020204" pitchFamily="34" charset="0"/>
                <a:cs typeface="Open Sans Extrabold" panose="020B0906030804020204" pitchFamily="34" charset="0"/>
              </a:rPr>
              <a:t>GO GREEN.</a:t>
            </a:r>
          </a:p>
          <a:p>
            <a:pPr algn="ctr"/>
            <a:r>
              <a:rPr lang="en-US" sz="240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GO PAPERLESS!</a:t>
            </a:r>
          </a:p>
        </p:txBody>
      </p:sp>
      <p:pic>
        <p:nvPicPr>
          <p:cNvPr id="8" name="Picture 7" descr="A picture containing plant&#10;&#10;Description automatically generated">
            <a:extLst>
              <a:ext uri="{FF2B5EF4-FFF2-40B4-BE49-F238E27FC236}">
                <a16:creationId xmlns:a16="http://schemas.microsoft.com/office/drawing/2014/main" id="{E8793B06-F4C4-4E87-8CC6-678358C24C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1451" y="1594151"/>
            <a:ext cx="4223720" cy="3352800"/>
          </a:xfrm>
          <a:prstGeom prst="rect">
            <a:avLst/>
          </a:prstGeom>
        </p:spPr>
      </p:pic>
      <p:sp>
        <p:nvSpPr>
          <p:cNvPr id="6" name="TextBox 5">
            <a:extLst>
              <a:ext uri="{FF2B5EF4-FFF2-40B4-BE49-F238E27FC236}">
                <a16:creationId xmlns:a16="http://schemas.microsoft.com/office/drawing/2014/main" id="{91FE299A-AA93-447C-99AF-0C2867C6C4B0}"/>
              </a:ext>
            </a:extLst>
          </p:cNvPr>
          <p:cNvSpPr txBox="1"/>
          <p:nvPr/>
        </p:nvSpPr>
        <p:spPr>
          <a:xfrm>
            <a:off x="4238625" y="1941590"/>
            <a:ext cx="7591425" cy="3308598"/>
          </a:xfrm>
          <a:prstGeom prst="rect">
            <a:avLst/>
          </a:prstGeom>
          <a:noFill/>
        </p:spPr>
        <p:txBody>
          <a:bodyPr wrap="square" rtlCol="0">
            <a:spAutoFit/>
          </a:bodyPr>
          <a:lstStyle/>
          <a:p>
            <a:r>
              <a:rPr lang="en-US" sz="2000" dirty="0"/>
              <a:t>In an effort to reduce waste and be ecologically responsible</a:t>
            </a:r>
            <a:r>
              <a:rPr lang="en-US" sz="2000"/>
              <a:t>, Lingo </a:t>
            </a:r>
            <a:r>
              <a:rPr lang="en-US" sz="2000" dirty="0"/>
              <a:t>has implemented a monthly fee </a:t>
            </a:r>
            <a:r>
              <a:rPr lang="en-US" sz="2000"/>
              <a:t>of </a:t>
            </a:r>
            <a:r>
              <a:rPr lang="en-US" sz="2000">
                <a:highlight>
                  <a:srgbClr val="FFFF00"/>
                </a:highlight>
              </a:rPr>
              <a:t>$8.95 </a:t>
            </a:r>
            <a:r>
              <a:rPr lang="en-US" sz="2000" dirty="0"/>
              <a:t>for </a:t>
            </a:r>
            <a:r>
              <a:rPr lang="en-US" sz="2000" b="1" dirty="0"/>
              <a:t>mailing paper invoices</a:t>
            </a:r>
            <a:r>
              <a:rPr lang="en-US" sz="2000" dirty="0"/>
              <a:t>.  </a:t>
            </a:r>
          </a:p>
          <a:p>
            <a:endParaRPr lang="en-US" dirty="0"/>
          </a:p>
          <a:p>
            <a:r>
              <a:rPr lang="en-US" dirty="0"/>
              <a:t>Avoid the fee and </a:t>
            </a:r>
            <a:r>
              <a:rPr lang="en-US" b="1" dirty="0">
                <a:solidFill>
                  <a:schemeClr val="accent6"/>
                </a:solidFill>
              </a:rPr>
              <a:t>GO GREEN </a:t>
            </a:r>
            <a:r>
              <a:rPr lang="en-US" dirty="0"/>
              <a:t>by signing up for online invoicing! </a:t>
            </a:r>
          </a:p>
          <a:p>
            <a:endParaRPr lang="en-US" dirty="0"/>
          </a:p>
          <a:p>
            <a:pPr marL="285750" indent="-285750">
              <a:spcAft>
                <a:spcPts val="600"/>
              </a:spcAft>
              <a:buBlip>
                <a:blip r:embed="rId4"/>
              </a:buBlip>
            </a:pPr>
            <a:r>
              <a:rPr lang="en-US" b="1" dirty="0"/>
              <a:t>Invoices at your fingertips </a:t>
            </a:r>
            <a:r>
              <a:rPr lang="en-US" dirty="0"/>
              <a:t>- retrieve your invoices online each month within your </a:t>
            </a:r>
            <a:r>
              <a:rPr lang="en-US" b="1" dirty="0"/>
              <a:t>My BullsEye Account (MBA) Portal. </a:t>
            </a:r>
          </a:p>
          <a:p>
            <a:pPr marL="285750" indent="-285750">
              <a:buBlip>
                <a:blip r:embed="rId4"/>
              </a:buBlip>
            </a:pPr>
            <a:r>
              <a:rPr lang="en-US" b="1" dirty="0"/>
              <a:t>Get notified - </a:t>
            </a:r>
            <a:r>
              <a:rPr lang="en-US" dirty="0"/>
              <a:t>sign up to receive notifications as soon as your invoices are available. </a:t>
            </a:r>
          </a:p>
          <a:p>
            <a:pPr marL="285750" indent="-285750">
              <a:buBlip>
                <a:blip r:embed="rId4"/>
              </a:buBlip>
            </a:pPr>
            <a:r>
              <a:rPr lang="en-US" b="1" dirty="0"/>
              <a:t>Additional charges apply for 50 or more locations</a:t>
            </a:r>
            <a:r>
              <a:rPr lang="en-US" dirty="0"/>
              <a:t>. </a:t>
            </a:r>
          </a:p>
        </p:txBody>
      </p:sp>
    </p:spTree>
    <p:extLst>
      <p:ext uri="{BB962C8B-B14F-4D97-AF65-F5344CB8AC3E}">
        <p14:creationId xmlns:p14="http://schemas.microsoft.com/office/powerpoint/2010/main" val="3034517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C04AFF-0149-423F-B2D0-61524B1756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8972" y="2088630"/>
            <a:ext cx="2717073" cy="3354907"/>
          </a:xfrm>
          <a:prstGeom prst="rect">
            <a:avLst/>
          </a:prstGeom>
        </p:spPr>
      </p:pic>
      <p:sp>
        <p:nvSpPr>
          <p:cNvPr id="5" name="Content Placeholder 4">
            <a:extLst>
              <a:ext uri="{FF2B5EF4-FFF2-40B4-BE49-F238E27FC236}">
                <a16:creationId xmlns:a16="http://schemas.microsoft.com/office/drawing/2014/main" id="{450CDE78-6787-400F-A642-8CF554E075CA}"/>
              </a:ext>
            </a:extLst>
          </p:cNvPr>
          <p:cNvSpPr>
            <a:spLocks noGrp="1"/>
          </p:cNvSpPr>
          <p:nvPr>
            <p:ph sz="quarter" idx="13"/>
          </p:nvPr>
        </p:nvSpPr>
        <p:spPr>
          <a:xfrm>
            <a:off x="3519949" y="1828101"/>
            <a:ext cx="8289636" cy="3875964"/>
          </a:xfrm>
        </p:spPr>
        <p:txBody>
          <a:bodyPr numCol="1">
            <a:normAutofit/>
          </a:bodyPr>
          <a:lstStyle/>
          <a:p>
            <a:pPr marL="0" indent="0">
              <a:lnSpc>
                <a:spcPct val="100000"/>
              </a:lnSpc>
              <a:spcBef>
                <a:spcPts val="0"/>
              </a:spcBef>
              <a:spcAft>
                <a:spcPts val="600"/>
              </a:spcAft>
              <a:buNone/>
            </a:pPr>
            <a:r>
              <a:rPr lang="en-US" sz="24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Penetration Testing</a:t>
            </a:r>
          </a:p>
          <a:p>
            <a:pPr lvl="1">
              <a:lnSpc>
                <a:spcPct val="100000"/>
              </a:lnSpc>
              <a:spcBef>
                <a:spcPts val="0"/>
              </a:spcBef>
              <a:spcAft>
                <a:spcPts val="600"/>
              </a:spcAft>
              <a:buClr>
                <a:schemeClr val="accent3"/>
              </a:buClr>
            </a:pPr>
            <a:r>
              <a:rPr lang="en-US" sz="2000" b="0" i="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An authorized simulated cyberattack on a computer system</a:t>
            </a:r>
            <a:endParaRPr lang="en-US" sz="20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lvl="1">
              <a:lnSpc>
                <a:spcPct val="100000"/>
              </a:lnSpc>
              <a:spcBef>
                <a:spcPts val="0"/>
              </a:spcBef>
              <a:spcAft>
                <a:spcPts val="600"/>
              </a:spcAft>
              <a:buClr>
                <a:schemeClr val="accent3"/>
              </a:buClr>
            </a:pPr>
            <a:r>
              <a:rPr lang="en-US" sz="2000" b="0" i="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Performed to evaluate the </a:t>
            </a:r>
            <a:r>
              <a:rPr lang="en-US" sz="2000" b="0" i="0"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security</a:t>
            </a:r>
            <a:r>
              <a:rPr lang="en-US" sz="2000" b="0" i="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 of the system</a:t>
            </a:r>
            <a:r>
              <a:rPr lang="en-US" sz="2000" b="0" i="0" baseline="3000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 </a:t>
            </a:r>
            <a:endParaRPr lang="en-US" sz="2000" b="0" i="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endParaRPr>
          </a:p>
          <a:p>
            <a:pPr lvl="1">
              <a:lnSpc>
                <a:spcPct val="100000"/>
              </a:lnSpc>
              <a:spcBef>
                <a:spcPts val="0"/>
              </a:spcBef>
              <a:spcAft>
                <a:spcPts val="600"/>
              </a:spcAft>
              <a:buClr>
                <a:schemeClr val="accent3"/>
              </a:buClr>
            </a:pPr>
            <a:r>
              <a:rPr lang="en-US" sz="2000" b="0" i="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Security issues that the penetration test uncovers are reported through a penetration test report </a:t>
            </a:r>
          </a:p>
          <a:p>
            <a:pPr lvl="2">
              <a:lnSpc>
                <a:spcPct val="100000"/>
              </a:lnSpc>
              <a:spcBef>
                <a:spcPts val="0"/>
              </a:spcBef>
              <a:spcAft>
                <a:spcPts val="600"/>
              </a:spcAft>
              <a:buClr>
                <a:schemeClr val="accent3"/>
              </a:buClr>
            </a:pPr>
            <a:r>
              <a:rPr lang="en-US" sz="2000" b="0" i="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Provides an assessment of  potential impacts to the organization.</a:t>
            </a:r>
          </a:p>
          <a:p>
            <a:pPr lvl="2">
              <a:lnSpc>
                <a:spcPct val="100000"/>
              </a:lnSpc>
              <a:spcBef>
                <a:spcPts val="0"/>
              </a:spcBef>
              <a:spcAft>
                <a:spcPts val="600"/>
              </a:spcAft>
              <a:buClr>
                <a:schemeClr val="accent3"/>
              </a:buClr>
            </a:pPr>
            <a:r>
              <a:rPr lang="en-US" sz="2000" b="0" i="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Suggest counter measures to reduce risk.</a:t>
            </a:r>
          </a:p>
        </p:txBody>
      </p:sp>
      <p:sp>
        <p:nvSpPr>
          <p:cNvPr id="2" name="Title 1">
            <a:extLst>
              <a:ext uri="{FF2B5EF4-FFF2-40B4-BE49-F238E27FC236}">
                <a16:creationId xmlns:a16="http://schemas.microsoft.com/office/drawing/2014/main" id="{6174EB20-80D5-417B-BD16-B6043FE22335}"/>
              </a:ext>
            </a:extLst>
          </p:cNvPr>
          <p:cNvSpPr>
            <a:spLocks noGrp="1"/>
          </p:cNvSpPr>
          <p:nvPr>
            <p:ph type="title"/>
          </p:nvPr>
        </p:nvSpPr>
        <p:spPr/>
        <p:txBody>
          <a:bodyPr>
            <a:normAutofit/>
          </a:bodyPr>
          <a:lstStyle/>
          <a:p>
            <a:r>
              <a:rPr lang="en-US"/>
              <a:t>Lingo </a:t>
            </a:r>
            <a:r>
              <a:rPr lang="en-US" dirty="0"/>
              <a:t>Penetration Testing </a:t>
            </a:r>
          </a:p>
        </p:txBody>
      </p:sp>
    </p:spTree>
    <p:extLst>
      <p:ext uri="{BB962C8B-B14F-4D97-AF65-F5344CB8AC3E}">
        <p14:creationId xmlns:p14="http://schemas.microsoft.com/office/powerpoint/2010/main" val="2753196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74FB241-3E29-41C4-88B5-22F868AC3FDF}"/>
              </a:ext>
            </a:extLst>
          </p:cNvPr>
          <p:cNvGrpSpPr/>
          <p:nvPr/>
        </p:nvGrpSpPr>
        <p:grpSpPr>
          <a:xfrm>
            <a:off x="400580" y="1081296"/>
            <a:ext cx="5308953" cy="4475029"/>
            <a:chOff x="-688489" y="801013"/>
            <a:chExt cx="9476551" cy="7987986"/>
          </a:xfrm>
        </p:grpSpPr>
        <p:pic>
          <p:nvPicPr>
            <p:cNvPr id="13" name="Picture 12">
              <a:extLst>
                <a:ext uri="{FF2B5EF4-FFF2-40B4-BE49-F238E27FC236}">
                  <a16:creationId xmlns:a16="http://schemas.microsoft.com/office/drawing/2014/main" id="{9D9D0095-3733-4D5C-997E-0DD11AB78FA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8489" y="801013"/>
              <a:ext cx="9476551" cy="7987986"/>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720935C0-6DC7-476D-A82E-AF121747864C}"/>
                </a:ext>
              </a:extLst>
            </p:cNvPr>
            <p:cNvSpPr/>
            <p:nvPr/>
          </p:nvSpPr>
          <p:spPr>
            <a:xfrm rot="619248">
              <a:off x="1290918" y="1984926"/>
              <a:ext cx="1237129" cy="379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044207B-0C23-4BEB-A2D7-DE3B5EC86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rot="598821">
              <a:off x="967171" y="2015730"/>
              <a:ext cx="1712491" cy="34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itle 3">
            <a:extLst>
              <a:ext uri="{FF2B5EF4-FFF2-40B4-BE49-F238E27FC236}">
                <a16:creationId xmlns:a16="http://schemas.microsoft.com/office/drawing/2014/main" id="{ABE151FF-A7FE-49C6-B02C-F5B6B4BEFE86}"/>
              </a:ext>
            </a:extLst>
          </p:cNvPr>
          <p:cNvSpPr>
            <a:spLocks noGrp="1"/>
          </p:cNvSpPr>
          <p:nvPr>
            <p:ph type="title"/>
          </p:nvPr>
        </p:nvSpPr>
        <p:spPr/>
        <p:txBody>
          <a:bodyPr>
            <a:normAutofit/>
          </a:bodyPr>
          <a:lstStyle/>
          <a:p>
            <a:r>
              <a:rPr lang="en-US" b="0" dirty="0">
                <a:latin typeface="Open Sans"/>
                <a:ea typeface="Open Sans"/>
                <a:cs typeface="Open Sans"/>
              </a:rPr>
              <a:t>Intuitive Online Account Interface</a:t>
            </a:r>
          </a:p>
        </p:txBody>
      </p:sp>
      <p:sp>
        <p:nvSpPr>
          <p:cNvPr id="7" name="Content Placeholder 3">
            <a:extLst>
              <a:ext uri="{FF2B5EF4-FFF2-40B4-BE49-F238E27FC236}">
                <a16:creationId xmlns:a16="http://schemas.microsoft.com/office/drawing/2014/main" id="{09989958-A774-4228-8487-8786B43455FA}"/>
              </a:ext>
            </a:extLst>
          </p:cNvPr>
          <p:cNvSpPr txBox="1">
            <a:spLocks/>
          </p:cNvSpPr>
          <p:nvPr/>
        </p:nvSpPr>
        <p:spPr>
          <a:xfrm>
            <a:off x="5596379" y="1576979"/>
            <a:ext cx="6474996" cy="4475029"/>
          </a:xfrm>
          <a:prstGeom prst="rect">
            <a:avLst/>
          </a:prstGeom>
        </p:spPr>
        <p:txBody>
          <a:bodyPr vert="horz" lIns="91440" tIns="45720" rIns="91440" bIns="45720" numCol="1" spcCol="914400" rtlCol="0" anchor="t">
            <a:normAutofit/>
          </a:bodyPr>
          <a:lstStyle>
            <a:lvl1pPr marL="228600" indent="-228600" algn="l" defTabSz="914400" rtl="0" eaLnBrk="1" latinLnBrk="0" hangingPunct="1">
              <a:lnSpc>
                <a:spcPct val="90000"/>
              </a:lnSpc>
              <a:spcBef>
                <a:spcPts val="1000"/>
              </a:spcBef>
              <a:buFont typeface="Arial"/>
              <a:buChar char="•"/>
              <a:defRPr sz="1600" b="0" i="0" kern="1200">
                <a:solidFill>
                  <a:srgbClr val="2B2924"/>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400" b="0" i="0" kern="1200">
                <a:solidFill>
                  <a:srgbClr val="2B2924"/>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200" b="0" i="0" kern="1200">
                <a:solidFill>
                  <a:srgbClr val="2B2924"/>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100" b="0" i="0" kern="1200">
                <a:solidFill>
                  <a:srgbClr val="2B2924"/>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000" b="0" i="0" kern="1200">
                <a:solidFill>
                  <a:srgbClr val="2B2924"/>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b="1" dirty="0">
                <a:solidFill>
                  <a:schemeClr val="accent4"/>
                </a:solidFill>
                <a:latin typeface="Open Sans"/>
                <a:ea typeface="Open Sans"/>
                <a:cs typeface="Open Sans"/>
              </a:rPr>
              <a:t>Easy-to-Use Online Portal </a:t>
            </a:r>
          </a:p>
          <a:p>
            <a:pPr marL="0" indent="0">
              <a:buNone/>
            </a:pPr>
            <a:endParaRPr lang="en-US" sz="1800" b="1" dirty="0">
              <a:solidFill>
                <a:schemeClr val="accent4"/>
              </a:solidFill>
              <a:latin typeface="Open Sans"/>
              <a:ea typeface="Open Sans"/>
              <a:cs typeface="Open Sans"/>
            </a:endParaRPr>
          </a:p>
          <a:p>
            <a:pPr marL="0" marR="0" indent="0">
              <a:spcBef>
                <a:spcPts val="0"/>
              </a:spcBef>
              <a:spcAft>
                <a:spcPts val="0"/>
              </a:spcAft>
              <a:buNone/>
            </a:pPr>
            <a:r>
              <a:rPr lang="en-US" sz="1800" b="0" dirty="0">
                <a:solidFill>
                  <a:schemeClr val="accent1"/>
                </a:solidFill>
                <a:effectLst/>
                <a:latin typeface="Open Sans Semibold" panose="020B0706030804020204" pitchFamily="34" charset="0"/>
                <a:ea typeface="Open Sans Semibold" panose="020B0706030804020204" pitchFamily="34" charset="0"/>
                <a:cs typeface="Open Sans Semibold" panose="020B0706030804020204" pitchFamily="34" charset="0"/>
              </a:rPr>
              <a:t>My BullsEye Account (MBA) </a:t>
            </a:r>
            <a:r>
              <a:rPr lang="en-US" sz="1800" b="0" dirty="0">
                <a:solidFill>
                  <a:srgbClr val="000000"/>
                </a:solidFill>
                <a:effectLst/>
                <a:latin typeface="Open Sans" panose="020B0606030504020204" pitchFamily="34" charset="0"/>
                <a:ea typeface="Times New Roman" panose="02020603050405020304" pitchFamily="18" charset="0"/>
              </a:rPr>
              <a:t>is the gateway to ALL of the information our clients and partners require to manage their communications &amp; technology.  </a:t>
            </a:r>
          </a:p>
          <a:p>
            <a:pPr marL="0" marR="0" indent="0">
              <a:spcBef>
                <a:spcPts val="0"/>
              </a:spcBef>
              <a:spcAft>
                <a:spcPts val="0"/>
              </a:spcAft>
              <a:buNone/>
            </a:pPr>
            <a:endParaRPr lang="en-US" sz="1800" b="0" dirty="0">
              <a:solidFill>
                <a:srgbClr val="000000"/>
              </a:solidFill>
              <a:effectLst/>
              <a:latin typeface="Open Sans" panose="020B0606030504020204" pitchFamily="34" charset="0"/>
              <a:ea typeface="Times New Roman" panose="02020603050405020304" pitchFamily="18" charset="0"/>
            </a:endParaRPr>
          </a:p>
          <a:p>
            <a:pPr marL="0" marR="0" indent="0">
              <a:spcBef>
                <a:spcPts val="0"/>
              </a:spcBef>
              <a:spcAft>
                <a:spcPts val="0"/>
              </a:spcAft>
              <a:buNone/>
            </a:pPr>
            <a:r>
              <a:rPr lang="en-US" sz="1800" b="0" dirty="0">
                <a:solidFill>
                  <a:schemeClr val="accent4"/>
                </a:solidFill>
                <a:effectLst/>
                <a:latin typeface="Open Sans Semibold" panose="020B0706030804020204" pitchFamily="34" charset="0"/>
                <a:ea typeface="Open Sans Semibold" panose="020B0706030804020204" pitchFamily="34" charset="0"/>
                <a:cs typeface="Open Sans Semibold" panose="020B0706030804020204" pitchFamily="34" charset="0"/>
              </a:rPr>
              <a:t>With MBA, you </a:t>
            </a:r>
            <a:r>
              <a:rPr lang="en-US" sz="1800" dirty="0">
                <a:solidFill>
                  <a:schemeClr val="accent4"/>
                </a:solidFill>
                <a:latin typeface="Open Sans Semibold" panose="020B0706030804020204" pitchFamily="34" charset="0"/>
                <a:ea typeface="Open Sans Semibold" panose="020B0706030804020204" pitchFamily="34" charset="0"/>
                <a:cs typeface="Open Sans Semibold" panose="020B0706030804020204" pitchFamily="34" charset="0"/>
              </a:rPr>
              <a:t>have </a:t>
            </a:r>
            <a:r>
              <a:rPr lang="en-US" sz="1800" b="0" dirty="0">
                <a:solidFill>
                  <a:schemeClr val="accent4"/>
                </a:solidFill>
                <a:effectLst/>
                <a:latin typeface="Open Sans Semibold" panose="020B0706030804020204" pitchFamily="34" charset="0"/>
                <a:ea typeface="Open Sans Semibold" panose="020B0706030804020204" pitchFamily="34" charset="0"/>
                <a:cs typeface="Open Sans Semibold" panose="020B0706030804020204" pitchFamily="34" charset="0"/>
              </a:rPr>
              <a:t>access to:</a:t>
            </a:r>
          </a:p>
          <a:p>
            <a:pPr marL="0" marR="0" indent="0" algn="just">
              <a:spcBef>
                <a:spcPts val="0"/>
              </a:spcBef>
              <a:spcAft>
                <a:spcPts val="0"/>
              </a:spcAft>
              <a:buNone/>
            </a:pPr>
            <a:endParaRPr lang="en-US" sz="1800" dirty="0">
              <a:solidFill>
                <a:srgbClr val="000000"/>
              </a:solidFill>
              <a:latin typeface="Open Sans" panose="020B0606030504020204" pitchFamily="34" charset="0"/>
              <a:ea typeface="Times New Roman" panose="02020603050405020304" pitchFamily="18" charset="0"/>
            </a:endParaRPr>
          </a:p>
          <a:p>
            <a:pPr>
              <a:lnSpc>
                <a:spcPct val="100000"/>
              </a:lnSpc>
              <a:spcBef>
                <a:spcPts val="0"/>
              </a:spcBef>
              <a:spcAft>
                <a:spcPts val="600"/>
              </a:spcAft>
              <a:buClr>
                <a:schemeClr val="accent1"/>
              </a:buClr>
              <a:buFont typeface="Arial" panose="020B0604020202020204" pitchFamily="34" charset="0"/>
              <a:buChar char="•"/>
            </a:pPr>
            <a:r>
              <a:rPr lang="en-US" sz="1800" b="0" dirty="0">
                <a:solidFill>
                  <a:srgbClr val="000000"/>
                </a:solidFill>
                <a:effectLst/>
                <a:latin typeface="Open Sans" panose="020B0606030504020204" pitchFamily="34" charset="0"/>
                <a:ea typeface="Times New Roman" panose="02020603050405020304" pitchFamily="18" charset="0"/>
              </a:rPr>
              <a:t>New and historical invoices for paperless billing.</a:t>
            </a:r>
          </a:p>
          <a:p>
            <a:pPr>
              <a:lnSpc>
                <a:spcPct val="100000"/>
              </a:lnSpc>
              <a:spcBef>
                <a:spcPts val="0"/>
              </a:spcBef>
              <a:spcAft>
                <a:spcPts val="600"/>
              </a:spcAft>
              <a:buClr>
                <a:schemeClr val="accent1"/>
              </a:buClr>
              <a:buFont typeface="Arial" panose="020B0604020202020204" pitchFamily="34" charset="0"/>
              <a:buChar char="•"/>
            </a:pPr>
            <a:r>
              <a:rPr lang="en-US" sz="1800" b="0" dirty="0">
                <a:solidFill>
                  <a:srgbClr val="000000"/>
                </a:solidFill>
                <a:effectLst/>
                <a:latin typeface="Open Sans" panose="020B0606030504020204" pitchFamily="34" charset="0"/>
                <a:ea typeface="Times New Roman" panose="02020603050405020304" pitchFamily="18" charset="0"/>
              </a:rPr>
              <a:t>Comprehensive telecom management tools.</a:t>
            </a:r>
          </a:p>
          <a:p>
            <a:pPr>
              <a:lnSpc>
                <a:spcPct val="100000"/>
              </a:lnSpc>
              <a:spcBef>
                <a:spcPts val="0"/>
              </a:spcBef>
              <a:spcAft>
                <a:spcPts val="600"/>
              </a:spcAft>
              <a:buClr>
                <a:schemeClr val="accent1"/>
              </a:buClr>
              <a:buFont typeface="Arial" panose="020B0604020202020204" pitchFamily="34" charset="0"/>
              <a:buChar char="•"/>
            </a:pPr>
            <a:r>
              <a:rPr lang="en-US" sz="1800" b="0" dirty="0">
                <a:solidFill>
                  <a:srgbClr val="000000"/>
                </a:solidFill>
                <a:effectLst/>
                <a:latin typeface="Open Sans" panose="020B0606030504020204" pitchFamily="34" charset="0"/>
                <a:ea typeface="Times New Roman" panose="02020603050405020304" pitchFamily="18" charset="0"/>
              </a:rPr>
              <a:t>Online ticketing &amp; support resolution.</a:t>
            </a:r>
          </a:p>
          <a:p>
            <a:pPr>
              <a:lnSpc>
                <a:spcPct val="100000"/>
              </a:lnSpc>
              <a:spcBef>
                <a:spcPts val="0"/>
              </a:spcBef>
              <a:spcAft>
                <a:spcPts val="600"/>
              </a:spcAft>
              <a:buClr>
                <a:schemeClr val="accent1"/>
              </a:buClr>
              <a:buFont typeface="Arial" panose="020B0604020202020204" pitchFamily="34" charset="0"/>
              <a:buChar char="•"/>
            </a:pPr>
            <a:r>
              <a:rPr lang="en-US" sz="1800" b="0" dirty="0">
                <a:solidFill>
                  <a:srgbClr val="000000"/>
                </a:solidFill>
                <a:effectLst/>
                <a:latin typeface="Open Sans" panose="020B0606030504020204" pitchFamily="34" charset="0"/>
                <a:ea typeface="Times New Roman" panose="02020603050405020304" pitchFamily="18" charset="0"/>
              </a:rPr>
              <a:t>Single sign-in for managing associated accounts. </a:t>
            </a:r>
          </a:p>
          <a:p>
            <a:pPr>
              <a:lnSpc>
                <a:spcPct val="100000"/>
              </a:lnSpc>
              <a:spcBef>
                <a:spcPts val="0"/>
              </a:spcBef>
              <a:spcAft>
                <a:spcPts val="600"/>
              </a:spcAft>
              <a:buClr>
                <a:schemeClr val="accent1"/>
              </a:buClr>
              <a:buFont typeface="Arial" panose="020B0604020202020204" pitchFamily="34" charset="0"/>
              <a:buChar char="•"/>
            </a:pPr>
            <a:r>
              <a:rPr lang="en-US" sz="1800" b="0" dirty="0">
                <a:solidFill>
                  <a:srgbClr val="000000"/>
                </a:solidFill>
                <a:effectLst/>
                <a:latin typeface="Open Sans" panose="020B0606030504020204" pitchFamily="34" charset="0"/>
                <a:ea typeface="Times New Roman" panose="02020603050405020304" pitchFamily="18" charset="0"/>
              </a:rPr>
              <a:t>Insight into operational performance on an individual location level; enabling immediate, tactical adjustments.</a:t>
            </a:r>
            <a:endParaRPr lang="en-US" dirty="0"/>
          </a:p>
          <a:p>
            <a:pPr>
              <a:buClr>
                <a:srgbClr val="D51E44"/>
              </a:buClr>
              <a:buFont typeface="Wingdings" charset="2"/>
              <a:buChar char="ü"/>
            </a:pPr>
            <a:endParaRPr lang="en-US" dirty="0"/>
          </a:p>
        </p:txBody>
      </p:sp>
      <p:grpSp>
        <p:nvGrpSpPr>
          <p:cNvPr id="8" name="Group 7">
            <a:extLst>
              <a:ext uri="{FF2B5EF4-FFF2-40B4-BE49-F238E27FC236}">
                <a16:creationId xmlns:a16="http://schemas.microsoft.com/office/drawing/2014/main" id="{CDA1C019-E2D7-424F-9DDF-34A277E19B68}"/>
              </a:ext>
            </a:extLst>
          </p:cNvPr>
          <p:cNvGrpSpPr/>
          <p:nvPr/>
        </p:nvGrpSpPr>
        <p:grpSpPr>
          <a:xfrm>
            <a:off x="971891" y="5332129"/>
            <a:ext cx="3326376" cy="823031"/>
            <a:chOff x="1452941" y="5265076"/>
            <a:chExt cx="3326376" cy="823031"/>
          </a:xfrm>
        </p:grpSpPr>
        <p:sp>
          <p:nvSpPr>
            <p:cNvPr id="9" name="TextBox 8">
              <a:hlinkClick r:id="rId4"/>
              <a:extLst>
                <a:ext uri="{FF2B5EF4-FFF2-40B4-BE49-F238E27FC236}">
                  <a16:creationId xmlns:a16="http://schemas.microsoft.com/office/drawing/2014/main" id="{1A1F0C91-CE4A-4B20-B147-68B2579E8F49}"/>
                </a:ext>
              </a:extLst>
            </p:cNvPr>
            <p:cNvSpPr txBox="1"/>
            <p:nvPr/>
          </p:nvSpPr>
          <p:spPr>
            <a:xfrm>
              <a:off x="2125834" y="5459079"/>
              <a:ext cx="2653483" cy="369332"/>
            </a:xfrm>
            <a:prstGeom prst="rect">
              <a:avLst/>
            </a:prstGeom>
            <a:noFill/>
          </p:spPr>
          <p:txBody>
            <a:bodyPr wrap="none" rtlCol="0">
              <a:spAutoFit/>
            </a:bodyPr>
            <a:lstStyle/>
            <a:p>
              <a:r>
                <a:rPr lang="en-US"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hlinkClick r:id="rId4">
                    <a:extLst>
                      <a:ext uri="{A12FA001-AC4F-418D-AE19-62706E023703}">
                        <ahyp:hlinkClr xmlns:ahyp="http://schemas.microsoft.com/office/drawing/2018/hyperlinkcolor" val="tx"/>
                      </a:ext>
                    </a:extLst>
                  </a:hlinkClick>
                </a:rPr>
                <a:t>Check out your MBA!</a:t>
              </a:r>
              <a:endParaRPr lang="en-US"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10" name="Picture 9" descr="Icon&#10;&#10;Description automatically generated with medium confidence">
              <a:extLst>
                <a:ext uri="{FF2B5EF4-FFF2-40B4-BE49-F238E27FC236}">
                  <a16:creationId xmlns:a16="http://schemas.microsoft.com/office/drawing/2014/main" id="{245B3AA6-9732-439E-AAEF-2120942903E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52941" y="5265076"/>
              <a:ext cx="711133" cy="823031"/>
            </a:xfrm>
            <a:prstGeom prst="rect">
              <a:avLst/>
            </a:prstGeom>
          </p:spPr>
        </p:pic>
      </p:grpSp>
    </p:spTree>
    <p:extLst>
      <p:ext uri="{BB962C8B-B14F-4D97-AF65-F5344CB8AC3E}">
        <p14:creationId xmlns:p14="http://schemas.microsoft.com/office/powerpoint/2010/main" val="3240476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DBC992-FBBD-4943-96FA-4D08A489CCF0}"/>
              </a:ext>
            </a:extLst>
          </p:cNvPr>
          <p:cNvSpPr>
            <a:spLocks noGrp="1"/>
          </p:cNvSpPr>
          <p:nvPr>
            <p:ph sz="quarter" idx="13"/>
          </p:nvPr>
        </p:nvSpPr>
        <p:spPr>
          <a:xfrm>
            <a:off x="197963" y="1277680"/>
            <a:ext cx="11779772" cy="3875964"/>
          </a:xfrm>
        </p:spPr>
        <p:txBody>
          <a:bodyPr>
            <a:normAutofit/>
          </a:bodyPr>
          <a:lstStyle/>
          <a:p>
            <a:r>
              <a:rPr lang="en-US" sz="2400" dirty="0">
                <a:latin typeface="Open Sans Extrabold" panose="020B0906030804020204" pitchFamily="34" charset="0"/>
                <a:ea typeface="Open Sans Extrabold" panose="020B0906030804020204" pitchFamily="34" charset="0"/>
                <a:cs typeface="Open Sans Extrabold" panose="020B0906030804020204" pitchFamily="34" charset="0"/>
              </a:rPr>
              <a:t>It’s about the journey, not just the destination, and we’re with our clients every step of the way.</a:t>
            </a:r>
          </a:p>
        </p:txBody>
      </p:sp>
      <p:sp>
        <p:nvSpPr>
          <p:cNvPr id="3" name="Title 2">
            <a:extLst>
              <a:ext uri="{FF2B5EF4-FFF2-40B4-BE49-F238E27FC236}">
                <a16:creationId xmlns:a16="http://schemas.microsoft.com/office/drawing/2014/main" id="{950378FB-9448-46A4-BFD7-4D55ED499080}"/>
              </a:ext>
            </a:extLst>
          </p:cNvPr>
          <p:cNvSpPr>
            <a:spLocks noGrp="1"/>
          </p:cNvSpPr>
          <p:nvPr>
            <p:ph type="title"/>
          </p:nvPr>
        </p:nvSpPr>
        <p:spPr/>
        <p:txBody>
          <a:bodyPr/>
          <a:lstStyle/>
          <a:p>
            <a:r>
              <a:rPr lang="en-US" dirty="0"/>
              <a:t>Exceptional Client Experience</a:t>
            </a:r>
          </a:p>
        </p:txBody>
      </p:sp>
      <p:pic>
        <p:nvPicPr>
          <p:cNvPr id="6" name="Picture 5" descr="A close-up of a pyramid&#10;&#10;Description automatically generated with low confidence">
            <a:extLst>
              <a:ext uri="{FF2B5EF4-FFF2-40B4-BE49-F238E27FC236}">
                <a16:creationId xmlns:a16="http://schemas.microsoft.com/office/drawing/2014/main" id="{58A93C60-1641-40E3-B79C-D43DFDE2C8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300223"/>
            <a:ext cx="5165887" cy="3875965"/>
          </a:xfrm>
          <a:prstGeom prst="rect">
            <a:avLst/>
          </a:prstGeom>
        </p:spPr>
      </p:pic>
      <p:sp>
        <p:nvSpPr>
          <p:cNvPr id="7" name="TextBox 6">
            <a:extLst>
              <a:ext uri="{FF2B5EF4-FFF2-40B4-BE49-F238E27FC236}">
                <a16:creationId xmlns:a16="http://schemas.microsoft.com/office/drawing/2014/main" id="{B37706C7-F1B5-416A-9FE6-722DD4F45D0A}"/>
              </a:ext>
            </a:extLst>
          </p:cNvPr>
          <p:cNvSpPr txBox="1"/>
          <p:nvPr/>
        </p:nvSpPr>
        <p:spPr>
          <a:xfrm>
            <a:off x="4746692" y="1826689"/>
            <a:ext cx="7445308" cy="4108817"/>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en-US"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Project Management </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sz="1400" dirty="0">
                <a:latin typeface="Open Sans" panose="020B0606030504020204" pitchFamily="34" charset="0"/>
                <a:ea typeface="Open Sans" panose="020B0606030504020204" pitchFamily="34" charset="0"/>
                <a:cs typeface="Open Sans" panose="020B0606030504020204" pitchFamily="34" charset="0"/>
              </a:rPr>
              <a:t>From welcoming &amp; onboarding to order status updating &amp; introduction to our Online Portal, this dedicated team ensures the client is ready to roll before “removing the training wheels”.</a:t>
            </a:r>
          </a:p>
          <a:p>
            <a:pPr marL="285750" indent="-285750">
              <a:spcAft>
                <a:spcPts val="600"/>
              </a:spcAft>
              <a:buClr>
                <a:schemeClr val="accent1"/>
              </a:buClr>
              <a:buFont typeface="Arial" panose="020B0604020202020204" pitchFamily="34" charset="0"/>
              <a:buChar char="•"/>
            </a:pPr>
            <a:r>
              <a:rPr lang="en-US"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Account Management </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sz="1400" dirty="0">
                <a:latin typeface="Open Sans" panose="020B0606030504020204" pitchFamily="34" charset="0"/>
                <a:ea typeface="Open Sans" panose="020B0606030504020204" pitchFamily="34" charset="0"/>
                <a:cs typeface="Open Sans" panose="020B0606030504020204" pitchFamily="34" charset="0"/>
              </a:rPr>
              <a:t>A single point of contact for day-to-day support on all post implementation activities such as billing inquiries, new service requests and account maintenance</a:t>
            </a:r>
            <a:r>
              <a:rPr lang="en-US" sz="1600" dirty="0">
                <a:latin typeface="Open Sans" panose="020B0606030504020204" pitchFamily="34" charset="0"/>
                <a:ea typeface="Open Sans" panose="020B0606030504020204" pitchFamily="34" charset="0"/>
                <a:cs typeface="Open Sans" panose="020B0606030504020204" pitchFamily="34" charset="0"/>
              </a:rPr>
              <a:t>.</a:t>
            </a:r>
          </a:p>
          <a:p>
            <a:pPr marL="285750" indent="-285750">
              <a:spcAft>
                <a:spcPts val="600"/>
              </a:spcAft>
              <a:buClr>
                <a:schemeClr val="accent1"/>
              </a:buClr>
              <a:buFont typeface="Arial" panose="020B0604020202020204" pitchFamily="34" charset="0"/>
              <a:buChar char="•"/>
            </a:pPr>
            <a:r>
              <a:rPr lang="en-US"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MACD Specialists </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sz="1400" dirty="0">
                <a:latin typeface="Open Sans" panose="020B0606030504020204" pitchFamily="34" charset="0"/>
                <a:ea typeface="Open Sans" panose="020B0606030504020204" pitchFamily="34" charset="0"/>
                <a:cs typeface="Open Sans" panose="020B0606030504020204" pitchFamily="34" charset="0"/>
              </a:rPr>
              <a:t>Delivers all ongoing operational support for MACD (Move, Add, Change, Disconnect) related order activity.</a:t>
            </a:r>
          </a:p>
          <a:p>
            <a:pPr marL="285750" indent="-285750">
              <a:spcAft>
                <a:spcPts val="600"/>
              </a:spcAft>
              <a:buClr>
                <a:schemeClr val="accent1"/>
              </a:buClr>
              <a:buFont typeface="Arial" panose="020B0604020202020204" pitchFamily="34" charset="0"/>
              <a:buChar char="•"/>
            </a:pPr>
            <a:r>
              <a:rPr lang="en-US"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Client Relationship Manager</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sz="1400" dirty="0">
                <a:latin typeface="Open Sans" panose="020B0606030504020204" pitchFamily="34" charset="0"/>
                <a:ea typeface="Open Sans" panose="020B0606030504020204" pitchFamily="34" charset="0"/>
                <a:cs typeface="Open Sans" panose="020B0606030504020204" pitchFamily="34" charset="0"/>
              </a:rPr>
              <a:t>Supports the growth &amp; development of a client’s business by introducing new telecom solutions during Quarterly Business Reviews. Manages and guides client through the contract renewal process. </a:t>
            </a:r>
          </a:p>
          <a:p>
            <a:pPr marL="285750" indent="-285750">
              <a:buClr>
                <a:schemeClr val="accent1"/>
              </a:buClr>
              <a:buFont typeface="Arial" panose="020B0604020202020204" pitchFamily="34" charset="0"/>
              <a:buChar char="•"/>
            </a:pPr>
            <a:r>
              <a:rPr lang="en-US"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Ongoing Training &amp; Support </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sz="1400" dirty="0">
                <a:latin typeface="Open Sans" panose="020B0606030504020204" pitchFamily="34" charset="0"/>
                <a:ea typeface="Open Sans" panose="020B0606030504020204" pitchFamily="34" charset="0"/>
                <a:cs typeface="Open Sans" panose="020B0606030504020204" pitchFamily="34" charset="0"/>
              </a:rPr>
              <a:t>On-demand or online, we’ll make sure you are comfortable with your new technology, and we’ll be here every step of the way. </a:t>
            </a:r>
          </a:p>
          <a:p>
            <a:pPr marL="285750" indent="-285750">
              <a:spcBef>
                <a:spcPts val="600"/>
              </a:spcBef>
              <a:spcAft>
                <a:spcPts val="600"/>
              </a:spcAft>
              <a:buClr>
                <a:schemeClr val="accent1"/>
              </a:buClr>
              <a:buFont typeface="Arial" panose="020B0604020202020204" pitchFamily="34" charset="0"/>
              <a:buChar char="•"/>
            </a:pPr>
            <a:r>
              <a:rPr lang="en-US" dirty="0">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rPr>
              <a:t>24/7 Call Center</a:t>
            </a:r>
            <a:r>
              <a:rPr lang="en-US" sz="1400" dirty="0">
                <a:latin typeface="Open Sans" panose="020B0606030504020204" pitchFamily="34" charset="0"/>
                <a:ea typeface="Open Sans" panose="020B0606030504020204" pitchFamily="34" charset="0"/>
                <a:cs typeface="Open Sans" panose="020B0606030504020204" pitchFamily="34" charset="0"/>
              </a:rPr>
              <a:t>– U.S.-based call center greets you in less than 20 seconds. No waiting in endless queues or robotic auto attendants.</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05623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DC7B6-5ADD-4716-A9FC-C6DC53B2CC38}"/>
              </a:ext>
            </a:extLst>
          </p:cNvPr>
          <p:cNvSpPr>
            <a:spLocks noGrp="1"/>
          </p:cNvSpPr>
          <p:nvPr>
            <p:ph type="title"/>
          </p:nvPr>
        </p:nvSpPr>
        <p:spPr/>
        <p:txBody>
          <a:bodyPr/>
          <a:lstStyle/>
          <a:p>
            <a:r>
              <a:rPr lang="en-US"/>
              <a:t>Your Lingo Team</a:t>
            </a:r>
          </a:p>
        </p:txBody>
      </p:sp>
      <p:sp>
        <p:nvSpPr>
          <p:cNvPr id="34" name="Rectangle: Rounded Corners 33">
            <a:extLst>
              <a:ext uri="{FF2B5EF4-FFF2-40B4-BE49-F238E27FC236}">
                <a16:creationId xmlns:a16="http://schemas.microsoft.com/office/drawing/2014/main" id="{1211F317-BAA2-4F5B-967A-06A35441163D}"/>
              </a:ext>
            </a:extLst>
          </p:cNvPr>
          <p:cNvSpPr/>
          <p:nvPr/>
        </p:nvSpPr>
        <p:spPr>
          <a:xfrm>
            <a:off x="358550" y="1691765"/>
            <a:ext cx="4173166" cy="146887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1196975" lvl="0">
              <a:spcAft>
                <a:spcPts val="0"/>
              </a:spcAft>
              <a:buFontTx/>
              <a:buNone/>
            </a:pPr>
            <a:r>
              <a:rPr lang="en-US" sz="2400">
                <a:solidFill>
                  <a:schemeClr val="accent3"/>
                </a:solidFill>
                <a:latin typeface="Open Sans Semibold" panose="020B0706030804020204" pitchFamily="34" charset="0"/>
                <a:ea typeface="Open Sans Semibold" panose="020B0706030804020204" pitchFamily="34" charset="0"/>
                <a:cs typeface="Open Sans Semibold" panose="020B0706030804020204" pitchFamily="34" charset="0"/>
              </a:rPr>
              <a:t>Name</a:t>
            </a:r>
          </a:p>
          <a:p>
            <a:pPr marL="1196975" lvl="0">
              <a:spcAft>
                <a:spcPts val="0"/>
              </a:spcAft>
              <a:buFontTx/>
              <a:buNone/>
            </a:pPr>
            <a:r>
              <a:rPr lang="en-US" sz="1600">
                <a:solidFill>
                  <a:schemeClr val="accent4"/>
                </a:solidFill>
                <a:highlight>
                  <a:srgbClr val="FFFF00"/>
                </a:highlight>
                <a:latin typeface="Open Sans Semibold" panose="020B0706030804020204" pitchFamily="34" charset="0"/>
                <a:ea typeface="Open Sans Semibold" panose="020B0706030804020204" pitchFamily="34" charset="0"/>
                <a:cs typeface="Open Sans Semibold" panose="020B0706030804020204" pitchFamily="34" charset="0"/>
              </a:rPr>
              <a:t>Account Manager</a:t>
            </a:r>
          </a:p>
          <a:p>
            <a:pPr marL="1196975" lvl="0">
              <a:spcAft>
                <a:spcPts val="0"/>
              </a:spcAft>
              <a:buFontTx/>
              <a:buNone/>
            </a:pPr>
            <a:r>
              <a:rPr lang="en-US" sz="1400">
                <a:solidFill>
                  <a:schemeClr val="tx1"/>
                </a:solidFill>
                <a:latin typeface="Open Sans" panose="020B0606030504020204" pitchFamily="34" charset="0"/>
                <a:ea typeface="Open Sans" panose="020B0606030504020204" pitchFamily="34" charset="0"/>
                <a:cs typeface="Open Sans" panose="020B0606030504020204" pitchFamily="34" charset="0"/>
              </a:rPr>
              <a:t>name@bullseyetelecom.com</a:t>
            </a:r>
          </a:p>
          <a:p>
            <a:pPr marL="1196975" lvl="0">
              <a:spcAft>
                <a:spcPts val="0"/>
              </a:spcAft>
              <a:buFontTx/>
              <a:buNone/>
            </a:pPr>
            <a:r>
              <a:rPr lang="en-US" sz="1400">
                <a:solidFill>
                  <a:schemeClr val="tx1"/>
                </a:solidFill>
                <a:latin typeface="Open Sans" panose="020B0606030504020204" pitchFamily="34" charset="0"/>
                <a:ea typeface="Open Sans" panose="020B0606030504020204" pitchFamily="34" charset="0"/>
                <a:cs typeface="Open Sans" panose="020B0606030504020204" pitchFamily="34" charset="0"/>
              </a:rPr>
              <a:t>Phone number</a:t>
            </a:r>
            <a:endParaRPr lang="en-US" sz="1400"/>
          </a:p>
        </p:txBody>
      </p:sp>
      <p:sp>
        <p:nvSpPr>
          <p:cNvPr id="36" name="Rectangle: Rounded Corners 35">
            <a:extLst>
              <a:ext uri="{FF2B5EF4-FFF2-40B4-BE49-F238E27FC236}">
                <a16:creationId xmlns:a16="http://schemas.microsoft.com/office/drawing/2014/main" id="{18A53D83-D39F-447A-84BA-E3E64CE43AD7}"/>
              </a:ext>
            </a:extLst>
          </p:cNvPr>
          <p:cNvSpPr/>
          <p:nvPr/>
        </p:nvSpPr>
        <p:spPr>
          <a:xfrm>
            <a:off x="6291935" y="1691764"/>
            <a:ext cx="4173166" cy="146887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1196975" lvl="0">
              <a:spcAft>
                <a:spcPts val="0"/>
              </a:spcAft>
              <a:buFontTx/>
              <a:buNone/>
            </a:pPr>
            <a:r>
              <a:rPr lang="en-US" sz="2400">
                <a:solidFill>
                  <a:schemeClr val="accent3"/>
                </a:solidFill>
                <a:latin typeface="Open Sans Semibold" panose="020B0706030804020204" pitchFamily="34" charset="0"/>
                <a:ea typeface="Open Sans Semibold" panose="020B0706030804020204" pitchFamily="34" charset="0"/>
                <a:cs typeface="Open Sans Semibold" panose="020B0706030804020204" pitchFamily="34" charset="0"/>
              </a:rPr>
              <a:t>Name</a:t>
            </a:r>
          </a:p>
          <a:p>
            <a:pPr marL="1196975" lvl="0">
              <a:spcAft>
                <a:spcPts val="0"/>
              </a:spcAft>
              <a:buFontTx/>
              <a:buNone/>
            </a:pPr>
            <a:r>
              <a:rPr lang="en-US" sz="1600">
                <a:solidFill>
                  <a:schemeClr val="accent4"/>
                </a:solidFill>
                <a:highlight>
                  <a:srgbClr val="FFFF00"/>
                </a:highlight>
                <a:latin typeface="Open Sans Semibold" panose="020B0706030804020204" pitchFamily="34" charset="0"/>
                <a:ea typeface="Open Sans Semibold" panose="020B0706030804020204" pitchFamily="34" charset="0"/>
                <a:cs typeface="Open Sans Semibold" panose="020B0706030804020204" pitchFamily="34" charset="0"/>
              </a:rPr>
              <a:t>Client Relationship Manager</a:t>
            </a:r>
          </a:p>
          <a:p>
            <a:pPr marL="1196975" lvl="0">
              <a:spcAft>
                <a:spcPts val="0"/>
              </a:spcAft>
              <a:buFontTx/>
              <a:buNone/>
            </a:pPr>
            <a:r>
              <a:rPr lang="en-US" sz="1400">
                <a:solidFill>
                  <a:schemeClr val="tx1"/>
                </a:solidFill>
                <a:latin typeface="Open Sans" panose="020B0606030504020204" pitchFamily="34" charset="0"/>
                <a:ea typeface="Open Sans" panose="020B0606030504020204" pitchFamily="34" charset="0"/>
                <a:cs typeface="Open Sans" panose="020B0606030504020204" pitchFamily="34" charset="0"/>
              </a:rPr>
              <a:t>name@bullseyetelecom.com</a:t>
            </a:r>
          </a:p>
          <a:p>
            <a:pPr marL="1196975" lvl="0">
              <a:spcAft>
                <a:spcPts val="0"/>
              </a:spcAft>
              <a:buFontTx/>
              <a:buNone/>
            </a:pPr>
            <a:r>
              <a:rPr lang="en-US" sz="1400">
                <a:solidFill>
                  <a:schemeClr val="tx1"/>
                </a:solidFill>
                <a:latin typeface="Open Sans" panose="020B0606030504020204" pitchFamily="34" charset="0"/>
                <a:ea typeface="Open Sans" panose="020B0606030504020204" pitchFamily="34" charset="0"/>
                <a:cs typeface="Open Sans" panose="020B0606030504020204" pitchFamily="34" charset="0"/>
              </a:rPr>
              <a:t>Phone number</a:t>
            </a:r>
            <a:endParaRPr lang="en-US" sz="1400"/>
          </a:p>
        </p:txBody>
      </p:sp>
      <p:sp>
        <p:nvSpPr>
          <p:cNvPr id="37" name="Rectangle: Rounded Corners 36">
            <a:extLst>
              <a:ext uri="{FF2B5EF4-FFF2-40B4-BE49-F238E27FC236}">
                <a16:creationId xmlns:a16="http://schemas.microsoft.com/office/drawing/2014/main" id="{888F006E-1584-48E8-8E88-B12B398116B2}"/>
              </a:ext>
            </a:extLst>
          </p:cNvPr>
          <p:cNvSpPr/>
          <p:nvPr/>
        </p:nvSpPr>
        <p:spPr>
          <a:xfrm>
            <a:off x="6499408" y="2002642"/>
            <a:ext cx="937197" cy="847117"/>
          </a:xfrm>
          <a:prstGeom prst="round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Connector 2">
            <a:extLst>
              <a:ext uri="{FF2B5EF4-FFF2-40B4-BE49-F238E27FC236}">
                <a16:creationId xmlns:a16="http://schemas.microsoft.com/office/drawing/2014/main" id="{FE51CF9A-C05B-4260-9ADA-190AEB93F84F}"/>
              </a:ext>
            </a:extLst>
          </p:cNvPr>
          <p:cNvSpPr>
            <a:spLocks noChangeAspect="1"/>
          </p:cNvSpPr>
          <p:nvPr/>
        </p:nvSpPr>
        <p:spPr>
          <a:xfrm>
            <a:off x="478321" y="1831843"/>
            <a:ext cx="1188720" cy="118872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09D3C4BE-97DC-4C82-A403-5F1D06EDFFF1}"/>
              </a:ext>
            </a:extLst>
          </p:cNvPr>
          <p:cNvSpPr>
            <a:spLocks noChangeAspect="1"/>
          </p:cNvSpPr>
          <p:nvPr/>
        </p:nvSpPr>
        <p:spPr>
          <a:xfrm>
            <a:off x="6373647" y="1831841"/>
            <a:ext cx="1188720" cy="118872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BABEC38-BFF5-4BA4-8A6F-6EF593DBC42A}"/>
              </a:ext>
            </a:extLst>
          </p:cNvPr>
          <p:cNvSpPr/>
          <p:nvPr/>
        </p:nvSpPr>
        <p:spPr>
          <a:xfrm>
            <a:off x="604082" y="2009392"/>
            <a:ext cx="937197" cy="847117"/>
          </a:xfrm>
          <a:prstGeom prst="round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500A15-2A46-E5CD-68AB-E18117CF77E2}"/>
              </a:ext>
            </a:extLst>
          </p:cNvPr>
          <p:cNvGrpSpPr/>
          <p:nvPr/>
        </p:nvGrpSpPr>
        <p:grpSpPr>
          <a:xfrm>
            <a:off x="358550" y="4118391"/>
            <a:ext cx="4173166" cy="1468877"/>
            <a:chOff x="2369461" y="4193547"/>
            <a:chExt cx="4173166" cy="1468877"/>
          </a:xfrm>
        </p:grpSpPr>
        <p:sp>
          <p:nvSpPr>
            <p:cNvPr id="38" name="Rectangle: Rounded Corners 37">
              <a:extLst>
                <a:ext uri="{FF2B5EF4-FFF2-40B4-BE49-F238E27FC236}">
                  <a16:creationId xmlns:a16="http://schemas.microsoft.com/office/drawing/2014/main" id="{27A83952-6200-4C13-8815-660D823E6C48}"/>
                </a:ext>
              </a:extLst>
            </p:cNvPr>
            <p:cNvSpPr/>
            <p:nvPr/>
          </p:nvSpPr>
          <p:spPr>
            <a:xfrm>
              <a:off x="2369461" y="4193547"/>
              <a:ext cx="4173166" cy="146887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1196975" lvl="0">
                <a:spcAft>
                  <a:spcPts val="0"/>
                </a:spcAft>
                <a:buFontTx/>
                <a:buNone/>
              </a:pPr>
              <a:r>
                <a:rPr lang="en-US" sz="2400">
                  <a:solidFill>
                    <a:schemeClr val="accent3"/>
                  </a:solidFill>
                  <a:latin typeface="Open Sans Semibold" panose="020B0706030804020204" pitchFamily="34" charset="0"/>
                  <a:ea typeface="Open Sans Semibold" panose="020B0706030804020204" pitchFamily="34" charset="0"/>
                  <a:cs typeface="Open Sans Semibold" panose="020B0706030804020204" pitchFamily="34" charset="0"/>
                </a:rPr>
                <a:t>Name</a:t>
              </a:r>
            </a:p>
            <a:p>
              <a:pPr marL="1196975" lvl="0">
                <a:spcAft>
                  <a:spcPts val="0"/>
                </a:spcAft>
                <a:buFontTx/>
                <a:buNone/>
              </a:pPr>
              <a:r>
                <a:rPr lang="en-US" sz="1600">
                  <a:solidFill>
                    <a:schemeClr val="accent4"/>
                  </a:solidFill>
                  <a:highlight>
                    <a:srgbClr val="FFFF00"/>
                  </a:highlight>
                  <a:latin typeface="Open Sans Semibold" panose="020B0706030804020204" pitchFamily="34" charset="0"/>
                  <a:ea typeface="Open Sans Semibold" panose="020B0706030804020204" pitchFamily="34" charset="0"/>
                  <a:cs typeface="Open Sans Semibold" panose="020B0706030804020204" pitchFamily="34" charset="0"/>
                </a:rPr>
                <a:t>Sales Engineer</a:t>
              </a:r>
            </a:p>
            <a:p>
              <a:pPr marL="1196975" lvl="0">
                <a:spcAft>
                  <a:spcPts val="0"/>
                </a:spcAft>
                <a:buFontTx/>
                <a:buNone/>
              </a:pPr>
              <a:r>
                <a:rPr lang="en-US" sz="1400">
                  <a:solidFill>
                    <a:schemeClr val="tx1"/>
                  </a:solidFill>
                  <a:latin typeface="Open Sans" panose="020B0606030504020204" pitchFamily="34" charset="0"/>
                  <a:ea typeface="Open Sans" panose="020B0606030504020204" pitchFamily="34" charset="0"/>
                  <a:cs typeface="Open Sans" panose="020B0606030504020204" pitchFamily="34" charset="0"/>
                </a:rPr>
                <a:t>name@bullseyetelecom.com</a:t>
              </a:r>
            </a:p>
            <a:p>
              <a:pPr marL="1196975" lvl="0">
                <a:spcAft>
                  <a:spcPts val="0"/>
                </a:spcAft>
                <a:buFontTx/>
                <a:buNone/>
              </a:pPr>
              <a:r>
                <a:rPr lang="en-US" sz="1400">
                  <a:solidFill>
                    <a:schemeClr val="tx1"/>
                  </a:solidFill>
                  <a:latin typeface="Open Sans" panose="020B0606030504020204" pitchFamily="34" charset="0"/>
                  <a:ea typeface="Open Sans" panose="020B0606030504020204" pitchFamily="34" charset="0"/>
                  <a:cs typeface="Open Sans" panose="020B0606030504020204" pitchFamily="34" charset="0"/>
                </a:rPr>
                <a:t>Phone number</a:t>
              </a:r>
              <a:endParaRPr lang="en-US" sz="1400"/>
            </a:p>
          </p:txBody>
        </p:sp>
        <p:sp>
          <p:nvSpPr>
            <p:cNvPr id="10" name="Flowchart: Connector 9">
              <a:extLst>
                <a:ext uri="{FF2B5EF4-FFF2-40B4-BE49-F238E27FC236}">
                  <a16:creationId xmlns:a16="http://schemas.microsoft.com/office/drawing/2014/main" id="{25C664DD-D793-4402-ABB9-683B3AAECC03}"/>
                </a:ext>
              </a:extLst>
            </p:cNvPr>
            <p:cNvSpPr>
              <a:spLocks noChangeAspect="1"/>
            </p:cNvSpPr>
            <p:nvPr/>
          </p:nvSpPr>
          <p:spPr>
            <a:xfrm>
              <a:off x="2448208" y="4333625"/>
              <a:ext cx="1188720" cy="118872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98D9701E-0EEC-42D8-8EE4-C318B918450D}"/>
                </a:ext>
              </a:extLst>
            </p:cNvPr>
            <p:cNvSpPr/>
            <p:nvPr/>
          </p:nvSpPr>
          <p:spPr>
            <a:xfrm>
              <a:off x="2573969" y="4504426"/>
              <a:ext cx="937197" cy="847117"/>
            </a:xfrm>
            <a:prstGeom prst="round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8B856A35-33DD-414A-677F-1659F5649AC1}"/>
              </a:ext>
            </a:extLst>
          </p:cNvPr>
          <p:cNvGrpSpPr/>
          <p:nvPr/>
        </p:nvGrpSpPr>
        <p:grpSpPr>
          <a:xfrm>
            <a:off x="5350022" y="4118389"/>
            <a:ext cx="4173166" cy="1468877"/>
            <a:chOff x="2369461" y="4193547"/>
            <a:chExt cx="4173166" cy="1468877"/>
          </a:xfrm>
        </p:grpSpPr>
        <p:sp>
          <p:nvSpPr>
            <p:cNvPr id="7" name="Rectangle: Rounded Corners 6">
              <a:extLst>
                <a:ext uri="{FF2B5EF4-FFF2-40B4-BE49-F238E27FC236}">
                  <a16:creationId xmlns:a16="http://schemas.microsoft.com/office/drawing/2014/main" id="{E9D6F6E6-9427-8277-B7C0-024CAE88CAA8}"/>
                </a:ext>
              </a:extLst>
            </p:cNvPr>
            <p:cNvSpPr/>
            <p:nvPr/>
          </p:nvSpPr>
          <p:spPr>
            <a:xfrm>
              <a:off x="2369461" y="4193547"/>
              <a:ext cx="4173166" cy="146887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1196975" lvl="0">
                <a:spcAft>
                  <a:spcPts val="0"/>
                </a:spcAft>
                <a:buFontTx/>
                <a:buNone/>
              </a:pPr>
              <a:r>
                <a:rPr lang="en-US" sz="2400">
                  <a:solidFill>
                    <a:schemeClr val="accent3"/>
                  </a:solidFill>
                  <a:latin typeface="Open Sans Semibold" panose="020B0706030804020204" pitchFamily="34" charset="0"/>
                  <a:ea typeface="Open Sans Semibold" panose="020B0706030804020204" pitchFamily="34" charset="0"/>
                  <a:cs typeface="Open Sans Semibold" panose="020B0706030804020204" pitchFamily="34" charset="0"/>
                </a:rPr>
                <a:t>Name</a:t>
              </a:r>
            </a:p>
            <a:p>
              <a:pPr marL="1196975" lvl="0">
                <a:spcAft>
                  <a:spcPts val="0"/>
                </a:spcAft>
                <a:buFontTx/>
                <a:buNone/>
              </a:pPr>
              <a:r>
                <a:rPr lang="en-US" sz="1600">
                  <a:solidFill>
                    <a:schemeClr val="accent4"/>
                  </a:solidFill>
                  <a:highlight>
                    <a:srgbClr val="FFFF00"/>
                  </a:highlight>
                  <a:latin typeface="Open Sans Semibold" panose="020B0706030804020204" pitchFamily="34" charset="0"/>
                  <a:ea typeface="Open Sans Semibold" panose="020B0706030804020204" pitchFamily="34" charset="0"/>
                  <a:cs typeface="Open Sans Semibold" panose="020B0706030804020204" pitchFamily="34" charset="0"/>
                </a:rPr>
                <a:t>Project Manager</a:t>
              </a:r>
            </a:p>
            <a:p>
              <a:pPr marL="1196975" lvl="0">
                <a:spcAft>
                  <a:spcPts val="0"/>
                </a:spcAft>
                <a:buFontTx/>
                <a:buNone/>
              </a:pPr>
              <a:r>
                <a:rPr lang="en-US" sz="1400">
                  <a:solidFill>
                    <a:schemeClr val="tx1"/>
                  </a:solidFill>
                  <a:latin typeface="Open Sans" panose="020B0606030504020204" pitchFamily="34" charset="0"/>
                  <a:ea typeface="Open Sans" panose="020B0606030504020204" pitchFamily="34" charset="0"/>
                  <a:cs typeface="Open Sans" panose="020B0606030504020204" pitchFamily="34" charset="0"/>
                </a:rPr>
                <a:t>name@bullseyetelecom.com</a:t>
              </a:r>
            </a:p>
            <a:p>
              <a:pPr marL="1196975" lvl="0">
                <a:spcAft>
                  <a:spcPts val="0"/>
                </a:spcAft>
                <a:buFontTx/>
                <a:buNone/>
              </a:pPr>
              <a:r>
                <a:rPr lang="en-US" sz="1400">
                  <a:solidFill>
                    <a:schemeClr val="tx1"/>
                  </a:solidFill>
                  <a:latin typeface="Open Sans" panose="020B0606030504020204" pitchFamily="34" charset="0"/>
                  <a:ea typeface="Open Sans" panose="020B0606030504020204" pitchFamily="34" charset="0"/>
                  <a:cs typeface="Open Sans" panose="020B0606030504020204" pitchFamily="34" charset="0"/>
                </a:rPr>
                <a:t>Phone number</a:t>
              </a:r>
              <a:endParaRPr lang="en-US" sz="1400"/>
            </a:p>
          </p:txBody>
        </p:sp>
        <p:sp>
          <p:nvSpPr>
            <p:cNvPr id="8" name="Flowchart: Connector 7">
              <a:extLst>
                <a:ext uri="{FF2B5EF4-FFF2-40B4-BE49-F238E27FC236}">
                  <a16:creationId xmlns:a16="http://schemas.microsoft.com/office/drawing/2014/main" id="{B8A16D21-4C44-6809-411B-186990DD962A}"/>
                </a:ext>
              </a:extLst>
            </p:cNvPr>
            <p:cNvSpPr>
              <a:spLocks noChangeAspect="1"/>
            </p:cNvSpPr>
            <p:nvPr/>
          </p:nvSpPr>
          <p:spPr>
            <a:xfrm>
              <a:off x="2448208" y="4333625"/>
              <a:ext cx="1188720" cy="118872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8FD8271-55E7-A270-93D6-2075DA598946}"/>
                </a:ext>
              </a:extLst>
            </p:cNvPr>
            <p:cNvSpPr/>
            <p:nvPr/>
          </p:nvSpPr>
          <p:spPr>
            <a:xfrm>
              <a:off x="2573969" y="4504426"/>
              <a:ext cx="937197" cy="847117"/>
            </a:xfrm>
            <a:prstGeom prst="round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6569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ECAB4-5667-4BD1-BFB5-D47D348FF8DD}"/>
              </a:ext>
            </a:extLst>
          </p:cNvPr>
          <p:cNvSpPr>
            <a:spLocks noGrp="1"/>
          </p:cNvSpPr>
          <p:nvPr>
            <p:ph type="title"/>
          </p:nvPr>
        </p:nvSpPr>
        <p:spPr/>
        <p:txBody>
          <a:bodyPr/>
          <a:lstStyle/>
          <a:p>
            <a:r>
              <a:rPr lang="en-US"/>
              <a:t>Active Services</a:t>
            </a:r>
          </a:p>
        </p:txBody>
      </p:sp>
      <p:graphicFrame>
        <p:nvGraphicFramePr>
          <p:cNvPr id="5" name="Chart 4">
            <a:extLst>
              <a:ext uri="{FF2B5EF4-FFF2-40B4-BE49-F238E27FC236}">
                <a16:creationId xmlns:a16="http://schemas.microsoft.com/office/drawing/2014/main" id="{909D1D84-7F16-4823-9404-68E83341E8D6}"/>
              </a:ext>
            </a:extLst>
          </p:cNvPr>
          <p:cNvGraphicFramePr/>
          <p:nvPr/>
        </p:nvGraphicFramePr>
        <p:xfrm>
          <a:off x="5106936" y="1811658"/>
          <a:ext cx="6631317" cy="45232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92095F5-B7E6-4F83-9072-A75924A4C08A}"/>
              </a:ext>
            </a:extLst>
          </p:cNvPr>
          <p:cNvSpPr txBox="1"/>
          <p:nvPr/>
        </p:nvSpPr>
        <p:spPr>
          <a:xfrm>
            <a:off x="213849" y="2819271"/>
            <a:ext cx="5595378" cy="1710084"/>
          </a:xfrm>
          <a:prstGeom prst="rect">
            <a:avLst/>
          </a:prstGeom>
          <a:noFill/>
        </p:spPr>
        <p:txBody>
          <a:bodyPr wrap="none" lIns="91440" tIns="45720" rIns="91440" bIns="45720" rtlCol="0" anchor="t">
            <a:spAutoFit/>
          </a:bodyPr>
          <a:lstStyle/>
          <a:p>
            <a:pPr marL="285750" indent="-285750">
              <a:lnSpc>
                <a:spcPct val="150000"/>
              </a:lnSpc>
              <a:buClr>
                <a:schemeClr val="accent3"/>
              </a:buClr>
              <a:buFont typeface="Arial" panose="020B0604020202020204" pitchFamily="34" charset="0"/>
              <a:buChar char="•"/>
            </a:pPr>
            <a:r>
              <a:rPr lang="en-US" dirty="0">
                <a:solidFill>
                  <a:schemeClr val="accent4"/>
                </a:solidFill>
                <a:latin typeface="Open Sans" panose="020B0606030504020204" pitchFamily="34" charset="0"/>
                <a:ea typeface="Open Sans" panose="020B0606030504020204" pitchFamily="34" charset="0"/>
                <a:cs typeface="Open Sans" panose="020B0606030504020204" pitchFamily="34" charset="0"/>
              </a:rPr>
              <a:t>New locations or services in next three months?</a:t>
            </a:r>
          </a:p>
          <a:p>
            <a:pPr marL="285750" indent="-285750">
              <a:lnSpc>
                <a:spcPct val="150000"/>
              </a:lnSpc>
              <a:buClr>
                <a:schemeClr val="accent3"/>
              </a:buClr>
              <a:buFont typeface="Arial" panose="020B0604020202020204" pitchFamily="34" charset="0"/>
              <a:buChar char="•"/>
            </a:pPr>
            <a:r>
              <a:rPr lang="en-US" dirty="0">
                <a:solidFill>
                  <a:schemeClr val="accent4"/>
                </a:solidFill>
                <a:latin typeface="Open Sans" panose="020B0606030504020204" pitchFamily="34" charset="0"/>
                <a:ea typeface="Open Sans" panose="020B0606030504020204" pitchFamily="34" charset="0"/>
                <a:cs typeface="Open Sans" panose="020B0606030504020204" pitchFamily="34" charset="0"/>
              </a:rPr>
              <a:t>Any relocated locations in next three months?</a:t>
            </a:r>
          </a:p>
          <a:p>
            <a:pPr marL="285750" indent="-285750">
              <a:lnSpc>
                <a:spcPct val="150000"/>
              </a:lnSpc>
              <a:buClr>
                <a:schemeClr val="accent3"/>
              </a:buClr>
              <a:buFont typeface="Arial" panose="020B0604020202020204" pitchFamily="34" charset="0"/>
              <a:buChar char="•"/>
            </a:pPr>
            <a:r>
              <a:rPr lang="en-US">
                <a:solidFill>
                  <a:schemeClr val="accent4"/>
                </a:solidFill>
                <a:latin typeface="Open Sans"/>
                <a:ea typeface="Open Sans"/>
                <a:cs typeface="Open Sans"/>
              </a:rPr>
              <a:t>Does Lingo </a:t>
            </a:r>
            <a:r>
              <a:rPr lang="en-US" dirty="0">
                <a:solidFill>
                  <a:schemeClr val="accent4"/>
                </a:solidFill>
                <a:latin typeface="Open Sans"/>
                <a:ea typeface="Open Sans"/>
                <a:cs typeface="Open Sans"/>
              </a:rPr>
              <a:t>manage all locations?</a:t>
            </a:r>
          </a:p>
          <a:p>
            <a:pPr marL="285750" indent="-285750">
              <a:lnSpc>
                <a:spcPct val="150000"/>
              </a:lnSpc>
              <a:buClr>
                <a:schemeClr val="accent3"/>
              </a:buClr>
              <a:buFont typeface="Arial" panose="020B0604020202020204" pitchFamily="34" charset="0"/>
              <a:buChar char="•"/>
            </a:pPr>
            <a:r>
              <a:rPr lang="en-US" dirty="0">
                <a:solidFill>
                  <a:schemeClr val="accent4"/>
                </a:solidFill>
                <a:latin typeface="Open Sans" panose="020B0606030504020204" pitchFamily="34" charset="0"/>
                <a:ea typeface="Open Sans" panose="020B0606030504020204" pitchFamily="34" charset="0"/>
                <a:cs typeface="Open Sans" panose="020B0606030504020204" pitchFamily="34" charset="0"/>
              </a:rPr>
              <a:t>Any RFPs coming out in the next three months?</a:t>
            </a:r>
          </a:p>
        </p:txBody>
      </p:sp>
    </p:spTree>
    <p:extLst>
      <p:ext uri="{BB962C8B-B14F-4D97-AF65-F5344CB8AC3E}">
        <p14:creationId xmlns:p14="http://schemas.microsoft.com/office/powerpoint/2010/main" val="3482819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ECAB4-5667-4BD1-BFB5-D47D348FF8DD}"/>
              </a:ext>
            </a:extLst>
          </p:cNvPr>
          <p:cNvSpPr>
            <a:spLocks noGrp="1"/>
          </p:cNvSpPr>
          <p:nvPr>
            <p:ph type="title"/>
          </p:nvPr>
        </p:nvSpPr>
        <p:spPr/>
        <p:txBody>
          <a:bodyPr/>
          <a:lstStyle/>
          <a:p>
            <a:r>
              <a:rPr lang="en-US"/>
              <a:t>Deactivated Services</a:t>
            </a:r>
          </a:p>
        </p:txBody>
      </p:sp>
      <p:graphicFrame>
        <p:nvGraphicFramePr>
          <p:cNvPr id="5" name="Chart 4">
            <a:extLst>
              <a:ext uri="{FF2B5EF4-FFF2-40B4-BE49-F238E27FC236}">
                <a16:creationId xmlns:a16="http://schemas.microsoft.com/office/drawing/2014/main" id="{909D1D84-7F16-4823-9404-68E83341E8D6}"/>
              </a:ext>
            </a:extLst>
          </p:cNvPr>
          <p:cNvGraphicFramePr/>
          <p:nvPr/>
        </p:nvGraphicFramePr>
        <p:xfrm>
          <a:off x="3795054" y="1583588"/>
          <a:ext cx="7037572" cy="447502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6D34D61-3D0A-4D45-ADC9-0F8D833CC8A2}"/>
              </a:ext>
            </a:extLst>
          </p:cNvPr>
          <p:cNvSpPr txBox="1"/>
          <p:nvPr/>
        </p:nvSpPr>
        <p:spPr>
          <a:xfrm>
            <a:off x="374176" y="2812031"/>
            <a:ext cx="5603201" cy="1627561"/>
          </a:xfrm>
          <a:prstGeom prst="rect">
            <a:avLst/>
          </a:prstGeom>
          <a:noFill/>
        </p:spPr>
        <p:txBody>
          <a:bodyPr wrap="none" rtlCol="0">
            <a:spAutoFit/>
          </a:bodyPr>
          <a:lstStyle/>
          <a:p>
            <a:pPr marL="285750" indent="-285750">
              <a:lnSpc>
                <a:spcPct val="150000"/>
              </a:lnSpc>
              <a:buClr>
                <a:schemeClr val="accent3"/>
              </a:buClr>
              <a:buFont typeface="Arial" panose="020B0604020202020204" pitchFamily="34" charset="0"/>
              <a:buChar char="•"/>
            </a:pPr>
            <a:r>
              <a:rPr lang="en-US" dirty="0">
                <a:solidFill>
                  <a:schemeClr val="accent4"/>
                </a:solidFill>
                <a:latin typeface="Open Sans" panose="020B0606030504020204" pitchFamily="34" charset="0"/>
                <a:ea typeface="Open Sans" panose="020B0606030504020204" pitchFamily="34" charset="0"/>
                <a:cs typeface="Open Sans" panose="020B0606030504020204" pitchFamily="34" charset="0"/>
              </a:rPr>
              <a:t>Closing any locations in next three months?</a:t>
            </a:r>
          </a:p>
          <a:p>
            <a:pPr marL="285750" indent="-285750">
              <a:lnSpc>
                <a:spcPct val="150000"/>
              </a:lnSpc>
              <a:buClr>
                <a:schemeClr val="accent3"/>
              </a:buClr>
              <a:buFont typeface="Arial" panose="020B0604020202020204" pitchFamily="34" charset="0"/>
              <a:buChar char="•"/>
            </a:pPr>
            <a:r>
              <a:rPr lang="en-US" dirty="0">
                <a:solidFill>
                  <a:schemeClr val="accent4"/>
                </a:solidFill>
                <a:latin typeface="Open Sans" panose="020B0606030504020204" pitchFamily="34" charset="0"/>
                <a:ea typeface="Open Sans" panose="020B0606030504020204" pitchFamily="34" charset="0"/>
                <a:cs typeface="Open Sans" panose="020B0606030504020204" pitchFamily="34" charset="0"/>
              </a:rPr>
              <a:t>Disconnection of services in next three months?</a:t>
            </a:r>
          </a:p>
          <a:p>
            <a:pPr marL="285750" indent="-285750">
              <a:lnSpc>
                <a:spcPct val="150000"/>
              </a:lnSpc>
              <a:buClr>
                <a:schemeClr val="accent3"/>
              </a:buClr>
              <a:buFont typeface="Arial" panose="020B0604020202020204" pitchFamily="34" charset="0"/>
              <a:buChar char="•"/>
            </a:pPr>
            <a:r>
              <a:rPr lang="en-US" dirty="0">
                <a:solidFill>
                  <a:schemeClr val="accent4"/>
                </a:solidFill>
                <a:latin typeface="Open Sans" panose="020B0606030504020204" pitchFamily="34" charset="0"/>
                <a:ea typeface="Open Sans" panose="020B0606030504020204" pitchFamily="34" charset="0"/>
                <a:cs typeface="Open Sans" panose="020B0606030504020204" pitchFamily="34" charset="0"/>
              </a:rPr>
              <a:t>Any services moving to an alternate provider?</a:t>
            </a:r>
          </a:p>
          <a:p>
            <a:pPr marL="285750" indent="-285750">
              <a:lnSpc>
                <a:spcPct val="150000"/>
              </a:lnSpc>
              <a:buClr>
                <a:srgbClr val="D51E44"/>
              </a:buClr>
              <a:buFont typeface="Wingdings" panose="05000000000000000000" pitchFamily="2" charset="2"/>
              <a:buChar char="ü"/>
            </a:pP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6" name="Chart 5">
            <a:extLst>
              <a:ext uri="{FF2B5EF4-FFF2-40B4-BE49-F238E27FC236}">
                <a16:creationId xmlns:a16="http://schemas.microsoft.com/office/drawing/2014/main" id="{20CEE53E-A37F-44D9-8744-8999B50A02D3}"/>
              </a:ext>
            </a:extLst>
          </p:cNvPr>
          <p:cNvGraphicFramePr/>
          <p:nvPr/>
        </p:nvGraphicFramePr>
        <p:xfrm>
          <a:off x="4780252" y="1914751"/>
          <a:ext cx="7037572" cy="44750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3460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D334E-7FCA-4184-AD14-ABC8FBDEE561}"/>
              </a:ext>
            </a:extLst>
          </p:cNvPr>
          <p:cNvSpPr>
            <a:spLocks noGrp="1"/>
          </p:cNvSpPr>
          <p:nvPr>
            <p:ph type="title"/>
          </p:nvPr>
        </p:nvSpPr>
        <p:spPr/>
        <p:txBody>
          <a:bodyPr/>
          <a:lstStyle/>
          <a:p>
            <a:r>
              <a:rPr lang="en-US"/>
              <a:t>Invoice History</a:t>
            </a:r>
          </a:p>
        </p:txBody>
      </p:sp>
      <p:graphicFrame>
        <p:nvGraphicFramePr>
          <p:cNvPr id="5" name="Chart 4">
            <a:extLst>
              <a:ext uri="{FF2B5EF4-FFF2-40B4-BE49-F238E27FC236}">
                <a16:creationId xmlns:a16="http://schemas.microsoft.com/office/drawing/2014/main" id="{9AFF8E18-D001-4D69-9151-E66D693D1A0E}"/>
              </a:ext>
            </a:extLst>
          </p:cNvPr>
          <p:cNvGraphicFramePr/>
          <p:nvPr>
            <p:extLst>
              <p:ext uri="{D42A27DB-BD31-4B8C-83A1-F6EECF244321}">
                <p14:modId xmlns:p14="http://schemas.microsoft.com/office/powerpoint/2010/main" val="2339893591"/>
              </p:ext>
            </p:extLst>
          </p:nvPr>
        </p:nvGraphicFramePr>
        <p:xfrm>
          <a:off x="0" y="1308100"/>
          <a:ext cx="12192000" cy="48725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3070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D407-58F2-446D-9990-454FE04BCF59}"/>
              </a:ext>
            </a:extLst>
          </p:cNvPr>
          <p:cNvSpPr>
            <a:spLocks noGrp="1"/>
          </p:cNvSpPr>
          <p:nvPr>
            <p:ph type="title"/>
          </p:nvPr>
        </p:nvSpPr>
        <p:spPr/>
        <p:txBody>
          <a:bodyPr/>
          <a:lstStyle/>
          <a:p>
            <a:r>
              <a:rPr lang="en-US"/>
              <a:t>Trouble Ticket Uptime</a:t>
            </a:r>
          </a:p>
        </p:txBody>
      </p:sp>
      <p:graphicFrame>
        <p:nvGraphicFramePr>
          <p:cNvPr id="7" name="Table 7">
            <a:extLst>
              <a:ext uri="{FF2B5EF4-FFF2-40B4-BE49-F238E27FC236}">
                <a16:creationId xmlns:a16="http://schemas.microsoft.com/office/drawing/2014/main" id="{8BCF3EDE-58C3-4C22-A725-788B55D7E070}"/>
              </a:ext>
            </a:extLst>
          </p:cNvPr>
          <p:cNvGraphicFramePr>
            <a:graphicFrameLocks noGrp="1"/>
          </p:cNvGraphicFramePr>
          <p:nvPr>
            <p:extLst>
              <p:ext uri="{D42A27DB-BD31-4B8C-83A1-F6EECF244321}">
                <p14:modId xmlns:p14="http://schemas.microsoft.com/office/powerpoint/2010/main" val="973878520"/>
              </p:ext>
            </p:extLst>
          </p:nvPr>
        </p:nvGraphicFramePr>
        <p:xfrm>
          <a:off x="492103" y="2333028"/>
          <a:ext cx="7049386" cy="324710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309661">
                  <a:extLst>
                    <a:ext uri="{9D8B030D-6E8A-4147-A177-3AD203B41FA5}">
                      <a16:colId xmlns:a16="http://schemas.microsoft.com/office/drawing/2014/main" val="2375966859"/>
                    </a:ext>
                  </a:extLst>
                </a:gridCol>
                <a:gridCol w="3739725">
                  <a:extLst>
                    <a:ext uri="{9D8B030D-6E8A-4147-A177-3AD203B41FA5}">
                      <a16:colId xmlns:a16="http://schemas.microsoft.com/office/drawing/2014/main" val="275889867"/>
                    </a:ext>
                  </a:extLst>
                </a:gridCol>
              </a:tblGrid>
              <a:tr h="541184">
                <a:tc>
                  <a:txBody>
                    <a:bodyPr/>
                    <a:lstStyle/>
                    <a:p>
                      <a:pPr algn="l"/>
                      <a:r>
                        <a:rPr lang="en-US"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Number of tickets: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1800" b="0">
                          <a:solidFill>
                            <a:schemeClr val="tx1"/>
                          </a:solidFill>
                          <a:latin typeface="Open Sans" panose="020B0606030504020204" pitchFamily="34" charset="0"/>
                          <a:ea typeface="Open Sans" panose="020B0606030504020204" pitchFamily="34" charset="0"/>
                          <a:cs typeface="Open Sans" panose="020B0606030504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9247797"/>
                  </a:ext>
                </a:extLst>
              </a:tr>
              <a:tr h="541184">
                <a:tc>
                  <a:txBody>
                    <a:bodyPr/>
                    <a:lstStyle/>
                    <a:p>
                      <a:pPr algn="l"/>
                      <a:r>
                        <a:rPr lang="en-US"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Total Time to Close: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1800" b="0">
                          <a:solidFill>
                            <a:schemeClr val="tx1"/>
                          </a:solidFill>
                          <a:latin typeface="Open Sans" panose="020B0606030504020204" pitchFamily="34" charset="0"/>
                          <a:ea typeface="Open Sans" panose="020B0606030504020204" pitchFamily="34" charset="0"/>
                          <a:cs typeface="Open Sans" panose="020B0606030504020204" pitchFamily="34" charset="0"/>
                        </a:rPr>
                        <a:t>4536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7154991"/>
                  </a:ext>
                </a:extLst>
              </a:tr>
              <a:tr h="541184">
                <a:tc>
                  <a:txBody>
                    <a:bodyPr/>
                    <a:lstStyle/>
                    <a:p>
                      <a:pPr algn="l"/>
                      <a:r>
                        <a:rPr lang="en-US"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Number of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1800" b="0">
                          <a:solidFill>
                            <a:schemeClr val="tx1"/>
                          </a:solidFill>
                          <a:latin typeface="Open Sans" panose="020B0606030504020204" pitchFamily="34" charset="0"/>
                          <a:ea typeface="Open Sans" panose="020B0606030504020204" pitchFamily="34" charset="0"/>
                          <a:cs typeface="Open Sans" panose="020B0606030504020204" pitchFamily="34" charset="0"/>
                        </a:rPr>
                        <a:t>1,234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9240735"/>
                  </a:ext>
                </a:extLst>
              </a:tr>
              <a:tr h="541184">
                <a:tc>
                  <a:txBody>
                    <a:bodyPr/>
                    <a:lstStyle/>
                    <a:p>
                      <a:pPr algn="l"/>
                      <a:r>
                        <a:rPr lang="en-US"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Potential Uptime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1800" b="0">
                          <a:solidFill>
                            <a:schemeClr val="tx1"/>
                          </a:solidFill>
                          <a:latin typeface="Open Sans" panose="020B0606030504020204" pitchFamily="34" charset="0"/>
                          <a:ea typeface="Open Sans" panose="020B0606030504020204" pitchFamily="34" charset="0"/>
                          <a:cs typeface="Open Sans" panose="020B0606030504020204" pitchFamily="34" charset="0"/>
                        </a:rPr>
                        <a:t>5,119,200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6005618"/>
                  </a:ext>
                </a:extLst>
              </a:tr>
              <a:tr h="541184">
                <a:tc>
                  <a:txBody>
                    <a:bodyPr/>
                    <a:lstStyle/>
                    <a:p>
                      <a:pPr algn="l"/>
                      <a:r>
                        <a:rPr lang="en-US"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Actual Uptime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1800" b="0">
                          <a:solidFill>
                            <a:schemeClr val="tx1"/>
                          </a:solidFill>
                          <a:latin typeface="Open Sans" panose="020B0606030504020204" pitchFamily="34" charset="0"/>
                          <a:ea typeface="Open Sans" panose="020B0606030504020204" pitchFamily="34" charset="0"/>
                          <a:cs typeface="Open Sans" panose="020B0606030504020204" pitchFamily="34" charset="0"/>
                        </a:rPr>
                        <a:t>5,114,664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2540712"/>
                  </a:ext>
                </a:extLst>
              </a:tr>
              <a:tr h="541184">
                <a:tc>
                  <a:txBody>
                    <a:bodyPr/>
                    <a:lstStyle/>
                    <a:p>
                      <a:pPr algn="l"/>
                      <a:r>
                        <a:rPr lang="en-US" sz="1800" b="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Percent Uptime: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1800" b="0">
                          <a:solidFill>
                            <a:schemeClr val="tx1"/>
                          </a:solidFill>
                          <a:latin typeface="Open Sans" panose="020B0606030504020204" pitchFamily="34" charset="0"/>
                          <a:ea typeface="Open Sans" panose="020B0606030504020204" pitchFamily="34" charset="0"/>
                          <a:cs typeface="Open Sans" panose="020B0606030504020204" pitchFamily="34" charset="0"/>
                        </a:rPr>
                        <a:t>99.91%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3016890"/>
                  </a:ext>
                </a:extLst>
              </a:tr>
            </a:tbl>
          </a:graphicData>
        </a:graphic>
      </p:graphicFrame>
      <p:sp>
        <p:nvSpPr>
          <p:cNvPr id="3" name="TextBox 2">
            <a:extLst>
              <a:ext uri="{FF2B5EF4-FFF2-40B4-BE49-F238E27FC236}">
                <a16:creationId xmlns:a16="http://schemas.microsoft.com/office/drawing/2014/main" id="{4537836A-3721-4C08-BD88-B567F5BAD4C1}"/>
              </a:ext>
            </a:extLst>
          </p:cNvPr>
          <p:cNvSpPr txBox="1"/>
          <p:nvPr/>
        </p:nvSpPr>
        <p:spPr>
          <a:xfrm>
            <a:off x="1032819" y="1555767"/>
            <a:ext cx="4930660" cy="584775"/>
          </a:xfrm>
          <a:prstGeom prst="rect">
            <a:avLst/>
          </a:prstGeom>
          <a:noFill/>
        </p:spPr>
        <p:txBody>
          <a:bodyPr wrap="square" rtlCol="0">
            <a:spAutoFit/>
          </a:bodyPr>
          <a:lstStyle/>
          <a:p>
            <a:pPr algn="ctr"/>
            <a:r>
              <a:rPr lang="en-US" sz="3200" b="1" u="sng" dirty="0">
                <a:solidFill>
                  <a:schemeClr val="accent3"/>
                </a:solidFill>
              </a:rPr>
              <a:t>Uptime This Quarter</a:t>
            </a:r>
          </a:p>
        </p:txBody>
      </p:sp>
    </p:spTree>
    <p:extLst>
      <p:ext uri="{BB962C8B-B14F-4D97-AF65-F5344CB8AC3E}">
        <p14:creationId xmlns:p14="http://schemas.microsoft.com/office/powerpoint/2010/main" val="2660212160"/>
      </p:ext>
    </p:extLst>
  </p:cSld>
  <p:clrMapOvr>
    <a:masterClrMapping/>
  </p:clrMapOvr>
</p:sld>
</file>

<file path=ppt/theme/theme1.xml><?xml version="1.0" encoding="utf-8"?>
<a:theme xmlns:a="http://schemas.openxmlformats.org/drawingml/2006/main" name="1_BullsEye-Slide-Master2 (2)">
  <a:themeElements>
    <a:clrScheme name="BULLSEYE">
      <a:dk1>
        <a:sysClr val="windowText" lastClr="000000"/>
      </a:dk1>
      <a:lt1>
        <a:sysClr val="window" lastClr="FFFFFF"/>
      </a:lt1>
      <a:dk2>
        <a:srgbClr val="44546A"/>
      </a:dk2>
      <a:lt2>
        <a:srgbClr val="E7E6E6"/>
      </a:lt2>
      <a:accent1>
        <a:srgbClr val="518EB2"/>
      </a:accent1>
      <a:accent2>
        <a:srgbClr val="7D1B2A"/>
      </a:accent2>
      <a:accent3>
        <a:srgbClr val="518EB2"/>
      </a:accent3>
      <a:accent4>
        <a:srgbClr val="504D57"/>
      </a:accent4>
      <a:accent5>
        <a:srgbClr val="8D8C94"/>
      </a:accent5>
      <a:accent6>
        <a:srgbClr val="70AD47"/>
      </a:accent6>
      <a:hlink>
        <a:srgbClr val="518EB2"/>
      </a:hlink>
      <a:folHlink>
        <a:srgbClr val="7D1B2A"/>
      </a:folHlink>
    </a:clrScheme>
    <a:fontScheme name="BullsEye">
      <a:majorFont>
        <a:latin typeface="Open Sans Semibold"/>
        <a:ea typeface=""/>
        <a:cs typeface=""/>
      </a:majorFont>
      <a:minorFont>
        <a:latin typeface="Open Sans"/>
        <a:ea typeface=""/>
        <a:cs typeface=""/>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llsEye-Slide-Master" id="{CC23FD93-516F-5C40-8DB1-C6C0D67D90A6}" vid="{9206B603-567A-AF4B-9EF4-7999415D1A8E}"/>
    </a:ext>
  </a:extLst>
</a:theme>
</file>

<file path=ppt/theme/theme2.xml><?xml version="1.0" encoding="utf-8"?>
<a:theme xmlns:a="http://schemas.openxmlformats.org/drawingml/2006/main" name="2_BullsEye-Slide-Master2 (2)">
  <a:themeElements>
    <a:clrScheme name="BULLSEYE">
      <a:dk1>
        <a:sysClr val="windowText" lastClr="000000"/>
      </a:dk1>
      <a:lt1>
        <a:sysClr val="window" lastClr="FFFFFF"/>
      </a:lt1>
      <a:dk2>
        <a:srgbClr val="44546A"/>
      </a:dk2>
      <a:lt2>
        <a:srgbClr val="E7E6E6"/>
      </a:lt2>
      <a:accent1>
        <a:srgbClr val="518EB2"/>
      </a:accent1>
      <a:accent2>
        <a:srgbClr val="7D1B2A"/>
      </a:accent2>
      <a:accent3>
        <a:srgbClr val="518EB2"/>
      </a:accent3>
      <a:accent4>
        <a:srgbClr val="504D57"/>
      </a:accent4>
      <a:accent5>
        <a:srgbClr val="8D8C94"/>
      </a:accent5>
      <a:accent6>
        <a:srgbClr val="70AD47"/>
      </a:accent6>
      <a:hlink>
        <a:srgbClr val="518EB2"/>
      </a:hlink>
      <a:folHlink>
        <a:srgbClr val="7D1B2A"/>
      </a:folHlink>
    </a:clrScheme>
    <a:fontScheme name="BullsEye">
      <a:majorFont>
        <a:latin typeface="Open Sans Semibold"/>
        <a:ea typeface=""/>
        <a:cs typeface=""/>
      </a:majorFont>
      <a:minorFont>
        <a:latin typeface="Open Sans"/>
        <a:ea typeface=""/>
        <a:cs typeface=""/>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llsEye-Slide-Master" id="{CC23FD93-516F-5C40-8DB1-C6C0D67D90A6}" vid="{9206B603-567A-AF4B-9EF4-7999415D1A8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09bf680-fbc6-4868-b7ec-ddc629b801c7">
      <Terms xmlns="http://schemas.microsoft.com/office/infopath/2007/PartnerControls"/>
    </lcf76f155ced4ddcb4097134ff3c332f>
    <TaxCatchAll xmlns="c7d272c4-dd70-4408-a409-80490e53759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95D0467CCEC94A9757C98A6BA3E0CE" ma:contentTypeVersion="16" ma:contentTypeDescription="Create a new document." ma:contentTypeScope="" ma:versionID="8edc4b40121b1c99a1ae23371c55642f">
  <xsd:schema xmlns:xsd="http://www.w3.org/2001/XMLSchema" xmlns:xs="http://www.w3.org/2001/XMLSchema" xmlns:p="http://schemas.microsoft.com/office/2006/metadata/properties" xmlns:ns2="c7d272c4-dd70-4408-a409-80490e537596" xmlns:ns3="809bf680-fbc6-4868-b7ec-ddc629b801c7" targetNamespace="http://schemas.microsoft.com/office/2006/metadata/properties" ma:root="true" ma:fieldsID="a795b81d5d60f80a9cf4f3fb832e8a22" ns2:_="" ns3:_="">
    <xsd:import namespace="c7d272c4-dd70-4408-a409-80490e537596"/>
    <xsd:import namespace="809bf680-fbc6-4868-b7ec-ddc629b801c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d272c4-dd70-4408-a409-80490e53759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91dbd58-a8b3-4190-b108-61442096bd78}" ma:internalName="TaxCatchAll" ma:showField="CatchAllData" ma:web="c7d272c4-dd70-4408-a409-80490e53759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09bf680-fbc6-4868-b7ec-ddc629b801c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78a5a7-c8f4-4c4a-8017-5272dd2ca069"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15706B-148B-4659-865B-F4186A5EAA7F}">
  <ds:schemaRefs>
    <ds:schemaRef ds:uri="http://schemas.microsoft.com/sharepoint/v3/contenttype/forms"/>
  </ds:schemaRefs>
</ds:datastoreItem>
</file>

<file path=customXml/itemProps2.xml><?xml version="1.0" encoding="utf-8"?>
<ds:datastoreItem xmlns:ds="http://schemas.openxmlformats.org/officeDocument/2006/customXml" ds:itemID="{A4F99F71-A91E-47FF-85D3-1636F9FCB520}">
  <ds:schemaRefs>
    <ds:schemaRef ds:uri="http://www.w3.org/XML/1998/namespace"/>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809bf680-fbc6-4868-b7ec-ddc629b801c7"/>
    <ds:schemaRef ds:uri="c7d272c4-dd70-4408-a409-80490e537596"/>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AD16215-8332-498A-93ED-60BC1CA79F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d272c4-dd70-4408-a409-80490e537596"/>
    <ds:schemaRef ds:uri="809bf680-fbc6-4868-b7ec-ddc629b801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68473</TotalTime>
  <Words>4180</Words>
  <Application>Microsoft Office PowerPoint</Application>
  <PresentationFormat>Widescreen</PresentationFormat>
  <Paragraphs>663</Paragraphs>
  <Slides>38</Slides>
  <Notes>25</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38</vt:i4>
      </vt:variant>
    </vt:vector>
  </HeadingPairs>
  <TitlesOfParts>
    <vt:vector size="57" baseType="lpstr">
      <vt:lpstr>Arial</vt:lpstr>
      <vt:lpstr>Calibri</vt:lpstr>
      <vt:lpstr>Font Awesome 6 Pro Regular</vt:lpstr>
      <vt:lpstr>Helvetica</vt:lpstr>
      <vt:lpstr>Lato</vt:lpstr>
      <vt:lpstr>Open Sans</vt:lpstr>
      <vt:lpstr>Open Sans Extrabold</vt:lpstr>
      <vt:lpstr>Open Sans Light</vt:lpstr>
      <vt:lpstr>Open Sans Semibold</vt:lpstr>
      <vt:lpstr>Roboto</vt:lpstr>
      <vt:lpstr>Roboto Condensed</vt:lpstr>
      <vt:lpstr>Roboto Light</vt:lpstr>
      <vt:lpstr>Roboto Medium</vt:lpstr>
      <vt:lpstr>Source Sans Pro Light</vt:lpstr>
      <vt:lpstr>Symbol</vt:lpstr>
      <vt:lpstr>Times New Roman</vt:lpstr>
      <vt:lpstr>Wingdings</vt:lpstr>
      <vt:lpstr>1_BullsEye-Slide-Master2 (2)</vt:lpstr>
      <vt:lpstr>2_BullsEye-Slide-Master2 (2)</vt:lpstr>
      <vt:lpstr>&lt;&lt;Name of the Company&gt;&gt;</vt:lpstr>
      <vt:lpstr>Agenda</vt:lpstr>
      <vt:lpstr>Current Agreement</vt:lpstr>
      <vt:lpstr>Exceptional Client Experience</vt:lpstr>
      <vt:lpstr>Your Lingo Team</vt:lpstr>
      <vt:lpstr>Active Services</vt:lpstr>
      <vt:lpstr>Deactivated Services</vt:lpstr>
      <vt:lpstr>Invoice History</vt:lpstr>
      <vt:lpstr>Trouble Ticket Uptime</vt:lpstr>
      <vt:lpstr>Trouble Reporting  &amp; Escalation Contacts</vt:lpstr>
      <vt:lpstr>PORTAL: My BullsEye Account (MBA)</vt:lpstr>
      <vt:lpstr>Contact Info</vt:lpstr>
      <vt:lpstr> Robust Solution Portfolio</vt:lpstr>
      <vt:lpstr>Insyncsm</vt:lpstr>
      <vt:lpstr>Insyncsm</vt:lpstr>
      <vt:lpstr>Cloud Security Powered by Zscaler</vt:lpstr>
      <vt:lpstr>SD-WAN Powered by VMware</vt:lpstr>
      <vt:lpstr>UCaaS</vt:lpstr>
      <vt:lpstr>Connectivity</vt:lpstr>
      <vt:lpstr>Forebearance and Its Impacts </vt:lpstr>
      <vt:lpstr>The Opportunity – Upgrade &amp; Save</vt:lpstr>
      <vt:lpstr>Lingo is the Only Comprehensive Solution</vt:lpstr>
      <vt:lpstr>Safeline Alert+</vt:lpstr>
      <vt:lpstr>Safeline Alert+</vt:lpstr>
      <vt:lpstr>POTS Replacement at Enterprise Scale</vt:lpstr>
      <vt:lpstr>Deployment Designed for 100% Acceptance</vt:lpstr>
      <vt:lpstr>Your Service Installation Experience</vt:lpstr>
      <vt:lpstr>Direct Routing for MS Teams</vt:lpstr>
      <vt:lpstr>Technical Support as a Service - TSaaS</vt:lpstr>
      <vt:lpstr>Action Items for Follow-Up</vt:lpstr>
      <vt:lpstr>Action Items POTS Replacement</vt:lpstr>
      <vt:lpstr>Action Items for LTE MTM Data</vt:lpstr>
      <vt:lpstr>THANK YOU</vt:lpstr>
      <vt:lpstr>Insyncsm</vt:lpstr>
      <vt:lpstr>Recent Acquisition</vt:lpstr>
      <vt:lpstr>Paperless Invoicing</vt:lpstr>
      <vt:lpstr>Lingo Penetration Testing </vt:lpstr>
      <vt:lpstr>Intuitive Online Account Interface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BOBBIE SAUTER</dc:creator>
  <cp:lastModifiedBy>Greg Corwin</cp:lastModifiedBy>
  <cp:revision>78</cp:revision>
  <dcterms:created xsi:type="dcterms:W3CDTF">2020-10-01T01:07:17Z</dcterms:created>
  <dcterms:modified xsi:type="dcterms:W3CDTF">2023-08-29T12:50:58Z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0x010100446C42CAE7812B4CAC373D4DDA45DD87</vt:lpwstr>
  </property>
  <property fmtid="{D5CDD505-2E9C-101B-9397-08002B2CF9AE}" pid="3" name="Order">
    <vt:lpwstr>235336600.000000</vt:lpwstr>
  </property>
  <property fmtid="{D5CDD505-2E9C-101B-9397-08002B2CF9AE}" pid="4" name="xd_Signature">
    <vt:lpwstr/>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ies>
</file>