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5.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6.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7.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8.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9.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0.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1.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2.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3.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15.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6.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7.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8.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9.xml" ContentType="application/vnd.openxmlformats-officedocument.presentationml.notesSlide+xml"/>
  <Override PartName="/ppt/tags/tag42.xml" ContentType="application/vnd.openxmlformats-officedocument.presentationml.tags+xml"/>
  <Override PartName="/ppt/notesSlides/notesSlide20.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1.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2.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3.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4.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25.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26.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27.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28.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29.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30.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1.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32.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33.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34.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35.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36.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37.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38.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39.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40.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41.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42.xml" ContentType="application/vnd.openxmlformats-officedocument.presentationml.notesSlide+xml"/>
  <Override PartName="/ppt/tags/tag87.xml" ContentType="application/vnd.openxmlformats-officedocument.presentationml.tags+xml"/>
  <Override PartName="/ppt/tags/tag88.xml" ContentType="application/vnd.openxmlformats-officedocument.presentationml.tags+xml"/>
  <Override PartName="/ppt/notesSlides/notesSlide43.xml" ContentType="application/vnd.openxmlformats-officedocument.presentationml.notesSlide+xml"/>
  <Override PartName="/ppt/tags/tag89.xml" ContentType="application/vnd.openxmlformats-officedocument.presentationml.tags+xml"/>
  <Override PartName="/ppt/tags/tag90.xml" ContentType="application/vnd.openxmlformats-officedocument.presentationml.tags+xml"/>
  <Override PartName="/ppt/notesSlides/notesSlide44.xml" ContentType="application/vnd.openxmlformats-officedocument.presentationml.notesSlide+xml"/>
  <Override PartName="/ppt/tags/tag91.xml" ContentType="application/vnd.openxmlformats-officedocument.presentationml.tags+xml"/>
  <Override PartName="/ppt/tags/tag92.xml" ContentType="application/vnd.openxmlformats-officedocument.presentationml.tags+xml"/>
  <Override PartName="/ppt/notesSlides/notesSlide45.xml" ContentType="application/vnd.openxmlformats-officedocument.presentationml.notesSlide+xml"/>
  <Override PartName="/ppt/tags/tag93.xml" ContentType="application/vnd.openxmlformats-officedocument.presentationml.tags+xml"/>
  <Override PartName="/ppt/tags/tag94.xml" ContentType="application/vnd.openxmlformats-officedocument.presentationml.tags+xml"/>
  <Override PartName="/ppt/notesSlides/notesSlide46.xml" ContentType="application/vnd.openxmlformats-officedocument.presentationml.notesSlide+xml"/>
  <Override PartName="/ppt/tags/tag95.xml" ContentType="application/vnd.openxmlformats-officedocument.presentationml.tags+xml"/>
  <Override PartName="/ppt/tags/tag96.xml" ContentType="application/vnd.openxmlformats-officedocument.presentationml.tags+xml"/>
  <Override PartName="/ppt/notesSlides/notesSlide47.xml" ContentType="application/vnd.openxmlformats-officedocument.presentationml.notesSlide+xml"/>
  <Override PartName="/ppt/tags/tag97.xml" ContentType="application/vnd.openxmlformats-officedocument.presentationml.tags+xml"/>
  <Override PartName="/ppt/tags/tag98.xml" ContentType="application/vnd.openxmlformats-officedocument.presentationml.tags+xml"/>
  <Override PartName="/ppt/notesSlides/notesSlide48.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49.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notesSlides/notesSlide50.xml" ContentType="application/vnd.openxmlformats-officedocument.presentationml.notesSlide+xml"/>
  <Override PartName="/ppt/tags/tag103.xml" ContentType="application/vnd.openxmlformats-officedocument.presentationml.tags+xml"/>
  <Override PartName="/ppt/tags/tag104.xml" ContentType="application/vnd.openxmlformats-officedocument.presentationml.tags+xml"/>
  <Override PartName="/ppt/notesSlides/notesSlide51.xml" ContentType="application/vnd.openxmlformats-officedocument.presentationml.notesSlide+xml"/>
  <Override PartName="/ppt/tags/tag105.xml" ContentType="application/vnd.openxmlformats-officedocument.presentationml.tags+xml"/>
  <Override PartName="/ppt/tags/tag106.xml" ContentType="application/vnd.openxmlformats-officedocument.presentationml.tags+xml"/>
  <Override PartName="/ppt/notesSlides/notesSlide52.xml" ContentType="application/vnd.openxmlformats-officedocument.presentationml.notesSlide+xml"/>
  <Override PartName="/ppt/tags/tag107.xml" ContentType="application/vnd.openxmlformats-officedocument.presentationml.tags+xml"/>
  <Override PartName="/ppt/tags/tag108.xml" ContentType="application/vnd.openxmlformats-officedocument.presentationml.tags+xml"/>
  <Override PartName="/ppt/notesSlides/notesSlide53.xml" ContentType="application/vnd.openxmlformats-officedocument.presentationml.notesSlide+xml"/>
  <Override PartName="/ppt/tags/tag109.xml" ContentType="application/vnd.openxmlformats-officedocument.presentationml.tags+xml"/>
  <Override PartName="/ppt/tags/tag110.xml" ContentType="application/vnd.openxmlformats-officedocument.presentationml.tags+xml"/>
  <Override PartName="/ppt/notesSlides/notesSlide54.xml" ContentType="application/vnd.openxmlformats-officedocument.presentationml.notesSlide+xml"/>
  <Override PartName="/ppt/tags/tag111.xml" ContentType="application/vnd.openxmlformats-officedocument.presentationml.tags+xml"/>
  <Override PartName="/ppt/tags/tag112.xml" ContentType="application/vnd.openxmlformats-officedocument.presentationml.tags+xml"/>
  <Override PartName="/ppt/notesSlides/notesSlide55.xml" ContentType="application/vnd.openxmlformats-officedocument.presentationml.notesSlide+xml"/>
  <Override PartName="/ppt/tags/tag113.xml" ContentType="application/vnd.openxmlformats-officedocument.presentationml.tags+xml"/>
  <Override PartName="/ppt/tags/tag114.xml" ContentType="application/vnd.openxmlformats-officedocument.presentationml.tags+xml"/>
  <Override PartName="/ppt/notesSlides/notesSlide56.xml" ContentType="application/vnd.openxmlformats-officedocument.presentationml.notesSlide+xml"/>
  <Override PartName="/ppt/tags/tag115.xml" ContentType="application/vnd.openxmlformats-officedocument.presentationml.tags+xml"/>
  <Override PartName="/ppt/tags/tag116.xml" ContentType="application/vnd.openxmlformats-officedocument.presentationml.tags+xml"/>
  <Override PartName="/ppt/notesSlides/notesSlide57.xml" ContentType="application/vnd.openxmlformats-officedocument.presentationml.notesSlide+xml"/>
  <Override PartName="/ppt/tags/tag117.xml" ContentType="application/vnd.openxmlformats-officedocument.presentationml.tags+xml"/>
  <Override PartName="/ppt/tags/tag118.xml" ContentType="application/vnd.openxmlformats-officedocument.presentationml.tags+xml"/>
  <Override PartName="/ppt/notesSlides/notesSlide58.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59.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notesSlides/notesSlide60.xml" ContentType="application/vnd.openxmlformats-officedocument.presentationml.notesSlide+xml"/>
  <Override PartName="/ppt/tags/tag123.xml" ContentType="application/vnd.openxmlformats-officedocument.presentationml.tags+xml"/>
  <Override PartName="/ppt/tags/tag124.xml" ContentType="application/vnd.openxmlformats-officedocument.presentationml.tags+xml"/>
  <Override PartName="/ppt/notesSlides/notesSlide61.xml" ContentType="application/vnd.openxmlformats-officedocument.presentationml.notesSlide+xml"/>
  <Override PartName="/ppt/tags/tag125.xml" ContentType="application/vnd.openxmlformats-officedocument.presentationml.tags+xml"/>
  <Override PartName="/ppt/tags/tag126.xml" ContentType="application/vnd.openxmlformats-officedocument.presentationml.tags+xml"/>
  <Override PartName="/ppt/notesSlides/notesSlide62.xml" ContentType="application/vnd.openxmlformats-officedocument.presentationml.notesSlide+xml"/>
  <Override PartName="/ppt/tags/tag127.xml" ContentType="application/vnd.openxmlformats-officedocument.presentationml.tags+xml"/>
  <Override PartName="/ppt/tags/tag128.xml" ContentType="application/vnd.openxmlformats-officedocument.presentationml.tags+xml"/>
  <Override PartName="/ppt/notesSlides/notesSlide63.xml" ContentType="application/vnd.openxmlformats-officedocument.presentationml.notesSlide+xml"/>
  <Override PartName="/ppt/tags/tag129.xml" ContentType="application/vnd.openxmlformats-officedocument.presentationml.tags+xml"/>
  <Override PartName="/ppt/tags/tag130.xml" ContentType="application/vnd.openxmlformats-officedocument.presentationml.tags+xml"/>
  <Override PartName="/ppt/notesSlides/notesSlide64.xml" ContentType="application/vnd.openxmlformats-officedocument.presentationml.notesSlide+xml"/>
  <Override PartName="/ppt/tags/tag131.xml" ContentType="application/vnd.openxmlformats-officedocument.presentationml.tags+xml"/>
  <Override PartName="/ppt/tags/tag132.xml" ContentType="application/vnd.openxmlformats-officedocument.presentationml.tags+xml"/>
  <Override PartName="/ppt/notesSlides/notesSlide65.xml" ContentType="application/vnd.openxmlformats-officedocument.presentationml.notesSlide+xml"/>
  <Override PartName="/ppt/tags/tag133.xml" ContentType="application/vnd.openxmlformats-officedocument.presentationml.tags+xml"/>
  <Override PartName="/ppt/tags/tag134.xml" ContentType="application/vnd.openxmlformats-officedocument.presentationml.tags+xml"/>
  <Override PartName="/ppt/notesSlides/notesSlide66.xml" ContentType="application/vnd.openxmlformats-officedocument.presentationml.notesSlide+xml"/>
  <Override PartName="/ppt/tags/tag135.xml" ContentType="application/vnd.openxmlformats-officedocument.presentationml.tags+xml"/>
  <Override PartName="/ppt/tags/tag136.xml" ContentType="application/vnd.openxmlformats-officedocument.presentationml.tags+xml"/>
  <Override PartName="/ppt/notesSlides/notesSlide67.xml" ContentType="application/vnd.openxmlformats-officedocument.presentationml.notesSlide+xml"/>
  <Override PartName="/ppt/tags/tag137.xml" ContentType="application/vnd.openxmlformats-officedocument.presentationml.tags+xml"/>
  <Override PartName="/ppt/tags/tag138.xml" ContentType="application/vnd.openxmlformats-officedocument.presentationml.tags+xml"/>
  <Override PartName="/ppt/notesSlides/notesSlide68.xml" ContentType="application/vnd.openxmlformats-officedocument.presentationml.notesSlide+xml"/>
  <Override PartName="/ppt/tags/tag139.xml" ContentType="application/vnd.openxmlformats-officedocument.presentationml.tags+xml"/>
  <Override PartName="/ppt/tags/tag140.xml" ContentType="application/vnd.openxmlformats-officedocument.presentationml.tags+xml"/>
  <Override PartName="/ppt/notesSlides/notesSlide69.xml" ContentType="application/vnd.openxmlformats-officedocument.presentationml.notesSlide+xml"/>
  <Override PartName="/ppt/tags/tag141.xml" ContentType="application/vnd.openxmlformats-officedocument.presentationml.tags+xml"/>
  <Override PartName="/ppt/tags/tag142.xml" ContentType="application/vnd.openxmlformats-officedocument.presentationml.tags+xml"/>
  <Override PartName="/ppt/notesSlides/notesSlide70.xml" ContentType="application/vnd.openxmlformats-officedocument.presentationml.notesSlide+xml"/>
  <Override PartName="/ppt/tags/tag143.xml" ContentType="application/vnd.openxmlformats-officedocument.presentationml.tags+xml"/>
  <Override PartName="/ppt/tags/tag144.xml" ContentType="application/vnd.openxmlformats-officedocument.presentationml.tags+xml"/>
  <Override PartName="/ppt/notesSlides/notesSlide71.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notesSlides/notesSlide72.xml" ContentType="application/vnd.openxmlformats-officedocument.presentationml.notesSlide+xml"/>
  <Override PartName="/ppt/tags/tag147.xml" ContentType="application/vnd.openxmlformats-officedocument.presentationml.tags+xml"/>
  <Override PartName="/ppt/tags/tag148.xml" ContentType="application/vnd.openxmlformats-officedocument.presentationml.tags+xml"/>
  <Override PartName="/ppt/notesSlides/notesSlide73.xml" ContentType="application/vnd.openxmlformats-officedocument.presentationml.notesSlide+xml"/>
  <Override PartName="/ppt/tags/tag149.xml" ContentType="application/vnd.openxmlformats-officedocument.presentationml.tags+xml"/>
  <Override PartName="/ppt/tags/tag150.xml" ContentType="application/vnd.openxmlformats-officedocument.presentationml.tags+xml"/>
  <Override PartName="/ppt/notesSlides/notesSlide74.xml" ContentType="application/vnd.openxmlformats-officedocument.presentationml.notesSlide+xml"/>
  <Override PartName="/ppt/tags/tag151.xml" ContentType="application/vnd.openxmlformats-officedocument.presentationml.tags+xml"/>
  <Override PartName="/ppt/tags/tag152.xml" ContentType="application/vnd.openxmlformats-officedocument.presentationml.tags+xml"/>
  <Override PartName="/ppt/notesSlides/notesSlide75.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notesSlides/notesSlide76.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notesSlides/notesSlide77.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notesSlides/notesSlide78.xml" ContentType="application/vnd.openxmlformats-officedocument.presentationml.notesSlide+xml"/>
  <Override PartName="/ppt/tags/tag159.xml" ContentType="application/vnd.openxmlformats-officedocument.presentationml.tags+xml"/>
  <Override PartName="/ppt/tags/tag160.xml" ContentType="application/vnd.openxmlformats-officedocument.presentationml.tags+xml"/>
  <Override PartName="/ppt/notesSlides/notesSlide79.xml" ContentType="application/vnd.openxmlformats-officedocument.presentationml.notesSlide+xml"/>
  <Override PartName="/ppt/tags/tag161.xml" ContentType="application/vnd.openxmlformats-officedocument.presentationml.tags+xml"/>
  <Override PartName="/ppt/tags/tag162.xml" ContentType="application/vnd.openxmlformats-officedocument.presentationml.tags+xml"/>
  <Override PartName="/ppt/notesSlides/notesSlide80.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notesSlides/notesSlide81.xml" ContentType="application/vnd.openxmlformats-officedocument.presentationml.notesSlide+xml"/>
  <Override PartName="/ppt/tags/tag165.xml" ContentType="application/vnd.openxmlformats-officedocument.presentationml.tags+xml"/>
  <Override PartName="/ppt/tags/tag166.xml" ContentType="application/vnd.openxmlformats-officedocument.presentationml.tags+xml"/>
  <Override PartName="/ppt/notesSlides/notesSlide82.xml" ContentType="application/vnd.openxmlformats-officedocument.presentationml.notesSlide+xml"/>
  <Override PartName="/ppt/tags/tag167.xml" ContentType="application/vnd.openxmlformats-officedocument.presentationml.tags+xml"/>
  <Override PartName="/ppt/tags/tag168.xml" ContentType="application/vnd.openxmlformats-officedocument.presentationml.tags+xml"/>
  <Override PartName="/ppt/notesSlides/notesSlide83.xml" ContentType="application/vnd.openxmlformats-officedocument.presentationml.notesSlide+xml"/>
  <Override PartName="/ppt/tags/tag169.xml" ContentType="application/vnd.openxmlformats-officedocument.presentationml.tags+xml"/>
  <Override PartName="/ppt/tags/tag170.xml" ContentType="application/vnd.openxmlformats-officedocument.presentationml.tags+xml"/>
  <Override PartName="/ppt/notesSlides/notesSlide84.xml" ContentType="application/vnd.openxmlformats-officedocument.presentationml.notesSlide+xml"/>
  <Override PartName="/ppt/tags/tag171.xml" ContentType="application/vnd.openxmlformats-officedocument.presentationml.tags+xml"/>
  <Override PartName="/ppt/tags/tag172.xml" ContentType="application/vnd.openxmlformats-officedocument.presentationml.tags+xml"/>
  <Override PartName="/ppt/notesSlides/notesSlide85.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notesSlides/notesSlide86.xml" ContentType="application/vnd.openxmlformats-officedocument.presentationml.notesSlide+xml"/>
  <Override PartName="/ppt/tags/tag175.xml" ContentType="application/vnd.openxmlformats-officedocument.presentationml.tags+xml"/>
  <Override PartName="/ppt/tags/tag176.xml" ContentType="application/vnd.openxmlformats-officedocument.presentationml.tags+xml"/>
  <Override PartName="/ppt/notesSlides/notesSlide87.xml" ContentType="application/vnd.openxmlformats-officedocument.presentationml.notesSlide+xml"/>
  <Override PartName="/ppt/tags/tag177.xml" ContentType="application/vnd.openxmlformats-officedocument.presentationml.tags+xml"/>
  <Override PartName="/ppt/tags/tag178.xml" ContentType="application/vnd.openxmlformats-officedocument.presentationml.tags+xml"/>
  <Override PartName="/ppt/notesSlides/notesSlide88.xml" ContentType="application/vnd.openxmlformats-officedocument.presentationml.notesSlide+xml"/>
  <Override PartName="/ppt/tags/tag179.xml" ContentType="application/vnd.openxmlformats-officedocument.presentationml.tags+xml"/>
  <Override PartName="/ppt/tags/tag180.xml" ContentType="application/vnd.openxmlformats-officedocument.presentationml.tags+xml"/>
  <Override PartName="/ppt/notesSlides/notesSlide89.xml" ContentType="application/vnd.openxmlformats-officedocument.presentationml.notesSlide+xml"/>
  <Override PartName="/ppt/tags/tag181.xml" ContentType="application/vnd.openxmlformats-officedocument.presentationml.tags+xml"/>
  <Override PartName="/ppt/tags/tag182.xml" ContentType="application/vnd.openxmlformats-officedocument.presentationml.tags+xml"/>
  <Override PartName="/ppt/notesSlides/notesSlide90.xml" ContentType="application/vnd.openxmlformats-officedocument.presentationml.notesSlide+xml"/>
  <Override PartName="/ppt/tags/tag183.xml" ContentType="application/vnd.openxmlformats-officedocument.presentationml.tags+xml"/>
  <Override PartName="/ppt/tags/tag184.xml" ContentType="application/vnd.openxmlformats-officedocument.presentationml.tags+xml"/>
  <Override PartName="/ppt/notesSlides/notesSlide91.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notesSlides/notesSlide92.xml" ContentType="application/vnd.openxmlformats-officedocument.presentationml.notesSlide+xml"/>
  <Override PartName="/ppt/tags/tag188.xml" ContentType="application/vnd.openxmlformats-officedocument.presentationml.tags+xml"/>
  <Override PartName="/ppt/tags/tag189.xml" ContentType="application/vnd.openxmlformats-officedocument.presentationml.tags+xml"/>
  <Override PartName="/ppt/notesSlides/notesSlide93.xml" ContentType="application/vnd.openxmlformats-officedocument.presentationml.notesSlide+xml"/>
  <Override PartName="/ppt/tags/tag190.xml" ContentType="application/vnd.openxmlformats-officedocument.presentationml.tags+xml"/>
  <Override PartName="/ppt/tags/tag191.xml" ContentType="application/vnd.openxmlformats-officedocument.presentationml.tags+xml"/>
  <Override PartName="/ppt/notesSlides/notesSlide94.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notesSlides/notesSlide95.xml" ContentType="application/vnd.openxmlformats-officedocument.presentationml.notesSlide+xml"/>
  <Override PartName="/ppt/tags/tag194.xml" ContentType="application/vnd.openxmlformats-officedocument.presentationml.tags+xml"/>
  <Override PartName="/ppt/tags/tag195.xml" ContentType="application/vnd.openxmlformats-officedocument.presentationml.tags+xml"/>
  <Override PartName="/ppt/notesSlides/notesSlide96.xml" ContentType="application/vnd.openxmlformats-officedocument.presentationml.notesSlide+xml"/>
  <Override PartName="/ppt/tags/tag196.xml" ContentType="application/vnd.openxmlformats-officedocument.presentationml.tags+xml"/>
  <Override PartName="/ppt/tags/tag197.xml" ContentType="application/vnd.openxmlformats-officedocument.presentationml.tags+xml"/>
  <Override PartName="/ppt/notesSlides/notesSlide97.xml" ContentType="application/vnd.openxmlformats-officedocument.presentationml.notesSlide+xml"/>
  <Override PartName="/ppt/tags/tag198.xml" ContentType="application/vnd.openxmlformats-officedocument.presentationml.tags+xml"/>
  <Override PartName="/ppt/tags/tag199.xml" ContentType="application/vnd.openxmlformats-officedocument.presentationml.tags+xml"/>
  <Override PartName="/ppt/notesSlides/notesSlide98.xml" ContentType="application/vnd.openxmlformats-officedocument.presentationml.notesSlide+xml"/>
  <Override PartName="/ppt/tags/tag200.xml" ContentType="application/vnd.openxmlformats-officedocument.presentationml.tags+xml"/>
  <Override PartName="/ppt/tags/tag201.xml" ContentType="application/vnd.openxmlformats-officedocument.presentationml.tags+xml"/>
  <Override PartName="/ppt/notesSlides/notesSlide99.xml" ContentType="application/vnd.openxmlformats-officedocument.presentationml.notesSlide+xml"/>
  <Override PartName="/ppt/tags/tag202.xml" ContentType="application/vnd.openxmlformats-officedocument.presentationml.tags+xml"/>
  <Override PartName="/ppt/tags/tag203.xml" ContentType="application/vnd.openxmlformats-officedocument.presentationml.tags+xml"/>
  <Override PartName="/ppt/notesSlides/notesSlide100.xml" ContentType="application/vnd.openxmlformats-officedocument.presentationml.notesSlide+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notesSlides/notesSlide101.xml" ContentType="application/vnd.openxmlformats-officedocument.presentationml.notesSlide+xml"/>
  <Override PartName="/ppt/tags/tag207.xml" ContentType="application/vnd.openxmlformats-officedocument.presentationml.tags+xml"/>
  <Override PartName="/ppt/tags/tag208.xml" ContentType="application/vnd.openxmlformats-officedocument.presentationml.tags+xml"/>
  <Override PartName="/ppt/notesSlides/notesSlide102.xml" ContentType="application/vnd.openxmlformats-officedocument.presentationml.notesSlide+xml"/>
  <Override PartName="/ppt/tags/tag209.xml" ContentType="application/vnd.openxmlformats-officedocument.presentationml.tags+xml"/>
  <Override PartName="/ppt/tags/tag210.xml" ContentType="application/vnd.openxmlformats-officedocument.presentationml.tags+xml"/>
  <Override PartName="/ppt/notesSlides/notesSlide103.xml" ContentType="application/vnd.openxmlformats-officedocument.presentationml.notesSlide+xml"/>
  <Override PartName="/ppt/tags/tag211.xml" ContentType="application/vnd.openxmlformats-officedocument.presentationml.tags+xml"/>
  <Override PartName="/ppt/tags/tag212.xml" ContentType="application/vnd.openxmlformats-officedocument.presentationml.tags+xml"/>
  <Override PartName="/ppt/notesSlides/notesSlide104.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notesSlides/notesSlide105.xml" ContentType="application/vnd.openxmlformats-officedocument.presentationml.notesSlide+xml"/>
  <Override PartName="/ppt/tags/tag215.xml" ContentType="application/vnd.openxmlformats-officedocument.presentationml.tags+xml"/>
  <Override PartName="/ppt/tags/tag216.xml" ContentType="application/vnd.openxmlformats-officedocument.presentationml.tags+xml"/>
  <Override PartName="/ppt/notesSlides/notesSlide106.xml" ContentType="application/vnd.openxmlformats-officedocument.presentationml.notesSlide+xml"/>
  <Override PartName="/ppt/tags/tag217.xml" ContentType="application/vnd.openxmlformats-officedocument.presentationml.tags+xml"/>
  <Override PartName="/ppt/tags/tag218.xml" ContentType="application/vnd.openxmlformats-officedocument.presentationml.tags+xml"/>
  <Override PartName="/ppt/notesSlides/notesSlide107.xml" ContentType="application/vnd.openxmlformats-officedocument.presentationml.notesSlide+xml"/>
  <Override PartName="/ppt/tags/tag219.xml" ContentType="application/vnd.openxmlformats-officedocument.presentationml.tags+xml"/>
  <Override PartName="/ppt/tags/tag220.xml" ContentType="application/vnd.openxmlformats-officedocument.presentationml.tags+xml"/>
  <Override PartName="/ppt/notesSlides/notesSlide108.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notesSlides/notesSlide109.xml" ContentType="application/vnd.openxmlformats-officedocument.presentationml.notesSlide+xml"/>
  <Override PartName="/ppt/tags/tag223.xml" ContentType="application/vnd.openxmlformats-officedocument.presentationml.tags+xml"/>
  <Override PartName="/ppt/tags/tag224.xml" ContentType="application/vnd.openxmlformats-officedocument.presentationml.tags+xml"/>
  <Override PartName="/ppt/notesSlides/notesSlide110.xml" ContentType="application/vnd.openxmlformats-officedocument.presentationml.notesSlide+xml"/>
  <Override PartName="/ppt/tags/tag225.xml" ContentType="application/vnd.openxmlformats-officedocument.presentationml.tags+xml"/>
  <Override PartName="/ppt/tags/tag226.xml" ContentType="application/vnd.openxmlformats-officedocument.presentationml.tags+xml"/>
  <Override PartName="/ppt/notesSlides/notesSlide111.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112.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notesSlides/notesSlide113.xml" ContentType="application/vnd.openxmlformats-officedocument.presentationml.notesSlide+xml"/>
  <Override PartName="/ppt/tags/tag231.xml" ContentType="application/vnd.openxmlformats-officedocument.presentationml.tags+xml"/>
  <Override PartName="/ppt/tags/tag232.xml" ContentType="application/vnd.openxmlformats-officedocument.presentationml.tags+xml"/>
  <Override PartName="/ppt/notesSlides/notesSlide114.xml" ContentType="application/vnd.openxmlformats-officedocument.presentationml.notesSlide+xml"/>
  <Override PartName="/ppt/tags/tag233.xml" ContentType="application/vnd.openxmlformats-officedocument.presentationml.tags+xml"/>
  <Override PartName="/ppt/tags/tag234.xml" ContentType="application/vnd.openxmlformats-officedocument.presentationml.tags+xml"/>
  <Override PartName="/ppt/notesSlides/notesSlide115.xml" ContentType="application/vnd.openxmlformats-officedocument.presentationml.notesSlide+xml"/>
  <Override PartName="/ppt/tags/tag235.xml" ContentType="application/vnd.openxmlformats-officedocument.presentationml.tags+xml"/>
  <Override PartName="/ppt/tags/tag236.xml" ContentType="application/vnd.openxmlformats-officedocument.presentationml.tags+xml"/>
  <Override PartName="/ppt/notesSlides/notesSlide116.xml" ContentType="application/vnd.openxmlformats-officedocument.presentationml.notesSlide+xml"/>
  <Override PartName="/ppt/tags/tag237.xml" ContentType="application/vnd.openxmlformats-officedocument.presentationml.tags+xml"/>
  <Override PartName="/ppt/tags/tag238.xml" ContentType="application/vnd.openxmlformats-officedocument.presentationml.tags+xml"/>
  <Override PartName="/ppt/notesSlides/notesSlide117.xml" ContentType="application/vnd.openxmlformats-officedocument.presentationml.notesSlide+xml"/>
  <Override PartName="/ppt/tags/tag239.xml" ContentType="application/vnd.openxmlformats-officedocument.presentationml.tags+xml"/>
  <Override PartName="/ppt/tags/tag240.xml" ContentType="application/vnd.openxmlformats-officedocument.presentationml.tags+xml"/>
  <Override PartName="/ppt/notesSlides/notesSlide118.xml" ContentType="application/vnd.openxmlformats-officedocument.presentationml.notesSlide+xml"/>
  <Override PartName="/ppt/tags/tag241.xml" ContentType="application/vnd.openxmlformats-officedocument.presentationml.tags+xml"/>
  <Override PartName="/ppt/tags/tag242.xml" ContentType="application/vnd.openxmlformats-officedocument.presentationml.tags+xml"/>
  <Override PartName="/ppt/notesSlides/notesSlide119.xml" ContentType="application/vnd.openxmlformats-officedocument.presentationml.notesSlide+xml"/>
  <Override PartName="/ppt/tags/tag243.xml" ContentType="application/vnd.openxmlformats-officedocument.presentationml.tags+xml"/>
  <Override PartName="/ppt/tags/tag244.xml" ContentType="application/vnd.openxmlformats-officedocument.presentationml.tags+xml"/>
  <Override PartName="/ppt/notesSlides/notesSlide120.xml" ContentType="application/vnd.openxmlformats-officedocument.presentationml.notesSlide+xml"/>
  <Override PartName="/ppt/tags/tag245.xml" ContentType="application/vnd.openxmlformats-officedocument.presentationml.tags+xml"/>
  <Override PartName="/ppt/tags/tag246.xml" ContentType="application/vnd.openxmlformats-officedocument.presentationml.tags+xml"/>
  <Override PartName="/ppt/notesSlides/notesSlide121.xml" ContentType="application/vnd.openxmlformats-officedocument.presentationml.notesSlide+xml"/>
  <Override PartName="/ppt/tags/tag247.xml" ContentType="application/vnd.openxmlformats-officedocument.presentationml.tags+xml"/>
  <Override PartName="/ppt/tags/tag248.xml" ContentType="application/vnd.openxmlformats-officedocument.presentationml.tags+xml"/>
  <Override PartName="/ppt/notesSlides/notesSlide122.xml" ContentType="application/vnd.openxmlformats-officedocument.presentationml.notesSlide+xml"/>
  <Override PartName="/ppt/tags/tag249.xml" ContentType="application/vnd.openxmlformats-officedocument.presentationml.tags+xml"/>
  <Override PartName="/ppt/tags/tag250.xml" ContentType="application/vnd.openxmlformats-officedocument.presentationml.tags+xml"/>
  <Override PartName="/ppt/notesSlides/notesSlide123.xml" ContentType="application/vnd.openxmlformats-officedocument.presentationml.notesSlide+xml"/>
  <Override PartName="/ppt/tags/tag251.xml" ContentType="application/vnd.openxmlformats-officedocument.presentationml.tags+xml"/>
  <Override PartName="/ppt/tags/tag252.xml" ContentType="application/vnd.openxmlformats-officedocument.presentationml.tags+xml"/>
  <Override PartName="/ppt/notesSlides/notesSlide124.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notesSlides/notesSlide125.xml" ContentType="application/vnd.openxmlformats-officedocument.presentationml.notesSlide+xml"/>
  <Override PartName="/ppt/tags/tag255.xml" ContentType="application/vnd.openxmlformats-officedocument.presentationml.tags+xml"/>
  <Override PartName="/ppt/tags/tag256.xml" ContentType="application/vnd.openxmlformats-officedocument.presentationml.tags+xml"/>
  <Override PartName="/ppt/notesSlides/notesSlide126.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notesSlides/notesSlide127.xml" ContentType="application/vnd.openxmlformats-officedocument.presentationml.notesSlide+xml"/>
  <Override PartName="/ppt/tags/tag259.xml" ContentType="application/vnd.openxmlformats-officedocument.presentationml.tags+xml"/>
  <Override PartName="/ppt/tags/tag260.xml" ContentType="application/vnd.openxmlformats-officedocument.presentationml.tags+xml"/>
  <Override PartName="/ppt/notesSlides/notesSlide128.xml" ContentType="application/vnd.openxmlformats-officedocument.presentationml.notesSlide+xml"/>
  <Override PartName="/ppt/tags/tag261.xml" ContentType="application/vnd.openxmlformats-officedocument.presentationml.tags+xml"/>
  <Override PartName="/ppt/tags/tag262.xml" ContentType="application/vnd.openxmlformats-officedocument.presentationml.tags+xml"/>
  <Override PartName="/ppt/notesSlides/notesSlide129.xml" ContentType="application/vnd.openxmlformats-officedocument.presentationml.notesSlide+xml"/>
  <Override PartName="/ppt/tags/tag263.xml" ContentType="application/vnd.openxmlformats-officedocument.presentationml.tags+xml"/>
  <Override PartName="/ppt/tags/tag264.xml" ContentType="application/vnd.openxmlformats-officedocument.presentationml.tags+xml"/>
  <Override PartName="/ppt/notesSlides/notesSlide130.xml" ContentType="application/vnd.openxmlformats-officedocument.presentationml.notesSlide+xml"/>
  <Override PartName="/ppt/tags/tag265.xml" ContentType="application/vnd.openxmlformats-officedocument.presentationml.tags+xml"/>
  <Override PartName="/ppt/tags/tag266.xml" ContentType="application/vnd.openxmlformats-officedocument.presentationml.tags+xml"/>
  <Override PartName="/ppt/notesSlides/notesSlide131.xml" ContentType="application/vnd.openxmlformats-officedocument.presentationml.notesSlide+xml"/>
  <Override PartName="/ppt/tags/tag267.xml" ContentType="application/vnd.openxmlformats-officedocument.presentationml.tags+xml"/>
  <Override PartName="/ppt/tags/tag268.xml" ContentType="application/vnd.openxmlformats-officedocument.presentationml.tags+xml"/>
  <Override PartName="/ppt/notesSlides/notesSlide132.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notesSlides/notesSlide133.xml" ContentType="application/vnd.openxmlformats-officedocument.presentationml.notesSlide+xml"/>
  <Override PartName="/ppt/tags/tag271.xml" ContentType="application/vnd.openxmlformats-officedocument.presentationml.tags+xml"/>
  <Override PartName="/ppt/tags/tag272.xml" ContentType="application/vnd.openxmlformats-officedocument.presentationml.tags+xml"/>
  <Override PartName="/ppt/notesSlides/notesSlide1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27" r:id="rId5"/>
  </p:sldMasterIdLst>
  <p:notesMasterIdLst>
    <p:notesMasterId r:id="rId145"/>
  </p:notesMasterIdLst>
  <p:sldIdLst>
    <p:sldId id="1454" r:id="rId6"/>
    <p:sldId id="1577" r:id="rId7"/>
    <p:sldId id="1515" r:id="rId8"/>
    <p:sldId id="1519" r:id="rId9"/>
    <p:sldId id="1518" r:id="rId10"/>
    <p:sldId id="1581" r:id="rId11"/>
    <p:sldId id="1517" r:id="rId12"/>
    <p:sldId id="1520" r:id="rId13"/>
    <p:sldId id="1521" r:id="rId14"/>
    <p:sldId id="1522" r:id="rId15"/>
    <p:sldId id="1523" r:id="rId16"/>
    <p:sldId id="1524" r:id="rId17"/>
    <p:sldId id="1525" r:id="rId18"/>
    <p:sldId id="1527" r:id="rId19"/>
    <p:sldId id="1526" r:id="rId20"/>
    <p:sldId id="1528" r:id="rId21"/>
    <p:sldId id="1531" r:id="rId22"/>
    <p:sldId id="1588" r:id="rId23"/>
    <p:sldId id="1589" r:id="rId24"/>
    <p:sldId id="1530" r:id="rId25"/>
    <p:sldId id="1529" r:id="rId26"/>
    <p:sldId id="1533" r:id="rId27"/>
    <p:sldId id="446" r:id="rId28"/>
    <p:sldId id="1532" r:id="rId29"/>
    <p:sldId id="1536" r:id="rId30"/>
    <p:sldId id="1537" r:id="rId31"/>
    <p:sldId id="1535" r:id="rId32"/>
    <p:sldId id="1534" r:id="rId33"/>
    <p:sldId id="1540" r:id="rId34"/>
    <p:sldId id="1541" r:id="rId35"/>
    <p:sldId id="1542" r:id="rId36"/>
    <p:sldId id="1590" r:id="rId37"/>
    <p:sldId id="1591" r:id="rId38"/>
    <p:sldId id="1538" r:id="rId39"/>
    <p:sldId id="1543" r:id="rId40"/>
    <p:sldId id="1546" r:id="rId41"/>
    <p:sldId id="1551" r:id="rId42"/>
    <p:sldId id="1592" r:id="rId43"/>
    <p:sldId id="1550" r:id="rId44"/>
    <p:sldId id="1593" r:id="rId45"/>
    <p:sldId id="1598" r:id="rId46"/>
    <p:sldId id="1599" r:id="rId47"/>
    <p:sldId id="1600" r:id="rId48"/>
    <p:sldId id="1601" r:id="rId49"/>
    <p:sldId id="1545" r:id="rId50"/>
    <p:sldId id="1552" r:id="rId51"/>
    <p:sldId id="1553" r:id="rId52"/>
    <p:sldId id="1554" r:id="rId53"/>
    <p:sldId id="1602" r:id="rId54"/>
    <p:sldId id="1603" r:id="rId55"/>
    <p:sldId id="1604" r:id="rId56"/>
    <p:sldId id="1714" r:id="rId57"/>
    <p:sldId id="1605" r:id="rId58"/>
    <p:sldId id="1555" r:id="rId59"/>
    <p:sldId id="1556" r:id="rId60"/>
    <p:sldId id="1615" r:id="rId61"/>
    <p:sldId id="1616" r:id="rId62"/>
    <p:sldId id="1617" r:id="rId63"/>
    <p:sldId id="1618" r:id="rId64"/>
    <p:sldId id="1619" r:id="rId65"/>
    <p:sldId id="1620" r:id="rId66"/>
    <p:sldId id="1621" r:id="rId67"/>
    <p:sldId id="1622" r:id="rId68"/>
    <p:sldId id="1623" r:id="rId69"/>
    <p:sldId id="1557" r:id="rId70"/>
    <p:sldId id="1624" r:id="rId71"/>
    <p:sldId id="1559" r:id="rId72"/>
    <p:sldId id="1560" r:id="rId73"/>
    <p:sldId id="1561" r:id="rId74"/>
    <p:sldId id="1562" r:id="rId75"/>
    <p:sldId id="1563" r:id="rId76"/>
    <p:sldId id="1634" r:id="rId77"/>
    <p:sldId id="1630" r:id="rId78"/>
    <p:sldId id="1633" r:id="rId79"/>
    <p:sldId id="1632" r:id="rId80"/>
    <p:sldId id="1631" r:id="rId81"/>
    <p:sldId id="1637" r:id="rId82"/>
    <p:sldId id="1638" r:id="rId83"/>
    <p:sldId id="1564" r:id="rId84"/>
    <p:sldId id="1565" r:id="rId85"/>
    <p:sldId id="1566" r:id="rId86"/>
    <p:sldId id="1567" r:id="rId87"/>
    <p:sldId id="1568" r:id="rId88"/>
    <p:sldId id="1569" r:id="rId89"/>
    <p:sldId id="1570" r:id="rId90"/>
    <p:sldId id="1571" r:id="rId91"/>
    <p:sldId id="1572" r:id="rId92"/>
    <p:sldId id="1640" r:id="rId93"/>
    <p:sldId id="1573" r:id="rId94"/>
    <p:sldId id="1574" r:id="rId95"/>
    <p:sldId id="1575" r:id="rId96"/>
    <p:sldId id="1659" r:id="rId97"/>
    <p:sldId id="1660" r:id="rId98"/>
    <p:sldId id="1661" r:id="rId99"/>
    <p:sldId id="1576" r:id="rId100"/>
    <p:sldId id="1650" r:id="rId101"/>
    <p:sldId id="1651" r:id="rId102"/>
    <p:sldId id="1652" r:id="rId103"/>
    <p:sldId id="1653" r:id="rId104"/>
    <p:sldId id="1656" r:id="rId105"/>
    <p:sldId id="1655" r:id="rId106"/>
    <p:sldId id="1654" r:id="rId107"/>
    <p:sldId id="1657" r:id="rId108"/>
    <p:sldId id="1658" r:id="rId109"/>
    <p:sldId id="1662" r:id="rId110"/>
    <p:sldId id="1663" r:id="rId111"/>
    <p:sldId id="1664" r:id="rId112"/>
    <p:sldId id="1665" r:id="rId113"/>
    <p:sldId id="1668" r:id="rId114"/>
    <p:sldId id="1667" r:id="rId115"/>
    <p:sldId id="1666" r:id="rId116"/>
    <p:sldId id="1669" r:id="rId117"/>
    <p:sldId id="1670" r:id="rId118"/>
    <p:sldId id="1671" r:id="rId119"/>
    <p:sldId id="1686" r:id="rId120"/>
    <p:sldId id="1690" r:id="rId121"/>
    <p:sldId id="1691" r:id="rId122"/>
    <p:sldId id="1692" r:id="rId123"/>
    <p:sldId id="1693" r:id="rId124"/>
    <p:sldId id="1694" r:id="rId125"/>
    <p:sldId id="1696" r:id="rId126"/>
    <p:sldId id="1695" r:id="rId127"/>
    <p:sldId id="1697" r:id="rId128"/>
    <p:sldId id="1689" r:id="rId129"/>
    <p:sldId id="1701" r:id="rId130"/>
    <p:sldId id="1700" r:id="rId131"/>
    <p:sldId id="1699" r:id="rId132"/>
    <p:sldId id="1698" r:id="rId133"/>
    <p:sldId id="1702" r:id="rId134"/>
    <p:sldId id="1703" r:id="rId135"/>
    <p:sldId id="1709" r:id="rId136"/>
    <p:sldId id="1708" r:id="rId137"/>
    <p:sldId id="1707" r:id="rId138"/>
    <p:sldId id="1706" r:id="rId139"/>
    <p:sldId id="1705" r:id="rId140"/>
    <p:sldId id="1704" r:id="rId141"/>
    <p:sldId id="1710" r:id="rId142"/>
    <p:sldId id="1711" r:id="rId143"/>
    <p:sldId id="1712" r:id="rId144"/>
  </p:sldIdLst>
  <p:sldSz cx="12192000" cy="6858000"/>
  <p:notesSz cx="6858000" cy="9144000"/>
  <p:custDataLst>
    <p:tags r:id="rId14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2A57C8-E8CA-4EDD-8D19-C5FD4D6BA05E}" name="Bobbie Sauter" initials="BS" userId="S::bsauter@bullseyetelecom.com::c4c3044a-2a02-452f-8701-027f9d2c48e1" providerId="AD"/>
  <p188:author id="{24F1AED8-F993-A2A0-00CC-475B82B2B595}" name="Gina Kennedy -Toney" initials="GKT" userId="S::gtoney@bullseyetelecom.com::ec4be206-9de8-407c-9af6-5313cd8181e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8EB2"/>
    <a:srgbClr val="0056A7"/>
    <a:srgbClr val="8AC544"/>
    <a:srgbClr val="6968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4660"/>
  </p:normalViewPr>
  <p:slideViewPr>
    <p:cSldViewPr snapToGrid="0">
      <p:cViewPr varScale="1">
        <p:scale>
          <a:sx n="159" d="100"/>
          <a:sy n="159" d="100"/>
        </p:scale>
        <p:origin x="378"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theme" Target="theme/theme1.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tableStyles" Target="tableStyles.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viewProps" Target="viewProps.xml"/><Relationship Id="rId151"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tags" Target="tags/tag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4CB4F8-F084-4C14-9E82-CC3BCC2E67A6}" type="datetimeFigureOut">
              <a:rPr lang="en-US" smtClean="0"/>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2A4301-7D6D-488B-932C-D87E769F9F4D}" type="slidenum">
              <a:rPr lang="en-US" smtClean="0"/>
              <a:t>‹#›</a:t>
            </a:fld>
            <a:endParaRPr lang="en-US"/>
          </a:p>
        </p:txBody>
      </p:sp>
    </p:spTree>
    <p:extLst>
      <p:ext uri="{BB962C8B-B14F-4D97-AF65-F5344CB8AC3E}">
        <p14:creationId xmlns:p14="http://schemas.microsoft.com/office/powerpoint/2010/main" val="1227603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72A4301-7D6D-488B-932C-D87E769F9F4D}" type="slidenum">
              <a:rPr lang="en-US" smtClean="0"/>
              <a:t>1</a:t>
            </a:fld>
            <a:endParaRPr lang="en-US"/>
          </a:p>
        </p:txBody>
      </p:sp>
    </p:spTree>
    <p:extLst>
      <p:ext uri="{BB962C8B-B14F-4D97-AF65-F5344CB8AC3E}">
        <p14:creationId xmlns:p14="http://schemas.microsoft.com/office/powerpoint/2010/main" val="2869620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12</a:t>
            </a:fld>
            <a:endParaRPr lang="en-US" dirty="0"/>
          </a:p>
        </p:txBody>
      </p:sp>
    </p:spTree>
    <p:extLst>
      <p:ext uri="{BB962C8B-B14F-4D97-AF65-F5344CB8AC3E}">
        <p14:creationId xmlns:p14="http://schemas.microsoft.com/office/powerpoint/2010/main" val="5935091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104</a:t>
            </a:fld>
            <a:endParaRPr lang="en-US" dirty="0"/>
          </a:p>
        </p:txBody>
      </p:sp>
    </p:spTree>
    <p:extLst>
      <p:ext uri="{BB962C8B-B14F-4D97-AF65-F5344CB8AC3E}">
        <p14:creationId xmlns:p14="http://schemas.microsoft.com/office/powerpoint/2010/main" val="1115839564"/>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106</a:t>
            </a:fld>
            <a:endParaRPr lang="en-US" dirty="0"/>
          </a:p>
        </p:txBody>
      </p:sp>
    </p:spTree>
    <p:extLst>
      <p:ext uri="{BB962C8B-B14F-4D97-AF65-F5344CB8AC3E}">
        <p14:creationId xmlns:p14="http://schemas.microsoft.com/office/powerpoint/2010/main" val="292232003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107</a:t>
            </a:fld>
            <a:endParaRPr lang="en-US" dirty="0"/>
          </a:p>
        </p:txBody>
      </p:sp>
    </p:spTree>
    <p:extLst>
      <p:ext uri="{BB962C8B-B14F-4D97-AF65-F5344CB8AC3E}">
        <p14:creationId xmlns:p14="http://schemas.microsoft.com/office/powerpoint/2010/main" val="382464581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108</a:t>
            </a:fld>
            <a:endParaRPr lang="en-US" dirty="0"/>
          </a:p>
        </p:txBody>
      </p:sp>
    </p:spTree>
    <p:extLst>
      <p:ext uri="{BB962C8B-B14F-4D97-AF65-F5344CB8AC3E}">
        <p14:creationId xmlns:p14="http://schemas.microsoft.com/office/powerpoint/2010/main" val="8673966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109</a:t>
            </a:fld>
            <a:endParaRPr lang="en-US" dirty="0"/>
          </a:p>
        </p:txBody>
      </p:sp>
    </p:spTree>
    <p:extLst>
      <p:ext uri="{BB962C8B-B14F-4D97-AF65-F5344CB8AC3E}">
        <p14:creationId xmlns:p14="http://schemas.microsoft.com/office/powerpoint/2010/main" val="256799017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110</a:t>
            </a:fld>
            <a:endParaRPr lang="en-US" dirty="0"/>
          </a:p>
        </p:txBody>
      </p:sp>
    </p:spTree>
    <p:extLst>
      <p:ext uri="{BB962C8B-B14F-4D97-AF65-F5344CB8AC3E}">
        <p14:creationId xmlns:p14="http://schemas.microsoft.com/office/powerpoint/2010/main" val="253523780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111</a:t>
            </a:fld>
            <a:endParaRPr lang="en-US" dirty="0"/>
          </a:p>
        </p:txBody>
      </p:sp>
    </p:spTree>
    <p:extLst>
      <p:ext uri="{BB962C8B-B14F-4D97-AF65-F5344CB8AC3E}">
        <p14:creationId xmlns:p14="http://schemas.microsoft.com/office/powerpoint/2010/main" val="201956698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112</a:t>
            </a:fld>
            <a:endParaRPr lang="en-US" dirty="0"/>
          </a:p>
        </p:txBody>
      </p:sp>
    </p:spTree>
    <p:extLst>
      <p:ext uri="{BB962C8B-B14F-4D97-AF65-F5344CB8AC3E}">
        <p14:creationId xmlns:p14="http://schemas.microsoft.com/office/powerpoint/2010/main" val="86721796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113</a:t>
            </a:fld>
            <a:endParaRPr lang="en-US" dirty="0"/>
          </a:p>
        </p:txBody>
      </p:sp>
    </p:spTree>
    <p:extLst>
      <p:ext uri="{BB962C8B-B14F-4D97-AF65-F5344CB8AC3E}">
        <p14:creationId xmlns:p14="http://schemas.microsoft.com/office/powerpoint/2010/main" val="36496476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114</a:t>
            </a:fld>
            <a:endParaRPr lang="en-US" dirty="0"/>
          </a:p>
        </p:txBody>
      </p:sp>
    </p:spTree>
    <p:extLst>
      <p:ext uri="{BB962C8B-B14F-4D97-AF65-F5344CB8AC3E}">
        <p14:creationId xmlns:p14="http://schemas.microsoft.com/office/powerpoint/2010/main" val="3359712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13</a:t>
            </a:fld>
            <a:endParaRPr lang="en-US" dirty="0"/>
          </a:p>
        </p:txBody>
      </p:sp>
    </p:spTree>
    <p:extLst>
      <p:ext uri="{BB962C8B-B14F-4D97-AF65-F5344CB8AC3E}">
        <p14:creationId xmlns:p14="http://schemas.microsoft.com/office/powerpoint/2010/main" val="12803942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115</a:t>
            </a:fld>
            <a:endParaRPr lang="en-US" dirty="0"/>
          </a:p>
        </p:txBody>
      </p:sp>
    </p:spTree>
    <p:extLst>
      <p:ext uri="{BB962C8B-B14F-4D97-AF65-F5344CB8AC3E}">
        <p14:creationId xmlns:p14="http://schemas.microsoft.com/office/powerpoint/2010/main" val="416738498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116</a:t>
            </a:fld>
            <a:endParaRPr lang="en-US" dirty="0"/>
          </a:p>
        </p:txBody>
      </p:sp>
    </p:spTree>
    <p:extLst>
      <p:ext uri="{BB962C8B-B14F-4D97-AF65-F5344CB8AC3E}">
        <p14:creationId xmlns:p14="http://schemas.microsoft.com/office/powerpoint/2010/main" val="3647517937"/>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117</a:t>
            </a:fld>
            <a:endParaRPr lang="en-US" dirty="0"/>
          </a:p>
        </p:txBody>
      </p:sp>
    </p:spTree>
    <p:extLst>
      <p:ext uri="{BB962C8B-B14F-4D97-AF65-F5344CB8AC3E}">
        <p14:creationId xmlns:p14="http://schemas.microsoft.com/office/powerpoint/2010/main" val="108618879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118</a:t>
            </a:fld>
            <a:endParaRPr lang="en-US" dirty="0"/>
          </a:p>
        </p:txBody>
      </p:sp>
    </p:spTree>
    <p:extLst>
      <p:ext uri="{BB962C8B-B14F-4D97-AF65-F5344CB8AC3E}">
        <p14:creationId xmlns:p14="http://schemas.microsoft.com/office/powerpoint/2010/main" val="313304067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119</a:t>
            </a:fld>
            <a:endParaRPr lang="en-US" dirty="0"/>
          </a:p>
        </p:txBody>
      </p:sp>
    </p:spTree>
    <p:extLst>
      <p:ext uri="{BB962C8B-B14F-4D97-AF65-F5344CB8AC3E}">
        <p14:creationId xmlns:p14="http://schemas.microsoft.com/office/powerpoint/2010/main" val="51458197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120</a:t>
            </a:fld>
            <a:endParaRPr lang="en-US" dirty="0"/>
          </a:p>
        </p:txBody>
      </p:sp>
    </p:spTree>
    <p:extLst>
      <p:ext uri="{BB962C8B-B14F-4D97-AF65-F5344CB8AC3E}">
        <p14:creationId xmlns:p14="http://schemas.microsoft.com/office/powerpoint/2010/main" val="98979594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121</a:t>
            </a:fld>
            <a:endParaRPr lang="en-US" dirty="0"/>
          </a:p>
        </p:txBody>
      </p:sp>
    </p:spTree>
    <p:extLst>
      <p:ext uri="{BB962C8B-B14F-4D97-AF65-F5344CB8AC3E}">
        <p14:creationId xmlns:p14="http://schemas.microsoft.com/office/powerpoint/2010/main" val="96772078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122</a:t>
            </a:fld>
            <a:endParaRPr lang="en-US" dirty="0"/>
          </a:p>
        </p:txBody>
      </p:sp>
    </p:spTree>
    <p:extLst>
      <p:ext uri="{BB962C8B-B14F-4D97-AF65-F5344CB8AC3E}">
        <p14:creationId xmlns:p14="http://schemas.microsoft.com/office/powerpoint/2010/main" val="1332648063"/>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123</a:t>
            </a:fld>
            <a:endParaRPr lang="en-US" dirty="0"/>
          </a:p>
        </p:txBody>
      </p:sp>
    </p:spTree>
    <p:extLst>
      <p:ext uri="{BB962C8B-B14F-4D97-AF65-F5344CB8AC3E}">
        <p14:creationId xmlns:p14="http://schemas.microsoft.com/office/powerpoint/2010/main" val="717953065"/>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124</a:t>
            </a:fld>
            <a:endParaRPr lang="en-US" dirty="0"/>
          </a:p>
        </p:txBody>
      </p:sp>
    </p:spTree>
    <p:extLst>
      <p:ext uri="{BB962C8B-B14F-4D97-AF65-F5344CB8AC3E}">
        <p14:creationId xmlns:p14="http://schemas.microsoft.com/office/powerpoint/2010/main" val="2589328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14</a:t>
            </a:fld>
            <a:endParaRPr lang="en-US" dirty="0"/>
          </a:p>
        </p:txBody>
      </p:sp>
    </p:spTree>
    <p:extLst>
      <p:ext uri="{BB962C8B-B14F-4D97-AF65-F5344CB8AC3E}">
        <p14:creationId xmlns:p14="http://schemas.microsoft.com/office/powerpoint/2010/main" val="281938766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125</a:t>
            </a:fld>
            <a:endParaRPr lang="en-US" dirty="0"/>
          </a:p>
        </p:txBody>
      </p:sp>
    </p:spTree>
    <p:extLst>
      <p:ext uri="{BB962C8B-B14F-4D97-AF65-F5344CB8AC3E}">
        <p14:creationId xmlns:p14="http://schemas.microsoft.com/office/powerpoint/2010/main" val="366130662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126</a:t>
            </a:fld>
            <a:endParaRPr lang="en-US" dirty="0"/>
          </a:p>
        </p:txBody>
      </p:sp>
    </p:spTree>
    <p:extLst>
      <p:ext uri="{BB962C8B-B14F-4D97-AF65-F5344CB8AC3E}">
        <p14:creationId xmlns:p14="http://schemas.microsoft.com/office/powerpoint/2010/main" val="2373008296"/>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127</a:t>
            </a:fld>
            <a:endParaRPr lang="en-US" dirty="0"/>
          </a:p>
        </p:txBody>
      </p:sp>
    </p:spTree>
    <p:extLst>
      <p:ext uri="{BB962C8B-B14F-4D97-AF65-F5344CB8AC3E}">
        <p14:creationId xmlns:p14="http://schemas.microsoft.com/office/powerpoint/2010/main" val="263446017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128</a:t>
            </a:fld>
            <a:endParaRPr lang="en-US" dirty="0"/>
          </a:p>
        </p:txBody>
      </p:sp>
    </p:spTree>
    <p:extLst>
      <p:ext uri="{BB962C8B-B14F-4D97-AF65-F5344CB8AC3E}">
        <p14:creationId xmlns:p14="http://schemas.microsoft.com/office/powerpoint/2010/main" val="3431267598"/>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129</a:t>
            </a:fld>
            <a:endParaRPr lang="en-US" dirty="0"/>
          </a:p>
        </p:txBody>
      </p:sp>
    </p:spTree>
    <p:extLst>
      <p:ext uri="{BB962C8B-B14F-4D97-AF65-F5344CB8AC3E}">
        <p14:creationId xmlns:p14="http://schemas.microsoft.com/office/powerpoint/2010/main" val="411778577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130</a:t>
            </a:fld>
            <a:endParaRPr lang="en-US" dirty="0"/>
          </a:p>
        </p:txBody>
      </p:sp>
    </p:spTree>
    <p:extLst>
      <p:ext uri="{BB962C8B-B14F-4D97-AF65-F5344CB8AC3E}">
        <p14:creationId xmlns:p14="http://schemas.microsoft.com/office/powerpoint/2010/main" val="163984085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131</a:t>
            </a:fld>
            <a:endParaRPr lang="en-US" dirty="0"/>
          </a:p>
        </p:txBody>
      </p:sp>
    </p:spTree>
    <p:extLst>
      <p:ext uri="{BB962C8B-B14F-4D97-AF65-F5344CB8AC3E}">
        <p14:creationId xmlns:p14="http://schemas.microsoft.com/office/powerpoint/2010/main" val="352134716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132</a:t>
            </a:fld>
            <a:endParaRPr lang="en-US" dirty="0"/>
          </a:p>
        </p:txBody>
      </p:sp>
    </p:spTree>
    <p:extLst>
      <p:ext uri="{BB962C8B-B14F-4D97-AF65-F5344CB8AC3E}">
        <p14:creationId xmlns:p14="http://schemas.microsoft.com/office/powerpoint/2010/main" val="400211780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133</a:t>
            </a:fld>
            <a:endParaRPr lang="en-US" dirty="0"/>
          </a:p>
        </p:txBody>
      </p:sp>
    </p:spTree>
    <p:extLst>
      <p:ext uri="{BB962C8B-B14F-4D97-AF65-F5344CB8AC3E}">
        <p14:creationId xmlns:p14="http://schemas.microsoft.com/office/powerpoint/2010/main" val="129899139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134</a:t>
            </a:fld>
            <a:endParaRPr lang="en-US" dirty="0"/>
          </a:p>
        </p:txBody>
      </p:sp>
    </p:spTree>
    <p:extLst>
      <p:ext uri="{BB962C8B-B14F-4D97-AF65-F5344CB8AC3E}">
        <p14:creationId xmlns:p14="http://schemas.microsoft.com/office/powerpoint/2010/main" val="21652687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15</a:t>
            </a:fld>
            <a:endParaRPr lang="en-US" dirty="0"/>
          </a:p>
        </p:txBody>
      </p:sp>
    </p:spTree>
    <p:extLst>
      <p:ext uri="{BB962C8B-B14F-4D97-AF65-F5344CB8AC3E}">
        <p14:creationId xmlns:p14="http://schemas.microsoft.com/office/powerpoint/2010/main" val="39468432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135</a:t>
            </a:fld>
            <a:endParaRPr lang="en-US" dirty="0"/>
          </a:p>
        </p:txBody>
      </p:sp>
    </p:spTree>
    <p:extLst>
      <p:ext uri="{BB962C8B-B14F-4D97-AF65-F5344CB8AC3E}">
        <p14:creationId xmlns:p14="http://schemas.microsoft.com/office/powerpoint/2010/main" val="88885364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136</a:t>
            </a:fld>
            <a:endParaRPr lang="en-US" dirty="0"/>
          </a:p>
        </p:txBody>
      </p:sp>
    </p:spTree>
    <p:extLst>
      <p:ext uri="{BB962C8B-B14F-4D97-AF65-F5344CB8AC3E}">
        <p14:creationId xmlns:p14="http://schemas.microsoft.com/office/powerpoint/2010/main" val="364271399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137</a:t>
            </a:fld>
            <a:endParaRPr lang="en-US" dirty="0"/>
          </a:p>
        </p:txBody>
      </p:sp>
    </p:spTree>
    <p:extLst>
      <p:ext uri="{BB962C8B-B14F-4D97-AF65-F5344CB8AC3E}">
        <p14:creationId xmlns:p14="http://schemas.microsoft.com/office/powerpoint/2010/main" val="344408584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138</a:t>
            </a:fld>
            <a:endParaRPr lang="en-US" dirty="0"/>
          </a:p>
        </p:txBody>
      </p:sp>
    </p:spTree>
    <p:extLst>
      <p:ext uri="{BB962C8B-B14F-4D97-AF65-F5344CB8AC3E}">
        <p14:creationId xmlns:p14="http://schemas.microsoft.com/office/powerpoint/2010/main" val="1367440351"/>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139</a:t>
            </a:fld>
            <a:endParaRPr lang="en-US" dirty="0"/>
          </a:p>
        </p:txBody>
      </p:sp>
    </p:spTree>
    <p:extLst>
      <p:ext uri="{BB962C8B-B14F-4D97-AF65-F5344CB8AC3E}">
        <p14:creationId xmlns:p14="http://schemas.microsoft.com/office/powerpoint/2010/main" val="36206741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16</a:t>
            </a:fld>
            <a:endParaRPr lang="en-US" dirty="0"/>
          </a:p>
        </p:txBody>
      </p:sp>
    </p:spTree>
    <p:extLst>
      <p:ext uri="{BB962C8B-B14F-4D97-AF65-F5344CB8AC3E}">
        <p14:creationId xmlns:p14="http://schemas.microsoft.com/office/powerpoint/2010/main" val="10673660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18</a:t>
            </a:fld>
            <a:endParaRPr lang="en-US" dirty="0"/>
          </a:p>
        </p:txBody>
      </p:sp>
    </p:spTree>
    <p:extLst>
      <p:ext uri="{BB962C8B-B14F-4D97-AF65-F5344CB8AC3E}">
        <p14:creationId xmlns:p14="http://schemas.microsoft.com/office/powerpoint/2010/main" val="1261215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19</a:t>
            </a:fld>
            <a:endParaRPr lang="en-US" dirty="0"/>
          </a:p>
        </p:txBody>
      </p:sp>
    </p:spTree>
    <p:extLst>
      <p:ext uri="{BB962C8B-B14F-4D97-AF65-F5344CB8AC3E}">
        <p14:creationId xmlns:p14="http://schemas.microsoft.com/office/powerpoint/2010/main" val="33637350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20</a:t>
            </a:fld>
            <a:endParaRPr lang="en-US" dirty="0"/>
          </a:p>
        </p:txBody>
      </p:sp>
    </p:spTree>
    <p:extLst>
      <p:ext uri="{BB962C8B-B14F-4D97-AF65-F5344CB8AC3E}">
        <p14:creationId xmlns:p14="http://schemas.microsoft.com/office/powerpoint/2010/main" val="24057605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21</a:t>
            </a:fld>
            <a:endParaRPr lang="en-US" dirty="0"/>
          </a:p>
        </p:txBody>
      </p:sp>
    </p:spTree>
    <p:extLst>
      <p:ext uri="{BB962C8B-B14F-4D97-AF65-F5344CB8AC3E}">
        <p14:creationId xmlns:p14="http://schemas.microsoft.com/office/powerpoint/2010/main" val="2417249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22</a:t>
            </a:fld>
            <a:endParaRPr lang="en-US" dirty="0"/>
          </a:p>
        </p:txBody>
      </p:sp>
    </p:spTree>
    <p:extLst>
      <p:ext uri="{BB962C8B-B14F-4D97-AF65-F5344CB8AC3E}">
        <p14:creationId xmlns:p14="http://schemas.microsoft.com/office/powerpoint/2010/main" val="31968416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3</a:t>
            </a:fld>
            <a:endParaRPr lang="en-US" dirty="0"/>
          </a:p>
        </p:txBody>
      </p:sp>
    </p:spTree>
    <p:extLst>
      <p:ext uri="{BB962C8B-B14F-4D97-AF65-F5344CB8AC3E}">
        <p14:creationId xmlns:p14="http://schemas.microsoft.com/office/powerpoint/2010/main" val="16935482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1D8537E-CB16-5049-9DEA-418017AB73A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98922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24</a:t>
            </a:fld>
            <a:endParaRPr lang="en-US" dirty="0"/>
          </a:p>
        </p:txBody>
      </p:sp>
    </p:spTree>
    <p:extLst>
      <p:ext uri="{BB962C8B-B14F-4D97-AF65-F5344CB8AC3E}">
        <p14:creationId xmlns:p14="http://schemas.microsoft.com/office/powerpoint/2010/main" val="3521604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25</a:t>
            </a:fld>
            <a:endParaRPr lang="en-US" dirty="0"/>
          </a:p>
        </p:txBody>
      </p:sp>
    </p:spTree>
    <p:extLst>
      <p:ext uri="{BB962C8B-B14F-4D97-AF65-F5344CB8AC3E}">
        <p14:creationId xmlns:p14="http://schemas.microsoft.com/office/powerpoint/2010/main" val="938890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26</a:t>
            </a:fld>
            <a:endParaRPr lang="en-US" dirty="0"/>
          </a:p>
        </p:txBody>
      </p:sp>
    </p:spTree>
    <p:extLst>
      <p:ext uri="{BB962C8B-B14F-4D97-AF65-F5344CB8AC3E}">
        <p14:creationId xmlns:p14="http://schemas.microsoft.com/office/powerpoint/2010/main" val="3448859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27</a:t>
            </a:fld>
            <a:endParaRPr lang="en-US" dirty="0"/>
          </a:p>
        </p:txBody>
      </p:sp>
    </p:spTree>
    <p:extLst>
      <p:ext uri="{BB962C8B-B14F-4D97-AF65-F5344CB8AC3E}">
        <p14:creationId xmlns:p14="http://schemas.microsoft.com/office/powerpoint/2010/main" val="3135055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28</a:t>
            </a:fld>
            <a:endParaRPr lang="en-US" dirty="0"/>
          </a:p>
        </p:txBody>
      </p:sp>
    </p:spTree>
    <p:extLst>
      <p:ext uri="{BB962C8B-B14F-4D97-AF65-F5344CB8AC3E}">
        <p14:creationId xmlns:p14="http://schemas.microsoft.com/office/powerpoint/2010/main" val="28423110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29</a:t>
            </a:fld>
            <a:endParaRPr lang="en-US" dirty="0"/>
          </a:p>
        </p:txBody>
      </p:sp>
    </p:spTree>
    <p:extLst>
      <p:ext uri="{BB962C8B-B14F-4D97-AF65-F5344CB8AC3E}">
        <p14:creationId xmlns:p14="http://schemas.microsoft.com/office/powerpoint/2010/main" val="4593821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30</a:t>
            </a:fld>
            <a:endParaRPr lang="en-US" dirty="0"/>
          </a:p>
        </p:txBody>
      </p:sp>
    </p:spTree>
    <p:extLst>
      <p:ext uri="{BB962C8B-B14F-4D97-AF65-F5344CB8AC3E}">
        <p14:creationId xmlns:p14="http://schemas.microsoft.com/office/powerpoint/2010/main" val="38034410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31</a:t>
            </a:fld>
            <a:endParaRPr lang="en-US" dirty="0"/>
          </a:p>
        </p:txBody>
      </p:sp>
    </p:spTree>
    <p:extLst>
      <p:ext uri="{BB962C8B-B14F-4D97-AF65-F5344CB8AC3E}">
        <p14:creationId xmlns:p14="http://schemas.microsoft.com/office/powerpoint/2010/main" val="976394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32</a:t>
            </a:fld>
            <a:endParaRPr lang="en-US" dirty="0"/>
          </a:p>
        </p:txBody>
      </p:sp>
    </p:spTree>
    <p:extLst>
      <p:ext uri="{BB962C8B-B14F-4D97-AF65-F5344CB8AC3E}">
        <p14:creationId xmlns:p14="http://schemas.microsoft.com/office/powerpoint/2010/main" val="31723525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5</a:t>
            </a:fld>
            <a:endParaRPr lang="en-US" dirty="0"/>
          </a:p>
        </p:txBody>
      </p:sp>
    </p:spTree>
    <p:extLst>
      <p:ext uri="{BB962C8B-B14F-4D97-AF65-F5344CB8AC3E}">
        <p14:creationId xmlns:p14="http://schemas.microsoft.com/office/powerpoint/2010/main" val="6712353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33</a:t>
            </a:fld>
            <a:endParaRPr lang="en-US" dirty="0"/>
          </a:p>
        </p:txBody>
      </p:sp>
    </p:spTree>
    <p:extLst>
      <p:ext uri="{BB962C8B-B14F-4D97-AF65-F5344CB8AC3E}">
        <p14:creationId xmlns:p14="http://schemas.microsoft.com/office/powerpoint/2010/main" val="21917457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34</a:t>
            </a:fld>
            <a:endParaRPr lang="en-US" dirty="0"/>
          </a:p>
        </p:txBody>
      </p:sp>
    </p:spTree>
    <p:extLst>
      <p:ext uri="{BB962C8B-B14F-4D97-AF65-F5344CB8AC3E}">
        <p14:creationId xmlns:p14="http://schemas.microsoft.com/office/powerpoint/2010/main" val="25540464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35</a:t>
            </a:fld>
            <a:endParaRPr lang="en-US" dirty="0"/>
          </a:p>
        </p:txBody>
      </p:sp>
    </p:spTree>
    <p:extLst>
      <p:ext uri="{BB962C8B-B14F-4D97-AF65-F5344CB8AC3E}">
        <p14:creationId xmlns:p14="http://schemas.microsoft.com/office/powerpoint/2010/main" val="82923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36</a:t>
            </a:fld>
            <a:endParaRPr lang="en-US" dirty="0"/>
          </a:p>
        </p:txBody>
      </p:sp>
    </p:spTree>
    <p:extLst>
      <p:ext uri="{BB962C8B-B14F-4D97-AF65-F5344CB8AC3E}">
        <p14:creationId xmlns:p14="http://schemas.microsoft.com/office/powerpoint/2010/main" val="13338446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37</a:t>
            </a:fld>
            <a:endParaRPr lang="en-US" dirty="0"/>
          </a:p>
        </p:txBody>
      </p:sp>
    </p:spTree>
    <p:extLst>
      <p:ext uri="{BB962C8B-B14F-4D97-AF65-F5344CB8AC3E}">
        <p14:creationId xmlns:p14="http://schemas.microsoft.com/office/powerpoint/2010/main" val="2068383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38</a:t>
            </a:fld>
            <a:endParaRPr lang="en-US" dirty="0"/>
          </a:p>
        </p:txBody>
      </p:sp>
    </p:spTree>
    <p:extLst>
      <p:ext uri="{BB962C8B-B14F-4D97-AF65-F5344CB8AC3E}">
        <p14:creationId xmlns:p14="http://schemas.microsoft.com/office/powerpoint/2010/main" val="29055881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39</a:t>
            </a:fld>
            <a:endParaRPr lang="en-US" dirty="0"/>
          </a:p>
        </p:txBody>
      </p:sp>
    </p:spTree>
    <p:extLst>
      <p:ext uri="{BB962C8B-B14F-4D97-AF65-F5344CB8AC3E}">
        <p14:creationId xmlns:p14="http://schemas.microsoft.com/office/powerpoint/2010/main" val="42245779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40</a:t>
            </a:fld>
            <a:endParaRPr lang="en-US" dirty="0"/>
          </a:p>
        </p:txBody>
      </p:sp>
    </p:spTree>
    <p:extLst>
      <p:ext uri="{BB962C8B-B14F-4D97-AF65-F5344CB8AC3E}">
        <p14:creationId xmlns:p14="http://schemas.microsoft.com/office/powerpoint/2010/main" val="383016604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41</a:t>
            </a:fld>
            <a:endParaRPr lang="en-US" dirty="0"/>
          </a:p>
        </p:txBody>
      </p:sp>
    </p:spTree>
    <p:extLst>
      <p:ext uri="{BB962C8B-B14F-4D97-AF65-F5344CB8AC3E}">
        <p14:creationId xmlns:p14="http://schemas.microsoft.com/office/powerpoint/2010/main" val="13728390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42</a:t>
            </a:fld>
            <a:endParaRPr lang="en-US" dirty="0"/>
          </a:p>
        </p:txBody>
      </p:sp>
    </p:spTree>
    <p:extLst>
      <p:ext uri="{BB962C8B-B14F-4D97-AF65-F5344CB8AC3E}">
        <p14:creationId xmlns:p14="http://schemas.microsoft.com/office/powerpoint/2010/main" val="3786603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6</a:t>
            </a:fld>
            <a:endParaRPr lang="en-US" dirty="0"/>
          </a:p>
        </p:txBody>
      </p:sp>
    </p:spTree>
    <p:extLst>
      <p:ext uri="{BB962C8B-B14F-4D97-AF65-F5344CB8AC3E}">
        <p14:creationId xmlns:p14="http://schemas.microsoft.com/office/powerpoint/2010/main" val="14400263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43</a:t>
            </a:fld>
            <a:endParaRPr lang="en-US" dirty="0"/>
          </a:p>
        </p:txBody>
      </p:sp>
    </p:spTree>
    <p:extLst>
      <p:ext uri="{BB962C8B-B14F-4D97-AF65-F5344CB8AC3E}">
        <p14:creationId xmlns:p14="http://schemas.microsoft.com/office/powerpoint/2010/main" val="362392111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44</a:t>
            </a:fld>
            <a:endParaRPr lang="en-US" dirty="0"/>
          </a:p>
        </p:txBody>
      </p:sp>
    </p:spTree>
    <p:extLst>
      <p:ext uri="{BB962C8B-B14F-4D97-AF65-F5344CB8AC3E}">
        <p14:creationId xmlns:p14="http://schemas.microsoft.com/office/powerpoint/2010/main" val="4891899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45</a:t>
            </a:fld>
            <a:endParaRPr lang="en-US" dirty="0"/>
          </a:p>
        </p:txBody>
      </p:sp>
    </p:spTree>
    <p:extLst>
      <p:ext uri="{BB962C8B-B14F-4D97-AF65-F5344CB8AC3E}">
        <p14:creationId xmlns:p14="http://schemas.microsoft.com/office/powerpoint/2010/main" val="123311528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46</a:t>
            </a:fld>
            <a:endParaRPr lang="en-US" dirty="0"/>
          </a:p>
        </p:txBody>
      </p:sp>
    </p:spTree>
    <p:extLst>
      <p:ext uri="{BB962C8B-B14F-4D97-AF65-F5344CB8AC3E}">
        <p14:creationId xmlns:p14="http://schemas.microsoft.com/office/powerpoint/2010/main" val="16657091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47</a:t>
            </a:fld>
            <a:endParaRPr lang="en-US" dirty="0"/>
          </a:p>
        </p:txBody>
      </p:sp>
    </p:spTree>
    <p:extLst>
      <p:ext uri="{BB962C8B-B14F-4D97-AF65-F5344CB8AC3E}">
        <p14:creationId xmlns:p14="http://schemas.microsoft.com/office/powerpoint/2010/main" val="2699134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48</a:t>
            </a:fld>
            <a:endParaRPr lang="en-US" dirty="0"/>
          </a:p>
        </p:txBody>
      </p:sp>
    </p:spTree>
    <p:extLst>
      <p:ext uri="{BB962C8B-B14F-4D97-AF65-F5344CB8AC3E}">
        <p14:creationId xmlns:p14="http://schemas.microsoft.com/office/powerpoint/2010/main" val="41958214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49</a:t>
            </a:fld>
            <a:endParaRPr lang="en-US" dirty="0"/>
          </a:p>
        </p:txBody>
      </p:sp>
    </p:spTree>
    <p:extLst>
      <p:ext uri="{BB962C8B-B14F-4D97-AF65-F5344CB8AC3E}">
        <p14:creationId xmlns:p14="http://schemas.microsoft.com/office/powerpoint/2010/main" val="403156894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50</a:t>
            </a:fld>
            <a:endParaRPr lang="en-US" dirty="0"/>
          </a:p>
        </p:txBody>
      </p:sp>
    </p:spTree>
    <p:extLst>
      <p:ext uri="{BB962C8B-B14F-4D97-AF65-F5344CB8AC3E}">
        <p14:creationId xmlns:p14="http://schemas.microsoft.com/office/powerpoint/2010/main" val="86397651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51</a:t>
            </a:fld>
            <a:endParaRPr lang="en-US" dirty="0"/>
          </a:p>
        </p:txBody>
      </p:sp>
    </p:spTree>
    <p:extLst>
      <p:ext uri="{BB962C8B-B14F-4D97-AF65-F5344CB8AC3E}">
        <p14:creationId xmlns:p14="http://schemas.microsoft.com/office/powerpoint/2010/main" val="144453223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52</a:t>
            </a:fld>
            <a:endParaRPr lang="en-US" dirty="0"/>
          </a:p>
        </p:txBody>
      </p:sp>
    </p:spTree>
    <p:extLst>
      <p:ext uri="{BB962C8B-B14F-4D97-AF65-F5344CB8AC3E}">
        <p14:creationId xmlns:p14="http://schemas.microsoft.com/office/powerpoint/2010/main" val="19007435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7</a:t>
            </a:fld>
            <a:endParaRPr lang="en-US" dirty="0"/>
          </a:p>
        </p:txBody>
      </p:sp>
    </p:spTree>
    <p:extLst>
      <p:ext uri="{BB962C8B-B14F-4D97-AF65-F5344CB8AC3E}">
        <p14:creationId xmlns:p14="http://schemas.microsoft.com/office/powerpoint/2010/main" val="12529090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53</a:t>
            </a:fld>
            <a:endParaRPr lang="en-US" dirty="0"/>
          </a:p>
        </p:txBody>
      </p:sp>
    </p:spTree>
    <p:extLst>
      <p:ext uri="{BB962C8B-B14F-4D97-AF65-F5344CB8AC3E}">
        <p14:creationId xmlns:p14="http://schemas.microsoft.com/office/powerpoint/2010/main" val="26190796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54</a:t>
            </a:fld>
            <a:endParaRPr lang="en-US" dirty="0"/>
          </a:p>
        </p:txBody>
      </p:sp>
    </p:spTree>
    <p:extLst>
      <p:ext uri="{BB962C8B-B14F-4D97-AF65-F5344CB8AC3E}">
        <p14:creationId xmlns:p14="http://schemas.microsoft.com/office/powerpoint/2010/main" val="19114825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55</a:t>
            </a:fld>
            <a:endParaRPr lang="en-US" dirty="0"/>
          </a:p>
        </p:txBody>
      </p:sp>
    </p:spTree>
    <p:extLst>
      <p:ext uri="{BB962C8B-B14F-4D97-AF65-F5344CB8AC3E}">
        <p14:creationId xmlns:p14="http://schemas.microsoft.com/office/powerpoint/2010/main" val="249715802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56</a:t>
            </a:fld>
            <a:endParaRPr lang="en-US" dirty="0"/>
          </a:p>
        </p:txBody>
      </p:sp>
    </p:spTree>
    <p:extLst>
      <p:ext uri="{BB962C8B-B14F-4D97-AF65-F5344CB8AC3E}">
        <p14:creationId xmlns:p14="http://schemas.microsoft.com/office/powerpoint/2010/main" val="401494926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57</a:t>
            </a:fld>
            <a:endParaRPr lang="en-US" dirty="0"/>
          </a:p>
        </p:txBody>
      </p:sp>
    </p:spTree>
    <p:extLst>
      <p:ext uri="{BB962C8B-B14F-4D97-AF65-F5344CB8AC3E}">
        <p14:creationId xmlns:p14="http://schemas.microsoft.com/office/powerpoint/2010/main" val="178212274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58</a:t>
            </a:fld>
            <a:endParaRPr lang="en-US" dirty="0"/>
          </a:p>
        </p:txBody>
      </p:sp>
    </p:spTree>
    <p:extLst>
      <p:ext uri="{BB962C8B-B14F-4D97-AF65-F5344CB8AC3E}">
        <p14:creationId xmlns:p14="http://schemas.microsoft.com/office/powerpoint/2010/main" val="196033275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59</a:t>
            </a:fld>
            <a:endParaRPr lang="en-US" dirty="0"/>
          </a:p>
        </p:txBody>
      </p:sp>
    </p:spTree>
    <p:extLst>
      <p:ext uri="{BB962C8B-B14F-4D97-AF65-F5344CB8AC3E}">
        <p14:creationId xmlns:p14="http://schemas.microsoft.com/office/powerpoint/2010/main" val="312524975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60</a:t>
            </a:fld>
            <a:endParaRPr lang="en-US" dirty="0"/>
          </a:p>
        </p:txBody>
      </p:sp>
    </p:spTree>
    <p:extLst>
      <p:ext uri="{BB962C8B-B14F-4D97-AF65-F5344CB8AC3E}">
        <p14:creationId xmlns:p14="http://schemas.microsoft.com/office/powerpoint/2010/main" val="10642229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61</a:t>
            </a:fld>
            <a:endParaRPr lang="en-US" dirty="0"/>
          </a:p>
        </p:txBody>
      </p:sp>
    </p:spTree>
    <p:extLst>
      <p:ext uri="{BB962C8B-B14F-4D97-AF65-F5344CB8AC3E}">
        <p14:creationId xmlns:p14="http://schemas.microsoft.com/office/powerpoint/2010/main" val="1562198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62</a:t>
            </a:fld>
            <a:endParaRPr lang="en-US" dirty="0"/>
          </a:p>
        </p:txBody>
      </p:sp>
    </p:spTree>
    <p:extLst>
      <p:ext uri="{BB962C8B-B14F-4D97-AF65-F5344CB8AC3E}">
        <p14:creationId xmlns:p14="http://schemas.microsoft.com/office/powerpoint/2010/main" val="2124807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8</a:t>
            </a:fld>
            <a:endParaRPr lang="en-US" dirty="0"/>
          </a:p>
        </p:txBody>
      </p:sp>
    </p:spTree>
    <p:extLst>
      <p:ext uri="{BB962C8B-B14F-4D97-AF65-F5344CB8AC3E}">
        <p14:creationId xmlns:p14="http://schemas.microsoft.com/office/powerpoint/2010/main" val="219081770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63</a:t>
            </a:fld>
            <a:endParaRPr lang="en-US" dirty="0"/>
          </a:p>
        </p:txBody>
      </p:sp>
    </p:spTree>
    <p:extLst>
      <p:ext uri="{BB962C8B-B14F-4D97-AF65-F5344CB8AC3E}">
        <p14:creationId xmlns:p14="http://schemas.microsoft.com/office/powerpoint/2010/main" val="31375627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64</a:t>
            </a:fld>
            <a:endParaRPr lang="en-US" dirty="0"/>
          </a:p>
        </p:txBody>
      </p:sp>
    </p:spTree>
    <p:extLst>
      <p:ext uri="{BB962C8B-B14F-4D97-AF65-F5344CB8AC3E}">
        <p14:creationId xmlns:p14="http://schemas.microsoft.com/office/powerpoint/2010/main" val="291509050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65</a:t>
            </a:fld>
            <a:endParaRPr lang="en-US" dirty="0"/>
          </a:p>
        </p:txBody>
      </p:sp>
    </p:spTree>
    <p:extLst>
      <p:ext uri="{BB962C8B-B14F-4D97-AF65-F5344CB8AC3E}">
        <p14:creationId xmlns:p14="http://schemas.microsoft.com/office/powerpoint/2010/main" val="423595172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66</a:t>
            </a:fld>
            <a:endParaRPr lang="en-US" dirty="0"/>
          </a:p>
        </p:txBody>
      </p:sp>
    </p:spTree>
    <p:extLst>
      <p:ext uri="{BB962C8B-B14F-4D97-AF65-F5344CB8AC3E}">
        <p14:creationId xmlns:p14="http://schemas.microsoft.com/office/powerpoint/2010/main" val="24147296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67</a:t>
            </a:fld>
            <a:endParaRPr lang="en-US" dirty="0"/>
          </a:p>
        </p:txBody>
      </p:sp>
    </p:spTree>
    <p:extLst>
      <p:ext uri="{BB962C8B-B14F-4D97-AF65-F5344CB8AC3E}">
        <p14:creationId xmlns:p14="http://schemas.microsoft.com/office/powerpoint/2010/main" val="4709975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68</a:t>
            </a:fld>
            <a:endParaRPr lang="en-US" dirty="0"/>
          </a:p>
        </p:txBody>
      </p:sp>
    </p:spTree>
    <p:extLst>
      <p:ext uri="{BB962C8B-B14F-4D97-AF65-F5344CB8AC3E}">
        <p14:creationId xmlns:p14="http://schemas.microsoft.com/office/powerpoint/2010/main" val="289505212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69</a:t>
            </a:fld>
            <a:endParaRPr lang="en-US" dirty="0"/>
          </a:p>
        </p:txBody>
      </p:sp>
    </p:spTree>
    <p:extLst>
      <p:ext uri="{BB962C8B-B14F-4D97-AF65-F5344CB8AC3E}">
        <p14:creationId xmlns:p14="http://schemas.microsoft.com/office/powerpoint/2010/main" val="34990183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70</a:t>
            </a:fld>
            <a:endParaRPr lang="en-US" dirty="0"/>
          </a:p>
        </p:txBody>
      </p:sp>
    </p:spTree>
    <p:extLst>
      <p:ext uri="{BB962C8B-B14F-4D97-AF65-F5344CB8AC3E}">
        <p14:creationId xmlns:p14="http://schemas.microsoft.com/office/powerpoint/2010/main" val="154262303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71</a:t>
            </a:fld>
            <a:endParaRPr lang="en-US" dirty="0"/>
          </a:p>
        </p:txBody>
      </p:sp>
    </p:spTree>
    <p:extLst>
      <p:ext uri="{BB962C8B-B14F-4D97-AF65-F5344CB8AC3E}">
        <p14:creationId xmlns:p14="http://schemas.microsoft.com/office/powerpoint/2010/main" val="253545720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72</a:t>
            </a:fld>
            <a:endParaRPr lang="en-US" dirty="0"/>
          </a:p>
        </p:txBody>
      </p:sp>
    </p:spTree>
    <p:extLst>
      <p:ext uri="{BB962C8B-B14F-4D97-AF65-F5344CB8AC3E}">
        <p14:creationId xmlns:p14="http://schemas.microsoft.com/office/powerpoint/2010/main" val="10617953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9</a:t>
            </a:fld>
            <a:endParaRPr lang="en-US" dirty="0"/>
          </a:p>
        </p:txBody>
      </p:sp>
    </p:spTree>
    <p:extLst>
      <p:ext uri="{BB962C8B-B14F-4D97-AF65-F5344CB8AC3E}">
        <p14:creationId xmlns:p14="http://schemas.microsoft.com/office/powerpoint/2010/main" val="242928590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73</a:t>
            </a:fld>
            <a:endParaRPr lang="en-US" dirty="0"/>
          </a:p>
        </p:txBody>
      </p:sp>
    </p:spTree>
    <p:extLst>
      <p:ext uri="{BB962C8B-B14F-4D97-AF65-F5344CB8AC3E}">
        <p14:creationId xmlns:p14="http://schemas.microsoft.com/office/powerpoint/2010/main" val="589003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74</a:t>
            </a:fld>
            <a:endParaRPr lang="en-US" dirty="0"/>
          </a:p>
        </p:txBody>
      </p:sp>
    </p:spTree>
    <p:extLst>
      <p:ext uri="{BB962C8B-B14F-4D97-AF65-F5344CB8AC3E}">
        <p14:creationId xmlns:p14="http://schemas.microsoft.com/office/powerpoint/2010/main" val="11639997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75</a:t>
            </a:fld>
            <a:endParaRPr lang="en-US" dirty="0"/>
          </a:p>
        </p:txBody>
      </p:sp>
    </p:spTree>
    <p:extLst>
      <p:ext uri="{BB962C8B-B14F-4D97-AF65-F5344CB8AC3E}">
        <p14:creationId xmlns:p14="http://schemas.microsoft.com/office/powerpoint/2010/main" val="20063435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76</a:t>
            </a:fld>
            <a:endParaRPr lang="en-US" dirty="0"/>
          </a:p>
        </p:txBody>
      </p:sp>
    </p:spTree>
    <p:extLst>
      <p:ext uri="{BB962C8B-B14F-4D97-AF65-F5344CB8AC3E}">
        <p14:creationId xmlns:p14="http://schemas.microsoft.com/office/powerpoint/2010/main" val="179862316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77</a:t>
            </a:fld>
            <a:endParaRPr lang="en-US" dirty="0"/>
          </a:p>
        </p:txBody>
      </p:sp>
    </p:spTree>
    <p:extLst>
      <p:ext uri="{BB962C8B-B14F-4D97-AF65-F5344CB8AC3E}">
        <p14:creationId xmlns:p14="http://schemas.microsoft.com/office/powerpoint/2010/main" val="323291669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78</a:t>
            </a:fld>
            <a:endParaRPr lang="en-US" dirty="0"/>
          </a:p>
        </p:txBody>
      </p:sp>
    </p:spTree>
    <p:extLst>
      <p:ext uri="{BB962C8B-B14F-4D97-AF65-F5344CB8AC3E}">
        <p14:creationId xmlns:p14="http://schemas.microsoft.com/office/powerpoint/2010/main" val="7790101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79</a:t>
            </a:fld>
            <a:endParaRPr lang="en-US" dirty="0"/>
          </a:p>
        </p:txBody>
      </p:sp>
    </p:spTree>
    <p:extLst>
      <p:ext uri="{BB962C8B-B14F-4D97-AF65-F5344CB8AC3E}">
        <p14:creationId xmlns:p14="http://schemas.microsoft.com/office/powerpoint/2010/main" val="174125651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80</a:t>
            </a:fld>
            <a:endParaRPr lang="en-US" dirty="0"/>
          </a:p>
        </p:txBody>
      </p:sp>
    </p:spTree>
    <p:extLst>
      <p:ext uri="{BB962C8B-B14F-4D97-AF65-F5344CB8AC3E}">
        <p14:creationId xmlns:p14="http://schemas.microsoft.com/office/powerpoint/2010/main" val="17152168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81</a:t>
            </a:fld>
            <a:endParaRPr lang="en-US" dirty="0"/>
          </a:p>
        </p:txBody>
      </p:sp>
    </p:spTree>
    <p:extLst>
      <p:ext uri="{BB962C8B-B14F-4D97-AF65-F5344CB8AC3E}">
        <p14:creationId xmlns:p14="http://schemas.microsoft.com/office/powerpoint/2010/main" val="312776583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82</a:t>
            </a:fld>
            <a:endParaRPr lang="en-US" dirty="0"/>
          </a:p>
        </p:txBody>
      </p:sp>
    </p:spTree>
    <p:extLst>
      <p:ext uri="{BB962C8B-B14F-4D97-AF65-F5344CB8AC3E}">
        <p14:creationId xmlns:p14="http://schemas.microsoft.com/office/powerpoint/2010/main" val="1150435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10</a:t>
            </a:fld>
            <a:endParaRPr lang="en-US" dirty="0"/>
          </a:p>
        </p:txBody>
      </p:sp>
    </p:spTree>
    <p:extLst>
      <p:ext uri="{BB962C8B-B14F-4D97-AF65-F5344CB8AC3E}">
        <p14:creationId xmlns:p14="http://schemas.microsoft.com/office/powerpoint/2010/main" val="3016834625"/>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83</a:t>
            </a:fld>
            <a:endParaRPr lang="en-US" dirty="0"/>
          </a:p>
        </p:txBody>
      </p:sp>
    </p:spTree>
    <p:extLst>
      <p:ext uri="{BB962C8B-B14F-4D97-AF65-F5344CB8AC3E}">
        <p14:creationId xmlns:p14="http://schemas.microsoft.com/office/powerpoint/2010/main" val="8439377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84</a:t>
            </a:fld>
            <a:endParaRPr lang="en-US" dirty="0"/>
          </a:p>
        </p:txBody>
      </p:sp>
    </p:spTree>
    <p:extLst>
      <p:ext uri="{BB962C8B-B14F-4D97-AF65-F5344CB8AC3E}">
        <p14:creationId xmlns:p14="http://schemas.microsoft.com/office/powerpoint/2010/main" val="70372849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85</a:t>
            </a:fld>
            <a:endParaRPr lang="en-US" dirty="0"/>
          </a:p>
        </p:txBody>
      </p:sp>
    </p:spTree>
    <p:extLst>
      <p:ext uri="{BB962C8B-B14F-4D97-AF65-F5344CB8AC3E}">
        <p14:creationId xmlns:p14="http://schemas.microsoft.com/office/powerpoint/2010/main" val="381372960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86</a:t>
            </a:fld>
            <a:endParaRPr lang="en-US" dirty="0"/>
          </a:p>
        </p:txBody>
      </p:sp>
    </p:spTree>
    <p:extLst>
      <p:ext uri="{BB962C8B-B14F-4D97-AF65-F5344CB8AC3E}">
        <p14:creationId xmlns:p14="http://schemas.microsoft.com/office/powerpoint/2010/main" val="406353300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87</a:t>
            </a:fld>
            <a:endParaRPr lang="en-US" dirty="0"/>
          </a:p>
        </p:txBody>
      </p:sp>
    </p:spTree>
    <p:extLst>
      <p:ext uri="{BB962C8B-B14F-4D97-AF65-F5344CB8AC3E}">
        <p14:creationId xmlns:p14="http://schemas.microsoft.com/office/powerpoint/2010/main" val="329841249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88</a:t>
            </a:fld>
            <a:endParaRPr lang="en-US" dirty="0"/>
          </a:p>
        </p:txBody>
      </p:sp>
    </p:spTree>
    <p:extLst>
      <p:ext uri="{BB962C8B-B14F-4D97-AF65-F5344CB8AC3E}">
        <p14:creationId xmlns:p14="http://schemas.microsoft.com/office/powerpoint/2010/main" val="7255490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89</a:t>
            </a:fld>
            <a:endParaRPr lang="en-US" dirty="0"/>
          </a:p>
        </p:txBody>
      </p:sp>
    </p:spTree>
    <p:extLst>
      <p:ext uri="{BB962C8B-B14F-4D97-AF65-F5344CB8AC3E}">
        <p14:creationId xmlns:p14="http://schemas.microsoft.com/office/powerpoint/2010/main" val="109234613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90</a:t>
            </a:fld>
            <a:endParaRPr lang="en-US" dirty="0"/>
          </a:p>
        </p:txBody>
      </p:sp>
    </p:spTree>
    <p:extLst>
      <p:ext uri="{BB962C8B-B14F-4D97-AF65-F5344CB8AC3E}">
        <p14:creationId xmlns:p14="http://schemas.microsoft.com/office/powerpoint/2010/main" val="147504949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91</a:t>
            </a:fld>
            <a:endParaRPr lang="en-US" dirty="0"/>
          </a:p>
        </p:txBody>
      </p:sp>
    </p:spTree>
    <p:extLst>
      <p:ext uri="{BB962C8B-B14F-4D97-AF65-F5344CB8AC3E}">
        <p14:creationId xmlns:p14="http://schemas.microsoft.com/office/powerpoint/2010/main" val="2181076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92</a:t>
            </a:fld>
            <a:endParaRPr lang="en-US" dirty="0"/>
          </a:p>
        </p:txBody>
      </p:sp>
    </p:spTree>
    <p:extLst>
      <p:ext uri="{BB962C8B-B14F-4D97-AF65-F5344CB8AC3E}">
        <p14:creationId xmlns:p14="http://schemas.microsoft.com/office/powerpoint/2010/main" val="27870854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11</a:t>
            </a:fld>
            <a:endParaRPr lang="en-US" dirty="0"/>
          </a:p>
        </p:txBody>
      </p:sp>
    </p:spTree>
    <p:extLst>
      <p:ext uri="{BB962C8B-B14F-4D97-AF65-F5344CB8AC3E}">
        <p14:creationId xmlns:p14="http://schemas.microsoft.com/office/powerpoint/2010/main" val="391554202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93</a:t>
            </a:fld>
            <a:endParaRPr lang="en-US" dirty="0"/>
          </a:p>
        </p:txBody>
      </p:sp>
    </p:spTree>
    <p:extLst>
      <p:ext uri="{BB962C8B-B14F-4D97-AF65-F5344CB8AC3E}">
        <p14:creationId xmlns:p14="http://schemas.microsoft.com/office/powerpoint/2010/main" val="529886687"/>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94</a:t>
            </a:fld>
            <a:endParaRPr lang="en-US" dirty="0"/>
          </a:p>
        </p:txBody>
      </p:sp>
    </p:spTree>
    <p:extLst>
      <p:ext uri="{BB962C8B-B14F-4D97-AF65-F5344CB8AC3E}">
        <p14:creationId xmlns:p14="http://schemas.microsoft.com/office/powerpoint/2010/main" val="114870320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96</a:t>
            </a:fld>
            <a:endParaRPr lang="en-US" dirty="0"/>
          </a:p>
        </p:txBody>
      </p:sp>
    </p:spTree>
    <p:extLst>
      <p:ext uri="{BB962C8B-B14F-4D97-AF65-F5344CB8AC3E}">
        <p14:creationId xmlns:p14="http://schemas.microsoft.com/office/powerpoint/2010/main" val="216851845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97</a:t>
            </a:fld>
            <a:endParaRPr lang="en-US" dirty="0"/>
          </a:p>
        </p:txBody>
      </p:sp>
    </p:spTree>
    <p:extLst>
      <p:ext uri="{BB962C8B-B14F-4D97-AF65-F5344CB8AC3E}">
        <p14:creationId xmlns:p14="http://schemas.microsoft.com/office/powerpoint/2010/main" val="405539629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98</a:t>
            </a:fld>
            <a:endParaRPr lang="en-US" dirty="0"/>
          </a:p>
        </p:txBody>
      </p:sp>
    </p:spTree>
    <p:extLst>
      <p:ext uri="{BB962C8B-B14F-4D97-AF65-F5344CB8AC3E}">
        <p14:creationId xmlns:p14="http://schemas.microsoft.com/office/powerpoint/2010/main" val="389276075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99</a:t>
            </a:fld>
            <a:endParaRPr lang="en-US" dirty="0"/>
          </a:p>
        </p:txBody>
      </p:sp>
    </p:spTree>
    <p:extLst>
      <p:ext uri="{BB962C8B-B14F-4D97-AF65-F5344CB8AC3E}">
        <p14:creationId xmlns:p14="http://schemas.microsoft.com/office/powerpoint/2010/main" val="15109003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100</a:t>
            </a:fld>
            <a:endParaRPr lang="en-US" dirty="0"/>
          </a:p>
        </p:txBody>
      </p:sp>
    </p:spTree>
    <p:extLst>
      <p:ext uri="{BB962C8B-B14F-4D97-AF65-F5344CB8AC3E}">
        <p14:creationId xmlns:p14="http://schemas.microsoft.com/office/powerpoint/2010/main" val="3964666637"/>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101</a:t>
            </a:fld>
            <a:endParaRPr lang="en-US" dirty="0"/>
          </a:p>
        </p:txBody>
      </p:sp>
    </p:spTree>
    <p:extLst>
      <p:ext uri="{BB962C8B-B14F-4D97-AF65-F5344CB8AC3E}">
        <p14:creationId xmlns:p14="http://schemas.microsoft.com/office/powerpoint/2010/main" val="15820334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102</a:t>
            </a:fld>
            <a:endParaRPr lang="en-US" dirty="0"/>
          </a:p>
        </p:txBody>
      </p:sp>
    </p:spTree>
    <p:extLst>
      <p:ext uri="{BB962C8B-B14F-4D97-AF65-F5344CB8AC3E}">
        <p14:creationId xmlns:p14="http://schemas.microsoft.com/office/powerpoint/2010/main" val="30895889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BFB5EB9-4691-42D0-8D39-C21F072E4000}" type="slidenum">
              <a:rPr lang="en-US" smtClean="0"/>
              <a:t>103</a:t>
            </a:fld>
            <a:endParaRPr lang="en-US" dirty="0"/>
          </a:p>
        </p:txBody>
      </p:sp>
    </p:spTree>
    <p:extLst>
      <p:ext uri="{BB962C8B-B14F-4D97-AF65-F5344CB8AC3E}">
        <p14:creationId xmlns:p14="http://schemas.microsoft.com/office/powerpoint/2010/main" val="2012987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90330737-347F-36AF-A3D0-4F0E54E6510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4095086"/>
            <a:ext cx="12192000" cy="2762914"/>
          </a:xfrm>
          <a:prstGeom prst="rect">
            <a:avLst/>
          </a:prstGeom>
        </p:spPr>
      </p:pic>
      <p:cxnSp>
        <p:nvCxnSpPr>
          <p:cNvPr id="7" name="Straight Connector 6">
            <a:extLst>
              <a:ext uri="{FF2B5EF4-FFF2-40B4-BE49-F238E27FC236}">
                <a16:creationId xmlns:a16="http://schemas.microsoft.com/office/drawing/2014/main" id="{9A34AB93-58EA-EB54-52CA-A1DE7A7968D0}"/>
              </a:ext>
            </a:extLst>
          </p:cNvPr>
          <p:cNvCxnSpPr/>
          <p:nvPr userDrawn="1"/>
        </p:nvCxnSpPr>
        <p:spPr>
          <a:xfrm>
            <a:off x="2819400" y="1047750"/>
            <a:ext cx="93726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C0F2D697-CF9C-C1F8-4395-E9F358459442}"/>
              </a:ext>
            </a:extLst>
          </p:cNvPr>
          <p:cNvSpPr>
            <a:spLocks noGrp="1"/>
          </p:cNvSpPr>
          <p:nvPr>
            <p:ph type="ctrTitle"/>
          </p:nvPr>
        </p:nvSpPr>
        <p:spPr>
          <a:xfrm>
            <a:off x="416902" y="2715317"/>
            <a:ext cx="11643946" cy="1116129"/>
          </a:xfrm>
          <a:prstGeom prst="rect">
            <a:avLst/>
          </a:prstGeom>
          <a:noFill/>
        </p:spPr>
        <p:txBody>
          <a:bodyPr anchor="b"/>
          <a:lstStyle>
            <a:lvl1pPr algn="ctr">
              <a:defRPr sz="6000" b="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Click to edit Master title style</a:t>
            </a:r>
          </a:p>
        </p:txBody>
      </p:sp>
      <p:sp>
        <p:nvSpPr>
          <p:cNvPr id="10" name="Text Placeholder 10">
            <a:extLst>
              <a:ext uri="{FF2B5EF4-FFF2-40B4-BE49-F238E27FC236}">
                <a16:creationId xmlns:a16="http://schemas.microsoft.com/office/drawing/2014/main" id="{18E0A8F9-3BEE-959E-5DFA-570B98DF3A50}"/>
              </a:ext>
            </a:extLst>
          </p:cNvPr>
          <p:cNvSpPr>
            <a:spLocks noGrp="1"/>
          </p:cNvSpPr>
          <p:nvPr>
            <p:ph type="body" sz="quarter" idx="10"/>
          </p:nvPr>
        </p:nvSpPr>
        <p:spPr>
          <a:xfrm>
            <a:off x="0" y="4024470"/>
            <a:ext cx="12192000" cy="411163"/>
          </a:xfrm>
          <a:prstGeom prst="rect">
            <a:avLst/>
          </a:prstGeom>
        </p:spPr>
        <p:txBody>
          <a:bodyPr/>
          <a:lstStyle>
            <a:lvl1pPr marL="0" indent="0" algn="ctr">
              <a:buFontTx/>
              <a:buNone/>
              <a:defRPr sz="28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12" name="Text Placeholder 10">
            <a:extLst>
              <a:ext uri="{FF2B5EF4-FFF2-40B4-BE49-F238E27FC236}">
                <a16:creationId xmlns:a16="http://schemas.microsoft.com/office/drawing/2014/main" id="{667F2E71-ACC4-D3D3-87D2-39CFD63FD595}"/>
              </a:ext>
            </a:extLst>
          </p:cNvPr>
          <p:cNvSpPr>
            <a:spLocks noGrp="1"/>
          </p:cNvSpPr>
          <p:nvPr>
            <p:ph type="body" sz="quarter" idx="11"/>
          </p:nvPr>
        </p:nvSpPr>
        <p:spPr>
          <a:xfrm>
            <a:off x="4624" y="4463189"/>
            <a:ext cx="12192000" cy="411163"/>
          </a:xfrm>
          <a:prstGeom prst="rect">
            <a:avLst/>
          </a:prstGeom>
        </p:spPr>
        <p:txBody>
          <a:bodyPr/>
          <a:lstStyle>
            <a:lvl1pPr marL="0" indent="0" algn="ctr">
              <a:buFontTx/>
              <a:buNone/>
              <a:defRPr sz="2800">
                <a:solidFill>
                  <a:schemeClr val="accent4"/>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3" name="Picture 2" descr="Logo&#10;&#10;Description automatically generated">
            <a:extLst>
              <a:ext uri="{FF2B5EF4-FFF2-40B4-BE49-F238E27FC236}">
                <a16:creationId xmlns:a16="http://schemas.microsoft.com/office/drawing/2014/main" id="{D147E974-D8CF-6264-1F80-0FC7EDE6916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0446" y="288740"/>
            <a:ext cx="2343199" cy="938217"/>
          </a:xfrm>
          <a:prstGeom prst="rect">
            <a:avLst/>
          </a:prstGeom>
        </p:spPr>
      </p:pic>
    </p:spTree>
    <p:extLst>
      <p:ext uri="{BB962C8B-B14F-4D97-AF65-F5344CB8AC3E}">
        <p14:creationId xmlns:p14="http://schemas.microsoft.com/office/powerpoint/2010/main" val="16769887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5_Content">
    <p:bg>
      <p:bgPr>
        <a:solidFill>
          <a:schemeClr val="bg1"/>
        </a:solid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57C9D22B-946A-4DFD-B7FA-59E1BDF15192}"/>
              </a:ext>
            </a:extLst>
          </p:cNvPr>
          <p:cNvSpPr>
            <a:spLocks noGrp="1"/>
          </p:cNvSpPr>
          <p:nvPr>
            <p:ph type="title"/>
          </p:nvPr>
        </p:nvSpPr>
        <p:spPr>
          <a:xfrm>
            <a:off x="1375841" y="285149"/>
            <a:ext cx="10684103" cy="876821"/>
          </a:xfrm>
        </p:spPr>
        <p:txBody>
          <a:bodyPr/>
          <a:lstStyle>
            <a:lvl1pPr>
              <a:defRPr>
                <a:solidFill>
                  <a:schemeClr val="accent1"/>
                </a:solidFill>
              </a:defRPr>
            </a:lvl1pPr>
          </a:lstStyle>
          <a:p>
            <a:r>
              <a:rPr lang="en-US"/>
              <a:t>Click to edit Master title style</a:t>
            </a:r>
          </a:p>
        </p:txBody>
      </p:sp>
      <p:sp>
        <p:nvSpPr>
          <p:cNvPr id="12" name="Content Placeholder 8">
            <a:extLst>
              <a:ext uri="{FF2B5EF4-FFF2-40B4-BE49-F238E27FC236}">
                <a16:creationId xmlns:a16="http://schemas.microsoft.com/office/drawing/2014/main" id="{8D284F07-3A0B-4255-8611-751D2E9EA98C}"/>
              </a:ext>
            </a:extLst>
          </p:cNvPr>
          <p:cNvSpPr>
            <a:spLocks noGrp="1"/>
          </p:cNvSpPr>
          <p:nvPr>
            <p:ph sz="quarter" idx="13"/>
          </p:nvPr>
        </p:nvSpPr>
        <p:spPr>
          <a:xfrm>
            <a:off x="3856776" y="1491017"/>
            <a:ext cx="7958751" cy="4375625"/>
          </a:xfrm>
        </p:spPr>
        <p:txBody>
          <a:bodyPr numCol="1"/>
          <a:lstStyle>
            <a:lvl1pPr marL="342900" indent="-342900">
              <a:buClr>
                <a:schemeClr val="accent3"/>
              </a:buClr>
              <a:buFont typeface="Arial" panose="020B0604020202020204" pitchFamily="34" charset="0"/>
              <a:buChar char="•"/>
              <a:defRPr sz="2000" b="0">
                <a:latin typeface="Open Sans" panose="020B0606030504020204" pitchFamily="34" charset="0"/>
                <a:ea typeface="Open Sans" panose="020B0606030504020204" pitchFamily="34" charset="0"/>
                <a:cs typeface="Open Sans" panose="020B0606030504020204" pitchFamily="34" charset="0"/>
              </a:defRPr>
            </a:lvl1pPr>
            <a:lvl2pPr marL="742950" indent="-285750">
              <a:buClr>
                <a:schemeClr val="accent3"/>
              </a:buClr>
              <a:buFont typeface="Arial" panose="020B0604020202020204" pitchFamily="34" charset="0"/>
              <a:buChar char="•"/>
              <a:defRPr sz="1800" b="0">
                <a:latin typeface="Open Sans" panose="020B0606030504020204" pitchFamily="34" charset="0"/>
                <a:ea typeface="Open Sans" panose="020B0606030504020204" pitchFamily="34" charset="0"/>
                <a:cs typeface="Open Sans" panose="020B0606030504020204" pitchFamily="34" charset="0"/>
              </a:defRPr>
            </a:lvl2pPr>
            <a:lvl3pPr marL="1200150" indent="-285750">
              <a:buClr>
                <a:schemeClr val="accent3"/>
              </a:buClr>
              <a:buFont typeface="Arial" panose="020B0604020202020204" pitchFamily="34" charset="0"/>
              <a:buChar char="•"/>
              <a:defRPr sz="1400" b="0">
                <a:latin typeface="Open Sans" panose="020B0606030504020204" pitchFamily="34" charset="0"/>
                <a:ea typeface="Open Sans" panose="020B0606030504020204" pitchFamily="34" charset="0"/>
                <a:cs typeface="Open Sans" panose="020B0606030504020204" pitchFamily="34" charset="0"/>
              </a:defRPr>
            </a:lvl3pPr>
            <a:lvl4pPr marL="1543050" indent="-171450">
              <a:buClr>
                <a:schemeClr val="accent3"/>
              </a:buClr>
              <a:buFont typeface="Arial" panose="020B0604020202020204" pitchFamily="34" charset="0"/>
              <a:buChar char="•"/>
              <a:defRPr sz="1200" b="0">
                <a:latin typeface="Open Sans" panose="020B0606030504020204" pitchFamily="34" charset="0"/>
                <a:ea typeface="Open Sans" panose="020B0606030504020204" pitchFamily="34" charset="0"/>
                <a:cs typeface="Open Sans" panose="020B0606030504020204" pitchFamily="34" charset="0"/>
              </a:defRPr>
            </a:lvl4pPr>
            <a:lvl5pPr marL="2000250" indent="-171450">
              <a:buClr>
                <a:schemeClr val="accent3"/>
              </a:buClr>
              <a:buFont typeface="Arial" panose="020B0604020202020204" pitchFamily="34" charset="0"/>
              <a:buChar char="•"/>
              <a:defRPr sz="1200" b="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3" name="Picture 2">
            <a:extLst>
              <a:ext uri="{FF2B5EF4-FFF2-40B4-BE49-F238E27FC236}">
                <a16:creationId xmlns:a16="http://schemas.microsoft.com/office/drawing/2014/main" id="{F5116427-65E6-48F8-AC18-F6742A14037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1919" y="2598563"/>
            <a:ext cx="4659129" cy="3472293"/>
          </a:xfrm>
          <a:prstGeom prst="rect">
            <a:avLst/>
          </a:prstGeom>
        </p:spPr>
      </p:pic>
    </p:spTree>
    <p:extLst>
      <p:ext uri="{BB962C8B-B14F-4D97-AF65-F5344CB8AC3E}">
        <p14:creationId xmlns:p14="http://schemas.microsoft.com/office/powerpoint/2010/main" val="26030369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8_Content">
    <p:bg>
      <p:bgPr>
        <a:solidFill>
          <a:schemeClr val="bg1"/>
        </a:solidFill>
        <a:effectLst/>
      </p:bgPr>
    </p:bg>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07818" y="1436696"/>
            <a:ext cx="7958751" cy="4375625"/>
          </a:xfrm>
        </p:spPr>
        <p:txBody>
          <a:bodyPr numCol="1"/>
          <a:lstStyle>
            <a:lvl1pPr marL="342900" indent="-342900">
              <a:buClr>
                <a:schemeClr val="accent3"/>
              </a:buClr>
              <a:buFont typeface="Arial" panose="020B0604020202020204" pitchFamily="34" charset="0"/>
              <a:buChar char="•"/>
              <a:defRPr sz="2000" b="0">
                <a:latin typeface="+mj-lt"/>
                <a:ea typeface="Open Sans" panose="020B0606030504020204" pitchFamily="34" charset="0"/>
                <a:cs typeface="Open Sans" panose="020B0606030504020204" pitchFamily="34" charset="0"/>
              </a:defRPr>
            </a:lvl1pPr>
            <a:lvl2pPr marL="742950" indent="-285750">
              <a:buClr>
                <a:schemeClr val="accent3"/>
              </a:buClr>
              <a:buFont typeface="Arial" panose="020B0604020202020204" pitchFamily="34" charset="0"/>
              <a:buChar char="•"/>
              <a:defRPr sz="1800" b="0">
                <a:latin typeface="Open Sans" panose="020B0606030504020204" pitchFamily="34" charset="0"/>
                <a:ea typeface="Open Sans" panose="020B0606030504020204" pitchFamily="34" charset="0"/>
                <a:cs typeface="Open Sans" panose="020B0606030504020204" pitchFamily="34" charset="0"/>
              </a:defRPr>
            </a:lvl2pPr>
            <a:lvl3pPr marL="1200150" indent="-285750">
              <a:buClr>
                <a:schemeClr val="accent3"/>
              </a:buClr>
              <a:buFont typeface="Arial" panose="020B0604020202020204" pitchFamily="34" charset="0"/>
              <a:buChar char="•"/>
              <a:defRPr sz="1400" b="0">
                <a:latin typeface="Open Sans" panose="020B0606030504020204" pitchFamily="34" charset="0"/>
                <a:ea typeface="Open Sans" panose="020B0606030504020204" pitchFamily="34" charset="0"/>
                <a:cs typeface="Open Sans" panose="020B0606030504020204" pitchFamily="34" charset="0"/>
              </a:defRPr>
            </a:lvl3pPr>
            <a:lvl4pPr marL="1543050" indent="-171450">
              <a:buClr>
                <a:schemeClr val="accent3"/>
              </a:buClr>
              <a:buFont typeface="Arial" panose="020B0604020202020204" pitchFamily="34" charset="0"/>
              <a:buChar char="•"/>
              <a:defRPr sz="1200" b="0">
                <a:latin typeface="Open Sans" panose="020B0606030504020204" pitchFamily="34" charset="0"/>
                <a:ea typeface="Open Sans" panose="020B0606030504020204" pitchFamily="34" charset="0"/>
                <a:cs typeface="Open Sans" panose="020B0606030504020204" pitchFamily="34" charset="0"/>
              </a:defRPr>
            </a:lvl4pPr>
            <a:lvl5pPr marL="2000250" indent="-171450">
              <a:buClr>
                <a:schemeClr val="accent3"/>
              </a:buClr>
              <a:buFont typeface="Arial" panose="020B0604020202020204" pitchFamily="34" charset="0"/>
              <a:buChar char="•"/>
              <a:defRPr sz="1200" b="0">
                <a:latin typeface="Open Sans" panose="020B0606030504020204" pitchFamily="34" charset="0"/>
                <a:ea typeface="Open Sans" panose="020B0606030504020204" pitchFamily="34" charset="0"/>
                <a:cs typeface="Open Sans" panose="020B0606030504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3" name="Straight Connector 12">
            <a:extLst>
              <a:ext uri="{FF2B5EF4-FFF2-40B4-BE49-F238E27FC236}">
                <a16:creationId xmlns:a16="http://schemas.microsoft.com/office/drawing/2014/main" id="{E03E092A-0897-40FC-AEB6-02C4E8C34748}"/>
              </a:ext>
            </a:extLst>
          </p:cNvPr>
          <p:cNvCxnSpPr/>
          <p:nvPr userDrawn="1"/>
        </p:nvCxnSpPr>
        <p:spPr>
          <a:xfrm>
            <a:off x="-27342" y="1209252"/>
            <a:ext cx="12201236" cy="0"/>
          </a:xfrm>
          <a:prstGeom prst="line">
            <a:avLst/>
          </a:prstGeom>
          <a:ln w="28575">
            <a:solidFill>
              <a:schemeClr val="accent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10" name="Title 1">
            <a:extLst>
              <a:ext uri="{FF2B5EF4-FFF2-40B4-BE49-F238E27FC236}">
                <a16:creationId xmlns:a16="http://schemas.microsoft.com/office/drawing/2014/main" id="{5F49704B-6B2A-41DB-8896-EDF095A7AE5C}"/>
              </a:ext>
            </a:extLst>
          </p:cNvPr>
          <p:cNvSpPr>
            <a:spLocks noGrp="1"/>
          </p:cNvSpPr>
          <p:nvPr>
            <p:ph type="title"/>
          </p:nvPr>
        </p:nvSpPr>
        <p:spPr>
          <a:xfrm>
            <a:off x="1375841" y="285149"/>
            <a:ext cx="10684103" cy="876821"/>
          </a:xfrm>
        </p:spPr>
        <p:txBody>
          <a:bodyPr/>
          <a:lstStyle>
            <a:lvl1pPr>
              <a:defRPr>
                <a:solidFill>
                  <a:schemeClr val="accent1"/>
                </a:solidFill>
              </a:defRPr>
            </a:lvl1pPr>
          </a:lstStyle>
          <a:p>
            <a:r>
              <a:rPr lang="en-US"/>
              <a:t>Click to edit Master title style</a:t>
            </a:r>
          </a:p>
        </p:txBody>
      </p:sp>
      <p:pic>
        <p:nvPicPr>
          <p:cNvPr id="8" name="Picture 7" descr="Shape, map&#10;&#10;Description automatically generated">
            <a:extLst>
              <a:ext uri="{FF2B5EF4-FFF2-40B4-BE49-F238E27FC236}">
                <a16:creationId xmlns:a16="http://schemas.microsoft.com/office/drawing/2014/main" id="{B0098A3F-DF57-4ED0-ACEC-F50EE83E6DA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964385" y="1707047"/>
            <a:ext cx="2815045" cy="4105274"/>
          </a:xfrm>
          <a:prstGeom prst="rect">
            <a:avLst/>
          </a:prstGeom>
        </p:spPr>
      </p:pic>
    </p:spTree>
    <p:extLst>
      <p:ext uri="{BB962C8B-B14F-4D97-AF65-F5344CB8AC3E}">
        <p14:creationId xmlns:p14="http://schemas.microsoft.com/office/powerpoint/2010/main" val="27414799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1126836" y="1413970"/>
            <a:ext cx="10515600" cy="3875964"/>
          </a:xfrm>
        </p:spPr>
        <p:txBody>
          <a:bodyPr numCol="1"/>
          <a:lstStyle>
            <a:lvl1pPr marL="0" indent="0">
              <a:buNone/>
              <a:defRPr sz="2000">
                <a:solidFill>
                  <a:schemeClr val="accent4"/>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buClr>
                <a:schemeClr val="accent3"/>
              </a:buClr>
              <a:defRPr sz="1800">
                <a:latin typeface="+mn-lt"/>
                <a:ea typeface="Open Sans Semibold" panose="020B0706030804020204" pitchFamily="34" charset="0"/>
                <a:cs typeface="Open Sans Semibold" panose="020B0706030804020204" pitchFamily="34" charset="0"/>
              </a:defRPr>
            </a:lvl2pPr>
            <a:lvl3pPr>
              <a:buClr>
                <a:schemeClr val="accent3"/>
              </a:buClr>
              <a:defRPr sz="1400"/>
            </a:lvl3pPr>
            <a:lvl4pPr>
              <a:buClr>
                <a:schemeClr val="accent3"/>
              </a:buClr>
              <a:defRPr sz="1200"/>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611517" y="285149"/>
            <a:ext cx="10366218" cy="876821"/>
          </a:xfrm>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943034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04800" y="1413969"/>
            <a:ext cx="5384800" cy="4414175"/>
          </a:xfrm>
        </p:spPr>
        <p:txBody>
          <a:bodyPr numCol="1"/>
          <a:lstStyle>
            <a:lvl1pPr marL="0" indent="0">
              <a:buNone/>
              <a:defRPr sz="2000">
                <a:solidFill>
                  <a:schemeClr val="accent4"/>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buClr>
                <a:schemeClr val="accent3"/>
              </a:buClr>
              <a:defRPr sz="1800">
                <a:latin typeface="+mn-lt"/>
                <a:ea typeface="Open Sans Semibold" panose="020B0706030804020204" pitchFamily="34" charset="0"/>
                <a:cs typeface="Open Sans Semibold" panose="020B0706030804020204" pitchFamily="34" charset="0"/>
              </a:defRPr>
            </a:lvl2pPr>
            <a:lvl3pPr>
              <a:buClr>
                <a:schemeClr val="accent3"/>
              </a:buClr>
              <a:defRPr sz="1400"/>
            </a:lvl3pPr>
            <a:lvl4pPr>
              <a:buClr>
                <a:schemeClr val="accent3"/>
              </a:buClr>
              <a:defRPr sz="1200"/>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611517" y="285149"/>
            <a:ext cx="10366218" cy="876821"/>
          </a:xfrm>
        </p:spPr>
        <p:txBody>
          <a:bodyPr/>
          <a:lstStyle>
            <a:lvl1pPr>
              <a:defRPr>
                <a:solidFill>
                  <a:schemeClr val="accent1"/>
                </a:solidFill>
              </a:defRPr>
            </a:lvl1pPr>
          </a:lstStyle>
          <a:p>
            <a:r>
              <a:rPr lang="en-US"/>
              <a:t>Click to edit Master title style</a:t>
            </a:r>
          </a:p>
        </p:txBody>
      </p:sp>
      <p:sp>
        <p:nvSpPr>
          <p:cNvPr id="6" name="Content Placeholder 8">
            <a:extLst>
              <a:ext uri="{FF2B5EF4-FFF2-40B4-BE49-F238E27FC236}">
                <a16:creationId xmlns:a16="http://schemas.microsoft.com/office/drawing/2014/main" id="{E036A997-F020-48BB-AB8B-8C25181ECE86}"/>
              </a:ext>
            </a:extLst>
          </p:cNvPr>
          <p:cNvSpPr>
            <a:spLocks noGrp="1"/>
          </p:cNvSpPr>
          <p:nvPr>
            <p:ph sz="quarter" idx="14"/>
          </p:nvPr>
        </p:nvSpPr>
        <p:spPr>
          <a:xfrm>
            <a:off x="6294581" y="1413968"/>
            <a:ext cx="5384800" cy="4414175"/>
          </a:xfrm>
        </p:spPr>
        <p:txBody>
          <a:bodyPr numCol="1"/>
          <a:lstStyle>
            <a:lvl1pPr marL="0" indent="0">
              <a:buNone/>
              <a:defRPr sz="2000">
                <a:solidFill>
                  <a:schemeClr val="accent4"/>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buClr>
                <a:schemeClr val="accent3"/>
              </a:buClr>
              <a:defRPr sz="1800">
                <a:latin typeface="+mn-lt"/>
                <a:ea typeface="Open Sans Semibold" panose="020B0706030804020204" pitchFamily="34" charset="0"/>
                <a:cs typeface="Open Sans Semibold" panose="020B0706030804020204" pitchFamily="34" charset="0"/>
              </a:defRPr>
            </a:lvl2pPr>
            <a:lvl3pPr>
              <a:buClr>
                <a:schemeClr val="accent3"/>
              </a:buClr>
              <a:defRPr sz="1400"/>
            </a:lvl3pPr>
            <a:lvl4pPr>
              <a:buClr>
                <a:schemeClr val="accent3"/>
              </a:buClr>
              <a:defRPr sz="1200"/>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6625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3_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39416" y="1321607"/>
            <a:ext cx="5616328" cy="2335993"/>
          </a:xfrm>
        </p:spPr>
        <p:txBody>
          <a:bodyPr numCol="1"/>
          <a:lstStyle>
            <a:lvl1pPr marL="0" indent="0">
              <a:buNone/>
              <a:defRPr sz="1600">
                <a:solidFill>
                  <a:schemeClr val="accent4"/>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buClr>
                <a:schemeClr val="accent3"/>
              </a:buClr>
              <a:defRPr sz="1400">
                <a:latin typeface="+mn-lt"/>
                <a:ea typeface="Open Sans Semibold" panose="020B0706030804020204" pitchFamily="34" charset="0"/>
                <a:cs typeface="Open Sans Semibold" panose="020B0706030804020204" pitchFamily="34" charset="0"/>
              </a:defRPr>
            </a:lvl2pPr>
            <a:lvl3pPr>
              <a:buClr>
                <a:schemeClr val="accent3"/>
              </a:buClr>
              <a:defRPr sz="1200"/>
            </a:lvl3pPr>
            <a:lvl4pPr>
              <a:buClr>
                <a:schemeClr val="accent3"/>
              </a:buClr>
              <a:defRPr sz="1200"/>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1611517" y="285149"/>
            <a:ext cx="10366218" cy="876821"/>
          </a:xfrm>
        </p:spPr>
        <p:txBody>
          <a:bodyPr/>
          <a:lstStyle>
            <a:lvl1pPr>
              <a:defRPr>
                <a:solidFill>
                  <a:schemeClr val="accent1"/>
                </a:solidFill>
              </a:defRPr>
            </a:lvl1pPr>
          </a:lstStyle>
          <a:p>
            <a:r>
              <a:rPr lang="en-US"/>
              <a:t>Click to edit Master title style</a:t>
            </a:r>
          </a:p>
        </p:txBody>
      </p:sp>
      <p:sp>
        <p:nvSpPr>
          <p:cNvPr id="6" name="Content Placeholder 8">
            <a:extLst>
              <a:ext uri="{FF2B5EF4-FFF2-40B4-BE49-F238E27FC236}">
                <a16:creationId xmlns:a16="http://schemas.microsoft.com/office/drawing/2014/main" id="{44D65449-7417-4D46-9EA8-3037243B84BD}"/>
              </a:ext>
            </a:extLst>
          </p:cNvPr>
          <p:cNvSpPr>
            <a:spLocks noGrp="1"/>
          </p:cNvSpPr>
          <p:nvPr>
            <p:ph sz="quarter" idx="14"/>
          </p:nvPr>
        </p:nvSpPr>
        <p:spPr>
          <a:xfrm>
            <a:off x="330757" y="3791036"/>
            <a:ext cx="5624987" cy="2335993"/>
          </a:xfrm>
        </p:spPr>
        <p:txBody>
          <a:bodyPr numCol="1"/>
          <a:lstStyle>
            <a:lvl1pPr marL="0" indent="0">
              <a:buNone/>
              <a:defRPr sz="1600">
                <a:solidFill>
                  <a:schemeClr val="accent4"/>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buClr>
                <a:schemeClr val="accent3"/>
              </a:buClr>
              <a:defRPr sz="1400">
                <a:latin typeface="+mn-lt"/>
                <a:ea typeface="Open Sans Semibold" panose="020B0706030804020204" pitchFamily="34" charset="0"/>
                <a:cs typeface="Open Sans Semibold" panose="020B0706030804020204" pitchFamily="34" charset="0"/>
              </a:defRPr>
            </a:lvl2pPr>
            <a:lvl3pPr>
              <a:buClr>
                <a:schemeClr val="accent3"/>
              </a:buClr>
              <a:defRPr sz="1200"/>
            </a:lvl3pPr>
            <a:lvl4pPr>
              <a:buClr>
                <a:schemeClr val="accent3"/>
              </a:buClr>
              <a:defRPr sz="1200"/>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8">
            <a:extLst>
              <a:ext uri="{FF2B5EF4-FFF2-40B4-BE49-F238E27FC236}">
                <a16:creationId xmlns:a16="http://schemas.microsoft.com/office/drawing/2014/main" id="{C02B94F5-7484-4D5F-9520-EF360958623F}"/>
              </a:ext>
            </a:extLst>
          </p:cNvPr>
          <p:cNvSpPr>
            <a:spLocks noGrp="1"/>
          </p:cNvSpPr>
          <p:nvPr>
            <p:ph sz="quarter" idx="15"/>
          </p:nvPr>
        </p:nvSpPr>
        <p:spPr>
          <a:xfrm>
            <a:off x="6254729" y="1315809"/>
            <a:ext cx="5616328" cy="2335993"/>
          </a:xfrm>
        </p:spPr>
        <p:txBody>
          <a:bodyPr numCol="1"/>
          <a:lstStyle>
            <a:lvl1pPr marL="0" indent="0">
              <a:buNone/>
              <a:defRPr sz="1600">
                <a:solidFill>
                  <a:schemeClr val="accent4"/>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buClr>
                <a:schemeClr val="accent3"/>
              </a:buClr>
              <a:defRPr sz="1400">
                <a:latin typeface="+mn-lt"/>
                <a:ea typeface="Open Sans Semibold" panose="020B0706030804020204" pitchFamily="34" charset="0"/>
                <a:cs typeface="Open Sans Semibold" panose="020B0706030804020204" pitchFamily="34" charset="0"/>
              </a:defRPr>
            </a:lvl2pPr>
            <a:lvl3pPr>
              <a:buClr>
                <a:schemeClr val="accent3"/>
              </a:buClr>
              <a:defRPr sz="1200"/>
            </a:lvl3pPr>
            <a:lvl4pPr>
              <a:buClr>
                <a:schemeClr val="accent3"/>
              </a:buClr>
              <a:defRPr sz="1200"/>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8">
            <a:extLst>
              <a:ext uri="{FF2B5EF4-FFF2-40B4-BE49-F238E27FC236}">
                <a16:creationId xmlns:a16="http://schemas.microsoft.com/office/drawing/2014/main" id="{746F58E3-D497-418E-9C9F-6EDB77DA68C3}"/>
              </a:ext>
            </a:extLst>
          </p:cNvPr>
          <p:cNvSpPr>
            <a:spLocks noGrp="1"/>
          </p:cNvSpPr>
          <p:nvPr>
            <p:ph sz="quarter" idx="16"/>
          </p:nvPr>
        </p:nvSpPr>
        <p:spPr>
          <a:xfrm>
            <a:off x="6246070" y="3785238"/>
            <a:ext cx="5624987" cy="2335993"/>
          </a:xfrm>
        </p:spPr>
        <p:txBody>
          <a:bodyPr numCol="1"/>
          <a:lstStyle>
            <a:lvl1pPr marL="0" indent="0">
              <a:buNone/>
              <a:defRPr sz="1600">
                <a:solidFill>
                  <a:schemeClr val="accent4"/>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buClr>
                <a:schemeClr val="accent3"/>
              </a:buClr>
              <a:defRPr sz="1400">
                <a:latin typeface="+mn-lt"/>
                <a:ea typeface="Open Sans Semibold" panose="020B0706030804020204" pitchFamily="34" charset="0"/>
                <a:cs typeface="Open Sans Semibold" panose="020B0706030804020204" pitchFamily="34" charset="0"/>
              </a:defRPr>
            </a:lvl2pPr>
            <a:lvl3pPr>
              <a:buClr>
                <a:schemeClr val="accent3"/>
              </a:buClr>
              <a:defRPr sz="1200"/>
            </a:lvl3pPr>
            <a:lvl4pPr>
              <a:buClr>
                <a:schemeClr val="accent3"/>
              </a:buClr>
              <a:defRPr sz="1200"/>
            </a:lvl4pPr>
            <a:lvl5pPr>
              <a:buClr>
                <a:schemeClr val="accent3"/>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667914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6_Title Slide">
    <p:bg>
      <p:bgRef idx="1001">
        <a:schemeClr val="bg1"/>
      </p:bgRef>
    </p:bg>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DC090E75-A79B-47FA-B4AE-DAF0C27C5315}"/>
              </a:ext>
            </a:extLst>
          </p:cNvPr>
          <p:cNvSpPr>
            <a:spLocks noGrp="1"/>
          </p:cNvSpPr>
          <p:nvPr>
            <p:ph type="title"/>
          </p:nvPr>
        </p:nvSpPr>
        <p:spPr>
          <a:xfrm>
            <a:off x="0" y="2912588"/>
            <a:ext cx="12192000" cy="876821"/>
          </a:xfrm>
        </p:spPr>
        <p:txBody>
          <a:bodyPr/>
          <a:lstStyle>
            <a:lvl1pPr algn="ctr">
              <a:defRPr>
                <a:solidFill>
                  <a:schemeClr val="accent1"/>
                </a:solidFill>
                <a:latin typeface="+mj-lt"/>
              </a:defRPr>
            </a:lvl1pPr>
          </a:lstStyle>
          <a:p>
            <a:r>
              <a:rPr lang="en-US"/>
              <a:t>Click to edit Master title style</a:t>
            </a:r>
          </a:p>
        </p:txBody>
      </p:sp>
      <p:sp>
        <p:nvSpPr>
          <p:cNvPr id="32" name="Text Placeholder 31">
            <a:extLst>
              <a:ext uri="{FF2B5EF4-FFF2-40B4-BE49-F238E27FC236}">
                <a16:creationId xmlns:a16="http://schemas.microsoft.com/office/drawing/2014/main" id="{77938742-0899-405B-9409-A338117CCD5A}"/>
              </a:ext>
            </a:extLst>
          </p:cNvPr>
          <p:cNvSpPr>
            <a:spLocks noGrp="1"/>
          </p:cNvSpPr>
          <p:nvPr>
            <p:ph type="body" sz="quarter" idx="10"/>
          </p:nvPr>
        </p:nvSpPr>
        <p:spPr>
          <a:xfrm>
            <a:off x="0" y="3836272"/>
            <a:ext cx="12192000" cy="887837"/>
          </a:xfrm>
        </p:spPr>
        <p:txBody>
          <a:bodyPr numCol="1">
            <a:normAutofit/>
          </a:bodyPr>
          <a:lstStyle>
            <a:lvl1pPr marL="0" indent="0" algn="ctr">
              <a:buFontTx/>
              <a:buNone/>
              <a:defRPr sz="3200">
                <a:solidFill>
                  <a:schemeClr val="accent4"/>
                </a:solidFill>
                <a:latin typeface="+mn-lt"/>
                <a:ea typeface="Open Sans Semibold" panose="020B0706030804020204" pitchFamily="34" charset="0"/>
                <a:cs typeface="Open Sans Semibold" panose="020B0706030804020204" pitchFamily="34" charset="0"/>
              </a:defRPr>
            </a:lvl1pPr>
            <a:lvl2pPr marL="457200" indent="0" algn="ctr">
              <a:buFontTx/>
              <a:buNone/>
              <a:defRPr>
                <a:latin typeface="Open Sans Extrabold" panose="020B0906030804020204" pitchFamily="34" charset="0"/>
                <a:ea typeface="Open Sans Extrabold" panose="020B0906030804020204" pitchFamily="34" charset="0"/>
                <a:cs typeface="Open Sans Extrabold" panose="020B0906030804020204" pitchFamily="34" charset="0"/>
              </a:defRPr>
            </a:lvl2pPr>
            <a:lvl3pPr marL="914400" indent="0" algn="ctr">
              <a:buFontTx/>
              <a:buNone/>
              <a:defRPr>
                <a:latin typeface="Open Sans Extrabold" panose="020B0906030804020204" pitchFamily="34" charset="0"/>
                <a:ea typeface="Open Sans Extrabold" panose="020B0906030804020204" pitchFamily="34" charset="0"/>
                <a:cs typeface="Open Sans Extrabold" panose="020B0906030804020204" pitchFamily="34" charset="0"/>
              </a:defRPr>
            </a:lvl3pPr>
            <a:lvl4pPr marL="1371600" indent="0" algn="ctr">
              <a:buFontTx/>
              <a:buNone/>
              <a:defRPr>
                <a:latin typeface="Open Sans Extrabold" panose="020B0906030804020204" pitchFamily="34" charset="0"/>
                <a:ea typeface="Open Sans Extrabold" panose="020B0906030804020204" pitchFamily="34" charset="0"/>
                <a:cs typeface="Open Sans Extrabold" panose="020B0906030804020204" pitchFamily="34" charset="0"/>
              </a:defRPr>
            </a:lvl4pPr>
            <a:lvl5pPr marL="1828800" indent="0" algn="ctr">
              <a:buFontTx/>
              <a:buNone/>
              <a:defRPr>
                <a:latin typeface="Open Sans Extrabold" panose="020B0906030804020204" pitchFamily="34" charset="0"/>
                <a:ea typeface="Open Sans Extrabold" panose="020B0906030804020204" pitchFamily="34" charset="0"/>
                <a:cs typeface="Open Sans Extrabold" panose="020B0906030804020204" pitchFamily="34" charset="0"/>
              </a:defRPr>
            </a:lvl5pPr>
          </a:lstStyle>
          <a:p>
            <a:pPr lvl="0"/>
            <a:r>
              <a:rPr lang="en-US"/>
              <a:t>Click to edit Master text styles</a:t>
            </a:r>
          </a:p>
        </p:txBody>
      </p:sp>
      <p:pic>
        <p:nvPicPr>
          <p:cNvPr id="11" name="Picture 10">
            <a:extLst>
              <a:ext uri="{FF2B5EF4-FFF2-40B4-BE49-F238E27FC236}">
                <a16:creationId xmlns:a16="http://schemas.microsoft.com/office/drawing/2014/main" id="{176041C5-C578-4FAF-96CA-514DC0A95D75}"/>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p:blipFill>
        <p:spPr bwMode="auto">
          <a:xfrm>
            <a:off x="3242952" y="535390"/>
            <a:ext cx="4699707" cy="94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a:extLst>
              <a:ext uri="{FF2B5EF4-FFF2-40B4-BE49-F238E27FC236}">
                <a16:creationId xmlns:a16="http://schemas.microsoft.com/office/drawing/2014/main" id="{0F3181BA-41FA-47D4-B9BF-39EA3479A8A5}"/>
              </a:ext>
            </a:extLst>
          </p:cNvPr>
          <p:cNvSpPr/>
          <p:nvPr userDrawn="1"/>
        </p:nvSpPr>
        <p:spPr>
          <a:xfrm>
            <a:off x="0" y="6172136"/>
            <a:ext cx="12192000" cy="681037"/>
          </a:xfrm>
          <a:prstGeom prst="rect">
            <a:avLst/>
          </a:prstGeom>
          <a:gradFill flip="none" rotWithShape="1">
            <a:gsLst>
              <a:gs pos="38000">
                <a:schemeClr val="accent1"/>
              </a:gs>
              <a:gs pos="100000">
                <a:srgbClr val="40C4D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DB2B08EB-109F-4940-BB98-0CC57FB7A4CF}"/>
              </a:ext>
            </a:extLst>
          </p:cNvPr>
          <p:cNvCxnSpPr/>
          <p:nvPr userDrawn="1"/>
        </p:nvCxnSpPr>
        <p:spPr>
          <a:xfrm>
            <a:off x="-13494" y="1955868"/>
            <a:ext cx="12201236" cy="0"/>
          </a:xfrm>
          <a:prstGeom prst="line">
            <a:avLst/>
          </a:prstGeom>
          <a:ln w="28575">
            <a:solidFill>
              <a:schemeClr val="accent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868027433"/>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ontent">
    <p:spTree>
      <p:nvGrpSpPr>
        <p:cNvPr id="1" name=""/>
        <p:cNvGrpSpPr/>
        <p:nvPr/>
      </p:nvGrpSpPr>
      <p:grpSpPr>
        <a:xfrm>
          <a:off x="0" y="0"/>
          <a:ext cx="0" cy="0"/>
          <a:chOff x="0" y="0"/>
          <a:chExt cx="0" cy="0"/>
        </a:xfrm>
      </p:grpSpPr>
      <p:sp>
        <p:nvSpPr>
          <p:cNvPr id="2" name="Title 1"/>
          <p:cNvSpPr>
            <a:spLocks noGrp="1"/>
          </p:cNvSpPr>
          <p:nvPr>
            <p:ph type="title"/>
          </p:nvPr>
        </p:nvSpPr>
        <p:spPr>
          <a:xfrm>
            <a:off x="1495313" y="285149"/>
            <a:ext cx="10576062" cy="876821"/>
          </a:xfrm>
        </p:spPr>
        <p:txBody>
          <a:bodyPr/>
          <a:lstStyle>
            <a:lvl1pPr>
              <a:defRPr>
                <a:solidFill>
                  <a:schemeClr val="accent1"/>
                </a:solidFill>
              </a:defRPr>
            </a:lvl1pPr>
          </a:lstStyle>
          <a:p>
            <a:r>
              <a:rPr lang="en-US"/>
              <a:t>Click to edit Master title style</a:t>
            </a:r>
          </a:p>
        </p:txBody>
      </p:sp>
      <p:pic>
        <p:nvPicPr>
          <p:cNvPr id="7" name="Picture 6">
            <a:extLst>
              <a:ext uri="{FF2B5EF4-FFF2-40B4-BE49-F238E27FC236}">
                <a16:creationId xmlns:a16="http://schemas.microsoft.com/office/drawing/2014/main" id="{A9CF2B47-E4EF-4D4C-8E0F-86D002B83B6F}"/>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50087" y="6275070"/>
            <a:ext cx="2409858" cy="485101"/>
          </a:xfrm>
          <a:prstGeom prst="rect">
            <a:avLst/>
          </a:prstGeom>
        </p:spPr>
      </p:pic>
    </p:spTree>
    <p:extLst>
      <p:ext uri="{BB962C8B-B14F-4D97-AF65-F5344CB8AC3E}">
        <p14:creationId xmlns:p14="http://schemas.microsoft.com/office/powerpoint/2010/main" val="1230725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CD44B-7845-4BB4-8465-7CB6E3848FDE}"/>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894A7650-6DC6-4CD7-BDC8-B995E2CE7087}"/>
              </a:ext>
            </a:extLst>
          </p:cNvPr>
          <p:cNvSpPr/>
          <p:nvPr userDrawn="1"/>
        </p:nvSpPr>
        <p:spPr>
          <a:xfrm>
            <a:off x="0" y="6150634"/>
            <a:ext cx="12301268" cy="7936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1386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14" name="Text Placeholder 5">
            <a:extLst>
              <a:ext uri="{FF2B5EF4-FFF2-40B4-BE49-F238E27FC236}">
                <a16:creationId xmlns:a16="http://schemas.microsoft.com/office/drawing/2014/main" id="{3301BFD5-77CF-EF05-0245-BF8472EBA434}"/>
              </a:ext>
            </a:extLst>
          </p:cNvPr>
          <p:cNvSpPr>
            <a:spLocks noGrp="1"/>
          </p:cNvSpPr>
          <p:nvPr>
            <p:ph type="body" sz="quarter" idx="10"/>
          </p:nvPr>
        </p:nvSpPr>
        <p:spPr>
          <a:xfrm>
            <a:off x="5144656" y="1521102"/>
            <a:ext cx="6626912" cy="4547188"/>
          </a:xfrm>
          <a:prstGeom prst="rect">
            <a:avLst/>
          </a:prstGeom>
        </p:spPr>
        <p:txBody>
          <a:bodyPr/>
          <a:lstStyle>
            <a:lvl1pPr marL="342900" indent="-342900">
              <a:buClr>
                <a:schemeClr val="accent1"/>
              </a:buClr>
              <a:buFont typeface="+mj-lt"/>
              <a:buAutoNum type="arabicParenR"/>
              <a:defRPr sz="1800">
                <a:solidFill>
                  <a:schemeClr val="accent4"/>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marL="742950" indent="-285750">
              <a:buClr>
                <a:schemeClr val="accent4"/>
              </a:buClr>
              <a:buFont typeface="Arial" panose="020B0604020202020204" pitchFamily="34" charset="0"/>
              <a:buChar char="•"/>
              <a:defRPr lang="en-US" sz="1800" kern="1200" dirty="0">
                <a:solidFill>
                  <a:schemeClr val="accent1"/>
                </a:solidFill>
                <a:latin typeface="Open Sans" panose="020B0606030504020204" pitchFamily="34" charset="0"/>
                <a:ea typeface="Open Sans" panose="020B0606030504020204" pitchFamily="34" charset="0"/>
                <a:cs typeface="Open Sans" panose="020B0606030504020204" pitchFamily="34" charset="0"/>
              </a:defRPr>
            </a:lvl2pPr>
          </a:lstStyle>
          <a:p>
            <a:pPr lvl="0"/>
            <a:r>
              <a:rPr lang="en-US" dirty="0"/>
              <a:t>Click to edit Master text styles</a:t>
            </a:r>
          </a:p>
          <a:p>
            <a:pPr lvl="1"/>
            <a:r>
              <a:rPr lang="en-US" dirty="0"/>
              <a:t>Second level</a:t>
            </a:r>
          </a:p>
        </p:txBody>
      </p:sp>
      <p:sp>
        <p:nvSpPr>
          <p:cNvPr id="3" name="Title 1">
            <a:extLst>
              <a:ext uri="{FF2B5EF4-FFF2-40B4-BE49-F238E27FC236}">
                <a16:creationId xmlns:a16="http://schemas.microsoft.com/office/drawing/2014/main" id="{7212A6B4-386B-AEEC-3BE0-43655F4B5807}"/>
              </a:ext>
            </a:extLst>
          </p:cNvPr>
          <p:cNvSpPr>
            <a:spLocks noGrp="1"/>
          </p:cNvSpPr>
          <p:nvPr>
            <p:ph type="title"/>
          </p:nvPr>
        </p:nvSpPr>
        <p:spPr>
          <a:xfrm>
            <a:off x="959484" y="478972"/>
            <a:ext cx="9416415" cy="475347"/>
          </a:xfrm>
          <a:prstGeom prst="rect">
            <a:avLst/>
          </a:prstGeom>
        </p:spPr>
        <p:txBody>
          <a:bodyPr/>
          <a:lstStyle>
            <a:lvl1pPr>
              <a:defRPr>
                <a:solidFill>
                  <a:schemeClr val="accent4"/>
                </a:solidFill>
              </a:defRPr>
            </a:lvl1pPr>
          </a:lstStyle>
          <a:p>
            <a:r>
              <a:rPr lang="en-US" dirty="0"/>
              <a:t>Click to edit Master title style</a:t>
            </a:r>
          </a:p>
        </p:txBody>
      </p:sp>
      <p:cxnSp>
        <p:nvCxnSpPr>
          <p:cNvPr id="4" name="Straight Connector 3">
            <a:extLst>
              <a:ext uri="{FF2B5EF4-FFF2-40B4-BE49-F238E27FC236}">
                <a16:creationId xmlns:a16="http://schemas.microsoft.com/office/drawing/2014/main" id="{0B2CFE67-420C-E177-B9A2-7AD8FA48773F}"/>
              </a:ext>
            </a:extLst>
          </p:cNvPr>
          <p:cNvCxnSpPr/>
          <p:nvPr userDrawn="1"/>
        </p:nvCxnSpPr>
        <p:spPr>
          <a:xfrm>
            <a:off x="959484" y="1004343"/>
            <a:ext cx="941641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6E326C1-77E8-0C9E-5BAA-F20AC739CD4D}"/>
              </a:ext>
            </a:extLst>
          </p:cNvPr>
          <p:cNvSpPr txBox="1"/>
          <p:nvPr userDrawn="1"/>
        </p:nvSpPr>
        <p:spPr>
          <a:xfrm>
            <a:off x="109854" y="6374884"/>
            <a:ext cx="2843664" cy="307777"/>
          </a:xfrm>
          <a:prstGeom prst="rect">
            <a:avLst/>
          </a:prstGeom>
          <a:noFill/>
        </p:spPr>
        <p:txBody>
          <a:bodyPr wrap="none" rtlCol="0">
            <a:spAutoFit/>
          </a:bodyPr>
          <a:lstStyle/>
          <a:p>
            <a:r>
              <a:rPr lang="en-US" sz="14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bullseyetelecom.com | lingo.com</a:t>
            </a:r>
          </a:p>
        </p:txBody>
      </p:sp>
      <p:cxnSp>
        <p:nvCxnSpPr>
          <p:cNvPr id="8" name="Straight Connector 7">
            <a:extLst>
              <a:ext uri="{FF2B5EF4-FFF2-40B4-BE49-F238E27FC236}">
                <a16:creationId xmlns:a16="http://schemas.microsoft.com/office/drawing/2014/main" id="{1A4E67F7-D922-4EBF-5B23-40B640CB8501}"/>
              </a:ext>
            </a:extLst>
          </p:cNvPr>
          <p:cNvCxnSpPr/>
          <p:nvPr userDrawn="1"/>
        </p:nvCxnSpPr>
        <p:spPr>
          <a:xfrm>
            <a:off x="0" y="6257925"/>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8" name="Picture 17" descr="A group of people sitting in chairs&#10;&#10;Description automatically generated with low confidence">
            <a:extLst>
              <a:ext uri="{FF2B5EF4-FFF2-40B4-BE49-F238E27FC236}">
                <a16:creationId xmlns:a16="http://schemas.microsoft.com/office/drawing/2014/main" id="{CDA5C469-0C00-87C7-B977-A5D325482A0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67548" y="2327562"/>
            <a:ext cx="4765964" cy="3740728"/>
          </a:xfrm>
          <a:prstGeom prst="rect">
            <a:avLst/>
          </a:prstGeom>
        </p:spPr>
      </p:pic>
      <p:pic>
        <p:nvPicPr>
          <p:cNvPr id="2" name="Picture 1" descr="Logo&#10;&#10;Description automatically generated">
            <a:extLst>
              <a:ext uri="{FF2B5EF4-FFF2-40B4-BE49-F238E27FC236}">
                <a16:creationId xmlns:a16="http://schemas.microsoft.com/office/drawing/2014/main" id="{20092AEF-81F4-6A99-DA86-CFB41124838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274780" y="264286"/>
            <a:ext cx="1677261" cy="671575"/>
          </a:xfrm>
          <a:prstGeom prst="rect">
            <a:avLst/>
          </a:prstGeom>
        </p:spPr>
      </p:pic>
    </p:spTree>
    <p:extLst>
      <p:ext uri="{BB962C8B-B14F-4D97-AF65-F5344CB8AC3E}">
        <p14:creationId xmlns:p14="http://schemas.microsoft.com/office/powerpoint/2010/main" val="1406724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4B3135E-90D4-BC49-1D47-937F4EA8B273}"/>
              </a:ext>
            </a:extLst>
          </p:cNvPr>
          <p:cNvSpPr>
            <a:spLocks noGrp="1"/>
          </p:cNvSpPr>
          <p:nvPr>
            <p:ph type="ctrTitle"/>
          </p:nvPr>
        </p:nvSpPr>
        <p:spPr>
          <a:xfrm>
            <a:off x="2162175" y="2247901"/>
            <a:ext cx="9755798" cy="1114424"/>
          </a:xfrm>
          <a:prstGeom prst="rect">
            <a:avLst/>
          </a:prstGeom>
          <a:noFill/>
        </p:spPr>
        <p:txBody>
          <a:bodyPr anchor="b"/>
          <a:lstStyle>
            <a:lvl1pPr algn="ctr">
              <a:defRPr sz="6000" b="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Click to edit Master title style</a:t>
            </a:r>
          </a:p>
        </p:txBody>
      </p:sp>
      <p:sp>
        <p:nvSpPr>
          <p:cNvPr id="33" name="Text Placeholder 10">
            <a:extLst>
              <a:ext uri="{FF2B5EF4-FFF2-40B4-BE49-F238E27FC236}">
                <a16:creationId xmlns:a16="http://schemas.microsoft.com/office/drawing/2014/main" id="{71A894D2-8A2F-EE9B-5808-4E92A36B659E}"/>
              </a:ext>
            </a:extLst>
          </p:cNvPr>
          <p:cNvSpPr>
            <a:spLocks noGrp="1"/>
          </p:cNvSpPr>
          <p:nvPr>
            <p:ph type="body" sz="quarter" idx="10"/>
          </p:nvPr>
        </p:nvSpPr>
        <p:spPr>
          <a:xfrm>
            <a:off x="2964204" y="5686701"/>
            <a:ext cx="7767540" cy="411163"/>
          </a:xfrm>
          <a:prstGeom prst="rect">
            <a:avLst/>
          </a:prstGeom>
        </p:spPr>
        <p:txBody>
          <a:bodyPr/>
          <a:lstStyle>
            <a:lvl1pPr marL="0" indent="0" algn="ctr">
              <a:buFontTx/>
              <a:buNone/>
              <a:defRPr sz="36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pic>
        <p:nvPicPr>
          <p:cNvPr id="3" name="Picture 2">
            <a:extLst>
              <a:ext uri="{FF2B5EF4-FFF2-40B4-BE49-F238E27FC236}">
                <a16:creationId xmlns:a16="http://schemas.microsoft.com/office/drawing/2014/main" id="{040CD385-0C60-08FE-83DC-D95BE8A4B80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0" y="2626983"/>
            <a:ext cx="3671201" cy="3343562"/>
          </a:xfrm>
          <a:prstGeom prst="rect">
            <a:avLst/>
          </a:prstGeom>
        </p:spPr>
      </p:pic>
      <p:cxnSp>
        <p:nvCxnSpPr>
          <p:cNvPr id="12" name="Straight Connector 11">
            <a:extLst>
              <a:ext uri="{FF2B5EF4-FFF2-40B4-BE49-F238E27FC236}">
                <a16:creationId xmlns:a16="http://schemas.microsoft.com/office/drawing/2014/main" id="{E8B287C3-DA17-1CAE-19FC-39E089663F5F}"/>
              </a:ext>
            </a:extLst>
          </p:cNvPr>
          <p:cNvCxnSpPr/>
          <p:nvPr userDrawn="1"/>
        </p:nvCxnSpPr>
        <p:spPr>
          <a:xfrm>
            <a:off x="0" y="93935"/>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2F466FF-6506-BF59-62F8-752379565093}"/>
              </a:ext>
            </a:extLst>
          </p:cNvPr>
          <p:cNvCxnSpPr/>
          <p:nvPr userDrawn="1"/>
        </p:nvCxnSpPr>
        <p:spPr>
          <a:xfrm>
            <a:off x="2936" y="144724"/>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7523937-D28E-ECFD-8D70-B5A3E24FE639}"/>
              </a:ext>
            </a:extLst>
          </p:cNvPr>
          <p:cNvCxnSpPr/>
          <p:nvPr userDrawn="1"/>
        </p:nvCxnSpPr>
        <p:spPr>
          <a:xfrm>
            <a:off x="0" y="245456"/>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EFE259F-6004-98FC-76B0-1314583DD9B4}"/>
              </a:ext>
            </a:extLst>
          </p:cNvPr>
          <p:cNvCxnSpPr/>
          <p:nvPr userDrawn="1"/>
        </p:nvCxnSpPr>
        <p:spPr>
          <a:xfrm>
            <a:off x="0" y="50857"/>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8B8C694-1980-BAFE-30D0-3AFD004FDCDB}"/>
              </a:ext>
            </a:extLst>
          </p:cNvPr>
          <p:cNvCxnSpPr/>
          <p:nvPr userDrawn="1"/>
        </p:nvCxnSpPr>
        <p:spPr>
          <a:xfrm>
            <a:off x="0" y="19077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BB9E194-DF88-6801-449B-F00C114C21E1}"/>
              </a:ext>
            </a:extLst>
          </p:cNvPr>
          <p:cNvCxnSpPr/>
          <p:nvPr userDrawn="1"/>
        </p:nvCxnSpPr>
        <p:spPr>
          <a:xfrm>
            <a:off x="0" y="302606"/>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Picture 24" descr="Icon&#10;&#10;Description automatically generated">
            <a:extLst>
              <a:ext uri="{FF2B5EF4-FFF2-40B4-BE49-F238E27FC236}">
                <a16:creationId xmlns:a16="http://schemas.microsoft.com/office/drawing/2014/main" id="{44F7254A-43F0-0A20-5260-85FE0A3696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60425" y="509523"/>
            <a:ext cx="1233416" cy="995142"/>
          </a:xfrm>
          <a:prstGeom prst="rect">
            <a:avLst/>
          </a:prstGeom>
        </p:spPr>
      </p:pic>
      <p:pic>
        <p:nvPicPr>
          <p:cNvPr id="8" name="Picture 7" descr="Logo&#10;&#10;Description automatically generated">
            <a:extLst>
              <a:ext uri="{FF2B5EF4-FFF2-40B4-BE49-F238E27FC236}">
                <a16:creationId xmlns:a16="http://schemas.microsoft.com/office/drawing/2014/main" id="{96E38CFF-A270-6A5E-1E70-23D15597764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22241" y="554396"/>
            <a:ext cx="2343199" cy="938217"/>
          </a:xfrm>
          <a:prstGeom prst="rect">
            <a:avLst/>
          </a:prstGeom>
        </p:spPr>
      </p:pic>
    </p:spTree>
    <p:extLst>
      <p:ext uri="{BB962C8B-B14F-4D97-AF65-F5344CB8AC3E}">
        <p14:creationId xmlns:p14="http://schemas.microsoft.com/office/powerpoint/2010/main" val="39085050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40CD385-0C60-08FE-83DC-D95BE8A4B80F}"/>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rot="16200000" flipV="1">
            <a:off x="-1630295" y="2607056"/>
            <a:ext cx="5353335" cy="3148551"/>
          </a:xfrm>
          <a:prstGeom prst="rect">
            <a:avLst/>
          </a:prstGeom>
        </p:spPr>
      </p:pic>
      <p:sp>
        <p:nvSpPr>
          <p:cNvPr id="15" name="Title 1">
            <a:extLst>
              <a:ext uri="{FF2B5EF4-FFF2-40B4-BE49-F238E27FC236}">
                <a16:creationId xmlns:a16="http://schemas.microsoft.com/office/drawing/2014/main" id="{C4B3135E-90D4-BC49-1D47-937F4EA8B273}"/>
              </a:ext>
            </a:extLst>
          </p:cNvPr>
          <p:cNvSpPr>
            <a:spLocks noGrp="1"/>
          </p:cNvSpPr>
          <p:nvPr>
            <p:ph type="ctrTitle"/>
          </p:nvPr>
        </p:nvSpPr>
        <p:spPr>
          <a:xfrm>
            <a:off x="2162175" y="2247901"/>
            <a:ext cx="9755798" cy="1114424"/>
          </a:xfrm>
          <a:prstGeom prst="rect">
            <a:avLst/>
          </a:prstGeom>
          <a:noFill/>
        </p:spPr>
        <p:txBody>
          <a:bodyPr anchor="b"/>
          <a:lstStyle>
            <a:lvl1pPr algn="ctr">
              <a:defRPr sz="6000" b="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Click to edit Master title style</a:t>
            </a:r>
          </a:p>
        </p:txBody>
      </p:sp>
      <p:sp>
        <p:nvSpPr>
          <p:cNvPr id="33" name="Text Placeholder 10">
            <a:extLst>
              <a:ext uri="{FF2B5EF4-FFF2-40B4-BE49-F238E27FC236}">
                <a16:creationId xmlns:a16="http://schemas.microsoft.com/office/drawing/2014/main" id="{71A894D2-8A2F-EE9B-5808-4E92A36B659E}"/>
              </a:ext>
            </a:extLst>
          </p:cNvPr>
          <p:cNvSpPr>
            <a:spLocks noGrp="1"/>
          </p:cNvSpPr>
          <p:nvPr>
            <p:ph type="body" sz="quarter" idx="10"/>
          </p:nvPr>
        </p:nvSpPr>
        <p:spPr>
          <a:xfrm>
            <a:off x="2964204" y="5686701"/>
            <a:ext cx="7767540" cy="411163"/>
          </a:xfrm>
          <a:prstGeom prst="rect">
            <a:avLst/>
          </a:prstGeom>
        </p:spPr>
        <p:txBody>
          <a:bodyPr/>
          <a:lstStyle>
            <a:lvl1pPr marL="0" indent="0" algn="ctr">
              <a:buFontTx/>
              <a:buNone/>
              <a:defRPr sz="36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E8B287C3-DA17-1CAE-19FC-39E089663F5F}"/>
              </a:ext>
            </a:extLst>
          </p:cNvPr>
          <p:cNvCxnSpPr/>
          <p:nvPr userDrawn="1"/>
        </p:nvCxnSpPr>
        <p:spPr>
          <a:xfrm>
            <a:off x="0" y="93935"/>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2F466FF-6506-BF59-62F8-752379565093}"/>
              </a:ext>
            </a:extLst>
          </p:cNvPr>
          <p:cNvCxnSpPr/>
          <p:nvPr userDrawn="1"/>
        </p:nvCxnSpPr>
        <p:spPr>
          <a:xfrm>
            <a:off x="2936" y="144724"/>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7523937-D28E-ECFD-8D70-B5A3E24FE639}"/>
              </a:ext>
            </a:extLst>
          </p:cNvPr>
          <p:cNvCxnSpPr/>
          <p:nvPr userDrawn="1"/>
        </p:nvCxnSpPr>
        <p:spPr>
          <a:xfrm>
            <a:off x="0" y="245456"/>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EFE259F-6004-98FC-76B0-1314583DD9B4}"/>
              </a:ext>
            </a:extLst>
          </p:cNvPr>
          <p:cNvCxnSpPr/>
          <p:nvPr userDrawn="1"/>
        </p:nvCxnSpPr>
        <p:spPr>
          <a:xfrm>
            <a:off x="0" y="50857"/>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8B8C694-1980-BAFE-30D0-3AFD004FDCDB}"/>
              </a:ext>
            </a:extLst>
          </p:cNvPr>
          <p:cNvCxnSpPr/>
          <p:nvPr userDrawn="1"/>
        </p:nvCxnSpPr>
        <p:spPr>
          <a:xfrm>
            <a:off x="0" y="190775"/>
            <a:ext cx="1219200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BB9E194-DF88-6801-449B-F00C114C21E1}"/>
              </a:ext>
            </a:extLst>
          </p:cNvPr>
          <p:cNvCxnSpPr/>
          <p:nvPr userDrawn="1"/>
        </p:nvCxnSpPr>
        <p:spPr>
          <a:xfrm>
            <a:off x="0" y="302606"/>
            <a:ext cx="121920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5" name="Picture 24" descr="Icon&#10;&#10;Description automatically generated">
            <a:extLst>
              <a:ext uri="{FF2B5EF4-FFF2-40B4-BE49-F238E27FC236}">
                <a16:creationId xmlns:a16="http://schemas.microsoft.com/office/drawing/2014/main" id="{44F7254A-43F0-0A20-5260-85FE0A369658}"/>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60425" y="509523"/>
            <a:ext cx="1233416" cy="995142"/>
          </a:xfrm>
          <a:prstGeom prst="rect">
            <a:avLst/>
          </a:prstGeom>
        </p:spPr>
      </p:pic>
      <p:pic>
        <p:nvPicPr>
          <p:cNvPr id="7" name="Picture 6" descr="Logo&#10;&#10;Description automatically generated">
            <a:extLst>
              <a:ext uri="{FF2B5EF4-FFF2-40B4-BE49-F238E27FC236}">
                <a16:creationId xmlns:a16="http://schemas.microsoft.com/office/drawing/2014/main" id="{2027A823-333A-71E1-F69A-364CAB1EC73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2311" y="648549"/>
            <a:ext cx="2129864" cy="852798"/>
          </a:xfrm>
          <a:prstGeom prst="rect">
            <a:avLst/>
          </a:prstGeom>
        </p:spPr>
      </p:pic>
    </p:spTree>
    <p:extLst>
      <p:ext uri="{BB962C8B-B14F-4D97-AF65-F5344CB8AC3E}">
        <p14:creationId xmlns:p14="http://schemas.microsoft.com/office/powerpoint/2010/main" val="29291001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FCC75-E731-BAC5-0B76-F86C0E1B6874}"/>
              </a:ext>
            </a:extLst>
          </p:cNvPr>
          <p:cNvSpPr>
            <a:spLocks noGrp="1"/>
          </p:cNvSpPr>
          <p:nvPr>
            <p:ph type="title"/>
          </p:nvPr>
        </p:nvSpPr>
        <p:spPr>
          <a:xfrm>
            <a:off x="898842" y="282869"/>
            <a:ext cx="10394315" cy="475347"/>
          </a:xfrm>
          <a:prstGeom prst="rect">
            <a:avLst/>
          </a:prstGeom>
        </p:spPr>
        <p:txBody>
          <a:bodyPr/>
          <a:lstStyle>
            <a:lvl1pPr>
              <a:defRPr>
                <a:solidFill>
                  <a:schemeClr val="accent4"/>
                </a:solidFill>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CBDCC067-74F3-3CC6-39E5-907CA5A95118}"/>
              </a:ext>
            </a:extLst>
          </p:cNvPr>
          <p:cNvCxnSpPr/>
          <p:nvPr userDrawn="1"/>
        </p:nvCxnSpPr>
        <p:spPr>
          <a:xfrm>
            <a:off x="951128" y="758216"/>
            <a:ext cx="9416415"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3F00FC04-5FCC-92FA-A059-7DE28342DCB7}"/>
              </a:ext>
            </a:extLst>
          </p:cNvPr>
          <p:cNvCxnSpPr/>
          <p:nvPr userDrawn="1"/>
        </p:nvCxnSpPr>
        <p:spPr>
          <a:xfrm>
            <a:off x="0" y="5987212"/>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03F33439-4D1A-35A7-432B-50155A877B32}"/>
              </a:ext>
            </a:extLst>
          </p:cNvPr>
          <p:cNvSpPr>
            <a:spLocks noGrp="1"/>
          </p:cNvSpPr>
          <p:nvPr>
            <p:ph idx="1"/>
          </p:nvPr>
        </p:nvSpPr>
        <p:spPr>
          <a:xfrm>
            <a:off x="554377" y="952100"/>
            <a:ext cx="11321562" cy="4774952"/>
          </a:xfrm>
          <a:prstGeom prst="rect">
            <a:avLst/>
          </a:prstGeom>
        </p:spPr>
        <p:txBody>
          <a:bodyPr/>
          <a:lstStyle>
            <a:lvl1pPr>
              <a:buClr>
                <a:schemeClr val="accent1"/>
              </a:buClr>
              <a:defRPr sz="2000">
                <a:solidFill>
                  <a:schemeClr val="tx2"/>
                </a:solidFill>
              </a:defRPr>
            </a:lvl1pPr>
            <a:lvl2pPr>
              <a:buClr>
                <a:schemeClr val="tx2"/>
              </a:buClr>
              <a:defRPr sz="1800">
                <a:solidFill>
                  <a:schemeClr val="accent1"/>
                </a:solidFill>
              </a:defRPr>
            </a:lvl2pPr>
            <a:lvl3pPr>
              <a:buClr>
                <a:schemeClr val="accent2"/>
              </a:buClr>
              <a:defRPr sz="1600">
                <a:solidFill>
                  <a:schemeClr val="tx2"/>
                </a:solidFill>
              </a:defRPr>
            </a:lvl3pPr>
            <a:lvl4pPr>
              <a:buClr>
                <a:schemeClr val="accent1"/>
              </a:buClr>
              <a:defRPr sz="1400">
                <a:solidFill>
                  <a:schemeClr val="accent4"/>
                </a:solidFill>
              </a:defRPr>
            </a:lvl4pPr>
            <a:lvl5pPr>
              <a:buClr>
                <a:schemeClr val="accent6"/>
              </a:buClr>
              <a:defRPr sz="1200">
                <a:solidFill>
                  <a:schemeClr val="accent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782653D9-CB24-B336-8130-367EFF6027EF}"/>
              </a:ext>
            </a:extLst>
          </p:cNvPr>
          <p:cNvSpPr txBox="1"/>
          <p:nvPr userDrawn="1"/>
        </p:nvSpPr>
        <p:spPr>
          <a:xfrm>
            <a:off x="109854" y="6260580"/>
            <a:ext cx="2843664" cy="307777"/>
          </a:xfrm>
          <a:prstGeom prst="rect">
            <a:avLst/>
          </a:prstGeom>
          <a:noFill/>
        </p:spPr>
        <p:txBody>
          <a:bodyPr wrap="none" rtlCol="0">
            <a:spAutoFit/>
          </a:bodyPr>
          <a:lstStyle/>
          <a:p>
            <a:r>
              <a:rPr lang="en-US" sz="1400" dirty="0">
                <a:solidFill>
                  <a:schemeClr val="tx2"/>
                </a:solidFill>
                <a:latin typeface="Open Sans Light" panose="020B0306030504020204" pitchFamily="34" charset="0"/>
                <a:ea typeface="Open Sans Light" panose="020B0306030504020204" pitchFamily="34" charset="0"/>
                <a:cs typeface="Open Sans Light" panose="020B0306030504020204" pitchFamily="34" charset="0"/>
              </a:rPr>
              <a:t>bullseyetelecom.com | lingo.com</a:t>
            </a:r>
          </a:p>
        </p:txBody>
      </p:sp>
      <p:pic>
        <p:nvPicPr>
          <p:cNvPr id="9" name="Picture 8" descr="Logo&#10;&#10;Description automatically generated">
            <a:extLst>
              <a:ext uri="{FF2B5EF4-FFF2-40B4-BE49-F238E27FC236}">
                <a16:creationId xmlns:a16="http://schemas.microsoft.com/office/drawing/2014/main" id="{144B551F-1EEE-6EF6-34BD-749D71E0FE5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198678" y="6080033"/>
            <a:ext cx="1677261" cy="671575"/>
          </a:xfrm>
          <a:prstGeom prst="rect">
            <a:avLst/>
          </a:prstGeom>
        </p:spPr>
      </p:pic>
    </p:spTree>
    <p:extLst>
      <p:ext uri="{BB962C8B-B14F-4D97-AF65-F5344CB8AC3E}">
        <p14:creationId xmlns:p14="http://schemas.microsoft.com/office/powerpoint/2010/main" val="37621208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Clients Rectangle">
    <p:spTree>
      <p:nvGrpSpPr>
        <p:cNvPr id="1" name=""/>
        <p:cNvGrpSpPr/>
        <p:nvPr/>
      </p:nvGrpSpPr>
      <p:grpSpPr>
        <a:xfrm>
          <a:off x="0" y="0"/>
          <a:ext cx="0" cy="0"/>
          <a:chOff x="0" y="0"/>
          <a:chExt cx="0" cy="0"/>
        </a:xfrm>
      </p:grpSpPr>
      <p:sp>
        <p:nvSpPr>
          <p:cNvPr id="26" name="Picture Placeholder 2"/>
          <p:cNvSpPr>
            <a:spLocks noGrp="1"/>
          </p:cNvSpPr>
          <p:nvPr>
            <p:ph type="pic" sz="quarter" idx="13"/>
          </p:nvPr>
        </p:nvSpPr>
        <p:spPr>
          <a:xfrm>
            <a:off x="833641" y="1682008"/>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27" name="Picture Placeholder 2"/>
          <p:cNvSpPr>
            <a:spLocks noGrp="1"/>
          </p:cNvSpPr>
          <p:nvPr>
            <p:ph type="pic" sz="quarter" idx="14"/>
          </p:nvPr>
        </p:nvSpPr>
        <p:spPr>
          <a:xfrm>
            <a:off x="3699083" y="1682008"/>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28" name="Picture Placeholder 2"/>
          <p:cNvSpPr>
            <a:spLocks noGrp="1"/>
          </p:cNvSpPr>
          <p:nvPr>
            <p:ph type="pic" sz="quarter" idx="15"/>
          </p:nvPr>
        </p:nvSpPr>
        <p:spPr>
          <a:xfrm>
            <a:off x="6382093" y="1682008"/>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29" name="Picture Placeholder 2"/>
          <p:cNvSpPr>
            <a:spLocks noGrp="1"/>
          </p:cNvSpPr>
          <p:nvPr>
            <p:ph type="pic" sz="quarter" idx="16"/>
          </p:nvPr>
        </p:nvSpPr>
        <p:spPr>
          <a:xfrm>
            <a:off x="9044794" y="1682008"/>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30" name="Picture Placeholder 2"/>
          <p:cNvSpPr>
            <a:spLocks noGrp="1"/>
          </p:cNvSpPr>
          <p:nvPr>
            <p:ph type="pic" sz="quarter" idx="17"/>
          </p:nvPr>
        </p:nvSpPr>
        <p:spPr>
          <a:xfrm>
            <a:off x="833641" y="2978528"/>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31" name="Picture Placeholder 2"/>
          <p:cNvSpPr>
            <a:spLocks noGrp="1"/>
          </p:cNvSpPr>
          <p:nvPr>
            <p:ph type="pic" sz="quarter" idx="18"/>
          </p:nvPr>
        </p:nvSpPr>
        <p:spPr>
          <a:xfrm>
            <a:off x="3699083" y="2978528"/>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32" name="Picture Placeholder 2"/>
          <p:cNvSpPr>
            <a:spLocks noGrp="1"/>
          </p:cNvSpPr>
          <p:nvPr>
            <p:ph type="pic" sz="quarter" idx="19"/>
          </p:nvPr>
        </p:nvSpPr>
        <p:spPr>
          <a:xfrm>
            <a:off x="6382093" y="2978528"/>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33" name="Picture Placeholder 2"/>
          <p:cNvSpPr>
            <a:spLocks noGrp="1"/>
          </p:cNvSpPr>
          <p:nvPr>
            <p:ph type="pic" sz="quarter" idx="20"/>
          </p:nvPr>
        </p:nvSpPr>
        <p:spPr>
          <a:xfrm>
            <a:off x="9044794" y="2978528"/>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
        <p:nvSpPr>
          <p:cNvPr id="34" name="Picture Placeholder 2"/>
          <p:cNvSpPr>
            <a:spLocks noGrp="1"/>
          </p:cNvSpPr>
          <p:nvPr>
            <p:ph type="pic" sz="quarter" idx="21"/>
          </p:nvPr>
        </p:nvSpPr>
        <p:spPr>
          <a:xfrm>
            <a:off x="833641" y="4288280"/>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35" name="Picture Placeholder 2"/>
          <p:cNvSpPr>
            <a:spLocks noGrp="1"/>
          </p:cNvSpPr>
          <p:nvPr>
            <p:ph type="pic" sz="quarter" idx="22"/>
          </p:nvPr>
        </p:nvSpPr>
        <p:spPr>
          <a:xfrm>
            <a:off x="3699083" y="4288280"/>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36" name="Picture Placeholder 2"/>
          <p:cNvSpPr>
            <a:spLocks noGrp="1"/>
          </p:cNvSpPr>
          <p:nvPr>
            <p:ph type="pic" sz="quarter" idx="23"/>
          </p:nvPr>
        </p:nvSpPr>
        <p:spPr>
          <a:xfrm>
            <a:off x="6382093" y="4288280"/>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a:p>
        </p:txBody>
      </p:sp>
      <p:sp>
        <p:nvSpPr>
          <p:cNvPr id="37" name="Picture Placeholder 2"/>
          <p:cNvSpPr>
            <a:spLocks noGrp="1"/>
          </p:cNvSpPr>
          <p:nvPr>
            <p:ph type="pic" sz="quarter" idx="24"/>
          </p:nvPr>
        </p:nvSpPr>
        <p:spPr>
          <a:xfrm>
            <a:off x="9044794" y="4288280"/>
            <a:ext cx="2315670" cy="1045155"/>
          </a:xfrm>
          <a:solidFill>
            <a:schemeClr val="bg1">
              <a:lumMod val="95000"/>
            </a:schemeClr>
          </a:solidFill>
        </p:spPr>
        <p:txBody>
          <a:bodyPr>
            <a:normAutofit/>
          </a:bodyPr>
          <a:lstStyle>
            <a:lvl1pPr marL="0" indent="0">
              <a:buNone/>
              <a:defRPr sz="1400">
                <a:latin typeface="Lato Light"/>
                <a:cs typeface="Lato Light"/>
              </a:defRPr>
            </a:lvl1pPr>
          </a:lstStyle>
          <a:p>
            <a:endParaRPr lang="en-US" dirty="0"/>
          </a:p>
        </p:txBody>
      </p:sp>
    </p:spTree>
    <p:extLst>
      <p:ext uri="{BB962C8B-B14F-4D97-AF65-F5344CB8AC3E}">
        <p14:creationId xmlns:p14="http://schemas.microsoft.com/office/powerpoint/2010/main" val="6921310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1126836" y="1413970"/>
            <a:ext cx="10515600" cy="3875964"/>
          </a:xfrm>
        </p:spPr>
        <p:txBody>
          <a:bodyPr numCol="1"/>
          <a:lstStyle>
            <a:lvl1pPr marL="0" indent="0">
              <a:buNone/>
              <a:defRPr sz="2000">
                <a:solidFill>
                  <a:schemeClr val="accent4"/>
                </a:solidFill>
                <a:latin typeface="Open Sans Semibold" panose="020B0706030804020204" pitchFamily="34" charset="0"/>
                <a:ea typeface="Open Sans Semibold" panose="020B0706030804020204" pitchFamily="34" charset="0"/>
                <a:cs typeface="Open Sans Semibold" panose="020B0706030804020204" pitchFamily="34" charset="0"/>
              </a:defRPr>
            </a:lvl1pPr>
            <a:lvl2pPr>
              <a:buClr>
                <a:schemeClr val="accent3"/>
              </a:buClr>
              <a:defRPr sz="1800">
                <a:latin typeface="+mn-lt"/>
                <a:ea typeface="Open Sans Semibold" panose="020B0706030804020204" pitchFamily="34" charset="0"/>
                <a:cs typeface="Open Sans Semibold" panose="020B0706030804020204" pitchFamily="34" charset="0"/>
              </a:defRPr>
            </a:lvl2pPr>
            <a:lvl3pPr>
              <a:buClr>
                <a:schemeClr val="accent3"/>
              </a:buClr>
              <a:defRPr sz="1400"/>
            </a:lvl3pPr>
            <a:lvl4pPr>
              <a:buClr>
                <a:schemeClr val="accent3"/>
              </a:buClr>
              <a:defRPr sz="1200"/>
            </a:lvl4pPr>
            <a:lvl5pPr>
              <a:buClr>
                <a:schemeClr val="accent3"/>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1611517" y="285149"/>
            <a:ext cx="10366218" cy="876821"/>
          </a:xfrm>
        </p:spPr>
        <p:txBody>
          <a:bodyPr/>
          <a:lstStyle>
            <a:lvl1pPr>
              <a:defRPr>
                <a:solidFill>
                  <a:schemeClr val="accent1"/>
                </a:solidFill>
              </a:defRPr>
            </a:lvl1pPr>
          </a:lstStyle>
          <a:p>
            <a:r>
              <a:rPr lang="en-US"/>
              <a:t>Click to edit Master title style</a:t>
            </a:r>
          </a:p>
        </p:txBody>
      </p:sp>
      <p:sp>
        <p:nvSpPr>
          <p:cNvPr id="10" name="Footer Placeholder 3">
            <a:extLst>
              <a:ext uri="{FF2B5EF4-FFF2-40B4-BE49-F238E27FC236}">
                <a16:creationId xmlns:a16="http://schemas.microsoft.com/office/drawing/2014/main" id="{53230A8A-418F-4340-A802-17A1FF8806F9}"/>
              </a:ext>
            </a:extLst>
          </p:cNvPr>
          <p:cNvSpPr>
            <a:spLocks noGrp="1"/>
          </p:cNvSpPr>
          <p:nvPr>
            <p:ph type="ftr" sz="quarter" idx="4294967295"/>
          </p:nvPr>
        </p:nvSpPr>
        <p:spPr>
          <a:xfrm>
            <a:off x="1" y="6357938"/>
            <a:ext cx="3143250" cy="365125"/>
          </a:xfrm>
        </p:spPr>
        <p:txBody>
          <a:bodyPr/>
          <a:lstStyle/>
          <a:p>
            <a:r>
              <a:rPr lang="en-US" sz="1400" b="0">
                <a:latin typeface="Open Sans Light" panose="020B0306030504020204" pitchFamily="34" charset="0"/>
                <a:ea typeface="Open Sans Light" panose="020B0306030504020204" pitchFamily="34" charset="0"/>
                <a:cs typeface="Open Sans Light" panose="020B0306030504020204" pitchFamily="34" charset="0"/>
              </a:rPr>
              <a:t>bullseyetelecom.com</a:t>
            </a:r>
          </a:p>
        </p:txBody>
      </p:sp>
      <p:pic>
        <p:nvPicPr>
          <p:cNvPr id="11" name="Picture 10">
            <a:extLst>
              <a:ext uri="{FF2B5EF4-FFF2-40B4-BE49-F238E27FC236}">
                <a16:creationId xmlns:a16="http://schemas.microsoft.com/office/drawing/2014/main" id="{E83C3345-7CB8-49C2-828E-856CB7BA40A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9650087" y="6275070"/>
            <a:ext cx="2409858" cy="485101"/>
          </a:xfrm>
          <a:prstGeom prst="rect">
            <a:avLst/>
          </a:prstGeom>
        </p:spPr>
      </p:pic>
    </p:spTree>
    <p:extLst>
      <p:ext uri="{BB962C8B-B14F-4D97-AF65-F5344CB8AC3E}">
        <p14:creationId xmlns:p14="http://schemas.microsoft.com/office/powerpoint/2010/main" val="31428441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itle Slide">
    <p:bg>
      <p:bgRef idx="1001">
        <a:schemeClr val="bg1"/>
      </p:bgRef>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D52FEA76-9039-4CC7-882D-22C8A328BA80}"/>
              </a:ext>
            </a:extLst>
          </p:cNvPr>
          <p:cNvCxnSpPr/>
          <p:nvPr userDrawn="1"/>
        </p:nvCxnSpPr>
        <p:spPr>
          <a:xfrm>
            <a:off x="-13494" y="1955868"/>
            <a:ext cx="12201236" cy="0"/>
          </a:xfrm>
          <a:prstGeom prst="line">
            <a:avLst/>
          </a:prstGeom>
          <a:ln w="28575">
            <a:solidFill>
              <a:schemeClr val="accent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28" name="Title 27">
            <a:extLst>
              <a:ext uri="{FF2B5EF4-FFF2-40B4-BE49-F238E27FC236}">
                <a16:creationId xmlns:a16="http://schemas.microsoft.com/office/drawing/2014/main" id="{DC090E75-A79B-47FA-B4AE-DAF0C27C5315}"/>
              </a:ext>
            </a:extLst>
          </p:cNvPr>
          <p:cNvSpPr>
            <a:spLocks noGrp="1"/>
          </p:cNvSpPr>
          <p:nvPr>
            <p:ph type="title"/>
          </p:nvPr>
        </p:nvSpPr>
        <p:spPr>
          <a:xfrm>
            <a:off x="0" y="5053359"/>
            <a:ext cx="12219342" cy="876821"/>
          </a:xfrm>
        </p:spPr>
        <p:txBody>
          <a:bodyPr/>
          <a:lstStyle>
            <a:lvl1pPr algn="ctr">
              <a:defRPr>
                <a:solidFill>
                  <a:schemeClr val="accent1"/>
                </a:solidFill>
                <a:latin typeface="+mj-lt"/>
              </a:defRPr>
            </a:lvl1pPr>
          </a:lstStyle>
          <a:p>
            <a:r>
              <a:rPr lang="en-US"/>
              <a:t>Click to edit Master title style</a:t>
            </a:r>
          </a:p>
        </p:txBody>
      </p:sp>
      <p:sp>
        <p:nvSpPr>
          <p:cNvPr id="32" name="Text Placeholder 31">
            <a:extLst>
              <a:ext uri="{FF2B5EF4-FFF2-40B4-BE49-F238E27FC236}">
                <a16:creationId xmlns:a16="http://schemas.microsoft.com/office/drawing/2014/main" id="{77938742-0899-405B-9409-A338117CCD5A}"/>
              </a:ext>
            </a:extLst>
          </p:cNvPr>
          <p:cNvSpPr>
            <a:spLocks noGrp="1"/>
          </p:cNvSpPr>
          <p:nvPr>
            <p:ph type="body" sz="quarter" idx="10"/>
          </p:nvPr>
        </p:nvSpPr>
        <p:spPr>
          <a:xfrm>
            <a:off x="-13494" y="5970163"/>
            <a:ext cx="12218988" cy="887837"/>
          </a:xfrm>
        </p:spPr>
        <p:txBody>
          <a:bodyPr numCol="1">
            <a:normAutofit/>
          </a:bodyPr>
          <a:lstStyle>
            <a:lvl1pPr marL="0" indent="0" algn="ctr">
              <a:buFontTx/>
              <a:buNone/>
              <a:defRPr sz="3200">
                <a:solidFill>
                  <a:schemeClr val="accent4"/>
                </a:solidFill>
                <a:latin typeface="+mn-lt"/>
                <a:ea typeface="Open Sans Semibold" panose="020B0706030804020204" pitchFamily="34" charset="0"/>
                <a:cs typeface="Open Sans Semibold" panose="020B0706030804020204" pitchFamily="34" charset="0"/>
              </a:defRPr>
            </a:lvl1pPr>
            <a:lvl2pPr marL="457200" indent="0" algn="ctr">
              <a:buFontTx/>
              <a:buNone/>
              <a:defRPr>
                <a:latin typeface="Open Sans Extrabold" panose="020B0906030804020204" pitchFamily="34" charset="0"/>
                <a:ea typeface="Open Sans Extrabold" panose="020B0906030804020204" pitchFamily="34" charset="0"/>
                <a:cs typeface="Open Sans Extrabold" panose="020B0906030804020204" pitchFamily="34" charset="0"/>
              </a:defRPr>
            </a:lvl2pPr>
            <a:lvl3pPr marL="914400" indent="0" algn="ctr">
              <a:buFontTx/>
              <a:buNone/>
              <a:defRPr>
                <a:latin typeface="Open Sans Extrabold" panose="020B0906030804020204" pitchFamily="34" charset="0"/>
                <a:ea typeface="Open Sans Extrabold" panose="020B0906030804020204" pitchFamily="34" charset="0"/>
                <a:cs typeface="Open Sans Extrabold" panose="020B0906030804020204" pitchFamily="34" charset="0"/>
              </a:defRPr>
            </a:lvl3pPr>
            <a:lvl4pPr marL="1371600" indent="0" algn="ctr">
              <a:buFontTx/>
              <a:buNone/>
              <a:defRPr>
                <a:latin typeface="Open Sans Extrabold" panose="020B0906030804020204" pitchFamily="34" charset="0"/>
                <a:ea typeface="Open Sans Extrabold" panose="020B0906030804020204" pitchFamily="34" charset="0"/>
                <a:cs typeface="Open Sans Extrabold" panose="020B0906030804020204" pitchFamily="34" charset="0"/>
              </a:defRPr>
            </a:lvl4pPr>
            <a:lvl5pPr marL="1828800" indent="0" algn="ctr">
              <a:buFontTx/>
              <a:buNone/>
              <a:defRPr>
                <a:latin typeface="Open Sans Extrabold" panose="020B0906030804020204" pitchFamily="34" charset="0"/>
                <a:ea typeface="Open Sans Extrabold" panose="020B0906030804020204" pitchFamily="34" charset="0"/>
                <a:cs typeface="Open Sans Extrabold" panose="020B0906030804020204" pitchFamily="34" charset="0"/>
              </a:defRPr>
            </a:lvl5pPr>
          </a:lstStyle>
          <a:p>
            <a:pPr lvl="0"/>
            <a:r>
              <a:rPr lang="en-US"/>
              <a:t>Click to edit Master text styles</a:t>
            </a:r>
          </a:p>
        </p:txBody>
      </p:sp>
      <p:sp>
        <p:nvSpPr>
          <p:cNvPr id="34" name="Picture Placeholder 33">
            <a:extLst>
              <a:ext uri="{FF2B5EF4-FFF2-40B4-BE49-F238E27FC236}">
                <a16:creationId xmlns:a16="http://schemas.microsoft.com/office/drawing/2014/main" id="{1462FF2E-2977-49B9-8F7E-CB51D49ACF39}"/>
              </a:ext>
            </a:extLst>
          </p:cNvPr>
          <p:cNvSpPr>
            <a:spLocks noGrp="1"/>
          </p:cNvSpPr>
          <p:nvPr>
            <p:ph type="pic" sz="quarter" idx="11"/>
          </p:nvPr>
        </p:nvSpPr>
        <p:spPr>
          <a:xfrm>
            <a:off x="3467100" y="2254250"/>
            <a:ext cx="4481513" cy="1706563"/>
          </a:xfrm>
        </p:spPr>
        <p:txBody>
          <a:bodyPr/>
          <a:lstStyle>
            <a:lvl1pPr marL="0" indent="0">
              <a:buNone/>
              <a:defRPr/>
            </a:lvl1pPr>
          </a:lstStyle>
          <a:p>
            <a:endParaRPr lang="en-US"/>
          </a:p>
        </p:txBody>
      </p:sp>
      <p:pic>
        <p:nvPicPr>
          <p:cNvPr id="12" name="Picture 11">
            <a:extLst>
              <a:ext uri="{FF2B5EF4-FFF2-40B4-BE49-F238E27FC236}">
                <a16:creationId xmlns:a16="http://schemas.microsoft.com/office/drawing/2014/main" id="{DC927814-DDA6-4260-8F0D-8868DF7FA35B}"/>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p:blipFill>
        <p:spPr bwMode="auto">
          <a:xfrm>
            <a:off x="3242952" y="535390"/>
            <a:ext cx="4699707" cy="94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073281"/>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9_Title Slide">
    <p:bg>
      <p:bgRef idx="1001">
        <a:schemeClr val="bg1"/>
      </p:bgRef>
    </p:bg>
    <p:spTree>
      <p:nvGrpSpPr>
        <p:cNvPr id="1" name=""/>
        <p:cNvGrpSpPr/>
        <p:nvPr/>
      </p:nvGrpSpPr>
      <p:grpSpPr>
        <a:xfrm>
          <a:off x="0" y="0"/>
          <a:ext cx="0" cy="0"/>
          <a:chOff x="0" y="0"/>
          <a:chExt cx="0" cy="0"/>
        </a:xfrm>
      </p:grpSpPr>
      <p:cxnSp>
        <p:nvCxnSpPr>
          <p:cNvPr id="21" name="Straight Connector 20">
            <a:extLst>
              <a:ext uri="{FF2B5EF4-FFF2-40B4-BE49-F238E27FC236}">
                <a16:creationId xmlns:a16="http://schemas.microsoft.com/office/drawing/2014/main" id="{663601E5-98B8-496F-BE4B-74D88270637F}"/>
              </a:ext>
            </a:extLst>
          </p:cNvPr>
          <p:cNvCxnSpPr>
            <a:cxnSpLocks/>
          </p:cNvCxnSpPr>
          <p:nvPr userDrawn="1"/>
        </p:nvCxnSpPr>
        <p:spPr>
          <a:xfrm>
            <a:off x="-13494" y="1698189"/>
            <a:ext cx="12232836"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8" name="Title 27">
            <a:extLst>
              <a:ext uri="{FF2B5EF4-FFF2-40B4-BE49-F238E27FC236}">
                <a16:creationId xmlns:a16="http://schemas.microsoft.com/office/drawing/2014/main" id="{DC090E75-A79B-47FA-B4AE-DAF0C27C5315}"/>
              </a:ext>
            </a:extLst>
          </p:cNvPr>
          <p:cNvSpPr>
            <a:spLocks noGrp="1"/>
          </p:cNvSpPr>
          <p:nvPr>
            <p:ph type="title"/>
          </p:nvPr>
        </p:nvSpPr>
        <p:spPr>
          <a:xfrm>
            <a:off x="0" y="5053359"/>
            <a:ext cx="12219342" cy="876821"/>
          </a:xfrm>
        </p:spPr>
        <p:txBody>
          <a:bodyPr/>
          <a:lstStyle>
            <a:lvl1pPr algn="ctr">
              <a:defRPr>
                <a:solidFill>
                  <a:schemeClr val="accent1"/>
                </a:solidFill>
                <a:latin typeface="+mj-lt"/>
              </a:defRPr>
            </a:lvl1pPr>
          </a:lstStyle>
          <a:p>
            <a:r>
              <a:rPr lang="en-US"/>
              <a:t>Click to edit Master title style</a:t>
            </a:r>
          </a:p>
        </p:txBody>
      </p:sp>
      <p:sp>
        <p:nvSpPr>
          <p:cNvPr id="32" name="Text Placeholder 31">
            <a:extLst>
              <a:ext uri="{FF2B5EF4-FFF2-40B4-BE49-F238E27FC236}">
                <a16:creationId xmlns:a16="http://schemas.microsoft.com/office/drawing/2014/main" id="{77938742-0899-405B-9409-A338117CCD5A}"/>
              </a:ext>
            </a:extLst>
          </p:cNvPr>
          <p:cNvSpPr>
            <a:spLocks noGrp="1"/>
          </p:cNvSpPr>
          <p:nvPr>
            <p:ph type="body" sz="quarter" idx="10"/>
          </p:nvPr>
        </p:nvSpPr>
        <p:spPr>
          <a:xfrm>
            <a:off x="-13494" y="5970163"/>
            <a:ext cx="12218988" cy="887837"/>
          </a:xfrm>
        </p:spPr>
        <p:txBody>
          <a:bodyPr numCol="1">
            <a:normAutofit/>
          </a:bodyPr>
          <a:lstStyle>
            <a:lvl1pPr marL="0" indent="0" algn="ctr">
              <a:buFontTx/>
              <a:buNone/>
              <a:defRPr sz="3200">
                <a:solidFill>
                  <a:schemeClr val="accent4"/>
                </a:solidFill>
                <a:latin typeface="+mn-lt"/>
                <a:ea typeface="Open Sans Semibold" panose="020B0706030804020204" pitchFamily="34" charset="0"/>
                <a:cs typeface="Open Sans Semibold" panose="020B0706030804020204" pitchFamily="34" charset="0"/>
              </a:defRPr>
            </a:lvl1pPr>
            <a:lvl2pPr marL="457200" indent="0" algn="ctr">
              <a:buFontTx/>
              <a:buNone/>
              <a:defRPr>
                <a:latin typeface="Open Sans Extrabold" panose="020B0906030804020204" pitchFamily="34" charset="0"/>
                <a:ea typeface="Open Sans Extrabold" panose="020B0906030804020204" pitchFamily="34" charset="0"/>
                <a:cs typeface="Open Sans Extrabold" panose="020B0906030804020204" pitchFamily="34" charset="0"/>
              </a:defRPr>
            </a:lvl2pPr>
            <a:lvl3pPr marL="914400" indent="0" algn="ctr">
              <a:buFontTx/>
              <a:buNone/>
              <a:defRPr>
                <a:latin typeface="Open Sans Extrabold" panose="020B0906030804020204" pitchFamily="34" charset="0"/>
                <a:ea typeface="Open Sans Extrabold" panose="020B0906030804020204" pitchFamily="34" charset="0"/>
                <a:cs typeface="Open Sans Extrabold" panose="020B0906030804020204" pitchFamily="34" charset="0"/>
              </a:defRPr>
            </a:lvl3pPr>
            <a:lvl4pPr marL="1371600" indent="0" algn="ctr">
              <a:buFontTx/>
              <a:buNone/>
              <a:defRPr>
                <a:latin typeface="Open Sans Extrabold" panose="020B0906030804020204" pitchFamily="34" charset="0"/>
                <a:ea typeface="Open Sans Extrabold" panose="020B0906030804020204" pitchFamily="34" charset="0"/>
                <a:cs typeface="Open Sans Extrabold" panose="020B0906030804020204" pitchFamily="34" charset="0"/>
              </a:defRPr>
            </a:lvl4pPr>
            <a:lvl5pPr marL="1828800" indent="0" algn="ctr">
              <a:buFontTx/>
              <a:buNone/>
              <a:defRPr>
                <a:latin typeface="Open Sans Extrabold" panose="020B0906030804020204" pitchFamily="34" charset="0"/>
                <a:ea typeface="Open Sans Extrabold" panose="020B0906030804020204" pitchFamily="34" charset="0"/>
                <a:cs typeface="Open Sans Extrabold" panose="020B0906030804020204" pitchFamily="34" charset="0"/>
              </a:defRPr>
            </a:lvl5pPr>
          </a:lstStyle>
          <a:p>
            <a:pPr lvl="0"/>
            <a:r>
              <a:rPr lang="en-US"/>
              <a:t>Click to edit Master text styles</a:t>
            </a:r>
          </a:p>
        </p:txBody>
      </p:sp>
      <p:pic>
        <p:nvPicPr>
          <p:cNvPr id="11" name="Picture 10">
            <a:extLst>
              <a:ext uri="{FF2B5EF4-FFF2-40B4-BE49-F238E27FC236}">
                <a16:creationId xmlns:a16="http://schemas.microsoft.com/office/drawing/2014/main" id="{14636869-A34F-430F-A66F-F43CCB33DF45}"/>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p:blipFill>
        <p:spPr bwMode="auto">
          <a:xfrm>
            <a:off x="3242952" y="535390"/>
            <a:ext cx="4699707" cy="946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descr="A close-up of a hand holding a microchip&#10;&#10;Description automatically generated with low confidence">
            <a:extLst>
              <a:ext uri="{FF2B5EF4-FFF2-40B4-BE49-F238E27FC236}">
                <a16:creationId xmlns:a16="http://schemas.microsoft.com/office/drawing/2014/main" id="{C58EC2CA-B7E3-46C7-A526-FD55977B01F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572254" y="1729120"/>
            <a:ext cx="10287000" cy="3458421"/>
          </a:xfrm>
          <a:prstGeom prst="rect">
            <a:avLst/>
          </a:prstGeom>
        </p:spPr>
      </p:pic>
    </p:spTree>
    <p:extLst>
      <p:ext uri="{BB962C8B-B14F-4D97-AF65-F5344CB8AC3E}">
        <p14:creationId xmlns:p14="http://schemas.microsoft.com/office/powerpoint/2010/main" val="2878774918"/>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8.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9.png"/><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theme" Target="../theme/theme2.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7BDF496E-0188-0A51-44B9-1391BA7EEB7A}"/>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11058360" y="6176964"/>
            <a:ext cx="962025" cy="958568"/>
          </a:xfrm>
          <a:prstGeom prst="rect">
            <a:avLst/>
          </a:prstGeom>
        </p:spPr>
      </p:pic>
    </p:spTree>
    <p:extLst>
      <p:ext uri="{BB962C8B-B14F-4D97-AF65-F5344CB8AC3E}">
        <p14:creationId xmlns:p14="http://schemas.microsoft.com/office/powerpoint/2010/main" val="1876831591"/>
      </p:ext>
    </p:extLst>
  </p:cSld>
  <p:clrMap bg1="lt1" tx1="dk1" bg2="lt2" tx2="dk2" accent1="accent1" accent2="accent2" accent3="accent3" accent4="accent4" accent5="accent5" accent6="accent6" hlink="hlink" folHlink="folHlink"/>
  <p:sldLayoutIdLst>
    <p:sldLayoutId id="2147483712" r:id="rId1"/>
    <p:sldLayoutId id="2147483714" r:id="rId2"/>
    <p:sldLayoutId id="2147483667" r:id="rId3"/>
    <p:sldLayoutId id="2147483716" r:id="rId4"/>
    <p:sldLayoutId id="2147483650" r:id="rId5"/>
    <p:sldLayoutId id="2147483715" r:id="rId6"/>
    <p:sldLayoutId id="2147483722" r:id="rId7"/>
  </p:sldLayoutIdLst>
  <p:txStyles>
    <p:titleStyle>
      <a:lvl1pPr algn="l" defTabSz="914400" rtl="0" eaLnBrk="1" latinLnBrk="0" hangingPunct="1">
        <a:lnSpc>
          <a:spcPct val="90000"/>
        </a:lnSpc>
        <a:spcBef>
          <a:spcPct val="0"/>
        </a:spcBef>
        <a:buNone/>
        <a:defRPr sz="2400" b="1" kern="1200">
          <a:solidFill>
            <a:srgbClr val="0056A7"/>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Clr>
          <a:srgbClr val="0056A7"/>
        </a:buClr>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rgbClr val="8BC541"/>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0056A7"/>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0056A7"/>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rgbClr val="0056A7"/>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91285" y="286146"/>
            <a:ext cx="10515600" cy="876821"/>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241946"/>
            <a:ext cx="10515600" cy="4935017"/>
          </a:xfrm>
          <a:prstGeom prst="rect">
            <a:avLst/>
          </a:prstGeom>
        </p:spPr>
        <p:txBody>
          <a:bodyPr vert="horz" lIns="91440" tIns="45720" rIns="91440" bIns="45720" numCol="2" spcCol="9144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3"/>
          </p:nvPr>
        </p:nvSpPr>
        <p:spPr>
          <a:xfrm>
            <a:off x="838200" y="6356350"/>
            <a:ext cx="10515600" cy="365125"/>
          </a:xfrm>
          <a:prstGeom prst="rect">
            <a:avLst/>
          </a:prstGeom>
        </p:spPr>
        <p:txBody>
          <a:bodyPr vert="horz" lIns="91440" tIns="45720" rIns="91440" bIns="45720" rtlCol="0" anchor="ctr"/>
          <a:lstStyle>
            <a:lvl1pPr algn="ctr">
              <a:defRPr sz="1200" b="1" i="0">
                <a:solidFill>
                  <a:schemeClr val="bg1"/>
                </a:solidFill>
                <a:latin typeface="Open Sans" charset="0"/>
                <a:ea typeface="Open Sans" charset="0"/>
                <a:cs typeface="Open Sans" charset="0"/>
              </a:defRPr>
            </a:lvl1pPr>
          </a:lstStyle>
          <a:p>
            <a:r>
              <a:rPr lang="en-US"/>
              <a:t>Sales@BullsEyeTelecom.com       |       877-438-2855</a:t>
            </a:r>
          </a:p>
        </p:txBody>
      </p:sp>
      <p:sp>
        <p:nvSpPr>
          <p:cNvPr id="4" name="Rectangle 3">
            <a:extLst>
              <a:ext uri="{FF2B5EF4-FFF2-40B4-BE49-F238E27FC236}">
                <a16:creationId xmlns:a16="http://schemas.microsoft.com/office/drawing/2014/main" id="{D5D321AF-666D-45C9-AB9F-CCC2CE5C159F}"/>
              </a:ext>
            </a:extLst>
          </p:cNvPr>
          <p:cNvSpPr/>
          <p:nvPr userDrawn="1"/>
        </p:nvSpPr>
        <p:spPr>
          <a:xfrm>
            <a:off x="0" y="6172136"/>
            <a:ext cx="12192000" cy="681037"/>
          </a:xfrm>
          <a:prstGeom prst="rect">
            <a:avLst/>
          </a:prstGeom>
          <a:gradFill flip="none" rotWithShape="1">
            <a:gsLst>
              <a:gs pos="38000">
                <a:schemeClr val="accent1"/>
              </a:gs>
              <a:gs pos="100000">
                <a:srgbClr val="40C4DD"/>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38D91FC-0CDB-4E50-A51C-C23A9439C78A}"/>
              </a:ext>
            </a:extLst>
          </p:cNvPr>
          <p:cNvPicPr>
            <a:picLocks noChangeAspect="1"/>
          </p:cNvPicPr>
          <p:nvPr userDrawn="1"/>
        </p:nvPicPr>
        <p:blipFill rotWithShape="1">
          <a:blip r:embed="rId12" cstate="email">
            <a:alphaModFix amt="50000"/>
            <a:extLst>
              <a:ext uri="{28A0092B-C50C-407E-A947-70E740481C1C}">
                <a14:useLocalDpi xmlns:a14="http://schemas.microsoft.com/office/drawing/2010/main"/>
              </a:ext>
            </a:extLst>
          </a:blip>
          <a:srcRect/>
          <a:stretch/>
        </p:blipFill>
        <p:spPr>
          <a:xfrm>
            <a:off x="-153922" y="-1"/>
            <a:ext cx="3333661" cy="1223841"/>
          </a:xfrm>
          <a:prstGeom prst="rect">
            <a:avLst/>
          </a:prstGeom>
        </p:spPr>
      </p:pic>
      <p:cxnSp>
        <p:nvCxnSpPr>
          <p:cNvPr id="7" name="Straight Connector 6">
            <a:extLst>
              <a:ext uri="{FF2B5EF4-FFF2-40B4-BE49-F238E27FC236}">
                <a16:creationId xmlns:a16="http://schemas.microsoft.com/office/drawing/2014/main" id="{FA2AD49A-9CEC-4BFB-B44B-12D919B17361}"/>
              </a:ext>
            </a:extLst>
          </p:cNvPr>
          <p:cNvCxnSpPr/>
          <p:nvPr userDrawn="1"/>
        </p:nvCxnSpPr>
        <p:spPr>
          <a:xfrm>
            <a:off x="-27342" y="1209252"/>
            <a:ext cx="12201236" cy="0"/>
          </a:xfrm>
          <a:prstGeom prst="line">
            <a:avLst/>
          </a:prstGeom>
          <a:ln w="28575">
            <a:solidFill>
              <a:schemeClr val="accent1"/>
            </a:solidFill>
          </a:ln>
          <a:effectLst>
            <a:outerShdw blurRad="50800" dist="38100" dir="2700000" algn="tl" rotWithShape="0">
              <a:prstClr val="black">
                <a:alpha val="40000"/>
              </a:prstClr>
            </a:outerShdw>
          </a:effectLst>
        </p:spPr>
        <p:style>
          <a:lnRef idx="1">
            <a:schemeClr val="accent2"/>
          </a:lnRef>
          <a:fillRef idx="0">
            <a:schemeClr val="accent2"/>
          </a:fillRef>
          <a:effectRef idx="0">
            <a:schemeClr val="accent2"/>
          </a:effectRef>
          <a:fontRef idx="minor">
            <a:schemeClr val="tx1"/>
          </a:fontRef>
        </p:style>
      </p:cxnSp>
      <p:sp>
        <p:nvSpPr>
          <p:cNvPr id="9" name="Footer Placeholder 3">
            <a:extLst>
              <a:ext uri="{FF2B5EF4-FFF2-40B4-BE49-F238E27FC236}">
                <a16:creationId xmlns:a16="http://schemas.microsoft.com/office/drawing/2014/main" id="{111F9EF2-70DF-43A4-B534-A969CD8C36CA}"/>
              </a:ext>
            </a:extLst>
          </p:cNvPr>
          <p:cNvSpPr txBox="1">
            <a:spLocks/>
          </p:cNvSpPr>
          <p:nvPr userDrawn="1"/>
        </p:nvSpPr>
        <p:spPr>
          <a:xfrm>
            <a:off x="369448" y="6357938"/>
            <a:ext cx="31432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bg1"/>
                </a:solidFill>
                <a:latin typeface="Open Sans Light" panose="020B0306030504020204" pitchFamily="34" charset="0"/>
                <a:ea typeface="Open Sans Light" panose="020B0306030504020204" pitchFamily="34" charset="0"/>
                <a:cs typeface="Open Sans Light" panose="020B0306030504020204" pitchFamily="34" charset="0"/>
              </a:rPr>
              <a:t>bullseyetelecom.com</a:t>
            </a:r>
          </a:p>
        </p:txBody>
      </p:sp>
      <p:pic>
        <p:nvPicPr>
          <p:cNvPr id="10" name="Picture 9">
            <a:extLst>
              <a:ext uri="{FF2B5EF4-FFF2-40B4-BE49-F238E27FC236}">
                <a16:creationId xmlns:a16="http://schemas.microsoft.com/office/drawing/2014/main" id="{BD9CE2FF-1466-4F43-B6D2-EEED3F11798E}"/>
              </a:ext>
            </a:extLst>
          </p:cNvPr>
          <p:cNvPicPr>
            <a:picLocks noChangeAspect="1"/>
          </p:cNvPicPr>
          <p:nvPr userDrawn="1"/>
        </p:nvPicPr>
        <p:blipFill>
          <a:blip r:embed="rId13" cstate="email">
            <a:extLst>
              <a:ext uri="{28A0092B-C50C-407E-A947-70E740481C1C}">
                <a14:useLocalDpi xmlns:a14="http://schemas.microsoft.com/office/drawing/2010/main"/>
              </a:ext>
            </a:extLst>
          </a:blip>
          <a:srcRect/>
          <a:stretch/>
        </p:blipFill>
        <p:spPr>
          <a:xfrm>
            <a:off x="9650087" y="6275070"/>
            <a:ext cx="2409858" cy="485101"/>
          </a:xfrm>
          <a:prstGeom prst="rect">
            <a:avLst/>
          </a:prstGeom>
        </p:spPr>
      </p:pic>
      <p:sp>
        <p:nvSpPr>
          <p:cNvPr id="11" name="TextBox 10">
            <a:extLst>
              <a:ext uri="{FF2B5EF4-FFF2-40B4-BE49-F238E27FC236}">
                <a16:creationId xmlns:a16="http://schemas.microsoft.com/office/drawing/2014/main" id="{38B37ACF-2464-49C6-945C-3E2DB38FBC93}"/>
              </a:ext>
            </a:extLst>
          </p:cNvPr>
          <p:cNvSpPr txBox="1"/>
          <p:nvPr userDrawn="1"/>
        </p:nvSpPr>
        <p:spPr>
          <a:xfrm>
            <a:off x="4516583" y="6358765"/>
            <a:ext cx="2542299" cy="307777"/>
          </a:xfrm>
          <a:prstGeom prst="rect">
            <a:avLst/>
          </a:prstGeom>
          <a:noFill/>
        </p:spPr>
        <p:txBody>
          <a:bodyPr wrap="square" rtlCol="0">
            <a:spAutoFit/>
          </a:bodyPr>
          <a:lstStyle/>
          <a:p>
            <a:r>
              <a:rPr lang="en-US" sz="1400" b="1">
                <a:solidFill>
                  <a:schemeClr val="bg1"/>
                </a:solidFill>
              </a:rPr>
              <a:t>New Hire Orientation | </a:t>
            </a:r>
            <a:fld id="{07183998-BE7A-4249-B493-B98E3E847738}" type="slidenum">
              <a:rPr lang="en-US" sz="1400" b="1" smtClean="0">
                <a:solidFill>
                  <a:schemeClr val="bg1"/>
                </a:solidFill>
              </a:rPr>
              <a:t>‹#›</a:t>
            </a:fld>
            <a:endParaRPr lang="en-US" sz="1400" b="1">
              <a:solidFill>
                <a:schemeClr val="bg1"/>
              </a:solidFill>
            </a:endParaRPr>
          </a:p>
        </p:txBody>
      </p:sp>
    </p:spTree>
    <p:extLst>
      <p:ext uri="{BB962C8B-B14F-4D97-AF65-F5344CB8AC3E}">
        <p14:creationId xmlns:p14="http://schemas.microsoft.com/office/powerpoint/2010/main" val="2711492383"/>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Lst>
  <p:hf sldNum="0" hdr="0" dt="0"/>
  <p:txStyles>
    <p:titleStyle>
      <a:lvl1pPr algn="l" defTabSz="914400" rtl="0" eaLnBrk="1" latinLnBrk="0" hangingPunct="1">
        <a:lnSpc>
          <a:spcPct val="90000"/>
        </a:lnSpc>
        <a:spcBef>
          <a:spcPct val="0"/>
        </a:spcBef>
        <a:buNone/>
        <a:defRPr sz="4200" b="0" i="0" kern="1200">
          <a:solidFill>
            <a:schemeClr val="accent3"/>
          </a:solidFill>
          <a:latin typeface="+mn-lt"/>
          <a:ea typeface="Open Sans" charset="0"/>
          <a:cs typeface="Open Sans" charset="0"/>
        </a:defRPr>
      </a:lvl1pPr>
    </p:titleStyle>
    <p:bodyStyle>
      <a:lvl1pPr marL="0" indent="0" algn="l" defTabSz="914400" rtl="0" eaLnBrk="1" latinLnBrk="0" hangingPunct="1">
        <a:lnSpc>
          <a:spcPct val="90000"/>
        </a:lnSpc>
        <a:spcBef>
          <a:spcPts val="1000"/>
        </a:spcBef>
        <a:buClr>
          <a:schemeClr val="accent3"/>
        </a:buClr>
        <a:buFontTx/>
        <a:buNone/>
        <a:defRPr sz="2000" b="0" i="0" kern="1200">
          <a:solidFill>
            <a:schemeClr val="accent4"/>
          </a:solidFill>
          <a:latin typeface="+mj-lt"/>
          <a:ea typeface="Open Sans" charset="0"/>
          <a:cs typeface="Open Sans" charset="0"/>
        </a:defRPr>
      </a:lvl1pPr>
      <a:lvl2pPr marL="685800" indent="-228600" algn="l" defTabSz="914400" rtl="0" eaLnBrk="1" latinLnBrk="0" hangingPunct="1">
        <a:lnSpc>
          <a:spcPct val="90000"/>
        </a:lnSpc>
        <a:spcBef>
          <a:spcPts val="500"/>
        </a:spcBef>
        <a:buClr>
          <a:schemeClr val="accent3"/>
        </a:buClr>
        <a:buFont typeface="Arial"/>
        <a:buChar char="•"/>
        <a:defRPr sz="1800" b="0" i="0" kern="1200">
          <a:solidFill>
            <a:srgbClr val="2B2924"/>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Clr>
          <a:schemeClr val="accent3"/>
        </a:buClr>
        <a:buFont typeface="Arial"/>
        <a:buChar char="•"/>
        <a:defRPr sz="1400" b="0" i="0" kern="1200">
          <a:solidFill>
            <a:srgbClr val="2B2924"/>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Clr>
          <a:schemeClr val="accent3"/>
        </a:buClr>
        <a:buFont typeface="Arial"/>
        <a:buChar char="•"/>
        <a:defRPr sz="1200" b="0" i="0" kern="1200">
          <a:solidFill>
            <a:srgbClr val="2B2924"/>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Clr>
          <a:schemeClr val="accent3"/>
        </a:buClr>
        <a:buFont typeface="Arial"/>
        <a:buChar char="•"/>
        <a:defRPr sz="1000" b="0" i="0" kern="1200">
          <a:solidFill>
            <a:srgbClr val="2B2924"/>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68.png"/><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image" Target="../media/image64.png"/><Relationship Id="rId5" Type="http://schemas.openxmlformats.org/officeDocument/2006/relationships/image" Target="../media/image66.png"/><Relationship Id="rId4" Type="http://schemas.openxmlformats.org/officeDocument/2006/relationships/notesSlide" Target="../notesSlides/notesSlide8.xml"/><Relationship Id="rId9" Type="http://schemas.openxmlformats.org/officeDocument/2006/relationships/slide" Target="slide2.xml"/></Relationships>
</file>

<file path=ppt/slides/_rels/slide10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72.png"/><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image" Target="../media/image173.emf"/><Relationship Id="rId5" Type="http://schemas.openxmlformats.org/officeDocument/2006/relationships/image" Target="../media/image26.png"/><Relationship Id="rId4" Type="http://schemas.openxmlformats.org/officeDocument/2006/relationships/notesSlide" Target="../notesSlides/notesSlide96.xml"/><Relationship Id="rId9" Type="http://schemas.openxmlformats.org/officeDocument/2006/relationships/slide" Target="slide2.xml"/></Relationships>
</file>

<file path=ppt/slides/_rels/slide101.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slideLayout" Target="../slideLayouts/slideLayout5.xml"/><Relationship Id="rId7" Type="http://schemas.openxmlformats.org/officeDocument/2006/relationships/image" Target="../media/image174.png"/><Relationship Id="rId2" Type="http://schemas.openxmlformats.org/officeDocument/2006/relationships/tags" Target="../tags/tag197.xml"/><Relationship Id="rId1" Type="http://schemas.openxmlformats.org/officeDocument/2006/relationships/tags" Target="../tags/tag196.xml"/><Relationship Id="rId6" Type="http://schemas.openxmlformats.org/officeDocument/2006/relationships/image" Target="../media/image22.png"/><Relationship Id="rId5" Type="http://schemas.openxmlformats.org/officeDocument/2006/relationships/image" Target="../media/image26.png"/><Relationship Id="rId10" Type="http://schemas.openxmlformats.org/officeDocument/2006/relationships/slide" Target="slide2.xml"/><Relationship Id="rId4" Type="http://schemas.openxmlformats.org/officeDocument/2006/relationships/notesSlide" Target="../notesSlides/notesSlide97.xml"/><Relationship Id="rId9" Type="http://schemas.openxmlformats.org/officeDocument/2006/relationships/image" Target="../media/image6.png"/></Relationships>
</file>

<file path=ppt/slides/_rels/slide10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199.xml"/><Relationship Id="rId1" Type="http://schemas.openxmlformats.org/officeDocument/2006/relationships/tags" Target="../tags/tag198.xml"/><Relationship Id="rId6" Type="http://schemas.openxmlformats.org/officeDocument/2006/relationships/image" Target="../media/image172.png"/><Relationship Id="rId5" Type="http://schemas.openxmlformats.org/officeDocument/2006/relationships/image" Target="../media/image26.png"/><Relationship Id="rId4" Type="http://schemas.openxmlformats.org/officeDocument/2006/relationships/notesSlide" Target="../notesSlides/notesSlide98.xml"/></Relationships>
</file>

<file path=ppt/slides/_rels/slide10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201.xml"/><Relationship Id="rId1" Type="http://schemas.openxmlformats.org/officeDocument/2006/relationships/tags" Target="../tags/tag200.xml"/><Relationship Id="rId6" Type="http://schemas.openxmlformats.org/officeDocument/2006/relationships/image" Target="../media/image176.png"/><Relationship Id="rId5" Type="http://schemas.openxmlformats.org/officeDocument/2006/relationships/image" Target="../media/image26.png"/><Relationship Id="rId4" Type="http://schemas.openxmlformats.org/officeDocument/2006/relationships/notesSlide" Target="../notesSlides/notesSlide99.xml"/></Relationships>
</file>

<file path=ppt/slides/_rels/slide10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203.xml"/><Relationship Id="rId1" Type="http://schemas.openxmlformats.org/officeDocument/2006/relationships/tags" Target="../tags/tag202.xml"/><Relationship Id="rId6" Type="http://schemas.openxmlformats.org/officeDocument/2006/relationships/image" Target="../media/image177.png"/><Relationship Id="rId5" Type="http://schemas.openxmlformats.org/officeDocument/2006/relationships/image" Target="../media/image26.png"/><Relationship Id="rId4" Type="http://schemas.openxmlformats.org/officeDocument/2006/relationships/notesSlide" Target="../notesSlides/notesSlide100.xml"/></Relationships>
</file>

<file path=ppt/slides/_rels/slide10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204.xml"/><Relationship Id="rId4" Type="http://schemas.openxmlformats.org/officeDocument/2006/relationships/slide" Target="slide2.xml"/></Relationships>
</file>

<file path=ppt/slides/_rels/slide106.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slideLayout" Target="../slideLayouts/slideLayout5.xml"/><Relationship Id="rId7" Type="http://schemas.openxmlformats.org/officeDocument/2006/relationships/image" Target="../media/image179.png"/><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image" Target="../media/image178.png"/><Relationship Id="rId11" Type="http://schemas.openxmlformats.org/officeDocument/2006/relationships/slide" Target="slide2.xml"/><Relationship Id="rId5" Type="http://schemas.openxmlformats.org/officeDocument/2006/relationships/image" Target="../media/image37.png"/><Relationship Id="rId10" Type="http://schemas.openxmlformats.org/officeDocument/2006/relationships/image" Target="../media/image6.png"/><Relationship Id="rId4" Type="http://schemas.openxmlformats.org/officeDocument/2006/relationships/notesSlide" Target="../notesSlides/notesSlide101.xml"/><Relationship Id="rId9" Type="http://schemas.openxmlformats.org/officeDocument/2006/relationships/image" Target="../media/image38.png"/></Relationships>
</file>

<file path=ppt/slides/_rels/slide107.xml.rels><?xml version="1.0" encoding="UTF-8" standalone="yes"?>
<Relationships xmlns="http://schemas.openxmlformats.org/package/2006/relationships"><Relationship Id="rId8" Type="http://schemas.openxmlformats.org/officeDocument/2006/relationships/slide" Target="slide109.xml"/><Relationship Id="rId13" Type="http://schemas.openxmlformats.org/officeDocument/2006/relationships/image" Target="../media/image184.png"/><Relationship Id="rId3" Type="http://schemas.openxmlformats.org/officeDocument/2006/relationships/slideLayout" Target="../slideLayouts/slideLayout5.xml"/><Relationship Id="rId7" Type="http://schemas.openxmlformats.org/officeDocument/2006/relationships/image" Target="../media/image181.png"/><Relationship Id="rId12" Type="http://schemas.openxmlformats.org/officeDocument/2006/relationships/slide" Target="slide111.xml"/><Relationship Id="rId2" Type="http://schemas.openxmlformats.org/officeDocument/2006/relationships/tags" Target="../tags/tag208.xml"/><Relationship Id="rId1" Type="http://schemas.openxmlformats.org/officeDocument/2006/relationships/tags" Target="../tags/tag207.xml"/><Relationship Id="rId6" Type="http://schemas.openxmlformats.org/officeDocument/2006/relationships/slide" Target="slide108.xml"/><Relationship Id="rId11" Type="http://schemas.openxmlformats.org/officeDocument/2006/relationships/image" Target="../media/image183.png"/><Relationship Id="rId5" Type="http://schemas.openxmlformats.org/officeDocument/2006/relationships/image" Target="../media/image38.png"/><Relationship Id="rId15" Type="http://schemas.openxmlformats.org/officeDocument/2006/relationships/slide" Target="slide2.xml"/><Relationship Id="rId10" Type="http://schemas.openxmlformats.org/officeDocument/2006/relationships/slide" Target="slide110.xml"/><Relationship Id="rId4" Type="http://schemas.openxmlformats.org/officeDocument/2006/relationships/notesSlide" Target="../notesSlides/notesSlide102.xml"/><Relationship Id="rId9" Type="http://schemas.openxmlformats.org/officeDocument/2006/relationships/image" Target="../media/image182.png"/><Relationship Id="rId14" Type="http://schemas.openxmlformats.org/officeDocument/2006/relationships/image" Target="../media/image6.png"/></Relationships>
</file>

<file path=ppt/slides/_rels/slide108.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210.xml"/><Relationship Id="rId1" Type="http://schemas.openxmlformats.org/officeDocument/2006/relationships/tags" Target="../tags/tag209.xml"/><Relationship Id="rId6" Type="http://schemas.openxmlformats.org/officeDocument/2006/relationships/image" Target="../media/image181.png"/><Relationship Id="rId5" Type="http://schemas.openxmlformats.org/officeDocument/2006/relationships/image" Target="../media/image38.png"/><Relationship Id="rId4" Type="http://schemas.openxmlformats.org/officeDocument/2006/relationships/notesSlide" Target="../notesSlides/notesSlide103.xml"/></Relationships>
</file>

<file path=ppt/slides/_rels/slide10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image" Target="../media/image182.png"/><Relationship Id="rId5" Type="http://schemas.openxmlformats.org/officeDocument/2006/relationships/image" Target="../media/image38.png"/><Relationship Id="rId4" Type="http://schemas.openxmlformats.org/officeDocument/2006/relationships/notesSlide" Target="../notesSlides/notesSlide104.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69.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64.png"/><Relationship Id="rId5" Type="http://schemas.openxmlformats.org/officeDocument/2006/relationships/image" Target="../media/image66.png"/><Relationship Id="rId4" Type="http://schemas.openxmlformats.org/officeDocument/2006/relationships/notesSlide" Target="../notesSlides/notesSlide9.xml"/><Relationship Id="rId9" Type="http://schemas.openxmlformats.org/officeDocument/2006/relationships/slide" Target="slide2.xml"/></Relationships>
</file>

<file path=ppt/slides/_rels/slide110.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214.xml"/><Relationship Id="rId1" Type="http://schemas.openxmlformats.org/officeDocument/2006/relationships/tags" Target="../tags/tag213.xml"/><Relationship Id="rId6" Type="http://schemas.openxmlformats.org/officeDocument/2006/relationships/image" Target="../media/image183.png"/><Relationship Id="rId5" Type="http://schemas.openxmlformats.org/officeDocument/2006/relationships/image" Target="../media/image38.png"/><Relationship Id="rId4" Type="http://schemas.openxmlformats.org/officeDocument/2006/relationships/notesSlide" Target="../notesSlides/notesSlide105.xml"/></Relationships>
</file>

<file path=ppt/slides/_rels/slide111.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216.xml"/><Relationship Id="rId1" Type="http://schemas.openxmlformats.org/officeDocument/2006/relationships/tags" Target="../tags/tag215.xml"/><Relationship Id="rId6" Type="http://schemas.openxmlformats.org/officeDocument/2006/relationships/image" Target="../media/image184.png"/><Relationship Id="rId5" Type="http://schemas.openxmlformats.org/officeDocument/2006/relationships/image" Target="../media/image38.png"/><Relationship Id="rId4" Type="http://schemas.openxmlformats.org/officeDocument/2006/relationships/notesSlide" Target="../notesSlides/notesSlide106.xml"/></Relationships>
</file>

<file path=ppt/slides/_rels/slide11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image" Target="../media/image185.png"/><Relationship Id="rId5" Type="http://schemas.openxmlformats.org/officeDocument/2006/relationships/image" Target="../media/image37.png"/><Relationship Id="rId4" Type="http://schemas.openxmlformats.org/officeDocument/2006/relationships/notesSlide" Target="../notesSlides/notesSlide107.xml"/></Relationships>
</file>

<file path=ppt/slides/_rels/slide1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slide" Target="slide2.xml"/><Relationship Id="rId2" Type="http://schemas.openxmlformats.org/officeDocument/2006/relationships/tags" Target="../tags/tag220.xml"/><Relationship Id="rId1" Type="http://schemas.openxmlformats.org/officeDocument/2006/relationships/tags" Target="../tags/tag219.xml"/><Relationship Id="rId6" Type="http://schemas.openxmlformats.org/officeDocument/2006/relationships/image" Target="../media/image6.png"/><Relationship Id="rId5" Type="http://schemas.openxmlformats.org/officeDocument/2006/relationships/image" Target="../media/image178.png"/><Relationship Id="rId4" Type="http://schemas.openxmlformats.org/officeDocument/2006/relationships/notesSlide" Target="../notesSlides/notesSlide108.xml"/></Relationships>
</file>

<file path=ppt/slides/_rels/slide1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slide" Target="slide2.xml"/><Relationship Id="rId2" Type="http://schemas.openxmlformats.org/officeDocument/2006/relationships/tags" Target="../tags/tag222.xml"/><Relationship Id="rId1" Type="http://schemas.openxmlformats.org/officeDocument/2006/relationships/tags" Target="../tags/tag221.xml"/><Relationship Id="rId6" Type="http://schemas.openxmlformats.org/officeDocument/2006/relationships/image" Target="../media/image6.png"/><Relationship Id="rId5" Type="http://schemas.openxmlformats.org/officeDocument/2006/relationships/image" Target="../media/image179.png"/><Relationship Id="rId4" Type="http://schemas.openxmlformats.org/officeDocument/2006/relationships/notesSlide" Target="../notesSlides/notesSlide109.xml"/></Relationships>
</file>

<file path=ppt/slides/_rels/slide115.xml.rels><?xml version="1.0" encoding="UTF-8" standalone="yes"?>
<Relationships xmlns="http://schemas.openxmlformats.org/package/2006/relationships"><Relationship Id="rId8" Type="http://schemas.openxmlformats.org/officeDocument/2006/relationships/image" Target="../media/image188.png"/><Relationship Id="rId13"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87.png"/><Relationship Id="rId12" Type="http://schemas.openxmlformats.org/officeDocument/2006/relationships/image" Target="../media/image115.png"/><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image" Target="../media/image186.png"/><Relationship Id="rId11" Type="http://schemas.openxmlformats.org/officeDocument/2006/relationships/slide" Target="slide70.xml"/><Relationship Id="rId5" Type="http://schemas.openxmlformats.org/officeDocument/2006/relationships/image" Target="../media/image22.png"/><Relationship Id="rId10" Type="http://schemas.openxmlformats.org/officeDocument/2006/relationships/image" Target="../media/image40.png"/><Relationship Id="rId4" Type="http://schemas.openxmlformats.org/officeDocument/2006/relationships/notesSlide" Target="../notesSlides/notesSlide110.xml"/><Relationship Id="rId9" Type="http://schemas.openxmlformats.org/officeDocument/2006/relationships/image" Target="../media/image189.png"/><Relationship Id="rId14" Type="http://schemas.openxmlformats.org/officeDocument/2006/relationships/slide" Target="slide2.xml"/></Relationships>
</file>

<file path=ppt/slides/_rels/slide1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226.xml"/><Relationship Id="rId1" Type="http://schemas.openxmlformats.org/officeDocument/2006/relationships/tags" Target="../tags/tag225.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40.png"/><Relationship Id="rId10" Type="http://schemas.openxmlformats.org/officeDocument/2006/relationships/image" Target="../media/image6.png"/><Relationship Id="rId4" Type="http://schemas.openxmlformats.org/officeDocument/2006/relationships/notesSlide" Target="../notesSlides/notesSlide111.xml"/><Relationship Id="rId9" Type="http://schemas.openxmlformats.org/officeDocument/2006/relationships/image" Target="../media/image190.png"/></Relationships>
</file>

<file path=ppt/slides/_rels/slide1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40.png"/><Relationship Id="rId10" Type="http://schemas.openxmlformats.org/officeDocument/2006/relationships/image" Target="../media/image6.png"/><Relationship Id="rId4" Type="http://schemas.openxmlformats.org/officeDocument/2006/relationships/notesSlide" Target="../notesSlides/notesSlide112.xml"/><Relationship Id="rId9" Type="http://schemas.openxmlformats.org/officeDocument/2006/relationships/image" Target="../media/image191.png"/></Relationships>
</file>

<file path=ppt/slides/_rels/slide1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40.png"/><Relationship Id="rId10" Type="http://schemas.openxmlformats.org/officeDocument/2006/relationships/image" Target="../media/image6.png"/><Relationship Id="rId4" Type="http://schemas.openxmlformats.org/officeDocument/2006/relationships/notesSlide" Target="../notesSlides/notesSlide113.xml"/><Relationship Id="rId9" Type="http://schemas.openxmlformats.org/officeDocument/2006/relationships/image" Target="../media/image192.png"/></Relationships>
</file>

<file path=ppt/slides/_rels/slide11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232.xml"/><Relationship Id="rId1" Type="http://schemas.openxmlformats.org/officeDocument/2006/relationships/tags" Target="../tags/tag231.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40.png"/><Relationship Id="rId10" Type="http://schemas.openxmlformats.org/officeDocument/2006/relationships/image" Target="../media/image6.png"/><Relationship Id="rId4" Type="http://schemas.openxmlformats.org/officeDocument/2006/relationships/notesSlide" Target="../notesSlides/notesSlide114.xml"/><Relationship Id="rId9" Type="http://schemas.openxmlformats.org/officeDocument/2006/relationships/image" Target="../media/image193.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69.png"/><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64.png"/><Relationship Id="rId5" Type="http://schemas.openxmlformats.org/officeDocument/2006/relationships/image" Target="../media/image66.png"/><Relationship Id="rId4" Type="http://schemas.openxmlformats.org/officeDocument/2006/relationships/notesSlide" Target="../notesSlides/notesSlide10.xml"/><Relationship Id="rId9" Type="http://schemas.openxmlformats.org/officeDocument/2006/relationships/slide" Target="slide2.xml"/></Relationships>
</file>

<file path=ppt/slides/_rels/slide1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40.png"/><Relationship Id="rId10" Type="http://schemas.openxmlformats.org/officeDocument/2006/relationships/image" Target="../media/image6.png"/><Relationship Id="rId4" Type="http://schemas.openxmlformats.org/officeDocument/2006/relationships/notesSlide" Target="../notesSlides/notesSlide115.xml"/><Relationship Id="rId9" Type="http://schemas.openxmlformats.org/officeDocument/2006/relationships/image" Target="../media/image194.png"/></Relationships>
</file>

<file path=ppt/slides/_rels/slide12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236.xml"/><Relationship Id="rId1" Type="http://schemas.openxmlformats.org/officeDocument/2006/relationships/tags" Target="../tags/tag235.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40.png"/><Relationship Id="rId10" Type="http://schemas.openxmlformats.org/officeDocument/2006/relationships/image" Target="../media/image6.png"/><Relationship Id="rId4" Type="http://schemas.openxmlformats.org/officeDocument/2006/relationships/notesSlide" Target="../notesSlides/notesSlide116.xml"/><Relationship Id="rId9" Type="http://schemas.openxmlformats.org/officeDocument/2006/relationships/image" Target="../media/image195.png"/></Relationships>
</file>

<file path=ppt/slides/_rels/slide12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238.xml"/><Relationship Id="rId1" Type="http://schemas.openxmlformats.org/officeDocument/2006/relationships/tags" Target="../tags/tag237.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40.png"/><Relationship Id="rId10" Type="http://schemas.openxmlformats.org/officeDocument/2006/relationships/image" Target="../media/image6.png"/><Relationship Id="rId4" Type="http://schemas.openxmlformats.org/officeDocument/2006/relationships/notesSlide" Target="../notesSlides/notesSlide117.xml"/><Relationship Id="rId9" Type="http://schemas.openxmlformats.org/officeDocument/2006/relationships/image" Target="../media/image196.png"/></Relationships>
</file>

<file path=ppt/slides/_rels/slide12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40.png"/><Relationship Id="rId10" Type="http://schemas.openxmlformats.org/officeDocument/2006/relationships/image" Target="../media/image6.png"/><Relationship Id="rId4" Type="http://schemas.openxmlformats.org/officeDocument/2006/relationships/notesSlide" Target="../notesSlides/notesSlide118.xml"/><Relationship Id="rId9" Type="http://schemas.openxmlformats.org/officeDocument/2006/relationships/image" Target="../media/image197.png"/></Relationships>
</file>

<file path=ppt/slides/_rels/slide12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242.xml"/><Relationship Id="rId1" Type="http://schemas.openxmlformats.org/officeDocument/2006/relationships/tags" Target="../tags/tag241.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39.png"/><Relationship Id="rId10" Type="http://schemas.openxmlformats.org/officeDocument/2006/relationships/image" Target="../media/image6.png"/><Relationship Id="rId4" Type="http://schemas.openxmlformats.org/officeDocument/2006/relationships/notesSlide" Target="../notesSlides/notesSlide119.xml"/><Relationship Id="rId9" Type="http://schemas.openxmlformats.org/officeDocument/2006/relationships/image" Target="../media/image198.png"/></Relationships>
</file>

<file path=ppt/slides/_rels/slide12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244.xml"/><Relationship Id="rId1" Type="http://schemas.openxmlformats.org/officeDocument/2006/relationships/tags" Target="../tags/tag243.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39.png"/><Relationship Id="rId10" Type="http://schemas.openxmlformats.org/officeDocument/2006/relationships/image" Target="../media/image6.png"/><Relationship Id="rId4" Type="http://schemas.openxmlformats.org/officeDocument/2006/relationships/notesSlide" Target="../notesSlides/notesSlide120.xml"/><Relationship Id="rId9" Type="http://schemas.openxmlformats.org/officeDocument/2006/relationships/image" Target="../media/image199.png"/></Relationships>
</file>

<file path=ppt/slides/_rels/slide12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39.png"/><Relationship Id="rId10" Type="http://schemas.openxmlformats.org/officeDocument/2006/relationships/image" Target="../media/image6.png"/><Relationship Id="rId4" Type="http://schemas.openxmlformats.org/officeDocument/2006/relationships/notesSlide" Target="../notesSlides/notesSlide121.xml"/><Relationship Id="rId9" Type="http://schemas.openxmlformats.org/officeDocument/2006/relationships/image" Target="../media/image200.png"/></Relationships>
</file>

<file path=ppt/slides/_rels/slide12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248.xml"/><Relationship Id="rId1" Type="http://schemas.openxmlformats.org/officeDocument/2006/relationships/tags" Target="../tags/tag247.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39.png"/><Relationship Id="rId10" Type="http://schemas.openxmlformats.org/officeDocument/2006/relationships/image" Target="../media/image6.png"/><Relationship Id="rId4" Type="http://schemas.openxmlformats.org/officeDocument/2006/relationships/notesSlide" Target="../notesSlides/notesSlide122.xml"/><Relationship Id="rId9" Type="http://schemas.openxmlformats.org/officeDocument/2006/relationships/image" Target="../media/image201.png"/></Relationships>
</file>

<file path=ppt/slides/_rels/slide12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250.xml"/><Relationship Id="rId1" Type="http://schemas.openxmlformats.org/officeDocument/2006/relationships/tags" Target="../tags/tag249.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39.png"/><Relationship Id="rId10" Type="http://schemas.openxmlformats.org/officeDocument/2006/relationships/image" Target="../media/image6.png"/><Relationship Id="rId4" Type="http://schemas.openxmlformats.org/officeDocument/2006/relationships/notesSlide" Target="../notesSlides/notesSlide123.xml"/><Relationship Id="rId9" Type="http://schemas.openxmlformats.org/officeDocument/2006/relationships/image" Target="../media/image202.png"/></Relationships>
</file>

<file path=ppt/slides/_rels/slide12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42.png"/><Relationship Id="rId2" Type="http://schemas.openxmlformats.org/officeDocument/2006/relationships/tags" Target="../tags/tag252.xml"/><Relationship Id="rId1" Type="http://schemas.openxmlformats.org/officeDocument/2006/relationships/tags" Target="../tags/tag251.xml"/><Relationship Id="rId6" Type="http://schemas.openxmlformats.org/officeDocument/2006/relationships/image" Target="../media/image115.png"/><Relationship Id="rId11" Type="http://schemas.openxmlformats.org/officeDocument/2006/relationships/slide" Target="slide2.xml"/><Relationship Id="rId5" Type="http://schemas.openxmlformats.org/officeDocument/2006/relationships/slide" Target="slide70.xml"/><Relationship Id="rId10" Type="http://schemas.openxmlformats.org/officeDocument/2006/relationships/image" Target="../media/image6.png"/><Relationship Id="rId4" Type="http://schemas.openxmlformats.org/officeDocument/2006/relationships/notesSlide" Target="../notesSlides/notesSlide124.xml"/><Relationship Id="rId9" Type="http://schemas.openxmlformats.org/officeDocument/2006/relationships/image" Target="../media/image203.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69.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64.png"/><Relationship Id="rId5" Type="http://schemas.openxmlformats.org/officeDocument/2006/relationships/image" Target="../media/image66.png"/><Relationship Id="rId4" Type="http://schemas.openxmlformats.org/officeDocument/2006/relationships/notesSlide" Target="../notesSlides/notesSlide11.xml"/><Relationship Id="rId9" Type="http://schemas.openxmlformats.org/officeDocument/2006/relationships/slide" Target="slide2.xml"/></Relationships>
</file>

<file path=ppt/slides/_rels/slide13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42.png"/><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image" Target="../media/image115.png"/><Relationship Id="rId11" Type="http://schemas.openxmlformats.org/officeDocument/2006/relationships/slide" Target="slide2.xml"/><Relationship Id="rId5" Type="http://schemas.openxmlformats.org/officeDocument/2006/relationships/slide" Target="slide70.xml"/><Relationship Id="rId10" Type="http://schemas.openxmlformats.org/officeDocument/2006/relationships/image" Target="../media/image6.png"/><Relationship Id="rId4" Type="http://schemas.openxmlformats.org/officeDocument/2006/relationships/notesSlide" Target="../notesSlides/notesSlide125.xml"/><Relationship Id="rId9" Type="http://schemas.openxmlformats.org/officeDocument/2006/relationships/image" Target="../media/image204.png"/></Relationships>
</file>

<file path=ppt/slides/_rels/slide13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42.png"/><Relationship Id="rId2" Type="http://schemas.openxmlformats.org/officeDocument/2006/relationships/tags" Target="../tags/tag256.xml"/><Relationship Id="rId1" Type="http://schemas.openxmlformats.org/officeDocument/2006/relationships/tags" Target="../tags/tag255.xml"/><Relationship Id="rId6" Type="http://schemas.openxmlformats.org/officeDocument/2006/relationships/image" Target="../media/image115.png"/><Relationship Id="rId11" Type="http://schemas.openxmlformats.org/officeDocument/2006/relationships/slide" Target="slide2.xml"/><Relationship Id="rId5" Type="http://schemas.openxmlformats.org/officeDocument/2006/relationships/slide" Target="slide70.xml"/><Relationship Id="rId10" Type="http://schemas.openxmlformats.org/officeDocument/2006/relationships/image" Target="../media/image6.png"/><Relationship Id="rId4" Type="http://schemas.openxmlformats.org/officeDocument/2006/relationships/notesSlide" Target="../notesSlides/notesSlide126.xml"/><Relationship Id="rId9" Type="http://schemas.openxmlformats.org/officeDocument/2006/relationships/image" Target="../media/image205.png"/></Relationships>
</file>

<file path=ppt/slides/_rels/slide13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42.png"/><Relationship Id="rId2" Type="http://schemas.openxmlformats.org/officeDocument/2006/relationships/tags" Target="../tags/tag258.xml"/><Relationship Id="rId1" Type="http://schemas.openxmlformats.org/officeDocument/2006/relationships/tags" Target="../tags/tag257.xml"/><Relationship Id="rId6" Type="http://schemas.openxmlformats.org/officeDocument/2006/relationships/image" Target="../media/image115.png"/><Relationship Id="rId11" Type="http://schemas.openxmlformats.org/officeDocument/2006/relationships/slide" Target="slide2.xml"/><Relationship Id="rId5" Type="http://schemas.openxmlformats.org/officeDocument/2006/relationships/slide" Target="slide70.xml"/><Relationship Id="rId10" Type="http://schemas.openxmlformats.org/officeDocument/2006/relationships/image" Target="../media/image6.png"/><Relationship Id="rId4" Type="http://schemas.openxmlformats.org/officeDocument/2006/relationships/notesSlide" Target="../notesSlides/notesSlide127.xml"/><Relationship Id="rId9" Type="http://schemas.openxmlformats.org/officeDocument/2006/relationships/image" Target="../media/image206.png"/></Relationships>
</file>

<file path=ppt/slides/_rels/slide1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42.png"/><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image" Target="../media/image115.png"/><Relationship Id="rId11" Type="http://schemas.openxmlformats.org/officeDocument/2006/relationships/slide" Target="slide2.xml"/><Relationship Id="rId5" Type="http://schemas.openxmlformats.org/officeDocument/2006/relationships/slide" Target="slide70.xml"/><Relationship Id="rId10" Type="http://schemas.openxmlformats.org/officeDocument/2006/relationships/image" Target="../media/image6.png"/><Relationship Id="rId4" Type="http://schemas.openxmlformats.org/officeDocument/2006/relationships/notesSlide" Target="../notesSlides/notesSlide128.xml"/><Relationship Id="rId9" Type="http://schemas.openxmlformats.org/officeDocument/2006/relationships/image" Target="../media/image206.png"/></Relationships>
</file>

<file path=ppt/slides/_rels/slide13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42.png"/><Relationship Id="rId12" Type="http://schemas.openxmlformats.org/officeDocument/2006/relationships/slide" Target="slide2.xml"/><Relationship Id="rId2" Type="http://schemas.openxmlformats.org/officeDocument/2006/relationships/tags" Target="../tags/tag262.xml"/><Relationship Id="rId1" Type="http://schemas.openxmlformats.org/officeDocument/2006/relationships/tags" Target="../tags/tag261.xml"/><Relationship Id="rId6" Type="http://schemas.openxmlformats.org/officeDocument/2006/relationships/image" Target="../media/image115.png"/><Relationship Id="rId11" Type="http://schemas.openxmlformats.org/officeDocument/2006/relationships/image" Target="../media/image6.png"/><Relationship Id="rId5" Type="http://schemas.openxmlformats.org/officeDocument/2006/relationships/slide" Target="slide70.xml"/><Relationship Id="rId10" Type="http://schemas.openxmlformats.org/officeDocument/2006/relationships/image" Target="../media/image208.png"/><Relationship Id="rId4" Type="http://schemas.openxmlformats.org/officeDocument/2006/relationships/notesSlide" Target="../notesSlides/notesSlide129.xml"/><Relationship Id="rId9" Type="http://schemas.openxmlformats.org/officeDocument/2006/relationships/image" Target="../media/image207.png"/></Relationships>
</file>

<file path=ppt/slides/_rels/slide13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42.png"/><Relationship Id="rId2" Type="http://schemas.openxmlformats.org/officeDocument/2006/relationships/tags" Target="../tags/tag264.xml"/><Relationship Id="rId1" Type="http://schemas.openxmlformats.org/officeDocument/2006/relationships/tags" Target="../tags/tag263.xml"/><Relationship Id="rId6" Type="http://schemas.openxmlformats.org/officeDocument/2006/relationships/image" Target="../media/image115.png"/><Relationship Id="rId11" Type="http://schemas.openxmlformats.org/officeDocument/2006/relationships/slide" Target="slide2.xml"/><Relationship Id="rId5" Type="http://schemas.openxmlformats.org/officeDocument/2006/relationships/slide" Target="slide70.xml"/><Relationship Id="rId10" Type="http://schemas.openxmlformats.org/officeDocument/2006/relationships/image" Target="../media/image6.png"/><Relationship Id="rId4" Type="http://schemas.openxmlformats.org/officeDocument/2006/relationships/notesSlide" Target="../notesSlides/notesSlide130.xml"/><Relationship Id="rId9" Type="http://schemas.openxmlformats.org/officeDocument/2006/relationships/image" Target="../media/image209.png"/></Relationships>
</file>

<file path=ppt/slides/_rels/slide136.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slideLayout" Target="../slideLayouts/slideLayout5.xml"/><Relationship Id="rId7" Type="http://schemas.openxmlformats.org/officeDocument/2006/relationships/slide" Target="slide7.xml"/><Relationship Id="rId12" Type="http://schemas.openxmlformats.org/officeDocument/2006/relationships/image" Target="../media/image210.png"/><Relationship Id="rId2" Type="http://schemas.openxmlformats.org/officeDocument/2006/relationships/tags" Target="../tags/tag266.xml"/><Relationship Id="rId1" Type="http://schemas.openxmlformats.org/officeDocument/2006/relationships/tags" Target="../tags/tag265.xml"/><Relationship Id="rId6" Type="http://schemas.openxmlformats.org/officeDocument/2006/relationships/image" Target="../media/image6.png"/><Relationship Id="rId11" Type="http://schemas.openxmlformats.org/officeDocument/2006/relationships/image" Target="../media/image22.png"/><Relationship Id="rId5" Type="http://schemas.openxmlformats.org/officeDocument/2006/relationships/slide" Target="slide2.xml"/><Relationship Id="rId10" Type="http://schemas.openxmlformats.org/officeDocument/2006/relationships/image" Target="../media/image42.png"/><Relationship Id="rId4" Type="http://schemas.openxmlformats.org/officeDocument/2006/relationships/notesSlide" Target="../notesSlides/notesSlide131.xml"/><Relationship Id="rId9" Type="http://schemas.openxmlformats.org/officeDocument/2006/relationships/image" Target="../media/image115.png"/></Relationships>
</file>

<file path=ppt/slides/_rels/slide13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268.xml"/><Relationship Id="rId1" Type="http://schemas.openxmlformats.org/officeDocument/2006/relationships/tags" Target="../tags/tag267.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notesSlide" Target="../notesSlides/notesSlide132.xml"/></Relationships>
</file>

<file path=ppt/slides/_rels/slide13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slide" Target="slide2.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image" Target="../media/image6.png"/><Relationship Id="rId5" Type="http://schemas.openxmlformats.org/officeDocument/2006/relationships/image" Target="../media/image178.png"/><Relationship Id="rId4" Type="http://schemas.openxmlformats.org/officeDocument/2006/relationships/notesSlide" Target="../notesSlides/notesSlide133.xml"/></Relationships>
</file>

<file path=ppt/slides/_rels/slide13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272.xml"/><Relationship Id="rId1" Type="http://schemas.openxmlformats.org/officeDocument/2006/relationships/tags" Target="../tags/tag271.xml"/><Relationship Id="rId6" Type="http://schemas.openxmlformats.org/officeDocument/2006/relationships/image" Target="../media/image179.png"/><Relationship Id="rId5" Type="http://schemas.openxmlformats.org/officeDocument/2006/relationships/image" Target="../media/image22.png"/><Relationship Id="rId4" Type="http://schemas.openxmlformats.org/officeDocument/2006/relationships/notesSlide" Target="../notesSlides/notesSlide134.xml"/></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70.png"/><Relationship Id="rId2" Type="http://schemas.openxmlformats.org/officeDocument/2006/relationships/tags" Target="../tags/tag26.xml"/><Relationship Id="rId1" Type="http://schemas.openxmlformats.org/officeDocument/2006/relationships/tags" Target="../tags/tag25.xml"/><Relationship Id="rId6" Type="http://schemas.openxmlformats.org/officeDocument/2006/relationships/image" Target="../media/image64.png"/><Relationship Id="rId5" Type="http://schemas.openxmlformats.org/officeDocument/2006/relationships/image" Target="../media/image66.png"/><Relationship Id="rId4" Type="http://schemas.openxmlformats.org/officeDocument/2006/relationships/notesSlide" Target="../notesSlides/notesSlide12.xml"/><Relationship Id="rId9" Type="http://schemas.openxmlformats.org/officeDocument/2006/relationships/slide" Target="slide2.xml"/></Relationships>
</file>

<file path=ppt/slides/_rels/slide1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70.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64.png"/><Relationship Id="rId5" Type="http://schemas.openxmlformats.org/officeDocument/2006/relationships/image" Target="../media/image66.png"/><Relationship Id="rId4" Type="http://schemas.openxmlformats.org/officeDocument/2006/relationships/notesSlide" Target="../notesSlides/notesSlide13.xml"/><Relationship Id="rId9" Type="http://schemas.openxmlformats.org/officeDocument/2006/relationships/slide" Target="slide2.xml"/></Relationships>
</file>

<file path=ppt/slides/_rels/slide1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71.png"/><Relationship Id="rId5" Type="http://schemas.openxmlformats.org/officeDocument/2006/relationships/image" Target="../media/image33.png"/><Relationship Id="rId4"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slide" Target="slide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slide" Target="slide2.xml"/><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slide" Target="slide31.xml"/><Relationship Id="rId12" Type="http://schemas.openxmlformats.org/officeDocument/2006/relationships/image" Target="../media/image28.png"/><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image" Target="../media/image72.png"/><Relationship Id="rId11" Type="http://schemas.openxmlformats.org/officeDocument/2006/relationships/slide" Target="slide28.xml"/><Relationship Id="rId5" Type="http://schemas.openxmlformats.org/officeDocument/2006/relationships/slide" Target="slide20.xml"/><Relationship Id="rId10" Type="http://schemas.openxmlformats.org/officeDocument/2006/relationships/image" Target="../media/image27.png"/><Relationship Id="rId4" Type="http://schemas.openxmlformats.org/officeDocument/2006/relationships/notesSlide" Target="../notesSlides/notesSlide16.xml"/><Relationship Id="rId9" Type="http://schemas.openxmlformats.org/officeDocument/2006/relationships/slide" Target="slide22.xml"/><Relationship Id="rId14" Type="http://schemas.openxmlformats.org/officeDocument/2006/relationships/slide" Target="slide2.xml"/></Relationships>
</file>

<file path=ppt/slides/_rels/slide2.xml.rels><?xml version="1.0" encoding="UTF-8" standalone="yes"?>
<Relationships xmlns="http://schemas.openxmlformats.org/package/2006/relationships"><Relationship Id="rId13" Type="http://schemas.openxmlformats.org/officeDocument/2006/relationships/image" Target="../media/image21.png"/><Relationship Id="rId18" Type="http://schemas.openxmlformats.org/officeDocument/2006/relationships/slide" Target="slide96.xml"/><Relationship Id="rId26" Type="http://schemas.openxmlformats.org/officeDocument/2006/relationships/image" Target="../media/image29.png"/><Relationship Id="rId39" Type="http://schemas.openxmlformats.org/officeDocument/2006/relationships/slide" Target="slide79.xml"/><Relationship Id="rId3" Type="http://schemas.openxmlformats.org/officeDocument/2006/relationships/hyperlink" Target="https://www.mybullseyeaccount.com/new-quote-public" TargetMode="External"/><Relationship Id="rId21" Type="http://schemas.openxmlformats.org/officeDocument/2006/relationships/image" Target="../media/image26.png"/><Relationship Id="rId34" Type="http://schemas.openxmlformats.org/officeDocument/2006/relationships/image" Target="../media/image33.png"/><Relationship Id="rId42" Type="http://schemas.openxmlformats.org/officeDocument/2006/relationships/image" Target="../media/image37.png"/><Relationship Id="rId47" Type="http://schemas.openxmlformats.org/officeDocument/2006/relationships/slide" Target="slide115.xml"/><Relationship Id="rId50" Type="http://schemas.openxmlformats.org/officeDocument/2006/relationships/image" Target="../media/image41.png"/><Relationship Id="rId7" Type="http://schemas.openxmlformats.org/officeDocument/2006/relationships/image" Target="../media/image15.png"/><Relationship Id="rId12" Type="http://schemas.openxmlformats.org/officeDocument/2006/relationships/image" Target="../media/image20.png"/><Relationship Id="rId17" Type="http://schemas.openxmlformats.org/officeDocument/2006/relationships/image" Target="../media/image23.png"/><Relationship Id="rId25" Type="http://schemas.openxmlformats.org/officeDocument/2006/relationships/slide" Target="slide66.xml"/><Relationship Id="rId33" Type="http://schemas.openxmlformats.org/officeDocument/2006/relationships/slide" Target="slide6.xml"/><Relationship Id="rId38" Type="http://schemas.openxmlformats.org/officeDocument/2006/relationships/image" Target="../media/image35.png"/><Relationship Id="rId46" Type="http://schemas.openxmlformats.org/officeDocument/2006/relationships/image" Target="../media/image39.png"/><Relationship Id="rId2" Type="http://schemas.openxmlformats.org/officeDocument/2006/relationships/slideLayout" Target="../slideLayouts/slideLayout17.xml"/><Relationship Id="rId16" Type="http://schemas.openxmlformats.org/officeDocument/2006/relationships/slide" Target="slide3.xml"/><Relationship Id="rId20" Type="http://schemas.openxmlformats.org/officeDocument/2006/relationships/image" Target="../media/image25.png"/><Relationship Id="rId29" Type="http://schemas.openxmlformats.org/officeDocument/2006/relationships/slide" Target="slide88.xml"/><Relationship Id="rId41" Type="http://schemas.openxmlformats.org/officeDocument/2006/relationships/slide" Target="slide112.xml"/><Relationship Id="rId1" Type="http://schemas.openxmlformats.org/officeDocument/2006/relationships/tags" Target="../tags/tag3.xml"/><Relationship Id="rId6" Type="http://schemas.openxmlformats.org/officeDocument/2006/relationships/image" Target="../media/image14.jpg"/><Relationship Id="rId11" Type="http://schemas.openxmlformats.org/officeDocument/2006/relationships/image" Target="../media/image19.png"/><Relationship Id="rId24" Type="http://schemas.openxmlformats.org/officeDocument/2006/relationships/image" Target="../media/image28.png"/><Relationship Id="rId32" Type="http://schemas.openxmlformats.org/officeDocument/2006/relationships/image" Target="../media/image32.png"/><Relationship Id="rId37" Type="http://schemas.openxmlformats.org/officeDocument/2006/relationships/slide" Target="slide53.xml"/><Relationship Id="rId40" Type="http://schemas.openxmlformats.org/officeDocument/2006/relationships/image" Target="../media/image36.png"/><Relationship Id="rId45" Type="http://schemas.openxmlformats.org/officeDocument/2006/relationships/slide" Target="slide124.xml"/><Relationship Id="rId5" Type="http://schemas.openxmlformats.org/officeDocument/2006/relationships/hyperlink" Target="mailto:Salessupport@bullseyetelecom.com" TargetMode="External"/><Relationship Id="rId15" Type="http://schemas.openxmlformats.org/officeDocument/2006/relationships/slide" Target="slide137.xml"/><Relationship Id="rId23" Type="http://schemas.openxmlformats.org/officeDocument/2006/relationships/image" Target="../media/image27.png"/><Relationship Id="rId28" Type="http://schemas.openxmlformats.org/officeDocument/2006/relationships/image" Target="../media/image30.png"/><Relationship Id="rId36" Type="http://schemas.openxmlformats.org/officeDocument/2006/relationships/image" Target="../media/image34.png"/><Relationship Id="rId49" Type="http://schemas.openxmlformats.org/officeDocument/2006/relationships/slide" Target="slide32.xml"/><Relationship Id="rId10" Type="http://schemas.openxmlformats.org/officeDocument/2006/relationships/image" Target="../media/image18.png"/><Relationship Id="rId19" Type="http://schemas.openxmlformats.org/officeDocument/2006/relationships/image" Target="../media/image24.png"/><Relationship Id="rId31" Type="http://schemas.openxmlformats.org/officeDocument/2006/relationships/slide" Target="slide5.xml"/><Relationship Id="rId44" Type="http://schemas.openxmlformats.org/officeDocument/2006/relationships/image" Target="../media/image38.png"/><Relationship Id="rId52" Type="http://schemas.openxmlformats.org/officeDocument/2006/relationships/image" Target="../media/image42.png"/><Relationship Id="rId4" Type="http://schemas.openxmlformats.org/officeDocument/2006/relationships/hyperlink" Target="https://www.mybullseyeaccount.com/login" TargetMode="External"/><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slide" Target="slide19.xml"/><Relationship Id="rId27" Type="http://schemas.openxmlformats.org/officeDocument/2006/relationships/slide" Target="slide77.xml"/><Relationship Id="rId30" Type="http://schemas.openxmlformats.org/officeDocument/2006/relationships/image" Target="../media/image31.png"/><Relationship Id="rId35" Type="http://schemas.openxmlformats.org/officeDocument/2006/relationships/slide" Target="slide7.xml"/><Relationship Id="rId43" Type="http://schemas.openxmlformats.org/officeDocument/2006/relationships/slide" Target="slide107.xml"/><Relationship Id="rId48" Type="http://schemas.openxmlformats.org/officeDocument/2006/relationships/image" Target="../media/image40.png"/><Relationship Id="rId8" Type="http://schemas.openxmlformats.org/officeDocument/2006/relationships/image" Target="../media/image16.png"/><Relationship Id="rId51" Type="http://schemas.openxmlformats.org/officeDocument/2006/relationships/slide" Target="slide129.xml"/></Relationships>
</file>

<file path=ppt/slides/_rels/slide20.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image" Target="../media/image74.png"/><Relationship Id="rId5" Type="http://schemas.openxmlformats.org/officeDocument/2006/relationships/image" Target="../media/image72.png"/><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 Target="slide2.xml"/><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5.xml"/><Relationship Id="rId7" Type="http://schemas.openxmlformats.org/officeDocument/2006/relationships/image" Target="../media/image77.png"/><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image" Target="../media/image76.png"/><Relationship Id="rId5" Type="http://schemas.openxmlformats.org/officeDocument/2006/relationships/image" Target="../media/image75.png"/><Relationship Id="rId10" Type="http://schemas.openxmlformats.org/officeDocument/2006/relationships/slide" Target="slide2.xml"/><Relationship Id="rId4" Type="http://schemas.openxmlformats.org/officeDocument/2006/relationships/notesSlide" Target="../notesSlides/notesSlide19.xml"/><Relationship Id="rId9"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42.xml"/><Relationship Id="rId5" Type="http://schemas.openxmlformats.org/officeDocument/2006/relationships/image" Target="../media/image77.png"/><Relationship Id="rId4" Type="http://schemas.openxmlformats.org/officeDocument/2006/relationships/slide" Target="slide3.xml"/></Relationships>
</file>

<file path=ppt/slides/_rels/slide24.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image" Target="../media/image27.png"/><Relationship Id="rId5" Type="http://schemas.openxmlformats.org/officeDocument/2006/relationships/image" Target="../media/image77.png"/><Relationship Id="rId4" Type="http://schemas.openxmlformats.org/officeDocument/2006/relationships/notesSlide" Target="../notesSlides/notesSlide21.xml"/></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78.png"/><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image" Target="../media/image27.png"/><Relationship Id="rId5" Type="http://schemas.openxmlformats.org/officeDocument/2006/relationships/image" Target="../media/image77.png"/><Relationship Id="rId4" Type="http://schemas.openxmlformats.org/officeDocument/2006/relationships/notesSlide" Target="../notesSlides/notesSlide22.xml"/><Relationship Id="rId9" Type="http://schemas.openxmlformats.org/officeDocument/2006/relationships/slide" Target="slide2.xml"/></Relationships>
</file>

<file path=ppt/slides/_rels/slide2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79.png"/><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image" Target="../media/image27.png"/><Relationship Id="rId5" Type="http://schemas.openxmlformats.org/officeDocument/2006/relationships/image" Target="../media/image77.png"/><Relationship Id="rId4" Type="http://schemas.openxmlformats.org/officeDocument/2006/relationships/notesSlide" Target="../notesSlides/notesSlide23.xml"/><Relationship Id="rId9" Type="http://schemas.openxmlformats.org/officeDocument/2006/relationships/slide" Target="slide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slide" Target="slide2.xml"/><Relationship Id="rId2" Type="http://schemas.openxmlformats.org/officeDocument/2006/relationships/tags" Target="../tags/tag50.xml"/><Relationship Id="rId1" Type="http://schemas.openxmlformats.org/officeDocument/2006/relationships/tags" Target="../tags/tag49.xml"/><Relationship Id="rId6" Type="http://schemas.openxmlformats.org/officeDocument/2006/relationships/image" Target="../media/image6.png"/><Relationship Id="rId5" Type="http://schemas.openxmlformats.org/officeDocument/2006/relationships/image" Target="../media/image80.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82.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81.png"/><Relationship Id="rId5" Type="http://schemas.openxmlformats.org/officeDocument/2006/relationships/image" Target="../media/image28.png"/><Relationship Id="rId4" Type="http://schemas.openxmlformats.org/officeDocument/2006/relationships/notesSlide" Target="../notesSlides/notesSlide25.xml"/><Relationship Id="rId9" Type="http://schemas.openxmlformats.org/officeDocument/2006/relationships/slide" Target="slide2.xml"/></Relationships>
</file>

<file path=ppt/slides/_rels/slide2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slideLayout" Target="../slideLayouts/slideLayout5.xml"/><Relationship Id="rId7" Type="http://schemas.openxmlformats.org/officeDocument/2006/relationships/image" Target="../media/image84.png"/><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image" Target="../media/image83.png"/><Relationship Id="rId11" Type="http://schemas.openxmlformats.org/officeDocument/2006/relationships/slide" Target="slide2.xml"/><Relationship Id="rId5" Type="http://schemas.openxmlformats.org/officeDocument/2006/relationships/image" Target="../media/image28.png"/><Relationship Id="rId10" Type="http://schemas.openxmlformats.org/officeDocument/2006/relationships/image" Target="../media/image6.png"/><Relationship Id="rId4" Type="http://schemas.openxmlformats.org/officeDocument/2006/relationships/notesSlide" Target="../notesSlides/notesSlide26.xml"/><Relationship Id="rId9" Type="http://schemas.openxmlformats.org/officeDocument/2006/relationships/image" Target="../media/image8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slide" Target="slide2.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23.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82.png"/><Relationship Id="rId5" Type="http://schemas.openxmlformats.org/officeDocument/2006/relationships/image" Target="../media/image28.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86.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82.png"/><Relationship Id="rId5" Type="http://schemas.openxmlformats.org/officeDocument/2006/relationships/image" Target="../media/image28.png"/><Relationship Id="rId4" Type="http://schemas.openxmlformats.org/officeDocument/2006/relationships/notesSlide" Target="../notesSlides/notesSlide28.xml"/><Relationship Id="rId9" Type="http://schemas.openxmlformats.org/officeDocument/2006/relationships/slide" Target="slide2.xml"/></Relationships>
</file>

<file path=ppt/slides/_rels/slide32.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91.png"/><Relationship Id="rId3" Type="http://schemas.openxmlformats.org/officeDocument/2006/relationships/slideLayout" Target="../slideLayouts/slideLayout5.xml"/><Relationship Id="rId7" Type="http://schemas.openxmlformats.org/officeDocument/2006/relationships/image" Target="../media/image88.png"/><Relationship Id="rId12" Type="http://schemas.openxmlformats.org/officeDocument/2006/relationships/slide" Target="slide18.xml"/><Relationship Id="rId17" Type="http://schemas.openxmlformats.org/officeDocument/2006/relationships/slide" Target="slide2.xml"/><Relationship Id="rId2" Type="http://schemas.openxmlformats.org/officeDocument/2006/relationships/tags" Target="../tags/tag60.xml"/><Relationship Id="rId16" Type="http://schemas.openxmlformats.org/officeDocument/2006/relationships/image" Target="../media/image6.png"/><Relationship Id="rId1" Type="http://schemas.openxmlformats.org/officeDocument/2006/relationships/tags" Target="../tags/tag59.xml"/><Relationship Id="rId6" Type="http://schemas.openxmlformats.org/officeDocument/2006/relationships/slide" Target="slide33.xml"/><Relationship Id="rId11" Type="http://schemas.openxmlformats.org/officeDocument/2006/relationships/image" Target="../media/image90.png"/><Relationship Id="rId5" Type="http://schemas.openxmlformats.org/officeDocument/2006/relationships/image" Target="../media/image87.png"/><Relationship Id="rId15" Type="http://schemas.openxmlformats.org/officeDocument/2006/relationships/image" Target="../media/image92.png"/><Relationship Id="rId10" Type="http://schemas.openxmlformats.org/officeDocument/2006/relationships/slide" Target="slide45.xml"/><Relationship Id="rId4" Type="http://schemas.openxmlformats.org/officeDocument/2006/relationships/notesSlide" Target="../notesSlides/notesSlide29.xml"/><Relationship Id="rId9" Type="http://schemas.openxmlformats.org/officeDocument/2006/relationships/image" Target="../media/image89.png"/><Relationship Id="rId14" Type="http://schemas.openxmlformats.org/officeDocument/2006/relationships/slide" Target="slide52.xml"/></Relationships>
</file>

<file path=ppt/slides/_rels/slide3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88.png"/><Relationship Id="rId5" Type="http://schemas.openxmlformats.org/officeDocument/2006/relationships/image" Target="../media/image22.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slide" Target="slide2.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image" Target="../media/image6.png"/><Relationship Id="rId5" Type="http://schemas.openxmlformats.org/officeDocument/2006/relationships/image" Target="../media/image89.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89.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notesSlide" Target="../notesSlides/notesSlide32.xml"/><Relationship Id="rId9" Type="http://schemas.openxmlformats.org/officeDocument/2006/relationships/slide" Target="slide2.xml"/></Relationships>
</file>

<file path=ppt/slides/_rels/slide36.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slideLayout" Target="../slideLayouts/slideLayout5.xml"/><Relationship Id="rId7" Type="http://schemas.openxmlformats.org/officeDocument/2006/relationships/image" Target="../media/image95.png"/><Relationship Id="rId2" Type="http://schemas.openxmlformats.org/officeDocument/2006/relationships/tags" Target="../tags/tag68.xml"/><Relationship Id="rId1" Type="http://schemas.openxmlformats.org/officeDocument/2006/relationships/tags" Target="../tags/tag67.xml"/><Relationship Id="rId6" Type="http://schemas.openxmlformats.org/officeDocument/2006/relationships/image" Target="../media/image22.png"/><Relationship Id="rId5" Type="http://schemas.openxmlformats.org/officeDocument/2006/relationships/image" Target="../media/image93.png"/><Relationship Id="rId10" Type="http://schemas.openxmlformats.org/officeDocument/2006/relationships/slide" Target="slide2.xml"/><Relationship Id="rId4" Type="http://schemas.openxmlformats.org/officeDocument/2006/relationships/notesSlide" Target="../notesSlides/notesSlide33.xml"/><Relationship Id="rId9" Type="http://schemas.openxmlformats.org/officeDocument/2006/relationships/image" Target="../media/image6.png"/></Relationships>
</file>

<file path=ppt/slides/_rels/slide3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97.png"/><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image" Target="../media/image96.png"/><Relationship Id="rId5" Type="http://schemas.openxmlformats.org/officeDocument/2006/relationships/image" Target="../media/image89.png"/><Relationship Id="rId4" Type="http://schemas.openxmlformats.org/officeDocument/2006/relationships/notesSlide" Target="../notesSlides/notesSlide34.xml"/><Relationship Id="rId9" Type="http://schemas.openxmlformats.org/officeDocument/2006/relationships/slide" Target="slide2.xml"/></Relationships>
</file>

<file path=ppt/slides/_rels/slide3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98.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96.png"/><Relationship Id="rId5" Type="http://schemas.openxmlformats.org/officeDocument/2006/relationships/image" Target="../media/image89.png"/><Relationship Id="rId10" Type="http://schemas.openxmlformats.org/officeDocument/2006/relationships/slide" Target="slide2.xml"/><Relationship Id="rId4" Type="http://schemas.openxmlformats.org/officeDocument/2006/relationships/notesSlide" Target="../notesSlides/notesSlide35.xml"/><Relationship Id="rId9" Type="http://schemas.openxmlformats.org/officeDocument/2006/relationships/image" Target="../media/image6.png"/></Relationships>
</file>

<file path=ppt/slides/_rels/slide3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99.png"/><Relationship Id="rId2" Type="http://schemas.openxmlformats.org/officeDocument/2006/relationships/tags" Target="../tags/tag74.xml"/><Relationship Id="rId1" Type="http://schemas.openxmlformats.org/officeDocument/2006/relationships/tags" Target="../tags/tag73.xml"/><Relationship Id="rId6" Type="http://schemas.openxmlformats.org/officeDocument/2006/relationships/image" Target="../media/image96.png"/><Relationship Id="rId5" Type="http://schemas.openxmlformats.org/officeDocument/2006/relationships/image" Target="../media/image89.png"/><Relationship Id="rId4" Type="http://schemas.openxmlformats.org/officeDocument/2006/relationships/notesSlide" Target="../notesSlides/notesSlide36.xml"/><Relationship Id="rId9" Type="http://schemas.openxmlformats.org/officeDocument/2006/relationships/slide" Target="slide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slideLayout" Target="../slideLayouts/slideLayout5.xml"/><Relationship Id="rId7" Type="http://schemas.openxmlformats.org/officeDocument/2006/relationships/image" Target="../media/image100.png"/><Relationship Id="rId2" Type="http://schemas.openxmlformats.org/officeDocument/2006/relationships/tags" Target="../tags/tag76.xml"/><Relationship Id="rId1" Type="http://schemas.openxmlformats.org/officeDocument/2006/relationships/tags" Target="../tags/tag75.xml"/><Relationship Id="rId6" Type="http://schemas.openxmlformats.org/officeDocument/2006/relationships/image" Target="../media/image22.png"/><Relationship Id="rId5" Type="http://schemas.openxmlformats.org/officeDocument/2006/relationships/image" Target="../media/image89.png"/><Relationship Id="rId10" Type="http://schemas.openxmlformats.org/officeDocument/2006/relationships/slide" Target="slide2.xml"/><Relationship Id="rId4" Type="http://schemas.openxmlformats.org/officeDocument/2006/relationships/notesSlide" Target="../notesSlides/notesSlide37.xml"/><Relationship Id="rId9" Type="http://schemas.openxmlformats.org/officeDocument/2006/relationships/image" Target="../media/image6.png"/></Relationships>
</file>

<file path=ppt/slides/_rels/slide41.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slideLayout" Target="../slideLayouts/slideLayout5.xml"/><Relationship Id="rId7" Type="http://schemas.openxmlformats.org/officeDocument/2006/relationships/image" Target="../media/image102.png"/><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image" Target="../media/image22.png"/><Relationship Id="rId5" Type="http://schemas.openxmlformats.org/officeDocument/2006/relationships/image" Target="../media/image89.png"/><Relationship Id="rId10" Type="http://schemas.openxmlformats.org/officeDocument/2006/relationships/slide" Target="slide2.xml"/><Relationship Id="rId4" Type="http://schemas.openxmlformats.org/officeDocument/2006/relationships/notesSlide" Target="../notesSlides/notesSlide38.xml"/><Relationship Id="rId9" Type="http://schemas.openxmlformats.org/officeDocument/2006/relationships/image" Target="../media/image6.png"/></Relationships>
</file>

<file path=ppt/slides/_rels/slide42.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102.png"/><Relationship Id="rId5" Type="http://schemas.openxmlformats.org/officeDocument/2006/relationships/image" Target="../media/image89.png"/><Relationship Id="rId10" Type="http://schemas.openxmlformats.org/officeDocument/2006/relationships/slide" Target="slide2.xml"/><Relationship Id="rId4" Type="http://schemas.openxmlformats.org/officeDocument/2006/relationships/notesSlide" Target="../notesSlides/notesSlide39.xml"/><Relationship Id="rId9" Type="http://schemas.openxmlformats.org/officeDocument/2006/relationships/image" Target="../media/image6.png"/></Relationships>
</file>

<file path=ppt/slides/_rels/slide4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image" Target="../media/image102.png"/><Relationship Id="rId5" Type="http://schemas.openxmlformats.org/officeDocument/2006/relationships/image" Target="../media/image89.png"/><Relationship Id="rId10" Type="http://schemas.openxmlformats.org/officeDocument/2006/relationships/slide" Target="slide2.xml"/><Relationship Id="rId4" Type="http://schemas.openxmlformats.org/officeDocument/2006/relationships/notesSlide" Target="../notesSlides/notesSlide40.xml"/><Relationship Id="rId9" Type="http://schemas.openxmlformats.org/officeDocument/2006/relationships/image" Target="../media/image6.png"/></Relationships>
</file>

<file path=ppt/slides/_rels/slide44.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image" Target="../media/image102.png"/><Relationship Id="rId5" Type="http://schemas.openxmlformats.org/officeDocument/2006/relationships/image" Target="../media/image89.png"/><Relationship Id="rId10" Type="http://schemas.openxmlformats.org/officeDocument/2006/relationships/slide" Target="slide2.xml"/><Relationship Id="rId4" Type="http://schemas.openxmlformats.org/officeDocument/2006/relationships/notesSlide" Target="../notesSlides/notesSlide41.xml"/><Relationship Id="rId9" Type="http://schemas.openxmlformats.org/officeDocument/2006/relationships/image" Target="../media/image6.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slide" Target="slide2.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image" Target="../media/image6.png"/><Relationship Id="rId5" Type="http://schemas.openxmlformats.org/officeDocument/2006/relationships/image" Target="../media/image90.png"/><Relationship Id="rId4" Type="http://schemas.openxmlformats.org/officeDocument/2006/relationships/notesSlide" Target="../notesSlides/notesSlide42.xml"/></Relationships>
</file>

<file path=ppt/slides/_rels/slide4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07.png"/><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image" Target="../media/image106.png"/><Relationship Id="rId5" Type="http://schemas.openxmlformats.org/officeDocument/2006/relationships/image" Target="../media/image90.png"/><Relationship Id="rId4" Type="http://schemas.openxmlformats.org/officeDocument/2006/relationships/notesSlide" Target="../notesSlides/notesSlide43.xml"/><Relationship Id="rId9" Type="http://schemas.openxmlformats.org/officeDocument/2006/relationships/slide" Target="slide2.xml"/></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08.png"/><Relationship Id="rId2" Type="http://schemas.openxmlformats.org/officeDocument/2006/relationships/tags" Target="../tags/tag90.xml"/><Relationship Id="rId1" Type="http://schemas.openxmlformats.org/officeDocument/2006/relationships/tags" Target="../tags/tag89.xml"/><Relationship Id="rId6" Type="http://schemas.openxmlformats.org/officeDocument/2006/relationships/image" Target="../media/image106.png"/><Relationship Id="rId5" Type="http://schemas.openxmlformats.org/officeDocument/2006/relationships/image" Target="../media/image90.png"/><Relationship Id="rId4" Type="http://schemas.openxmlformats.org/officeDocument/2006/relationships/notesSlide" Target="../notesSlides/notesSlide44.xml"/><Relationship Id="rId9" Type="http://schemas.openxmlformats.org/officeDocument/2006/relationships/slide" Target="slide2.xml"/></Relationships>
</file>

<file path=ppt/slides/_rels/slide4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09.png"/><Relationship Id="rId2" Type="http://schemas.openxmlformats.org/officeDocument/2006/relationships/tags" Target="../tags/tag92.xml"/><Relationship Id="rId1" Type="http://schemas.openxmlformats.org/officeDocument/2006/relationships/tags" Target="../tags/tag91.xml"/><Relationship Id="rId6" Type="http://schemas.openxmlformats.org/officeDocument/2006/relationships/image" Target="../media/image93.png"/><Relationship Id="rId5" Type="http://schemas.openxmlformats.org/officeDocument/2006/relationships/image" Target="../media/image90.png"/><Relationship Id="rId4" Type="http://schemas.openxmlformats.org/officeDocument/2006/relationships/notesSlide" Target="../notesSlides/notesSlide45.xml"/><Relationship Id="rId9" Type="http://schemas.openxmlformats.org/officeDocument/2006/relationships/slide" Target="slide2.xml"/></Relationships>
</file>

<file path=ppt/slides/_rels/slide4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0.png"/><Relationship Id="rId2" Type="http://schemas.openxmlformats.org/officeDocument/2006/relationships/tags" Target="../tags/tag94.xml"/><Relationship Id="rId1" Type="http://schemas.openxmlformats.org/officeDocument/2006/relationships/tags" Target="../tags/tag93.xml"/><Relationship Id="rId6" Type="http://schemas.openxmlformats.org/officeDocument/2006/relationships/image" Target="../media/image93.png"/><Relationship Id="rId5" Type="http://schemas.openxmlformats.org/officeDocument/2006/relationships/image" Target="../media/image90.png"/><Relationship Id="rId10" Type="http://schemas.openxmlformats.org/officeDocument/2006/relationships/slide" Target="slide2.xml"/><Relationship Id="rId4" Type="http://schemas.openxmlformats.org/officeDocument/2006/relationships/notesSlide" Target="../notesSlides/notesSlide46.xml"/><Relationship Id="rId9" Type="http://schemas.openxmlformats.org/officeDocument/2006/relationships/image" Target="../media/image6.png"/></Relationships>
</file>

<file path=ppt/slides/_rels/slide5.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26" Type="http://schemas.openxmlformats.org/officeDocument/2006/relationships/image" Target="../media/image6.png"/><Relationship Id="rId3" Type="http://schemas.openxmlformats.org/officeDocument/2006/relationships/slideLayout" Target="../slideLayouts/slideLayout5.xml"/><Relationship Id="rId21" Type="http://schemas.openxmlformats.org/officeDocument/2006/relationships/image" Target="../media/image59.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5" Type="http://schemas.openxmlformats.org/officeDocument/2006/relationships/image" Target="../media/image32.png"/><Relationship Id="rId2" Type="http://schemas.openxmlformats.org/officeDocument/2006/relationships/tags" Target="../tags/tag8.xml"/><Relationship Id="rId16" Type="http://schemas.openxmlformats.org/officeDocument/2006/relationships/image" Target="../media/image54.png"/><Relationship Id="rId20" Type="http://schemas.openxmlformats.org/officeDocument/2006/relationships/image" Target="../media/image58.png"/><Relationship Id="rId1" Type="http://schemas.openxmlformats.org/officeDocument/2006/relationships/tags" Target="../tags/tag7.xml"/><Relationship Id="rId6" Type="http://schemas.openxmlformats.org/officeDocument/2006/relationships/image" Target="../media/image44.png"/><Relationship Id="rId11" Type="http://schemas.openxmlformats.org/officeDocument/2006/relationships/image" Target="../media/image49.png"/><Relationship Id="rId24" Type="http://schemas.openxmlformats.org/officeDocument/2006/relationships/image" Target="../media/image62.png"/><Relationship Id="rId5" Type="http://schemas.openxmlformats.org/officeDocument/2006/relationships/image" Target="../media/image43.png"/><Relationship Id="rId15" Type="http://schemas.openxmlformats.org/officeDocument/2006/relationships/image" Target="../media/image53.png"/><Relationship Id="rId23" Type="http://schemas.openxmlformats.org/officeDocument/2006/relationships/image" Target="../media/image61.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notesSlide" Target="../notesSlides/notesSlide3.xml"/><Relationship Id="rId9" Type="http://schemas.openxmlformats.org/officeDocument/2006/relationships/image" Target="../media/image47.png"/><Relationship Id="rId14" Type="http://schemas.openxmlformats.org/officeDocument/2006/relationships/image" Target="../media/image52.png"/><Relationship Id="rId22" Type="http://schemas.openxmlformats.org/officeDocument/2006/relationships/image" Target="../media/image60.png"/><Relationship Id="rId27" Type="http://schemas.openxmlformats.org/officeDocument/2006/relationships/slide" Target="slide2.xml"/></Relationships>
</file>

<file path=ppt/slides/_rels/slide5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1.png"/><Relationship Id="rId2" Type="http://schemas.openxmlformats.org/officeDocument/2006/relationships/tags" Target="../tags/tag96.xml"/><Relationship Id="rId1" Type="http://schemas.openxmlformats.org/officeDocument/2006/relationships/tags" Target="../tags/tag95.xml"/><Relationship Id="rId6" Type="http://schemas.openxmlformats.org/officeDocument/2006/relationships/image" Target="../media/image93.png"/><Relationship Id="rId5" Type="http://schemas.openxmlformats.org/officeDocument/2006/relationships/image" Target="../media/image90.png"/><Relationship Id="rId10" Type="http://schemas.openxmlformats.org/officeDocument/2006/relationships/slide" Target="slide2.xml"/><Relationship Id="rId4" Type="http://schemas.openxmlformats.org/officeDocument/2006/relationships/notesSlide" Target="../notesSlides/notesSlide47.xml"/><Relationship Id="rId9" Type="http://schemas.openxmlformats.org/officeDocument/2006/relationships/image" Target="../media/image6.png"/></Relationships>
</file>

<file path=ppt/slides/_rels/slide51.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slideLayout" Target="../slideLayouts/slideLayout5.xml"/><Relationship Id="rId7" Type="http://schemas.openxmlformats.org/officeDocument/2006/relationships/image" Target="../media/image22.png"/><Relationship Id="rId2" Type="http://schemas.openxmlformats.org/officeDocument/2006/relationships/tags" Target="../tags/tag98.xml"/><Relationship Id="rId1" Type="http://schemas.openxmlformats.org/officeDocument/2006/relationships/tags" Target="../tags/tag97.xml"/><Relationship Id="rId6" Type="http://schemas.openxmlformats.org/officeDocument/2006/relationships/image" Target="../media/image93.png"/><Relationship Id="rId5" Type="http://schemas.openxmlformats.org/officeDocument/2006/relationships/image" Target="../media/image90.png"/><Relationship Id="rId10" Type="http://schemas.openxmlformats.org/officeDocument/2006/relationships/slide" Target="slide2.xml"/><Relationship Id="rId4" Type="http://schemas.openxmlformats.org/officeDocument/2006/relationships/notesSlide" Target="../notesSlides/notesSlide48.xml"/><Relationship Id="rId9" Type="http://schemas.openxmlformats.org/officeDocument/2006/relationships/image" Target="../media/image6.png"/></Relationships>
</file>

<file path=ppt/slides/_rels/slide5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slide" Target="slide2.xml"/><Relationship Id="rId2" Type="http://schemas.openxmlformats.org/officeDocument/2006/relationships/tags" Target="../tags/tag100.xml"/><Relationship Id="rId1" Type="http://schemas.openxmlformats.org/officeDocument/2006/relationships/tags" Target="../tags/tag99.xml"/><Relationship Id="rId6" Type="http://schemas.openxmlformats.org/officeDocument/2006/relationships/image" Target="../media/image6.png"/><Relationship Id="rId5" Type="http://schemas.openxmlformats.org/officeDocument/2006/relationships/image" Target="../media/image90.png"/><Relationship Id="rId4" Type="http://schemas.openxmlformats.org/officeDocument/2006/relationships/notesSlide" Target="../notesSlides/notesSlide49.xml"/></Relationships>
</file>

<file path=ppt/slides/_rels/slide53.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117.png"/><Relationship Id="rId3" Type="http://schemas.openxmlformats.org/officeDocument/2006/relationships/slideLayout" Target="../slideLayouts/slideLayout5.xml"/><Relationship Id="rId7" Type="http://schemas.openxmlformats.org/officeDocument/2006/relationships/slide" Target="slide55.xml"/><Relationship Id="rId12" Type="http://schemas.openxmlformats.org/officeDocument/2006/relationships/image" Target="../media/image116.png"/><Relationship Id="rId2" Type="http://schemas.openxmlformats.org/officeDocument/2006/relationships/tags" Target="../tags/tag102.xml"/><Relationship Id="rId1" Type="http://schemas.openxmlformats.org/officeDocument/2006/relationships/tags" Target="../tags/tag101.xml"/><Relationship Id="rId6" Type="http://schemas.openxmlformats.org/officeDocument/2006/relationships/image" Target="../media/image113.png"/><Relationship Id="rId11" Type="http://schemas.openxmlformats.org/officeDocument/2006/relationships/slide" Target="slide65.xml"/><Relationship Id="rId5" Type="http://schemas.openxmlformats.org/officeDocument/2006/relationships/slide" Target="slide54.xml"/><Relationship Id="rId15" Type="http://schemas.openxmlformats.org/officeDocument/2006/relationships/slide" Target="slide2.xml"/><Relationship Id="rId10" Type="http://schemas.openxmlformats.org/officeDocument/2006/relationships/image" Target="../media/image115.png"/><Relationship Id="rId4" Type="http://schemas.openxmlformats.org/officeDocument/2006/relationships/notesSlide" Target="../notesSlides/notesSlide50.xml"/><Relationship Id="rId9" Type="http://schemas.openxmlformats.org/officeDocument/2006/relationships/slide" Target="slide56.xml"/><Relationship Id="rId14" Type="http://schemas.openxmlformats.org/officeDocument/2006/relationships/image" Target="../media/image6.png"/></Relationships>
</file>

<file path=ppt/slides/_rels/slide54.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slideLayout" Target="../slideLayouts/slideLayout5.xml"/><Relationship Id="rId7" Type="http://schemas.openxmlformats.org/officeDocument/2006/relationships/image" Target="../media/image92.png"/><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image" Target="../media/image113.png"/><Relationship Id="rId5" Type="http://schemas.openxmlformats.org/officeDocument/2006/relationships/slide" Target="slide61.xml"/><Relationship Id="rId10" Type="http://schemas.openxmlformats.org/officeDocument/2006/relationships/slide" Target="slide2.xml"/><Relationship Id="rId4" Type="http://schemas.openxmlformats.org/officeDocument/2006/relationships/notesSlide" Target="../notesSlides/notesSlide51.xml"/><Relationship Id="rId9" Type="http://schemas.openxmlformats.org/officeDocument/2006/relationships/image" Target="../media/image6.png"/></Relationships>
</file>

<file path=ppt/slides/_rels/slide5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slideLayout" Target="../slideLayouts/slideLayout5.xml"/><Relationship Id="rId7" Type="http://schemas.openxmlformats.org/officeDocument/2006/relationships/slide" Target="slide61.xml"/><Relationship Id="rId2" Type="http://schemas.openxmlformats.org/officeDocument/2006/relationships/tags" Target="../tags/tag106.xml"/><Relationship Id="rId1" Type="http://schemas.openxmlformats.org/officeDocument/2006/relationships/tags" Target="../tags/tag105.xml"/><Relationship Id="rId6" Type="http://schemas.openxmlformats.org/officeDocument/2006/relationships/image" Target="../media/image119.png"/><Relationship Id="rId5" Type="http://schemas.openxmlformats.org/officeDocument/2006/relationships/image" Target="../media/image92.png"/><Relationship Id="rId10" Type="http://schemas.openxmlformats.org/officeDocument/2006/relationships/slide" Target="slide2.xml"/><Relationship Id="rId4" Type="http://schemas.openxmlformats.org/officeDocument/2006/relationships/notesSlide" Target="../notesSlides/notesSlide52.xml"/><Relationship Id="rId9" Type="http://schemas.openxmlformats.org/officeDocument/2006/relationships/image" Target="../media/image6.png"/></Relationships>
</file>

<file path=ppt/slides/_rels/slide5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108.xml"/><Relationship Id="rId1" Type="http://schemas.openxmlformats.org/officeDocument/2006/relationships/tags" Target="../tags/tag107.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92.png"/><Relationship Id="rId10" Type="http://schemas.openxmlformats.org/officeDocument/2006/relationships/image" Target="../media/image6.png"/><Relationship Id="rId4" Type="http://schemas.openxmlformats.org/officeDocument/2006/relationships/notesSlide" Target="../notesSlides/notesSlide53.xml"/><Relationship Id="rId9" Type="http://schemas.openxmlformats.org/officeDocument/2006/relationships/image" Target="../media/image120.png"/></Relationships>
</file>

<file path=ppt/slides/_rels/slide5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110.xml"/><Relationship Id="rId1" Type="http://schemas.openxmlformats.org/officeDocument/2006/relationships/tags" Target="../tags/tag109.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92.png"/><Relationship Id="rId10" Type="http://schemas.openxmlformats.org/officeDocument/2006/relationships/image" Target="../media/image6.png"/><Relationship Id="rId4" Type="http://schemas.openxmlformats.org/officeDocument/2006/relationships/notesSlide" Target="../notesSlides/notesSlide54.xml"/><Relationship Id="rId9" Type="http://schemas.openxmlformats.org/officeDocument/2006/relationships/image" Target="../media/image121.png"/></Relationships>
</file>

<file path=ppt/slides/_rels/slide5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92.png"/><Relationship Id="rId10" Type="http://schemas.openxmlformats.org/officeDocument/2006/relationships/image" Target="../media/image6.png"/><Relationship Id="rId4" Type="http://schemas.openxmlformats.org/officeDocument/2006/relationships/notesSlide" Target="../notesSlides/notesSlide55.xml"/><Relationship Id="rId9" Type="http://schemas.openxmlformats.org/officeDocument/2006/relationships/image" Target="../media/image120.png"/></Relationships>
</file>

<file path=ppt/slides/_rels/slide5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114.xml"/><Relationship Id="rId1" Type="http://schemas.openxmlformats.org/officeDocument/2006/relationships/tags" Target="../tags/tag113.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92.png"/><Relationship Id="rId10" Type="http://schemas.openxmlformats.org/officeDocument/2006/relationships/image" Target="../media/image6.png"/><Relationship Id="rId4" Type="http://schemas.openxmlformats.org/officeDocument/2006/relationships/notesSlide" Target="../notesSlides/notesSlide56.xml"/><Relationship Id="rId9" Type="http://schemas.openxmlformats.org/officeDocument/2006/relationships/image" Target="../media/image120.png"/></Relationships>
</file>

<file path=ppt/slides/_rels/slide6.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slideLayout" Target="../slideLayouts/slideLayout5.xml"/><Relationship Id="rId7" Type="http://schemas.openxmlformats.org/officeDocument/2006/relationships/image" Target="../media/image44.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43.png"/><Relationship Id="rId11" Type="http://schemas.openxmlformats.org/officeDocument/2006/relationships/slide" Target="slide2.xml"/><Relationship Id="rId5" Type="http://schemas.openxmlformats.org/officeDocument/2006/relationships/image" Target="../media/image22.png"/><Relationship Id="rId10" Type="http://schemas.openxmlformats.org/officeDocument/2006/relationships/image" Target="../media/image6.png"/><Relationship Id="rId4" Type="http://schemas.openxmlformats.org/officeDocument/2006/relationships/notesSlide" Target="../notesSlides/notesSlide4.xml"/><Relationship Id="rId9" Type="http://schemas.openxmlformats.org/officeDocument/2006/relationships/image" Target="../media/image63.png"/></Relationships>
</file>

<file path=ppt/slides/_rels/slide6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116.xml"/><Relationship Id="rId1" Type="http://schemas.openxmlformats.org/officeDocument/2006/relationships/tags" Target="../tags/tag115.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92.png"/><Relationship Id="rId10" Type="http://schemas.openxmlformats.org/officeDocument/2006/relationships/image" Target="../media/image6.png"/><Relationship Id="rId4" Type="http://schemas.openxmlformats.org/officeDocument/2006/relationships/notesSlide" Target="../notesSlides/notesSlide57.xml"/><Relationship Id="rId9" Type="http://schemas.openxmlformats.org/officeDocument/2006/relationships/image" Target="../media/image120.png"/></Relationships>
</file>

<file path=ppt/slides/_rels/slide6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118.xml"/><Relationship Id="rId1" Type="http://schemas.openxmlformats.org/officeDocument/2006/relationships/tags" Target="../tags/tag117.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92.png"/><Relationship Id="rId10" Type="http://schemas.openxmlformats.org/officeDocument/2006/relationships/image" Target="../media/image6.png"/><Relationship Id="rId4" Type="http://schemas.openxmlformats.org/officeDocument/2006/relationships/notesSlide" Target="../notesSlides/notesSlide58.xml"/><Relationship Id="rId9" Type="http://schemas.openxmlformats.org/officeDocument/2006/relationships/image" Target="../media/image120.png"/></Relationships>
</file>

<file path=ppt/slides/_rels/slide6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120.xml"/><Relationship Id="rId1" Type="http://schemas.openxmlformats.org/officeDocument/2006/relationships/tags" Target="../tags/tag119.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92.png"/><Relationship Id="rId10" Type="http://schemas.openxmlformats.org/officeDocument/2006/relationships/image" Target="../media/image6.png"/><Relationship Id="rId4" Type="http://schemas.openxmlformats.org/officeDocument/2006/relationships/notesSlide" Target="../notesSlides/notesSlide59.xml"/><Relationship Id="rId9" Type="http://schemas.openxmlformats.org/officeDocument/2006/relationships/image" Target="../media/image122.png"/></Relationships>
</file>

<file path=ppt/slides/_rels/slide6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92.png"/><Relationship Id="rId10" Type="http://schemas.openxmlformats.org/officeDocument/2006/relationships/image" Target="../media/image6.png"/><Relationship Id="rId4" Type="http://schemas.openxmlformats.org/officeDocument/2006/relationships/notesSlide" Target="../notesSlides/notesSlide60.xml"/><Relationship Id="rId9" Type="http://schemas.openxmlformats.org/officeDocument/2006/relationships/image" Target="../media/image22.png"/></Relationships>
</file>

<file path=ppt/slides/_rels/slide64.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92.png"/><Relationship Id="rId10" Type="http://schemas.openxmlformats.org/officeDocument/2006/relationships/image" Target="../media/image6.png"/><Relationship Id="rId4" Type="http://schemas.openxmlformats.org/officeDocument/2006/relationships/notesSlide" Target="../notesSlides/notesSlide61.xml"/><Relationship Id="rId9" Type="http://schemas.openxmlformats.org/officeDocument/2006/relationships/image" Target="../media/image124.png"/></Relationships>
</file>

<file path=ppt/slides/_rels/slide6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26.png"/><Relationship Id="rId2" Type="http://schemas.openxmlformats.org/officeDocument/2006/relationships/tags" Target="../tags/tag126.xml"/><Relationship Id="rId1" Type="http://schemas.openxmlformats.org/officeDocument/2006/relationships/tags" Target="../tags/tag125.xml"/><Relationship Id="rId6" Type="http://schemas.openxmlformats.org/officeDocument/2006/relationships/image" Target="../media/image125.png"/><Relationship Id="rId5" Type="http://schemas.openxmlformats.org/officeDocument/2006/relationships/image" Target="../media/image92.png"/><Relationship Id="rId4" Type="http://schemas.openxmlformats.org/officeDocument/2006/relationships/notesSlide" Target="../notesSlides/notesSlide62.xml"/><Relationship Id="rId9" Type="http://schemas.openxmlformats.org/officeDocument/2006/relationships/slide" Target="slide2.xml"/></Relationships>
</file>

<file path=ppt/slides/_rels/slide66.xml.rels><?xml version="1.0" encoding="UTF-8" standalone="yes"?>
<Relationships xmlns="http://schemas.openxmlformats.org/package/2006/relationships"><Relationship Id="rId8" Type="http://schemas.openxmlformats.org/officeDocument/2006/relationships/slide" Target="slide71.xml"/><Relationship Id="rId13" Type="http://schemas.openxmlformats.org/officeDocument/2006/relationships/slide" Target="slide72.xml"/><Relationship Id="rId18" Type="http://schemas.openxmlformats.org/officeDocument/2006/relationships/image" Target="../media/image116.png"/><Relationship Id="rId3" Type="http://schemas.openxmlformats.org/officeDocument/2006/relationships/slideLayout" Target="../slideLayouts/slideLayout5.xml"/><Relationship Id="rId7" Type="http://schemas.openxmlformats.org/officeDocument/2006/relationships/image" Target="../media/image127.png"/><Relationship Id="rId12" Type="http://schemas.openxmlformats.org/officeDocument/2006/relationships/image" Target="../media/image129.png"/><Relationship Id="rId17" Type="http://schemas.openxmlformats.org/officeDocument/2006/relationships/slide" Target="slide87.xml"/><Relationship Id="rId2" Type="http://schemas.openxmlformats.org/officeDocument/2006/relationships/tags" Target="../tags/tag128.xml"/><Relationship Id="rId16" Type="http://schemas.openxmlformats.org/officeDocument/2006/relationships/slide" Target="slide2.xml"/><Relationship Id="rId20" Type="http://schemas.openxmlformats.org/officeDocument/2006/relationships/image" Target="../media/image131.png"/><Relationship Id="rId1" Type="http://schemas.openxmlformats.org/officeDocument/2006/relationships/tags" Target="../tags/tag127.xml"/><Relationship Id="rId6" Type="http://schemas.openxmlformats.org/officeDocument/2006/relationships/slide" Target="slide67.xml"/><Relationship Id="rId11" Type="http://schemas.openxmlformats.org/officeDocument/2006/relationships/slide" Target="slide73.xml"/><Relationship Id="rId5" Type="http://schemas.openxmlformats.org/officeDocument/2006/relationships/image" Target="../media/image29.png"/><Relationship Id="rId15" Type="http://schemas.openxmlformats.org/officeDocument/2006/relationships/image" Target="../media/image6.png"/><Relationship Id="rId10" Type="http://schemas.openxmlformats.org/officeDocument/2006/relationships/image" Target="../media/image22.png"/><Relationship Id="rId19" Type="http://schemas.openxmlformats.org/officeDocument/2006/relationships/slide" Target="slide86.xml"/><Relationship Id="rId4" Type="http://schemas.openxmlformats.org/officeDocument/2006/relationships/notesSlide" Target="../notesSlides/notesSlide63.xml"/><Relationship Id="rId9" Type="http://schemas.openxmlformats.org/officeDocument/2006/relationships/image" Target="../media/image128.png"/><Relationship Id="rId14" Type="http://schemas.openxmlformats.org/officeDocument/2006/relationships/image" Target="../media/image130.png"/></Relationships>
</file>

<file path=ppt/slides/_rels/slide67.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slideLayout" Target="../slideLayouts/slideLayout5.xml"/><Relationship Id="rId7" Type="http://schemas.openxmlformats.org/officeDocument/2006/relationships/image" Target="../media/image133.jpeg"/><Relationship Id="rId2" Type="http://schemas.openxmlformats.org/officeDocument/2006/relationships/tags" Target="../tags/tag130.xml"/><Relationship Id="rId1" Type="http://schemas.openxmlformats.org/officeDocument/2006/relationships/tags" Target="../tags/tag129.xml"/><Relationship Id="rId6" Type="http://schemas.openxmlformats.org/officeDocument/2006/relationships/image" Target="../media/image132.png"/><Relationship Id="rId5" Type="http://schemas.openxmlformats.org/officeDocument/2006/relationships/slide" Target="slide65.xml"/><Relationship Id="rId10" Type="http://schemas.openxmlformats.org/officeDocument/2006/relationships/slide" Target="slide2.xml"/><Relationship Id="rId4" Type="http://schemas.openxmlformats.org/officeDocument/2006/relationships/notesSlide" Target="../notesSlides/notesSlide64.xml"/><Relationship Id="rId9" Type="http://schemas.openxmlformats.org/officeDocument/2006/relationships/image" Target="../media/image6.png"/></Relationships>
</file>

<file path=ppt/slides/_rels/slide68.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slideLayout" Target="../slideLayouts/slideLayout5.xml"/><Relationship Id="rId7" Type="http://schemas.openxmlformats.org/officeDocument/2006/relationships/image" Target="../media/image134.png"/><Relationship Id="rId2" Type="http://schemas.openxmlformats.org/officeDocument/2006/relationships/tags" Target="../tags/tag132.xml"/><Relationship Id="rId1" Type="http://schemas.openxmlformats.org/officeDocument/2006/relationships/tags" Target="../tags/tag131.xml"/><Relationship Id="rId6" Type="http://schemas.openxmlformats.org/officeDocument/2006/relationships/image" Target="../media/image132.png"/><Relationship Id="rId5" Type="http://schemas.openxmlformats.org/officeDocument/2006/relationships/slide" Target="slide52.xml"/><Relationship Id="rId10" Type="http://schemas.openxmlformats.org/officeDocument/2006/relationships/slide" Target="slide2.xml"/><Relationship Id="rId4" Type="http://schemas.openxmlformats.org/officeDocument/2006/relationships/notesSlide" Target="../notesSlides/notesSlide65.xml"/><Relationship Id="rId9" Type="http://schemas.openxmlformats.org/officeDocument/2006/relationships/image" Target="../media/image6.png"/></Relationships>
</file>

<file path=ppt/slides/_rels/slide69.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slideLayout" Target="../slideLayouts/slideLayout5.xml"/><Relationship Id="rId7" Type="http://schemas.openxmlformats.org/officeDocument/2006/relationships/image" Target="../media/image134.png"/><Relationship Id="rId2" Type="http://schemas.openxmlformats.org/officeDocument/2006/relationships/tags" Target="../tags/tag134.xml"/><Relationship Id="rId1" Type="http://schemas.openxmlformats.org/officeDocument/2006/relationships/tags" Target="../tags/tag133.xml"/><Relationship Id="rId6" Type="http://schemas.openxmlformats.org/officeDocument/2006/relationships/image" Target="../media/image132.png"/><Relationship Id="rId5" Type="http://schemas.openxmlformats.org/officeDocument/2006/relationships/slide" Target="slide52.xml"/><Relationship Id="rId10" Type="http://schemas.openxmlformats.org/officeDocument/2006/relationships/slide" Target="slide2.xml"/><Relationship Id="rId4" Type="http://schemas.openxmlformats.org/officeDocument/2006/relationships/notesSlide" Target="../notesSlides/notesSlide66.xml"/><Relationship Id="rId9" Type="http://schemas.openxmlformats.org/officeDocument/2006/relationships/image" Target="../media/image6.png"/></Relationships>
</file>

<file path=ppt/slides/_rels/slide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34.png"/><Relationship Id="rId5" Type="http://schemas.openxmlformats.org/officeDocument/2006/relationships/image" Target="../media/image64.png"/><Relationship Id="rId4" Type="http://schemas.openxmlformats.org/officeDocument/2006/relationships/notesSlide" Target="../notesSlides/notesSlide5.xml"/></Relationships>
</file>

<file path=ppt/slides/_rels/slide70.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slideLayout" Target="../slideLayouts/slideLayout5.xml"/><Relationship Id="rId7" Type="http://schemas.openxmlformats.org/officeDocument/2006/relationships/image" Target="../media/image134.png"/><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image" Target="../media/image132.png"/><Relationship Id="rId5" Type="http://schemas.openxmlformats.org/officeDocument/2006/relationships/slide" Target="slide52.xml"/><Relationship Id="rId10" Type="http://schemas.openxmlformats.org/officeDocument/2006/relationships/slide" Target="slide2.xml"/><Relationship Id="rId4" Type="http://schemas.openxmlformats.org/officeDocument/2006/relationships/notesSlide" Target="../notesSlides/notesSlide67.xml"/><Relationship Id="rId9" Type="http://schemas.openxmlformats.org/officeDocument/2006/relationships/image" Target="../media/image6.png"/></Relationships>
</file>

<file path=ppt/slides/_rels/slide7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38.png"/><Relationship Id="rId2" Type="http://schemas.openxmlformats.org/officeDocument/2006/relationships/tags" Target="../tags/tag138.xml"/><Relationship Id="rId1" Type="http://schemas.openxmlformats.org/officeDocument/2006/relationships/tags" Target="../tags/tag137.xml"/><Relationship Id="rId6" Type="http://schemas.openxmlformats.org/officeDocument/2006/relationships/image" Target="../media/image128.png"/><Relationship Id="rId5" Type="http://schemas.openxmlformats.org/officeDocument/2006/relationships/image" Target="../media/image134.png"/><Relationship Id="rId4" Type="http://schemas.openxmlformats.org/officeDocument/2006/relationships/notesSlide" Target="../notesSlides/notesSlide68.xml"/><Relationship Id="rId9" Type="http://schemas.openxmlformats.org/officeDocument/2006/relationships/slide" Target="slide2.xml"/></Relationships>
</file>

<file path=ppt/slides/_rels/slide72.xml.rels><?xml version="1.0" encoding="UTF-8" standalone="yes"?>
<Relationships xmlns="http://schemas.openxmlformats.org/package/2006/relationships"><Relationship Id="rId8" Type="http://schemas.openxmlformats.org/officeDocument/2006/relationships/image" Target="../media/image140.png"/><Relationship Id="rId3" Type="http://schemas.openxmlformats.org/officeDocument/2006/relationships/slideLayout" Target="../slideLayouts/slideLayout5.xml"/><Relationship Id="rId7" Type="http://schemas.openxmlformats.org/officeDocument/2006/relationships/image" Target="../media/image139.png"/><Relationship Id="rId2" Type="http://schemas.openxmlformats.org/officeDocument/2006/relationships/tags" Target="../tags/tag140.xml"/><Relationship Id="rId1" Type="http://schemas.openxmlformats.org/officeDocument/2006/relationships/tags" Target="../tags/tag139.xml"/><Relationship Id="rId6" Type="http://schemas.openxmlformats.org/officeDocument/2006/relationships/image" Target="../media/image22.png"/><Relationship Id="rId11" Type="http://schemas.openxmlformats.org/officeDocument/2006/relationships/image" Target="../media/image141.png"/><Relationship Id="rId5" Type="http://schemas.openxmlformats.org/officeDocument/2006/relationships/image" Target="../media/image134.png"/><Relationship Id="rId10" Type="http://schemas.openxmlformats.org/officeDocument/2006/relationships/slide" Target="slide2.xml"/><Relationship Id="rId4" Type="http://schemas.openxmlformats.org/officeDocument/2006/relationships/notesSlide" Target="../notesSlides/notesSlide69.xml"/><Relationship Id="rId9" Type="http://schemas.openxmlformats.org/officeDocument/2006/relationships/image" Target="../media/image6.png"/></Relationships>
</file>

<file path=ppt/slides/_rels/slide73.xml.rels><?xml version="1.0" encoding="UTF-8" standalone="yes"?>
<Relationships xmlns="http://schemas.openxmlformats.org/package/2006/relationships"><Relationship Id="rId8" Type="http://schemas.openxmlformats.org/officeDocument/2006/relationships/slide" Target="slide70.xml"/><Relationship Id="rId3" Type="http://schemas.openxmlformats.org/officeDocument/2006/relationships/slideLayout" Target="../slideLayouts/slideLayout5.xml"/><Relationship Id="rId7" Type="http://schemas.openxmlformats.org/officeDocument/2006/relationships/image" Target="../media/image142.png"/><Relationship Id="rId2" Type="http://schemas.openxmlformats.org/officeDocument/2006/relationships/tags" Target="../tags/tag142.xml"/><Relationship Id="rId1" Type="http://schemas.openxmlformats.org/officeDocument/2006/relationships/tags" Target="../tags/tag141.xml"/><Relationship Id="rId6" Type="http://schemas.openxmlformats.org/officeDocument/2006/relationships/image" Target="../media/image22.png"/><Relationship Id="rId11" Type="http://schemas.openxmlformats.org/officeDocument/2006/relationships/slide" Target="slide2.xml"/><Relationship Id="rId5" Type="http://schemas.openxmlformats.org/officeDocument/2006/relationships/image" Target="../media/image134.png"/><Relationship Id="rId10" Type="http://schemas.openxmlformats.org/officeDocument/2006/relationships/image" Target="../media/image6.png"/><Relationship Id="rId4" Type="http://schemas.openxmlformats.org/officeDocument/2006/relationships/notesSlide" Target="../notesSlides/notesSlide70.xml"/><Relationship Id="rId9" Type="http://schemas.openxmlformats.org/officeDocument/2006/relationships/image" Target="../media/image115.png"/></Relationships>
</file>

<file path=ppt/slides/_rels/slide74.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slideLayout" Target="../slideLayouts/slideLayout5.xml"/><Relationship Id="rId7" Type="http://schemas.openxmlformats.org/officeDocument/2006/relationships/slide" Target="slide70.xm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image" Target="../media/image22.png"/><Relationship Id="rId11" Type="http://schemas.openxmlformats.org/officeDocument/2006/relationships/slide" Target="slide2.xml"/><Relationship Id="rId5" Type="http://schemas.openxmlformats.org/officeDocument/2006/relationships/image" Target="../media/image134.png"/><Relationship Id="rId10" Type="http://schemas.openxmlformats.org/officeDocument/2006/relationships/image" Target="../media/image6.png"/><Relationship Id="rId4" Type="http://schemas.openxmlformats.org/officeDocument/2006/relationships/notesSlide" Target="../notesSlides/notesSlide71.xml"/><Relationship Id="rId9" Type="http://schemas.openxmlformats.org/officeDocument/2006/relationships/image" Target="../media/image143.png"/></Relationships>
</file>

<file path=ppt/slides/_rels/slide7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134.png"/><Relationship Id="rId10" Type="http://schemas.openxmlformats.org/officeDocument/2006/relationships/image" Target="../media/image6.png"/><Relationship Id="rId4" Type="http://schemas.openxmlformats.org/officeDocument/2006/relationships/notesSlide" Target="../notesSlides/notesSlide72.xml"/><Relationship Id="rId9" Type="http://schemas.openxmlformats.org/officeDocument/2006/relationships/image" Target="../media/image144.png"/></Relationships>
</file>

<file path=ppt/slides/_rels/slide7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5.xml"/><Relationship Id="rId7" Type="http://schemas.openxmlformats.org/officeDocument/2006/relationships/image" Target="../media/image115.png"/><Relationship Id="rId2" Type="http://schemas.openxmlformats.org/officeDocument/2006/relationships/tags" Target="../tags/tag148.xml"/><Relationship Id="rId1" Type="http://schemas.openxmlformats.org/officeDocument/2006/relationships/tags" Target="../tags/tag147.xml"/><Relationship Id="rId6" Type="http://schemas.openxmlformats.org/officeDocument/2006/relationships/slide" Target="slide70.xml"/><Relationship Id="rId11" Type="http://schemas.openxmlformats.org/officeDocument/2006/relationships/slide" Target="slide2.xml"/><Relationship Id="rId5" Type="http://schemas.openxmlformats.org/officeDocument/2006/relationships/image" Target="../media/image134.png"/><Relationship Id="rId10" Type="http://schemas.openxmlformats.org/officeDocument/2006/relationships/image" Target="../media/image6.png"/><Relationship Id="rId4" Type="http://schemas.openxmlformats.org/officeDocument/2006/relationships/notesSlide" Target="../notesSlides/notesSlide73.xml"/><Relationship Id="rId9" Type="http://schemas.openxmlformats.org/officeDocument/2006/relationships/image" Target="../media/image145.png"/></Relationships>
</file>

<file path=ppt/slides/_rels/slide77.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150.xml"/><Relationship Id="rId1" Type="http://schemas.openxmlformats.org/officeDocument/2006/relationships/tags" Target="../tags/tag149.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notesSlide" Target="../notesSlides/notesSlide74.xml"/></Relationships>
</file>

<file path=ppt/slides/_rels/slide7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48.png"/><Relationship Id="rId2" Type="http://schemas.openxmlformats.org/officeDocument/2006/relationships/tags" Target="../tags/tag152.xml"/><Relationship Id="rId1" Type="http://schemas.openxmlformats.org/officeDocument/2006/relationships/tags" Target="../tags/tag151.xml"/><Relationship Id="rId6" Type="http://schemas.openxmlformats.org/officeDocument/2006/relationships/image" Target="../media/image147.png"/><Relationship Id="rId5" Type="http://schemas.openxmlformats.org/officeDocument/2006/relationships/image" Target="../media/image146.png"/><Relationship Id="rId4" Type="http://schemas.openxmlformats.org/officeDocument/2006/relationships/notesSlide" Target="../notesSlides/notesSlide75.xml"/><Relationship Id="rId9" Type="http://schemas.openxmlformats.org/officeDocument/2006/relationships/slide" Target="slide2.xml"/></Relationships>
</file>

<file path=ppt/slides/_rels/slide79.xml.rels><?xml version="1.0" encoding="UTF-8" standalone="yes"?>
<Relationships xmlns="http://schemas.openxmlformats.org/package/2006/relationships"><Relationship Id="rId8" Type="http://schemas.openxmlformats.org/officeDocument/2006/relationships/slide" Target="slide83.xml"/><Relationship Id="rId13" Type="http://schemas.openxmlformats.org/officeDocument/2006/relationships/image" Target="../media/image131.png"/><Relationship Id="rId3" Type="http://schemas.openxmlformats.org/officeDocument/2006/relationships/slideLayout" Target="../slideLayouts/slideLayout5.xml"/><Relationship Id="rId7" Type="http://schemas.openxmlformats.org/officeDocument/2006/relationships/image" Target="../media/image127.png"/><Relationship Id="rId12" Type="http://schemas.openxmlformats.org/officeDocument/2006/relationships/slide" Target="slide86.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slide" Target="slide80.xml"/><Relationship Id="rId11" Type="http://schemas.openxmlformats.org/officeDocument/2006/relationships/image" Target="../media/image116.png"/><Relationship Id="rId5" Type="http://schemas.openxmlformats.org/officeDocument/2006/relationships/image" Target="../media/image36.png"/><Relationship Id="rId15" Type="http://schemas.openxmlformats.org/officeDocument/2006/relationships/slide" Target="slide2.xml"/><Relationship Id="rId10" Type="http://schemas.openxmlformats.org/officeDocument/2006/relationships/slide" Target="slide87.xml"/><Relationship Id="rId4" Type="http://schemas.openxmlformats.org/officeDocument/2006/relationships/notesSlide" Target="../notesSlides/notesSlide76.xml"/><Relationship Id="rId9" Type="http://schemas.openxmlformats.org/officeDocument/2006/relationships/image" Target="../media/image128.png"/><Relationship Id="rId1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64.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notesSlide" Target="../notesSlides/notesSlide6.xml"/><Relationship Id="rId9" Type="http://schemas.openxmlformats.org/officeDocument/2006/relationships/slide" Target="slide2.xml"/></Relationships>
</file>

<file path=ppt/slides/_rels/slide80.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slideLayout" Target="../slideLayouts/slideLayout5.xml"/><Relationship Id="rId7" Type="http://schemas.openxmlformats.org/officeDocument/2006/relationships/image" Target="../media/image149.png"/><Relationship Id="rId2" Type="http://schemas.openxmlformats.org/officeDocument/2006/relationships/tags" Target="../tags/tag156.xml"/><Relationship Id="rId1" Type="http://schemas.openxmlformats.org/officeDocument/2006/relationships/tags" Target="../tags/tag155.xml"/><Relationship Id="rId6" Type="http://schemas.openxmlformats.org/officeDocument/2006/relationships/image" Target="../media/image132.png"/><Relationship Id="rId5" Type="http://schemas.openxmlformats.org/officeDocument/2006/relationships/slide" Target="slide65.xml"/><Relationship Id="rId10" Type="http://schemas.openxmlformats.org/officeDocument/2006/relationships/slide" Target="slide2.xml"/><Relationship Id="rId4" Type="http://schemas.openxmlformats.org/officeDocument/2006/relationships/notesSlide" Target="../notesSlides/notesSlide77.xml"/><Relationship Id="rId9" Type="http://schemas.openxmlformats.org/officeDocument/2006/relationships/image" Target="../media/image6.png"/></Relationships>
</file>

<file path=ppt/slides/_rels/slide81.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slideLayout" Target="../slideLayouts/slideLayout5.xml"/><Relationship Id="rId7" Type="http://schemas.openxmlformats.org/officeDocument/2006/relationships/image" Target="../media/image150.png"/><Relationship Id="rId2" Type="http://schemas.openxmlformats.org/officeDocument/2006/relationships/tags" Target="../tags/tag158.xml"/><Relationship Id="rId1" Type="http://schemas.openxmlformats.org/officeDocument/2006/relationships/tags" Target="../tags/tag157.xml"/><Relationship Id="rId6" Type="http://schemas.openxmlformats.org/officeDocument/2006/relationships/image" Target="../media/image132.png"/><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notesSlide" Target="../notesSlides/notesSlide78.xml"/><Relationship Id="rId9" Type="http://schemas.openxmlformats.org/officeDocument/2006/relationships/image" Target="../media/image6.png"/></Relationships>
</file>

<file path=ppt/slides/_rels/slide82.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slideLayout" Target="../slideLayouts/slideLayout5.xml"/><Relationship Id="rId7" Type="http://schemas.openxmlformats.org/officeDocument/2006/relationships/image" Target="../media/image150.png"/><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image" Target="../media/image132.png"/><Relationship Id="rId5" Type="http://schemas.openxmlformats.org/officeDocument/2006/relationships/slide" Target="slide66.xml"/><Relationship Id="rId10" Type="http://schemas.openxmlformats.org/officeDocument/2006/relationships/slide" Target="slide2.xml"/><Relationship Id="rId4" Type="http://schemas.openxmlformats.org/officeDocument/2006/relationships/notesSlide" Target="../notesSlides/notesSlide79.xml"/><Relationship Id="rId9" Type="http://schemas.openxmlformats.org/officeDocument/2006/relationships/image" Target="../media/image6.png"/></Relationships>
</file>

<file path=ppt/slides/_rels/slide8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53.png"/><Relationship Id="rId2" Type="http://schemas.openxmlformats.org/officeDocument/2006/relationships/tags" Target="../tags/tag162.xml"/><Relationship Id="rId1" Type="http://schemas.openxmlformats.org/officeDocument/2006/relationships/tags" Target="../tags/tag161.xml"/><Relationship Id="rId6" Type="http://schemas.openxmlformats.org/officeDocument/2006/relationships/image" Target="../media/image128.png"/><Relationship Id="rId5" Type="http://schemas.openxmlformats.org/officeDocument/2006/relationships/image" Target="../media/image150.png"/><Relationship Id="rId4" Type="http://schemas.openxmlformats.org/officeDocument/2006/relationships/notesSlide" Target="../notesSlides/notesSlide80.xml"/><Relationship Id="rId9" Type="http://schemas.openxmlformats.org/officeDocument/2006/relationships/slide" Target="slide2.xml"/></Relationships>
</file>

<file path=ppt/slides/_rels/slide8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54.png"/><Relationship Id="rId2" Type="http://schemas.openxmlformats.org/officeDocument/2006/relationships/tags" Target="../tags/tag164.xml"/><Relationship Id="rId1" Type="http://schemas.openxmlformats.org/officeDocument/2006/relationships/tags" Target="../tags/tag163.xml"/><Relationship Id="rId6" Type="http://schemas.openxmlformats.org/officeDocument/2006/relationships/image" Target="../media/image128.png"/><Relationship Id="rId5" Type="http://schemas.openxmlformats.org/officeDocument/2006/relationships/image" Target="../media/image150.png"/><Relationship Id="rId4" Type="http://schemas.openxmlformats.org/officeDocument/2006/relationships/notesSlide" Target="../notesSlides/notesSlide81.xml"/><Relationship Id="rId9" Type="http://schemas.openxmlformats.org/officeDocument/2006/relationships/slide" Target="slide2.xml"/></Relationships>
</file>

<file path=ppt/slides/_rels/slide8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55.png"/><Relationship Id="rId2" Type="http://schemas.openxmlformats.org/officeDocument/2006/relationships/tags" Target="../tags/tag166.xml"/><Relationship Id="rId1" Type="http://schemas.openxmlformats.org/officeDocument/2006/relationships/tags" Target="../tags/tag165.xml"/><Relationship Id="rId6" Type="http://schemas.openxmlformats.org/officeDocument/2006/relationships/image" Target="../media/image128.png"/><Relationship Id="rId5" Type="http://schemas.openxmlformats.org/officeDocument/2006/relationships/image" Target="../media/image150.png"/><Relationship Id="rId4" Type="http://schemas.openxmlformats.org/officeDocument/2006/relationships/notesSlide" Target="../notesSlides/notesSlide82.xml"/><Relationship Id="rId9" Type="http://schemas.openxmlformats.org/officeDocument/2006/relationships/slide" Target="slide2.xml"/></Relationships>
</file>

<file path=ppt/slides/_rels/slide86.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slideLayout" Target="../slideLayouts/slideLayout5.xml"/><Relationship Id="rId7" Type="http://schemas.openxmlformats.org/officeDocument/2006/relationships/image" Target="../media/image158.png"/><Relationship Id="rId2" Type="http://schemas.openxmlformats.org/officeDocument/2006/relationships/tags" Target="../tags/tag168.xml"/><Relationship Id="rId1" Type="http://schemas.openxmlformats.org/officeDocument/2006/relationships/tags" Target="../tags/tag167.xml"/><Relationship Id="rId6" Type="http://schemas.openxmlformats.org/officeDocument/2006/relationships/image" Target="../media/image157.png"/><Relationship Id="rId5" Type="http://schemas.openxmlformats.org/officeDocument/2006/relationships/image" Target="../media/image156.png"/><Relationship Id="rId10" Type="http://schemas.openxmlformats.org/officeDocument/2006/relationships/slide" Target="slide2.xml"/><Relationship Id="rId4" Type="http://schemas.openxmlformats.org/officeDocument/2006/relationships/notesSlide" Target="../notesSlides/notesSlide83.xml"/><Relationship Id="rId9" Type="http://schemas.openxmlformats.org/officeDocument/2006/relationships/image" Target="../media/image6.png"/></Relationships>
</file>

<file path=ppt/slides/_rels/slide8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34.png"/><Relationship Id="rId2" Type="http://schemas.openxmlformats.org/officeDocument/2006/relationships/tags" Target="../tags/tag170.xml"/><Relationship Id="rId1" Type="http://schemas.openxmlformats.org/officeDocument/2006/relationships/tags" Target="../tags/tag169.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notesSlide" Target="../notesSlides/notesSlide84.xml"/><Relationship Id="rId9" Type="http://schemas.openxmlformats.org/officeDocument/2006/relationships/slide" Target="slide2.xml"/></Relationships>
</file>

<file path=ppt/slides/_rels/slide88.xml.rels><?xml version="1.0" encoding="UTF-8" standalone="yes"?>
<Relationships xmlns="http://schemas.openxmlformats.org/package/2006/relationships"><Relationship Id="rId8" Type="http://schemas.openxmlformats.org/officeDocument/2006/relationships/slide" Target="slide89.xml"/><Relationship Id="rId3" Type="http://schemas.openxmlformats.org/officeDocument/2006/relationships/slideLayout" Target="../slideLayouts/slideLayout5.xml"/><Relationship Id="rId7" Type="http://schemas.openxmlformats.org/officeDocument/2006/relationships/slide" Target="slide2.xml"/><Relationship Id="rId2" Type="http://schemas.openxmlformats.org/officeDocument/2006/relationships/tags" Target="../tags/tag172.xml"/><Relationship Id="rId1" Type="http://schemas.openxmlformats.org/officeDocument/2006/relationships/tags" Target="../tags/tag171.xml"/><Relationship Id="rId6" Type="http://schemas.openxmlformats.org/officeDocument/2006/relationships/image" Target="../media/image6.png"/><Relationship Id="rId11" Type="http://schemas.openxmlformats.org/officeDocument/2006/relationships/slide" Target="slide92.xml"/><Relationship Id="rId5" Type="http://schemas.openxmlformats.org/officeDocument/2006/relationships/image" Target="../media/image159.png"/><Relationship Id="rId10" Type="http://schemas.openxmlformats.org/officeDocument/2006/relationships/image" Target="../media/image160.png"/><Relationship Id="rId4" Type="http://schemas.openxmlformats.org/officeDocument/2006/relationships/notesSlide" Target="../notesSlides/notesSlide85.xml"/><Relationship Id="rId9" Type="http://schemas.openxmlformats.org/officeDocument/2006/relationships/slide" Target="slide93.xml"/></Relationships>
</file>

<file path=ppt/slides/_rels/slide89.xml.rels><?xml version="1.0" encoding="UTF-8" standalone="yes"?>
<Relationships xmlns="http://schemas.openxmlformats.org/package/2006/relationships"><Relationship Id="rId8" Type="http://schemas.openxmlformats.org/officeDocument/2006/relationships/image" Target="../media/image163.png"/><Relationship Id="rId3" Type="http://schemas.openxmlformats.org/officeDocument/2006/relationships/slideLayout" Target="../slideLayouts/slideLayout5.xml"/><Relationship Id="rId7" Type="http://schemas.openxmlformats.org/officeDocument/2006/relationships/image" Target="../media/image162.png"/><Relationship Id="rId2" Type="http://schemas.openxmlformats.org/officeDocument/2006/relationships/tags" Target="../tags/tag174.xml"/><Relationship Id="rId1" Type="http://schemas.openxmlformats.org/officeDocument/2006/relationships/tags" Target="../tags/tag173.xml"/><Relationship Id="rId6" Type="http://schemas.openxmlformats.org/officeDocument/2006/relationships/image" Target="../media/image161.png"/><Relationship Id="rId5" Type="http://schemas.openxmlformats.org/officeDocument/2006/relationships/image" Target="../media/image159.png"/><Relationship Id="rId10" Type="http://schemas.openxmlformats.org/officeDocument/2006/relationships/slide" Target="slide2.xml"/><Relationship Id="rId4" Type="http://schemas.openxmlformats.org/officeDocument/2006/relationships/notesSlide" Target="../notesSlides/notesSlide86.xml"/><Relationship Id="rId9"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64.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notesSlide" Target="../notesSlides/notesSlide7.xml"/><Relationship Id="rId9" Type="http://schemas.openxmlformats.org/officeDocument/2006/relationships/slide" Target="slide2.xml"/></Relationships>
</file>

<file path=ppt/slides/_rels/slide90.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slideLayout" Target="../slideLayouts/slideLayout5.xml"/><Relationship Id="rId7" Type="http://schemas.openxmlformats.org/officeDocument/2006/relationships/image" Target="../media/image163.png"/><Relationship Id="rId2" Type="http://schemas.openxmlformats.org/officeDocument/2006/relationships/tags" Target="../tags/tag176.xml"/><Relationship Id="rId1" Type="http://schemas.openxmlformats.org/officeDocument/2006/relationships/tags" Target="../tags/tag175.xml"/><Relationship Id="rId6" Type="http://schemas.openxmlformats.org/officeDocument/2006/relationships/image" Target="../media/image162.png"/><Relationship Id="rId5" Type="http://schemas.openxmlformats.org/officeDocument/2006/relationships/image" Target="../media/image159.png"/><Relationship Id="rId10" Type="http://schemas.openxmlformats.org/officeDocument/2006/relationships/slide" Target="slide2.xml"/><Relationship Id="rId4" Type="http://schemas.openxmlformats.org/officeDocument/2006/relationships/notesSlide" Target="../notesSlides/notesSlide87.xml"/><Relationship Id="rId9" Type="http://schemas.openxmlformats.org/officeDocument/2006/relationships/image" Target="../media/image6.png"/></Relationships>
</file>

<file path=ppt/slides/_rels/slide9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66.png"/><Relationship Id="rId2" Type="http://schemas.openxmlformats.org/officeDocument/2006/relationships/tags" Target="../tags/tag178.xml"/><Relationship Id="rId1" Type="http://schemas.openxmlformats.org/officeDocument/2006/relationships/tags" Target="../tags/tag177.xml"/><Relationship Id="rId6" Type="http://schemas.openxmlformats.org/officeDocument/2006/relationships/image" Target="../media/image165.png"/><Relationship Id="rId5" Type="http://schemas.openxmlformats.org/officeDocument/2006/relationships/image" Target="../media/image159.png"/><Relationship Id="rId4" Type="http://schemas.openxmlformats.org/officeDocument/2006/relationships/notesSlide" Target="../notesSlides/notesSlide88.xml"/><Relationship Id="rId9" Type="http://schemas.openxmlformats.org/officeDocument/2006/relationships/slide" Target="slide2.xml"/></Relationships>
</file>

<file path=ppt/slides/_rels/slide92.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180.xml"/><Relationship Id="rId1" Type="http://schemas.openxmlformats.org/officeDocument/2006/relationships/tags" Target="../tags/tag179.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notesSlide" Target="../notesSlides/notesSlide89.xml"/></Relationships>
</file>

<file path=ppt/slides/_rels/slide9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182.xml"/><Relationship Id="rId1" Type="http://schemas.openxmlformats.org/officeDocument/2006/relationships/tags" Target="../tags/tag181.xml"/><Relationship Id="rId6" Type="http://schemas.openxmlformats.org/officeDocument/2006/relationships/image" Target="../media/image101.png"/><Relationship Id="rId5" Type="http://schemas.openxmlformats.org/officeDocument/2006/relationships/image" Target="../media/image167.png"/><Relationship Id="rId4" Type="http://schemas.openxmlformats.org/officeDocument/2006/relationships/notesSlide" Target="../notesSlides/notesSlide90.xml"/></Relationships>
</file>

<file path=ppt/slides/_rels/slide9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65.png"/><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image" Target="../media/image101.png"/><Relationship Id="rId5" Type="http://schemas.openxmlformats.org/officeDocument/2006/relationships/image" Target="../media/image167.png"/><Relationship Id="rId4" Type="http://schemas.openxmlformats.org/officeDocument/2006/relationships/notesSlide" Target="../notesSlides/notesSlide91.xml"/><Relationship Id="rId9" Type="http://schemas.openxmlformats.org/officeDocument/2006/relationships/slide" Target="slide2.xml"/></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Layout" Target="../slideLayouts/slideLayout3.xml"/><Relationship Id="rId1" Type="http://schemas.openxmlformats.org/officeDocument/2006/relationships/tags" Target="../tags/tag185.xml"/><Relationship Id="rId4" Type="http://schemas.openxmlformats.org/officeDocument/2006/relationships/slide" Target="slide2.xml"/></Relationships>
</file>

<file path=ppt/slides/_rels/slide96.xml.rels><?xml version="1.0" encoding="UTF-8" standalone="yes"?>
<Relationships xmlns="http://schemas.openxmlformats.org/package/2006/relationships"><Relationship Id="rId8" Type="http://schemas.openxmlformats.org/officeDocument/2006/relationships/slide" Target="slide98.xml"/><Relationship Id="rId13"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24.png"/><Relationship Id="rId12" Type="http://schemas.openxmlformats.org/officeDocument/2006/relationships/image" Target="../media/image6.png"/><Relationship Id="rId2" Type="http://schemas.openxmlformats.org/officeDocument/2006/relationships/tags" Target="../tags/tag187.xml"/><Relationship Id="rId1" Type="http://schemas.openxmlformats.org/officeDocument/2006/relationships/tags" Target="../tags/tag186.xml"/><Relationship Id="rId6" Type="http://schemas.openxmlformats.org/officeDocument/2006/relationships/slide" Target="slide97.xml"/><Relationship Id="rId11" Type="http://schemas.openxmlformats.org/officeDocument/2006/relationships/image" Target="../media/image26.png"/><Relationship Id="rId5" Type="http://schemas.openxmlformats.org/officeDocument/2006/relationships/image" Target="../media/image169.png"/><Relationship Id="rId10" Type="http://schemas.openxmlformats.org/officeDocument/2006/relationships/slide" Target="slide99.xml"/><Relationship Id="rId4" Type="http://schemas.openxmlformats.org/officeDocument/2006/relationships/notesSlide" Target="../notesSlides/notesSlide92.xml"/><Relationship Id="rId9" Type="http://schemas.openxmlformats.org/officeDocument/2006/relationships/image" Target="../media/image25.png"/></Relationships>
</file>

<file path=ppt/slides/_rels/slide9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70.png"/><Relationship Id="rId2" Type="http://schemas.openxmlformats.org/officeDocument/2006/relationships/tags" Target="../tags/tag189.xml"/><Relationship Id="rId1" Type="http://schemas.openxmlformats.org/officeDocument/2006/relationships/tags" Target="../tags/tag188.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notesSlide" Target="../notesSlides/notesSlide93.xml"/><Relationship Id="rId9" Type="http://schemas.openxmlformats.org/officeDocument/2006/relationships/slide" Target="slide2.xml"/></Relationships>
</file>

<file path=ppt/slides/_rels/slide9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image" Target="../media/image171.png"/><Relationship Id="rId2" Type="http://schemas.openxmlformats.org/officeDocument/2006/relationships/tags" Target="../tags/tag191.xml"/><Relationship Id="rId1" Type="http://schemas.openxmlformats.org/officeDocument/2006/relationships/tags" Target="../tags/tag190.xml"/><Relationship Id="rId6" Type="http://schemas.openxmlformats.org/officeDocument/2006/relationships/image" Target="../media/image22.png"/><Relationship Id="rId5" Type="http://schemas.openxmlformats.org/officeDocument/2006/relationships/image" Target="../media/image25.png"/><Relationship Id="rId10" Type="http://schemas.openxmlformats.org/officeDocument/2006/relationships/image" Target="../media/image141.png"/><Relationship Id="rId4" Type="http://schemas.openxmlformats.org/officeDocument/2006/relationships/notesSlide" Target="../notesSlides/notesSlide94.xml"/><Relationship Id="rId9" Type="http://schemas.openxmlformats.org/officeDocument/2006/relationships/slide" Target="slide2.xml"/></Relationships>
</file>

<file path=ppt/slides/_rels/slide99.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5.xml"/><Relationship Id="rId7" Type="http://schemas.openxmlformats.org/officeDocument/2006/relationships/image" Target="../media/image6.png"/><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image" Target="../media/image172.png"/><Relationship Id="rId5" Type="http://schemas.openxmlformats.org/officeDocument/2006/relationships/image" Target="../media/image26.png"/><Relationship Id="rId4" Type="http://schemas.openxmlformats.org/officeDocument/2006/relationships/notesSlide" Target="../notesSlides/notesSlide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C2BCB-434E-C408-B6EB-4A0AE7856120}"/>
              </a:ext>
            </a:extLst>
          </p:cNvPr>
          <p:cNvSpPr>
            <a:spLocks noGrp="1"/>
          </p:cNvSpPr>
          <p:nvPr>
            <p:ph type="ctrTitle"/>
          </p:nvPr>
        </p:nvSpPr>
        <p:spPr>
          <a:xfrm>
            <a:off x="1998067" y="1666010"/>
            <a:ext cx="9755798" cy="1114424"/>
          </a:xfrm>
        </p:spPr>
        <p:txBody>
          <a:bodyPr/>
          <a:lstStyle/>
          <a:p>
            <a:r>
              <a:rPr lang="en-US" dirty="0"/>
              <a:t>Partner Product Guide</a:t>
            </a:r>
          </a:p>
        </p:txBody>
      </p:sp>
      <p:sp>
        <p:nvSpPr>
          <p:cNvPr id="3" name="Text Placeholder 2">
            <a:extLst>
              <a:ext uri="{FF2B5EF4-FFF2-40B4-BE49-F238E27FC236}">
                <a16:creationId xmlns:a16="http://schemas.microsoft.com/office/drawing/2014/main" id="{743DDD2A-D46D-94C2-152C-9EF6569B447E}"/>
              </a:ext>
            </a:extLst>
          </p:cNvPr>
          <p:cNvSpPr>
            <a:spLocks noGrp="1"/>
          </p:cNvSpPr>
          <p:nvPr>
            <p:ph type="body" sz="quarter" idx="10"/>
          </p:nvPr>
        </p:nvSpPr>
        <p:spPr>
          <a:xfrm>
            <a:off x="2992196" y="4296440"/>
            <a:ext cx="7767540" cy="411163"/>
          </a:xfrm>
        </p:spPr>
        <p:txBody>
          <a:bodyPr/>
          <a:lstStyle/>
          <a:p>
            <a:r>
              <a:rPr lang="en-US" sz="2400" dirty="0"/>
              <a:t>James McHale</a:t>
            </a:r>
          </a:p>
          <a:p>
            <a:r>
              <a:rPr lang="en-US" sz="2400" dirty="0"/>
              <a:t>02/01/2023</a:t>
            </a:r>
          </a:p>
          <a:p>
            <a:endParaRPr lang="en-US" sz="2800" dirty="0">
              <a:solidFill>
                <a:schemeClr val="accent4"/>
              </a:solidFill>
            </a:endParaRPr>
          </a:p>
        </p:txBody>
      </p:sp>
    </p:spTree>
    <p:custDataLst>
      <p:tags r:id="rId1"/>
    </p:custDataLst>
    <p:extLst>
      <p:ext uri="{BB962C8B-B14F-4D97-AF65-F5344CB8AC3E}">
        <p14:creationId xmlns:p14="http://schemas.microsoft.com/office/powerpoint/2010/main" val="25547181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A picture containing icon&#10;&#10;Description automatically generated">
            <a:extLst>
              <a:ext uri="{FF2B5EF4-FFF2-40B4-BE49-F238E27FC236}">
                <a16:creationId xmlns:a16="http://schemas.microsoft.com/office/drawing/2014/main" id="{FEC58A61-0B22-056C-25B1-419B77B93C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29" y="14456"/>
            <a:ext cx="1024217" cy="853514"/>
          </a:xfrm>
          <a:prstGeom prst="rect">
            <a:avLst/>
          </a:prstGeom>
        </p:spPr>
      </p:pic>
      <p:sp>
        <p:nvSpPr>
          <p:cNvPr id="3" name="TextBox 2">
            <a:extLst>
              <a:ext uri="{FF2B5EF4-FFF2-40B4-BE49-F238E27FC236}">
                <a16:creationId xmlns:a16="http://schemas.microsoft.com/office/drawing/2014/main" id="{15D8C45B-75A1-F2D5-5CAA-A9E0636CDE8B}"/>
              </a:ext>
            </a:extLst>
          </p:cNvPr>
          <p:cNvSpPr txBox="1"/>
          <p:nvPr/>
        </p:nvSpPr>
        <p:spPr>
          <a:xfrm>
            <a:off x="8740193" y="77080"/>
            <a:ext cx="15280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4" name="Picture 3">
            <a:extLst>
              <a:ext uri="{FF2B5EF4-FFF2-40B4-BE49-F238E27FC236}">
                <a16:creationId xmlns:a16="http://schemas.microsoft.com/office/drawing/2014/main" id="{861F7CFE-4B25-F73E-863C-B25D6F8C3A3B}"/>
              </a:ext>
            </a:extLst>
          </p:cNvPr>
          <p:cNvPicPr>
            <a:picLocks noChangeAspect="1"/>
          </p:cNvPicPr>
          <p:nvPr/>
        </p:nvPicPr>
        <p:blipFill>
          <a:blip r:embed="rId6"/>
          <a:srcRect/>
          <a:stretch/>
        </p:blipFill>
        <p:spPr>
          <a:xfrm>
            <a:off x="8624121" y="446412"/>
            <a:ext cx="1760204" cy="268255"/>
          </a:xfrm>
          <a:prstGeom prst="rect">
            <a:avLst/>
          </a:prstGeom>
        </p:spPr>
      </p:pic>
      <p:sp>
        <p:nvSpPr>
          <p:cNvPr id="5" name="Title 1">
            <a:extLst>
              <a:ext uri="{FF2B5EF4-FFF2-40B4-BE49-F238E27FC236}">
                <a16:creationId xmlns:a16="http://schemas.microsoft.com/office/drawing/2014/main" id="{21EE115D-57B0-C62B-AEDF-870EA1B6A3A8}"/>
              </a:ext>
            </a:extLst>
          </p:cNvPr>
          <p:cNvSpPr>
            <a:spLocks noGrp="1"/>
          </p:cNvSpPr>
          <p:nvPr>
            <p:ph type="title"/>
          </p:nvPr>
        </p:nvSpPr>
        <p:spPr>
          <a:xfrm>
            <a:off x="1538614" y="136708"/>
            <a:ext cx="7965609" cy="876821"/>
          </a:xfrm>
        </p:spPr>
        <p:txBody>
          <a:bodyPr>
            <a:normAutofit/>
          </a:bodyPr>
          <a:lstStyle/>
          <a:p>
            <a:r>
              <a:rPr lang="en-US" sz="4000" dirty="0">
                <a:solidFill>
                  <a:srgbClr val="518EB2"/>
                </a:solidFill>
              </a:rPr>
              <a:t>VCE-610</a:t>
            </a:r>
          </a:p>
        </p:txBody>
      </p:sp>
      <p:pic>
        <p:nvPicPr>
          <p:cNvPr id="6" name="Picture 5">
            <a:extLst>
              <a:ext uri="{FF2B5EF4-FFF2-40B4-BE49-F238E27FC236}">
                <a16:creationId xmlns:a16="http://schemas.microsoft.com/office/drawing/2014/main" id="{A5E32792-5321-333F-7A01-F3C315BB128B}"/>
              </a:ext>
            </a:extLst>
          </p:cNvPr>
          <p:cNvPicPr>
            <a:picLocks noChangeAspect="1"/>
          </p:cNvPicPr>
          <p:nvPr/>
        </p:nvPicPr>
        <p:blipFill>
          <a:blip r:embed="rId7"/>
          <a:stretch>
            <a:fillRect/>
          </a:stretch>
        </p:blipFill>
        <p:spPr>
          <a:xfrm>
            <a:off x="1134546" y="1172342"/>
            <a:ext cx="6982430" cy="2847395"/>
          </a:xfrm>
          <a:prstGeom prst="rect">
            <a:avLst/>
          </a:prstGeom>
        </p:spPr>
      </p:pic>
      <p:sp>
        <p:nvSpPr>
          <p:cNvPr id="7" name="Title 1">
            <a:extLst>
              <a:ext uri="{FF2B5EF4-FFF2-40B4-BE49-F238E27FC236}">
                <a16:creationId xmlns:a16="http://schemas.microsoft.com/office/drawing/2014/main" id="{C2FC4EAF-710F-9F08-CDE6-D43B18AE2821}"/>
              </a:ext>
            </a:extLst>
          </p:cNvPr>
          <p:cNvSpPr txBox="1">
            <a:spLocks/>
          </p:cNvSpPr>
          <p:nvPr/>
        </p:nvSpPr>
        <p:spPr>
          <a:xfrm>
            <a:off x="1134546" y="4185694"/>
            <a:ext cx="4270874" cy="178673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spcAft>
                <a:spcPts val="600"/>
              </a:spcAft>
            </a:pPr>
            <a:r>
              <a:rPr lang="en-US" sz="1800" dirty="0">
                <a:solidFill>
                  <a:schemeClr val="accent4"/>
                </a:solidFill>
                <a:latin typeface="+mn-lt"/>
                <a:cs typeface="Calibri" panose="020F0502020204030204" pitchFamily="34" charset="0"/>
              </a:rPr>
              <a:t>SD-WAN Edge</a:t>
            </a:r>
          </a:p>
          <a:p>
            <a:pPr marL="457200" indent="-457200">
              <a:spcAft>
                <a:spcPts val="600"/>
              </a:spcAft>
              <a:buClr>
                <a:schemeClr val="accent1"/>
              </a:buClr>
              <a:buFont typeface="Arial" panose="020B0604020202020204" pitchFamily="34" charset="0"/>
              <a:buChar char="•"/>
            </a:pPr>
            <a:r>
              <a:rPr lang="en-US" sz="1800" b="0" dirty="0">
                <a:latin typeface="+mn-lt"/>
              </a:rPr>
              <a:t>(6) LAN / WAN Gigabit RJ-45 ports </a:t>
            </a:r>
          </a:p>
          <a:p>
            <a:pPr marL="457200" indent="-457200">
              <a:spcAft>
                <a:spcPts val="600"/>
              </a:spcAft>
              <a:buClr>
                <a:schemeClr val="accent1"/>
              </a:buClr>
              <a:buFont typeface="Arial" panose="020B0604020202020204" pitchFamily="34" charset="0"/>
              <a:buChar char="•"/>
            </a:pPr>
            <a:r>
              <a:rPr lang="en-US" sz="1800" b="0" dirty="0">
                <a:latin typeface="+mn-lt"/>
              </a:rPr>
              <a:t>(2) SPF WAN Ports</a:t>
            </a:r>
          </a:p>
          <a:p>
            <a:pPr marL="457200" indent="-457200">
              <a:spcAft>
                <a:spcPts val="600"/>
              </a:spcAft>
              <a:buClr>
                <a:schemeClr val="accent1"/>
              </a:buClr>
              <a:buFont typeface="Arial" panose="020B0604020202020204" pitchFamily="34" charset="0"/>
              <a:buChar char="•"/>
            </a:pPr>
            <a:r>
              <a:rPr lang="en-US" sz="1800" b="0" dirty="0">
                <a:latin typeface="+mn-lt"/>
              </a:rPr>
              <a:t>(2) USB 3.0 ports</a:t>
            </a:r>
          </a:p>
          <a:p>
            <a:pPr marL="457200" indent="-457200">
              <a:spcAft>
                <a:spcPts val="600"/>
              </a:spcAft>
              <a:buClr>
                <a:schemeClr val="accent1"/>
              </a:buClr>
              <a:buFont typeface="Arial" panose="020B0604020202020204" pitchFamily="34" charset="0"/>
              <a:buChar char="•"/>
            </a:pPr>
            <a:r>
              <a:rPr lang="en-US" sz="1800" b="0" dirty="0">
                <a:latin typeface="+mn-lt"/>
              </a:rPr>
              <a:t>Integrated Wi-Fi</a:t>
            </a:r>
          </a:p>
          <a:p>
            <a:pPr marL="457200" indent="-457200">
              <a:spcAft>
                <a:spcPts val="600"/>
              </a:spcAft>
              <a:buClr>
                <a:schemeClr val="accent1"/>
              </a:buClr>
              <a:buFont typeface="Arial" panose="020B0604020202020204" pitchFamily="34" charset="0"/>
              <a:buChar char="•"/>
            </a:pPr>
            <a:r>
              <a:rPr lang="en-US" sz="1800" b="0" dirty="0">
                <a:latin typeface="+mn-lt"/>
              </a:rPr>
              <a:t>350 Mbps Max Throughput </a:t>
            </a:r>
          </a:p>
        </p:txBody>
      </p:sp>
      <p:sp>
        <p:nvSpPr>
          <p:cNvPr id="8" name="TextBox 7">
            <a:extLst>
              <a:ext uri="{FF2B5EF4-FFF2-40B4-BE49-F238E27FC236}">
                <a16:creationId xmlns:a16="http://schemas.microsoft.com/office/drawing/2014/main" id="{15D98B92-40B4-2434-584F-4BADE0172643}"/>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38487752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E76E7909-C59F-FCE4-ABFB-58994EAA9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838" y="138933"/>
            <a:ext cx="2305442" cy="771696"/>
          </a:xfrm>
          <a:prstGeom prst="rect">
            <a:avLst/>
          </a:prstGeom>
        </p:spPr>
      </p:pic>
      <p:sp>
        <p:nvSpPr>
          <p:cNvPr id="2" name="Title 2">
            <a:extLst>
              <a:ext uri="{FF2B5EF4-FFF2-40B4-BE49-F238E27FC236}">
                <a16:creationId xmlns:a16="http://schemas.microsoft.com/office/drawing/2014/main" id="{5ECD9C9B-EA09-E019-09FB-70E8F862ADEB}"/>
              </a:ext>
            </a:extLst>
          </p:cNvPr>
          <p:cNvSpPr>
            <a:spLocks noGrp="1"/>
          </p:cNvSpPr>
          <p:nvPr>
            <p:ph type="title"/>
          </p:nvPr>
        </p:nvSpPr>
        <p:spPr>
          <a:xfrm>
            <a:off x="2679195" y="227568"/>
            <a:ext cx="10684103" cy="876821"/>
          </a:xfrm>
        </p:spPr>
        <p:txBody>
          <a:bodyPr/>
          <a:lstStyle/>
          <a:p>
            <a:r>
              <a:rPr lang="en-US" sz="4400" b="0" dirty="0">
                <a:solidFill>
                  <a:srgbClr val="518EB2"/>
                </a:solidFill>
              </a:rPr>
              <a:t>How it Works</a:t>
            </a:r>
          </a:p>
        </p:txBody>
      </p:sp>
      <p:pic>
        <p:nvPicPr>
          <p:cNvPr id="3" name="Picture 2">
            <a:extLst>
              <a:ext uri="{FF2B5EF4-FFF2-40B4-BE49-F238E27FC236}">
                <a16:creationId xmlns:a16="http://schemas.microsoft.com/office/drawing/2014/main" id="{DDFD9FA3-DF32-FFBE-21E8-D87A996C9BF4}"/>
              </a:ext>
            </a:extLst>
          </p:cNvPr>
          <p:cNvPicPr>
            <a:picLocks noChangeAspect="1"/>
          </p:cNvPicPr>
          <p:nvPr/>
        </p:nvPicPr>
        <p:blipFill rotWithShape="1">
          <a:blip r:embed="rId6"/>
          <a:srcRect l="1509" t="16516" r="2940" b="13148"/>
          <a:stretch/>
        </p:blipFill>
        <p:spPr>
          <a:xfrm>
            <a:off x="4428245" y="1460310"/>
            <a:ext cx="7588156" cy="4176215"/>
          </a:xfrm>
          <a:prstGeom prst="rect">
            <a:avLst/>
          </a:prstGeom>
        </p:spPr>
      </p:pic>
      <p:sp>
        <p:nvSpPr>
          <p:cNvPr id="5" name="TextBox 4">
            <a:extLst>
              <a:ext uri="{FF2B5EF4-FFF2-40B4-BE49-F238E27FC236}">
                <a16:creationId xmlns:a16="http://schemas.microsoft.com/office/drawing/2014/main" id="{AA930E92-E4F4-78AD-822D-9D79A6D9CCAE}"/>
              </a:ext>
            </a:extLst>
          </p:cNvPr>
          <p:cNvSpPr txBox="1"/>
          <p:nvPr/>
        </p:nvSpPr>
        <p:spPr>
          <a:xfrm>
            <a:off x="4979951" y="2019866"/>
            <a:ext cx="1334416" cy="707886"/>
          </a:xfrm>
          <a:prstGeom prst="rect">
            <a:avLst/>
          </a:prstGeom>
          <a:solidFill>
            <a:srgbClr val="005BBB"/>
          </a:solidFill>
        </p:spPr>
        <p:txBody>
          <a:bodyPr wrap="square" rtlCol="0">
            <a:spAutoFit/>
          </a:bodyPr>
          <a:lstStyle/>
          <a:p>
            <a:pPr algn="ctr"/>
            <a:r>
              <a:rPr lang="en-US" sz="2000" b="1" dirty="0">
                <a:solidFill>
                  <a:schemeClr val="bg1"/>
                </a:solidFill>
              </a:rPr>
              <a:t>Provider Network</a:t>
            </a:r>
          </a:p>
        </p:txBody>
      </p:sp>
      <p:pic>
        <p:nvPicPr>
          <p:cNvPr id="6" name="Picture 5">
            <a:extLst>
              <a:ext uri="{FF2B5EF4-FFF2-40B4-BE49-F238E27FC236}">
                <a16:creationId xmlns:a16="http://schemas.microsoft.com/office/drawing/2014/main" id="{AECB0800-A0A1-CD77-6D97-75196798D75E}"/>
              </a:ext>
            </a:extLst>
          </p:cNvPr>
          <p:cNvPicPr>
            <a:picLocks noChangeAspect="1"/>
          </p:cNvPicPr>
          <p:nvPr/>
        </p:nvPicPr>
        <p:blipFill>
          <a:blip r:embed="rId7"/>
          <a:stretch>
            <a:fillRect/>
          </a:stretch>
        </p:blipFill>
        <p:spPr>
          <a:xfrm>
            <a:off x="177418" y="2030487"/>
            <a:ext cx="3884756" cy="2797025"/>
          </a:xfrm>
          <a:prstGeom prst="rect">
            <a:avLst/>
          </a:prstGeom>
        </p:spPr>
      </p:pic>
      <p:sp>
        <p:nvSpPr>
          <p:cNvPr id="7" name="TextBox 6">
            <a:extLst>
              <a:ext uri="{FF2B5EF4-FFF2-40B4-BE49-F238E27FC236}">
                <a16:creationId xmlns:a16="http://schemas.microsoft.com/office/drawing/2014/main" id="{6E3C8254-B072-C794-A08F-47E9B1538255}"/>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80616258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E76E7909-C59F-FCE4-ABFB-58994EAA9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838" y="138933"/>
            <a:ext cx="2305442" cy="771696"/>
          </a:xfrm>
          <a:prstGeom prst="rect">
            <a:avLst/>
          </a:prstGeom>
        </p:spPr>
      </p:pic>
      <p:sp>
        <p:nvSpPr>
          <p:cNvPr id="2" name="Title 2">
            <a:extLst>
              <a:ext uri="{FF2B5EF4-FFF2-40B4-BE49-F238E27FC236}">
                <a16:creationId xmlns:a16="http://schemas.microsoft.com/office/drawing/2014/main" id="{85E519C2-D166-3B80-B253-3E53E8D87F47}"/>
              </a:ext>
            </a:extLst>
          </p:cNvPr>
          <p:cNvSpPr>
            <a:spLocks noGrp="1"/>
          </p:cNvSpPr>
          <p:nvPr>
            <p:ph type="title"/>
          </p:nvPr>
        </p:nvSpPr>
        <p:spPr>
          <a:xfrm>
            <a:off x="2637561" y="215623"/>
            <a:ext cx="4153557" cy="876821"/>
          </a:xfrm>
        </p:spPr>
        <p:txBody>
          <a:bodyPr/>
          <a:lstStyle/>
          <a:p>
            <a:r>
              <a:rPr lang="en-US" sz="4400" b="0" dirty="0">
                <a:solidFill>
                  <a:srgbClr val="518EB2"/>
                </a:solidFill>
              </a:rPr>
              <a:t>Equipment</a:t>
            </a:r>
            <a:endParaRPr lang="en-US" b="0" dirty="0">
              <a:solidFill>
                <a:srgbClr val="518EB2"/>
              </a:solidFill>
            </a:endParaRPr>
          </a:p>
        </p:txBody>
      </p:sp>
      <p:sp>
        <p:nvSpPr>
          <p:cNvPr id="3" name="TextBox 2">
            <a:extLst>
              <a:ext uri="{FF2B5EF4-FFF2-40B4-BE49-F238E27FC236}">
                <a16:creationId xmlns:a16="http://schemas.microsoft.com/office/drawing/2014/main" id="{886E2BE0-C7B4-4039-F14F-DCF3EBE55523}"/>
              </a:ext>
            </a:extLst>
          </p:cNvPr>
          <p:cNvSpPr txBox="1"/>
          <p:nvPr/>
        </p:nvSpPr>
        <p:spPr>
          <a:xfrm>
            <a:off x="648788" y="1281083"/>
            <a:ext cx="10894423" cy="1692964"/>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40C4DD">
                    <a:lumMod val="75000"/>
                  </a:srgbClr>
                </a:solidFill>
                <a:effectLst/>
                <a:uLnTx/>
                <a:uFillTx/>
                <a:latin typeface="Open Sans"/>
                <a:ea typeface="+mn-ea"/>
                <a:cs typeface="+mn-cs"/>
              </a:rPr>
              <a:t>All carriers offer the same make of eMTA (embedded Multimedia Terminal Adapter), but with some differing models, features, and functions, as well as how they deploy it.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8B232F"/>
              </a:solidFill>
              <a:effectLst/>
              <a:uLnTx/>
              <a:uFillTx/>
              <a:latin typeface="Open Sans"/>
              <a:ea typeface="+mn-ea"/>
              <a:cs typeface="+mn-cs"/>
            </a:endParaRPr>
          </a:p>
          <a:p>
            <a:pPr marL="285750" indent="-285750">
              <a:lnSpc>
                <a:spcPct val="200000"/>
              </a:lnSpc>
              <a:buClr>
                <a:srgbClr val="508EB2"/>
              </a:buClr>
              <a:buBlip>
                <a:blip r:embed="rId6"/>
              </a:buBlip>
              <a:defRPr/>
            </a:pPr>
            <a:r>
              <a:rPr lang="en-US" sz="1600" dirty="0">
                <a:effectLst/>
                <a:latin typeface="Calibri" panose="020F0502020204030204" pitchFamily="34" charset="0"/>
                <a:ea typeface="Calibri" panose="020F0502020204030204" pitchFamily="34" charset="0"/>
                <a:cs typeface="Times New Roman" panose="02020603050405020304" pitchFamily="18" charset="0"/>
              </a:rPr>
              <a:t>Multiple </a:t>
            </a:r>
            <a:r>
              <a:rPr lang="en-US" sz="1600" dirty="0" err="1">
                <a:effectLst/>
                <a:latin typeface="Calibri" panose="020F0502020204030204" pitchFamily="34" charset="0"/>
                <a:ea typeface="Calibri" panose="020F0502020204030204" pitchFamily="34" charset="0"/>
                <a:cs typeface="Times New Roman" panose="02020603050405020304" pitchFamily="18" charset="0"/>
              </a:rPr>
              <a:t>eMTAs</a:t>
            </a:r>
            <a:r>
              <a:rPr lang="en-US" sz="1600" dirty="0">
                <a:effectLst/>
                <a:latin typeface="Calibri" panose="020F0502020204030204" pitchFamily="34" charset="0"/>
                <a:ea typeface="Calibri" panose="020F0502020204030204" pitchFamily="34" charset="0"/>
                <a:cs typeface="Times New Roman" panose="02020603050405020304" pitchFamily="18" charset="0"/>
              </a:rPr>
              <a:t> can be installed at a location to support up to 18 lines. </a:t>
            </a:r>
            <a:r>
              <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(Check with </a:t>
            </a:r>
            <a:r>
              <a:rPr lang="en-US" sz="1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BullsEye SE</a:t>
            </a:r>
            <a:r>
              <a:rPr lang="en-US" sz="16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a:t>
            </a:r>
          </a:p>
          <a:p>
            <a:pPr marL="285750" marR="0" lvl="0" indent="-285750" algn="l" defTabSz="914400" rtl="0" eaLnBrk="1" fontAlgn="auto" latinLnBrk="0" hangingPunct="1">
              <a:lnSpc>
                <a:spcPct val="200000"/>
              </a:lnSpc>
              <a:spcBef>
                <a:spcPts val="0"/>
              </a:spcBef>
              <a:spcAft>
                <a:spcPts val="0"/>
              </a:spcAft>
              <a:buClr>
                <a:srgbClr val="508EB2"/>
              </a:buClr>
              <a:buSzTx/>
              <a:buFont typeface="Arial" panose="020B0604020202020204" pitchFamily="34" charset="0"/>
              <a:buBlip>
                <a:blip r:embed="rId6"/>
              </a:buBlip>
              <a:tabLst/>
              <a:defRPr/>
            </a:pPr>
            <a:endParaRPr kumimoji="0" lang="en-US" sz="1400" b="0" i="0" u="none" strike="noStrike" kern="1200" cap="none" spc="0" normalizeH="0" baseline="0" noProof="0" dirty="0">
              <a:ln>
                <a:noFill/>
              </a:ln>
              <a:solidFill>
                <a:prstClr val="black"/>
              </a:solidFill>
              <a:effectLst/>
              <a:uLnTx/>
              <a:uFillTx/>
              <a:latin typeface="Open Sans"/>
              <a:ea typeface="+mn-ea"/>
              <a:cs typeface="+mn-cs"/>
            </a:endParaRPr>
          </a:p>
        </p:txBody>
      </p:sp>
      <p:pic>
        <p:nvPicPr>
          <p:cNvPr id="5" name="Picture 4">
            <a:extLst>
              <a:ext uri="{FF2B5EF4-FFF2-40B4-BE49-F238E27FC236}">
                <a16:creationId xmlns:a16="http://schemas.microsoft.com/office/drawing/2014/main" id="{1C4A3575-DBBD-000A-4B07-979CD8D3C417}"/>
              </a:ext>
            </a:extLst>
          </p:cNvPr>
          <p:cNvPicPr>
            <a:picLocks noChangeAspect="1"/>
          </p:cNvPicPr>
          <p:nvPr/>
        </p:nvPicPr>
        <p:blipFill>
          <a:blip r:embed="rId7"/>
          <a:stretch>
            <a:fillRect/>
          </a:stretch>
        </p:blipFill>
        <p:spPr>
          <a:xfrm>
            <a:off x="1254034" y="2777225"/>
            <a:ext cx="1940875" cy="2988331"/>
          </a:xfrm>
          <a:prstGeom prst="rect">
            <a:avLst/>
          </a:prstGeom>
        </p:spPr>
      </p:pic>
      <p:pic>
        <p:nvPicPr>
          <p:cNvPr id="6" name="Picture 5">
            <a:extLst>
              <a:ext uri="{FF2B5EF4-FFF2-40B4-BE49-F238E27FC236}">
                <a16:creationId xmlns:a16="http://schemas.microsoft.com/office/drawing/2014/main" id="{19034EF4-4E21-9F91-11B7-C7634CB5A37A}"/>
              </a:ext>
            </a:extLst>
          </p:cNvPr>
          <p:cNvPicPr>
            <a:picLocks noChangeAspect="1"/>
          </p:cNvPicPr>
          <p:nvPr/>
        </p:nvPicPr>
        <p:blipFill>
          <a:blip r:embed="rId8"/>
          <a:stretch>
            <a:fillRect/>
          </a:stretch>
        </p:blipFill>
        <p:spPr>
          <a:xfrm>
            <a:off x="4869144" y="3584027"/>
            <a:ext cx="4848902" cy="2181529"/>
          </a:xfrm>
          <a:prstGeom prst="rect">
            <a:avLst/>
          </a:prstGeom>
        </p:spPr>
      </p:pic>
      <p:sp>
        <p:nvSpPr>
          <p:cNvPr id="7" name="TextBox 6">
            <a:extLst>
              <a:ext uri="{FF2B5EF4-FFF2-40B4-BE49-F238E27FC236}">
                <a16:creationId xmlns:a16="http://schemas.microsoft.com/office/drawing/2014/main" id="{FAC2972C-C0C0-CEC7-342A-ADF8D82262CE}"/>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374567586"/>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E76E7909-C59F-FCE4-ABFB-58994EAA9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838" y="138933"/>
            <a:ext cx="2305442" cy="771696"/>
          </a:xfrm>
          <a:prstGeom prst="rect">
            <a:avLst/>
          </a:prstGeom>
        </p:spPr>
      </p:pic>
      <p:sp>
        <p:nvSpPr>
          <p:cNvPr id="2" name="Content Placeholder 4">
            <a:extLst>
              <a:ext uri="{FF2B5EF4-FFF2-40B4-BE49-F238E27FC236}">
                <a16:creationId xmlns:a16="http://schemas.microsoft.com/office/drawing/2014/main" id="{F3DEDDB9-BECE-E19B-8C6C-DD6EB2267BDE}"/>
              </a:ext>
            </a:extLst>
          </p:cNvPr>
          <p:cNvSpPr txBox="1">
            <a:spLocks/>
          </p:cNvSpPr>
          <p:nvPr/>
        </p:nvSpPr>
        <p:spPr>
          <a:xfrm>
            <a:off x="367419" y="1346161"/>
            <a:ext cx="10622798" cy="4375625"/>
          </a:xfrm>
          <a:prstGeom prst="rect">
            <a:avLst/>
          </a:prstGeom>
        </p:spPr>
        <p:txBody>
          <a:bodyPr vert="horz" lIns="91440" tIns="45720" rIns="91440" bIns="45720" numCol="1" spcCol="914400" rtlCol="0">
            <a:normAutofit/>
          </a:bodyPr>
          <a:lstStyle>
            <a:lvl1pPr marL="342900" indent="-342900" algn="l" defTabSz="914400" rtl="0" eaLnBrk="1" latinLnBrk="0" hangingPunct="1">
              <a:lnSpc>
                <a:spcPct val="90000"/>
              </a:lnSpc>
              <a:spcBef>
                <a:spcPts val="1000"/>
              </a:spcBef>
              <a:buClr>
                <a:schemeClr val="accent3"/>
              </a:buClr>
              <a:buFont typeface="Arial" panose="020B0604020202020204" pitchFamily="34" charset="0"/>
              <a:buChar char="•"/>
              <a:defRPr sz="2000" b="0" i="0" kern="1200">
                <a:solidFill>
                  <a:schemeClr val="accent4"/>
                </a:solidFill>
                <a:latin typeface="+mj-lt"/>
                <a:ea typeface="Open Sans" panose="020B0606030504020204" pitchFamily="34" charset="0"/>
                <a:cs typeface="Open Sans" panose="020B0606030504020204" pitchFamily="34" charset="0"/>
              </a:defRPr>
            </a:lvl1pPr>
            <a:lvl2pPr marL="742950" indent="-285750" algn="l" defTabSz="914400" rtl="0" eaLnBrk="1" latinLnBrk="0" hangingPunct="1">
              <a:lnSpc>
                <a:spcPct val="90000"/>
              </a:lnSpc>
              <a:spcBef>
                <a:spcPts val="500"/>
              </a:spcBef>
              <a:buClr>
                <a:schemeClr val="accent3"/>
              </a:buClr>
              <a:buFont typeface="Arial" panose="020B0604020202020204" pitchFamily="34" charset="0"/>
              <a:buChar char="•"/>
              <a:defRPr sz="1800" b="0" i="0" kern="1200">
                <a:solidFill>
                  <a:srgbClr val="2B2924"/>
                </a:solidFill>
                <a:latin typeface="Open Sans" panose="020B0606030504020204" pitchFamily="34" charset="0"/>
                <a:ea typeface="Open Sans" panose="020B0606030504020204" pitchFamily="34" charset="0"/>
                <a:cs typeface="Open Sans" panose="020B0606030504020204" pitchFamily="34" charset="0"/>
              </a:defRPr>
            </a:lvl2pPr>
            <a:lvl3pPr marL="1200150" indent="-285750" algn="l" defTabSz="914400" rtl="0" eaLnBrk="1" latinLnBrk="0" hangingPunct="1">
              <a:lnSpc>
                <a:spcPct val="90000"/>
              </a:lnSpc>
              <a:spcBef>
                <a:spcPts val="500"/>
              </a:spcBef>
              <a:buClr>
                <a:schemeClr val="accent3"/>
              </a:buClr>
              <a:buFont typeface="Arial" panose="020B0604020202020204" pitchFamily="34" charset="0"/>
              <a:buChar char="•"/>
              <a:defRPr sz="1400" b="0" i="0" kern="1200">
                <a:solidFill>
                  <a:srgbClr val="2B2924"/>
                </a:solidFill>
                <a:latin typeface="Open Sans" panose="020B0606030504020204" pitchFamily="34" charset="0"/>
                <a:ea typeface="Open Sans" panose="020B0606030504020204" pitchFamily="34" charset="0"/>
                <a:cs typeface="Open Sans" panose="020B0606030504020204" pitchFamily="34" charset="0"/>
              </a:defRPr>
            </a:lvl3pPr>
            <a:lvl4pPr marL="1543050" indent="-17145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rgbClr val="2B2924"/>
                </a:solidFill>
                <a:latin typeface="Open Sans" panose="020B0606030504020204" pitchFamily="34" charset="0"/>
                <a:ea typeface="Open Sans" panose="020B0606030504020204" pitchFamily="34" charset="0"/>
                <a:cs typeface="Open Sans" panose="020B0606030504020204" pitchFamily="34" charset="0"/>
              </a:defRPr>
            </a:lvl4pPr>
            <a:lvl5pPr marL="2000250" indent="-171450" algn="l" defTabSz="914400" rtl="0" eaLnBrk="1" latinLnBrk="0" hangingPunct="1">
              <a:lnSpc>
                <a:spcPct val="90000"/>
              </a:lnSpc>
              <a:spcBef>
                <a:spcPts val="500"/>
              </a:spcBef>
              <a:buClr>
                <a:schemeClr val="accent3"/>
              </a:buClr>
              <a:buFont typeface="Arial" panose="020B0604020202020204" pitchFamily="34" charset="0"/>
              <a:buChar char="•"/>
              <a:defRPr sz="1200" b="0" i="0" kern="1200">
                <a:solidFill>
                  <a:srgbClr val="2B2924"/>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nSpc>
                <a:spcPct val="100000"/>
              </a:lnSpc>
              <a:spcBef>
                <a:spcPts val="0"/>
              </a:spcBef>
              <a:spcAft>
                <a:spcPts val="12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Delivered as VoIP calls over managed IP voice network.</a:t>
            </a:r>
          </a:p>
          <a:p>
            <a:pPr>
              <a:lnSpc>
                <a:spcPct val="100000"/>
              </a:lnSpc>
              <a:spcBef>
                <a:spcPts val="0"/>
              </a:spcBef>
              <a:spcAft>
                <a:spcPts val="12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Each line comes with unlimited domestic outbound calling.</a:t>
            </a:r>
          </a:p>
          <a:p>
            <a:pPr>
              <a:lnSpc>
                <a:spcPct val="100000"/>
              </a:lnSpc>
              <a:spcBef>
                <a:spcPts val="0"/>
              </a:spcBef>
              <a:spcAft>
                <a:spcPts val="12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Inbound &amp; Outbound calling is fully integrated to the Public Switched Telephone Network (PSTN).</a:t>
            </a:r>
          </a:p>
          <a:p>
            <a:pPr>
              <a:lnSpc>
                <a:spcPct val="100000"/>
              </a:lnSpc>
              <a:spcBef>
                <a:spcPts val="0"/>
              </a:spcBef>
              <a:spcAft>
                <a:spcPts val="12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Phone &amp; Utility Lines are NFPA-72 Compliant, with National Fire Protection Association standards.</a:t>
            </a:r>
          </a:p>
          <a:p>
            <a:pPr>
              <a:lnSpc>
                <a:spcPct val="100000"/>
              </a:lnSpc>
              <a:spcBef>
                <a:spcPts val="0"/>
              </a:spcBef>
              <a:spcAft>
                <a:spcPts val="1200"/>
              </a:spcAft>
              <a:buFont typeface="Symbol" panose="05050102010706020507" pitchFamily="18" charset="2"/>
              <a:buChar char=""/>
            </a:pPr>
            <a:r>
              <a:rPr lang="en-US" dirty="0">
                <a:latin typeface="Calibri" panose="020F0502020204030204" pitchFamily="34" charset="0"/>
                <a:ea typeface="Calibri" panose="020F0502020204030204" pitchFamily="34" charset="0"/>
                <a:cs typeface="Times New Roman" panose="02020603050405020304" pitchFamily="18" charset="0"/>
              </a:rPr>
              <a:t>Built-in 8 Hour Battery backup </a:t>
            </a:r>
          </a:p>
        </p:txBody>
      </p:sp>
      <p:pic>
        <p:nvPicPr>
          <p:cNvPr id="3" name="Picture 2">
            <a:extLst>
              <a:ext uri="{FF2B5EF4-FFF2-40B4-BE49-F238E27FC236}">
                <a16:creationId xmlns:a16="http://schemas.microsoft.com/office/drawing/2014/main" id="{1FA3782F-F4E8-7B7F-686E-72A8D8EF8EBF}"/>
              </a:ext>
            </a:extLst>
          </p:cNvPr>
          <p:cNvPicPr>
            <a:picLocks noChangeAspect="1"/>
          </p:cNvPicPr>
          <p:nvPr/>
        </p:nvPicPr>
        <p:blipFill>
          <a:blip r:embed="rId6"/>
          <a:stretch>
            <a:fillRect/>
          </a:stretch>
        </p:blipFill>
        <p:spPr>
          <a:xfrm>
            <a:off x="8646448" y="3316257"/>
            <a:ext cx="3473706" cy="2501069"/>
          </a:xfrm>
          <a:prstGeom prst="rect">
            <a:avLst/>
          </a:prstGeom>
        </p:spPr>
      </p:pic>
      <p:sp>
        <p:nvSpPr>
          <p:cNvPr id="5" name="TextBox 4">
            <a:extLst>
              <a:ext uri="{FF2B5EF4-FFF2-40B4-BE49-F238E27FC236}">
                <a16:creationId xmlns:a16="http://schemas.microsoft.com/office/drawing/2014/main" id="{2FACD8A4-D84D-A8F9-FD71-5A06521BFFA4}"/>
              </a:ext>
            </a:extLst>
          </p:cNvPr>
          <p:cNvSpPr txBox="1"/>
          <p:nvPr/>
        </p:nvSpPr>
        <p:spPr>
          <a:xfrm>
            <a:off x="2628641" y="138933"/>
            <a:ext cx="6100354" cy="769441"/>
          </a:xfrm>
          <a:prstGeom prst="rect">
            <a:avLst/>
          </a:prstGeom>
          <a:noFill/>
        </p:spPr>
        <p:txBody>
          <a:bodyPr wrap="square">
            <a:spAutoFit/>
          </a:bodyPr>
          <a:lstStyle/>
          <a:p>
            <a:r>
              <a:rPr kumimoji="0" lang="en-US" sz="4400" b="0" i="0" u="none" strike="noStrike" kern="1200" cap="none" spc="0" normalizeH="0" baseline="0" noProof="0" dirty="0">
                <a:ln>
                  <a:noFill/>
                </a:ln>
                <a:solidFill>
                  <a:srgbClr val="518EB2"/>
                </a:solidFill>
                <a:effectLst/>
                <a:uLnTx/>
                <a:uFillTx/>
                <a:latin typeface="Open Sans" panose="020B0606030504020204" pitchFamily="34" charset="0"/>
                <a:ea typeface="Open Sans" panose="020B0606030504020204" pitchFamily="34" charset="0"/>
                <a:cs typeface="Open Sans" panose="020B0606030504020204" pitchFamily="34" charset="0"/>
              </a:rPr>
              <a:t>Details</a:t>
            </a:r>
            <a:endParaRPr lang="en-US" dirty="0">
              <a:solidFill>
                <a:srgbClr val="518EB2"/>
              </a:solidFill>
            </a:endParaRPr>
          </a:p>
        </p:txBody>
      </p:sp>
      <p:sp>
        <p:nvSpPr>
          <p:cNvPr id="6" name="TextBox 5">
            <a:extLst>
              <a:ext uri="{FF2B5EF4-FFF2-40B4-BE49-F238E27FC236}">
                <a16:creationId xmlns:a16="http://schemas.microsoft.com/office/drawing/2014/main" id="{4FF38CA4-E2ED-ABDB-48D8-5F3898FD68D1}"/>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83567588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E76E7909-C59F-FCE4-ABFB-58994EAA9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838" y="138933"/>
            <a:ext cx="2305442" cy="771696"/>
          </a:xfrm>
          <a:prstGeom prst="rect">
            <a:avLst/>
          </a:prstGeom>
        </p:spPr>
      </p:pic>
      <p:sp>
        <p:nvSpPr>
          <p:cNvPr id="6" name="TextBox 5">
            <a:extLst>
              <a:ext uri="{FF2B5EF4-FFF2-40B4-BE49-F238E27FC236}">
                <a16:creationId xmlns:a16="http://schemas.microsoft.com/office/drawing/2014/main" id="{EB4CB3EF-60AB-BCEF-F044-5D7787233683}"/>
              </a:ext>
            </a:extLst>
          </p:cNvPr>
          <p:cNvSpPr txBox="1"/>
          <p:nvPr/>
        </p:nvSpPr>
        <p:spPr>
          <a:xfrm>
            <a:off x="2615554" y="141188"/>
            <a:ext cx="6100354" cy="769441"/>
          </a:xfrm>
          <a:prstGeom prst="rect">
            <a:avLst/>
          </a:prstGeom>
          <a:noFill/>
        </p:spPr>
        <p:txBody>
          <a:bodyPr wrap="square">
            <a:spAutoFit/>
          </a:bodyPr>
          <a:lstStyle/>
          <a:p>
            <a:r>
              <a:rPr kumimoji="0" lang="en-US" sz="4400" b="0" i="0" u="none" strike="noStrike" kern="1200" cap="none" spc="0" normalizeH="0" baseline="0" noProof="0" dirty="0">
                <a:ln>
                  <a:noFill/>
                </a:ln>
                <a:solidFill>
                  <a:srgbClr val="518EB2"/>
                </a:solidFill>
                <a:effectLst/>
                <a:uLnTx/>
                <a:uFillTx/>
                <a:latin typeface="Open Sans" panose="020B0606030504020204" pitchFamily="34" charset="0"/>
                <a:ea typeface="Open Sans" panose="020B0606030504020204" pitchFamily="34" charset="0"/>
                <a:cs typeface="Open Sans" panose="020B0606030504020204" pitchFamily="34" charset="0"/>
              </a:rPr>
              <a:t>Standard Features</a:t>
            </a:r>
            <a:endParaRPr lang="en-US" dirty="0">
              <a:solidFill>
                <a:srgbClr val="518EB2"/>
              </a:solidFill>
            </a:endParaRPr>
          </a:p>
        </p:txBody>
      </p:sp>
      <p:graphicFrame>
        <p:nvGraphicFramePr>
          <p:cNvPr id="7" name="Table 6">
            <a:extLst>
              <a:ext uri="{FF2B5EF4-FFF2-40B4-BE49-F238E27FC236}">
                <a16:creationId xmlns:a16="http://schemas.microsoft.com/office/drawing/2014/main" id="{6434B162-7034-8A10-E167-DCF2FFC15163}"/>
              </a:ext>
            </a:extLst>
          </p:cNvPr>
          <p:cNvGraphicFramePr>
            <a:graphicFrameLocks noGrp="1"/>
          </p:cNvGraphicFramePr>
          <p:nvPr/>
        </p:nvGraphicFramePr>
        <p:xfrm>
          <a:off x="3789741" y="1160356"/>
          <a:ext cx="6583680" cy="4834624"/>
        </p:xfrm>
        <a:graphic>
          <a:graphicData uri="http://schemas.openxmlformats.org/drawingml/2006/table">
            <a:tbl>
              <a:tblPr firstRow="1" firstCol="1" bandRow="1">
                <a:tableStyleId>{69CF1AB2-1976-4502-BF36-3FF5EA218861}</a:tableStyleId>
              </a:tblPr>
              <a:tblGrid>
                <a:gridCol w="2194560">
                  <a:extLst>
                    <a:ext uri="{9D8B030D-6E8A-4147-A177-3AD203B41FA5}">
                      <a16:colId xmlns:a16="http://schemas.microsoft.com/office/drawing/2014/main" val="2485238898"/>
                    </a:ext>
                  </a:extLst>
                </a:gridCol>
                <a:gridCol w="2194560">
                  <a:extLst>
                    <a:ext uri="{9D8B030D-6E8A-4147-A177-3AD203B41FA5}">
                      <a16:colId xmlns:a16="http://schemas.microsoft.com/office/drawing/2014/main" val="3365185722"/>
                    </a:ext>
                  </a:extLst>
                </a:gridCol>
                <a:gridCol w="2194560">
                  <a:extLst>
                    <a:ext uri="{9D8B030D-6E8A-4147-A177-3AD203B41FA5}">
                      <a16:colId xmlns:a16="http://schemas.microsoft.com/office/drawing/2014/main" val="3713965843"/>
                    </a:ext>
                  </a:extLst>
                </a:gridCol>
              </a:tblGrid>
              <a:tr h="164592">
                <a:tc>
                  <a:txBody>
                    <a:bodyPr/>
                    <a:lstStyle/>
                    <a:p>
                      <a:pPr marL="0" marR="0">
                        <a:spcBef>
                          <a:spcPts val="0"/>
                        </a:spcBef>
                        <a:spcAft>
                          <a:spcPts val="0"/>
                        </a:spcAft>
                      </a:pPr>
                      <a:r>
                        <a:rPr lang="en-US" sz="1200">
                          <a:effectLst/>
                          <a:latin typeface="+mn-lt"/>
                        </a:rPr>
                        <a:t>COMCAST</a:t>
                      </a:r>
                      <a:endParaRPr lang="en-US" sz="120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200">
                          <a:effectLst/>
                          <a:latin typeface="+mn-lt"/>
                        </a:rPr>
                        <a:t>COX</a:t>
                      </a:r>
                      <a:endParaRPr lang="en-US" sz="120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200" dirty="0">
                          <a:effectLst/>
                          <a:latin typeface="+mn-lt"/>
                        </a:rPr>
                        <a:t>SPECTRUM</a:t>
                      </a:r>
                      <a:endParaRPr lang="en-US" sz="120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1406792670"/>
                  </a:ext>
                </a:extLst>
              </a:tr>
              <a:tr h="164592">
                <a:tc>
                  <a:txBody>
                    <a:bodyPr/>
                    <a:lstStyle/>
                    <a:p>
                      <a:pPr marL="0" marR="0">
                        <a:spcBef>
                          <a:spcPts val="0"/>
                        </a:spcBef>
                        <a:spcAft>
                          <a:spcPts val="0"/>
                        </a:spcAft>
                      </a:pPr>
                      <a:r>
                        <a:rPr lang="en-US" sz="1050" b="0" dirty="0">
                          <a:effectLst/>
                          <a:latin typeface="+mn-lt"/>
                        </a:rPr>
                        <a:t>Caller ID</a:t>
                      </a:r>
                      <a:endParaRPr lang="en-US" sz="1050" b="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Caller ID</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Caller ID</a:t>
                      </a:r>
                      <a:endParaRPr lang="en-US" sz="105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3313248055"/>
                  </a:ext>
                </a:extLst>
              </a:tr>
              <a:tr h="164592">
                <a:tc>
                  <a:txBody>
                    <a:bodyPr/>
                    <a:lstStyle/>
                    <a:p>
                      <a:pPr marL="0" marR="0">
                        <a:spcBef>
                          <a:spcPts val="0"/>
                        </a:spcBef>
                        <a:spcAft>
                          <a:spcPts val="0"/>
                        </a:spcAft>
                      </a:pPr>
                      <a:r>
                        <a:rPr lang="en-US" sz="1050" b="0" dirty="0">
                          <a:effectLst/>
                          <a:latin typeface="+mn-lt"/>
                        </a:rPr>
                        <a:t>Call Forwarding</a:t>
                      </a:r>
                      <a:endParaRPr lang="en-US" sz="1050" b="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Call Forwarding</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Call Forwarding</a:t>
                      </a:r>
                      <a:endParaRPr lang="en-US" sz="105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2324557107"/>
                  </a:ext>
                </a:extLst>
              </a:tr>
              <a:tr h="164592">
                <a:tc>
                  <a:txBody>
                    <a:bodyPr/>
                    <a:lstStyle/>
                    <a:p>
                      <a:pPr marL="0" marR="0">
                        <a:spcBef>
                          <a:spcPts val="0"/>
                        </a:spcBef>
                        <a:spcAft>
                          <a:spcPts val="0"/>
                        </a:spcAft>
                      </a:pPr>
                      <a:r>
                        <a:rPr lang="en-US" sz="1050" b="0">
                          <a:effectLst/>
                          <a:latin typeface="+mn-lt"/>
                        </a:rPr>
                        <a:t>Call Transfer</a:t>
                      </a:r>
                      <a:endParaRPr lang="en-US" sz="1050" b="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Call Transfer</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Call Transfer</a:t>
                      </a:r>
                      <a:endParaRPr lang="en-US" sz="105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2014506298"/>
                  </a:ext>
                </a:extLst>
              </a:tr>
              <a:tr h="164592">
                <a:tc>
                  <a:txBody>
                    <a:bodyPr/>
                    <a:lstStyle/>
                    <a:p>
                      <a:pPr marL="0" marR="0">
                        <a:spcBef>
                          <a:spcPts val="0"/>
                        </a:spcBef>
                        <a:spcAft>
                          <a:spcPts val="0"/>
                        </a:spcAft>
                      </a:pPr>
                      <a:r>
                        <a:rPr lang="en-US" sz="1050" b="0">
                          <a:effectLst/>
                          <a:latin typeface="+mn-lt"/>
                        </a:rPr>
                        <a:t> </a:t>
                      </a:r>
                      <a:endParaRPr lang="en-US" sz="1050" b="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3-Way Calling</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3-Way Calling</a:t>
                      </a:r>
                      <a:endParaRPr lang="en-US" sz="105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3837831801"/>
                  </a:ext>
                </a:extLst>
              </a:tr>
              <a:tr h="164592">
                <a:tc>
                  <a:txBody>
                    <a:bodyPr/>
                    <a:lstStyle/>
                    <a:p>
                      <a:pPr marL="0" marR="0">
                        <a:spcBef>
                          <a:spcPts val="0"/>
                        </a:spcBef>
                        <a:spcAft>
                          <a:spcPts val="0"/>
                        </a:spcAft>
                      </a:pPr>
                      <a:r>
                        <a:rPr lang="en-US" sz="1050" b="0">
                          <a:effectLst/>
                          <a:latin typeface="+mn-lt"/>
                        </a:rPr>
                        <a:t> </a:t>
                      </a:r>
                      <a:endParaRPr lang="en-US" sz="1050" b="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Speed Dial</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Speed Dial</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460422910"/>
                  </a:ext>
                </a:extLst>
              </a:tr>
              <a:tr h="164592">
                <a:tc>
                  <a:txBody>
                    <a:bodyPr/>
                    <a:lstStyle/>
                    <a:p>
                      <a:pPr marL="0" marR="0">
                        <a:spcBef>
                          <a:spcPts val="0"/>
                        </a:spcBef>
                        <a:spcAft>
                          <a:spcPts val="0"/>
                        </a:spcAft>
                      </a:pPr>
                      <a:r>
                        <a:rPr lang="en-US" sz="1050" b="0">
                          <a:effectLst/>
                          <a:latin typeface="+mn-lt"/>
                        </a:rPr>
                        <a:t> </a:t>
                      </a:r>
                      <a:endParaRPr lang="en-US" sz="1050" b="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Call Return</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3217284205"/>
                  </a:ext>
                </a:extLst>
              </a:tr>
              <a:tr h="164592">
                <a:tc>
                  <a:txBody>
                    <a:bodyPr/>
                    <a:lstStyle/>
                    <a:p>
                      <a:pPr marL="0" marR="0">
                        <a:spcBef>
                          <a:spcPts val="0"/>
                        </a:spcBef>
                        <a:spcAft>
                          <a:spcPts val="0"/>
                        </a:spcAft>
                      </a:pPr>
                      <a:r>
                        <a:rPr lang="en-US" sz="1050" b="0" dirty="0">
                          <a:effectLst/>
                          <a:latin typeface="+mn-lt"/>
                        </a:rPr>
                        <a:t> </a:t>
                      </a:r>
                      <a:endParaRPr lang="en-US" sz="1050" b="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Call Waiting</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 </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904655351"/>
                  </a:ext>
                </a:extLst>
              </a:tr>
              <a:tr h="164592">
                <a:tc>
                  <a:txBody>
                    <a:bodyPr/>
                    <a:lstStyle/>
                    <a:p>
                      <a:pPr marL="0" marR="0">
                        <a:spcBef>
                          <a:spcPts val="0"/>
                        </a:spcBef>
                        <a:spcAft>
                          <a:spcPts val="0"/>
                        </a:spcAft>
                      </a:pPr>
                      <a:r>
                        <a:rPr lang="en-US" sz="1050" b="0">
                          <a:effectLst/>
                          <a:latin typeface="+mn-lt"/>
                        </a:rPr>
                        <a:t> </a:t>
                      </a:r>
                      <a:endParaRPr lang="en-US" sz="1050" b="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Do Not Disturb</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3396798957"/>
                  </a:ext>
                </a:extLst>
              </a:tr>
              <a:tr h="164592">
                <a:tc>
                  <a:txBody>
                    <a:bodyPr/>
                    <a:lstStyle/>
                    <a:p>
                      <a:pPr marL="0" marR="0">
                        <a:spcBef>
                          <a:spcPts val="0"/>
                        </a:spcBef>
                        <a:spcAft>
                          <a:spcPts val="0"/>
                        </a:spcAft>
                      </a:pPr>
                      <a:r>
                        <a:rPr lang="en-US" sz="1050" b="0">
                          <a:effectLst/>
                          <a:latin typeface="+mn-lt"/>
                        </a:rPr>
                        <a:t>Call Hold</a:t>
                      </a:r>
                      <a:endParaRPr lang="en-US" sz="1050" b="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Flash Call Hold</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1099550694"/>
                  </a:ext>
                </a:extLst>
              </a:tr>
              <a:tr h="164592">
                <a:tc>
                  <a:txBody>
                    <a:bodyPr/>
                    <a:lstStyle/>
                    <a:p>
                      <a:pPr marL="0" marR="0">
                        <a:spcBef>
                          <a:spcPts val="0"/>
                        </a:spcBef>
                        <a:spcAft>
                          <a:spcPts val="0"/>
                        </a:spcAft>
                      </a:pPr>
                      <a:r>
                        <a:rPr lang="en-US" sz="1050" b="0">
                          <a:effectLst/>
                          <a:latin typeface="+mn-lt"/>
                        </a:rPr>
                        <a:t> </a:t>
                      </a:r>
                      <a:endParaRPr lang="en-US" sz="1050" b="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Last Number Redial</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458756053"/>
                  </a:ext>
                </a:extLst>
              </a:tr>
              <a:tr h="164592">
                <a:tc>
                  <a:txBody>
                    <a:bodyPr/>
                    <a:lstStyle/>
                    <a:p>
                      <a:pPr marL="0" marR="0">
                        <a:spcBef>
                          <a:spcPts val="0"/>
                        </a:spcBef>
                        <a:spcAft>
                          <a:spcPts val="0"/>
                        </a:spcAft>
                      </a:pPr>
                      <a:r>
                        <a:rPr lang="en-US" sz="1050" b="0" dirty="0">
                          <a:effectLst/>
                          <a:latin typeface="+mn-lt"/>
                        </a:rPr>
                        <a:t> </a:t>
                      </a:r>
                      <a:endParaRPr lang="en-US" sz="1050" b="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Anonymous Call Rejection</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4260431911"/>
                  </a:ext>
                </a:extLst>
              </a:tr>
              <a:tr h="207760">
                <a:tc>
                  <a:txBody>
                    <a:bodyPr/>
                    <a:lstStyle/>
                    <a:p>
                      <a:pPr marL="0" marR="0">
                        <a:spcBef>
                          <a:spcPts val="0"/>
                        </a:spcBef>
                        <a:spcAft>
                          <a:spcPts val="0"/>
                        </a:spcAft>
                      </a:pPr>
                      <a:r>
                        <a:rPr lang="en-US" sz="1050" b="0" dirty="0">
                          <a:effectLst/>
                          <a:latin typeface="+mn-lt"/>
                        </a:rPr>
                        <a:t> </a:t>
                      </a:r>
                      <a:endParaRPr lang="en-US" sz="1050" b="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Directed Call Pickup</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 </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1579930323"/>
                  </a:ext>
                </a:extLst>
              </a:tr>
              <a:tr h="164592">
                <a:tc>
                  <a:txBody>
                    <a:bodyPr/>
                    <a:lstStyle/>
                    <a:p>
                      <a:pPr marL="0" marR="0">
                        <a:spcBef>
                          <a:spcPts val="0"/>
                        </a:spcBef>
                        <a:spcAft>
                          <a:spcPts val="0"/>
                        </a:spcAft>
                      </a:pPr>
                      <a:r>
                        <a:rPr lang="en-US" sz="1050" b="0">
                          <a:effectLst/>
                          <a:latin typeface="+mn-lt"/>
                        </a:rPr>
                        <a:t> </a:t>
                      </a:r>
                      <a:endParaRPr lang="en-US" sz="1050" b="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Priority Alert</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3502313562"/>
                  </a:ext>
                </a:extLst>
              </a:tr>
              <a:tr h="164592">
                <a:tc>
                  <a:txBody>
                    <a:bodyPr/>
                    <a:lstStyle/>
                    <a:p>
                      <a:pPr marL="0" marR="0">
                        <a:spcBef>
                          <a:spcPts val="0"/>
                        </a:spcBef>
                        <a:spcAft>
                          <a:spcPts val="0"/>
                        </a:spcAft>
                      </a:pPr>
                      <a:r>
                        <a:rPr lang="en-US" sz="1050" b="0">
                          <a:effectLst/>
                          <a:latin typeface="+mn-lt"/>
                        </a:rPr>
                        <a:t> </a:t>
                      </a:r>
                      <a:endParaRPr lang="en-US" sz="1050" b="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Selective Call Acceptance</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1203712624"/>
                  </a:ext>
                </a:extLst>
              </a:tr>
              <a:tr h="164592">
                <a:tc>
                  <a:txBody>
                    <a:bodyPr/>
                    <a:lstStyle/>
                    <a:p>
                      <a:pPr marL="0" marR="0">
                        <a:spcBef>
                          <a:spcPts val="0"/>
                        </a:spcBef>
                        <a:spcAft>
                          <a:spcPts val="0"/>
                        </a:spcAft>
                      </a:pPr>
                      <a:r>
                        <a:rPr lang="en-US" sz="1050" b="0">
                          <a:effectLst/>
                          <a:latin typeface="+mn-lt"/>
                        </a:rPr>
                        <a:t> </a:t>
                      </a:r>
                      <a:endParaRPr lang="en-US" sz="1050" b="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Selective Call Rejection</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2496072636"/>
                  </a:ext>
                </a:extLst>
              </a:tr>
              <a:tr h="164592">
                <a:tc>
                  <a:txBody>
                    <a:bodyPr/>
                    <a:lstStyle/>
                    <a:p>
                      <a:pPr marL="0" marR="0">
                        <a:spcBef>
                          <a:spcPts val="0"/>
                        </a:spcBef>
                        <a:spcAft>
                          <a:spcPts val="0"/>
                        </a:spcAft>
                      </a:pPr>
                      <a:r>
                        <a:rPr lang="en-US" sz="1050" b="0" dirty="0">
                          <a:effectLst/>
                          <a:latin typeface="+mn-lt"/>
                        </a:rPr>
                        <a:t> </a:t>
                      </a:r>
                      <a:endParaRPr lang="en-US" sz="1050" b="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Simultaneous Ring Personal</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2422361008"/>
                  </a:ext>
                </a:extLst>
              </a:tr>
              <a:tr h="164592">
                <a:tc>
                  <a:txBody>
                    <a:bodyPr/>
                    <a:lstStyle/>
                    <a:p>
                      <a:pPr marL="0" marR="0">
                        <a:spcBef>
                          <a:spcPts val="0"/>
                        </a:spcBef>
                        <a:spcAft>
                          <a:spcPts val="0"/>
                        </a:spcAft>
                      </a:pPr>
                      <a:r>
                        <a:rPr lang="en-US" sz="1050" b="0">
                          <a:effectLst/>
                          <a:latin typeface="+mn-lt"/>
                        </a:rPr>
                        <a:t> </a:t>
                      </a:r>
                      <a:endParaRPr lang="en-US" sz="1050" b="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Speed Dial 100</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 </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3064669420"/>
                  </a:ext>
                </a:extLst>
              </a:tr>
              <a:tr h="164592">
                <a:tc>
                  <a:txBody>
                    <a:bodyPr/>
                    <a:lstStyle/>
                    <a:p>
                      <a:pPr marL="0" marR="0">
                        <a:spcBef>
                          <a:spcPts val="0"/>
                        </a:spcBef>
                        <a:spcAft>
                          <a:spcPts val="0"/>
                        </a:spcAft>
                      </a:pPr>
                      <a:r>
                        <a:rPr lang="en-US" sz="1050" b="0" dirty="0">
                          <a:effectLst/>
                          <a:latin typeface="+mn-lt"/>
                        </a:rPr>
                        <a:t> </a:t>
                      </a:r>
                      <a:endParaRPr lang="en-US" sz="1050" b="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Speed Dial 8</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2100302701"/>
                  </a:ext>
                </a:extLst>
              </a:tr>
              <a:tr h="164592">
                <a:tc>
                  <a:txBody>
                    <a:bodyPr/>
                    <a:lstStyle/>
                    <a:p>
                      <a:pPr marL="0" marR="0">
                        <a:spcBef>
                          <a:spcPts val="0"/>
                        </a:spcBef>
                        <a:spcAft>
                          <a:spcPts val="0"/>
                        </a:spcAft>
                      </a:pPr>
                      <a:r>
                        <a:rPr lang="en-US" sz="1050" b="0">
                          <a:effectLst/>
                          <a:latin typeface="+mn-lt"/>
                        </a:rPr>
                        <a:t>Call Park</a:t>
                      </a:r>
                      <a:endParaRPr lang="en-US" sz="1050" b="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Call Park</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 </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2537861570"/>
                  </a:ext>
                </a:extLst>
              </a:tr>
              <a:tr h="164592">
                <a:tc>
                  <a:txBody>
                    <a:bodyPr/>
                    <a:lstStyle/>
                    <a:p>
                      <a:pPr marL="0" marR="0">
                        <a:spcBef>
                          <a:spcPts val="0"/>
                        </a:spcBef>
                        <a:spcAft>
                          <a:spcPts val="0"/>
                        </a:spcAft>
                      </a:pPr>
                      <a:r>
                        <a:rPr lang="en-US" sz="1050" b="0">
                          <a:effectLst/>
                          <a:latin typeface="+mn-lt"/>
                        </a:rPr>
                        <a:t> </a:t>
                      </a:r>
                      <a:endParaRPr lang="en-US" sz="1050" b="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Call Pickup</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3336103162"/>
                  </a:ext>
                </a:extLst>
              </a:tr>
              <a:tr h="164592">
                <a:tc>
                  <a:txBody>
                    <a:bodyPr/>
                    <a:lstStyle/>
                    <a:p>
                      <a:pPr marL="0" marR="0">
                        <a:spcBef>
                          <a:spcPts val="0"/>
                        </a:spcBef>
                        <a:spcAft>
                          <a:spcPts val="0"/>
                        </a:spcAft>
                      </a:pPr>
                      <a:r>
                        <a:rPr lang="en-US" sz="1050" b="0" dirty="0">
                          <a:effectLst/>
                          <a:latin typeface="+mn-lt"/>
                        </a:rPr>
                        <a:t> </a:t>
                      </a:r>
                      <a:endParaRPr lang="en-US" sz="1050" b="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Incoming Call Plan</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 </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2849079947"/>
                  </a:ext>
                </a:extLst>
              </a:tr>
              <a:tr h="164592">
                <a:tc>
                  <a:txBody>
                    <a:bodyPr/>
                    <a:lstStyle/>
                    <a:p>
                      <a:pPr marL="0" marR="0">
                        <a:spcBef>
                          <a:spcPts val="0"/>
                        </a:spcBef>
                        <a:spcAft>
                          <a:spcPts val="0"/>
                        </a:spcAft>
                      </a:pPr>
                      <a:r>
                        <a:rPr lang="en-US" sz="1050" b="0">
                          <a:effectLst/>
                          <a:latin typeface="+mn-lt"/>
                        </a:rPr>
                        <a:t> </a:t>
                      </a:r>
                      <a:endParaRPr lang="en-US" sz="1050" b="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Series Completion</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1599194064"/>
                  </a:ext>
                </a:extLst>
              </a:tr>
              <a:tr h="164592">
                <a:tc>
                  <a:txBody>
                    <a:bodyPr/>
                    <a:lstStyle/>
                    <a:p>
                      <a:pPr marL="0" marR="0">
                        <a:spcBef>
                          <a:spcPts val="0"/>
                        </a:spcBef>
                        <a:spcAft>
                          <a:spcPts val="0"/>
                        </a:spcAft>
                      </a:pPr>
                      <a:r>
                        <a:rPr lang="en-US" sz="1050" b="0" dirty="0">
                          <a:effectLst/>
                          <a:latin typeface="+mn-lt"/>
                        </a:rPr>
                        <a:t> </a:t>
                      </a:r>
                      <a:endParaRPr lang="en-US" sz="1050" b="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Feature Access Codes</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 </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3124604180"/>
                  </a:ext>
                </a:extLst>
              </a:tr>
              <a:tr h="164592">
                <a:tc>
                  <a:txBody>
                    <a:bodyPr/>
                    <a:lstStyle/>
                    <a:p>
                      <a:pPr marL="0" marR="0">
                        <a:spcBef>
                          <a:spcPts val="0"/>
                        </a:spcBef>
                        <a:spcAft>
                          <a:spcPts val="0"/>
                        </a:spcAft>
                      </a:pPr>
                      <a:r>
                        <a:rPr lang="en-US" sz="1050" b="0">
                          <a:effectLst/>
                          <a:latin typeface="+mn-lt"/>
                        </a:rPr>
                        <a:t>Conference Calling</a:t>
                      </a:r>
                      <a:endParaRPr lang="en-US" sz="1050" b="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endParaRPr lang="en-US" sz="1050">
                        <a:effectLst/>
                        <a:latin typeface="+mn-lt"/>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2152449448"/>
                  </a:ext>
                </a:extLst>
              </a:tr>
              <a:tr h="164592">
                <a:tc>
                  <a:txBody>
                    <a:bodyPr/>
                    <a:lstStyle/>
                    <a:p>
                      <a:pPr marL="0" marR="0">
                        <a:spcBef>
                          <a:spcPts val="0"/>
                        </a:spcBef>
                        <a:spcAft>
                          <a:spcPts val="0"/>
                        </a:spcAft>
                      </a:pPr>
                      <a:r>
                        <a:rPr lang="en-US" sz="1050" b="0">
                          <a:effectLst/>
                          <a:latin typeface="+mn-lt"/>
                        </a:rPr>
                        <a:t>Extension Dialing</a:t>
                      </a:r>
                      <a:endParaRPr lang="en-US" sz="1050" b="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endParaRPr lang="en-US" sz="1050">
                        <a:effectLst/>
                        <a:latin typeface="+mn-lt"/>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 </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3679388809"/>
                  </a:ext>
                </a:extLst>
              </a:tr>
              <a:tr h="164592">
                <a:tc>
                  <a:txBody>
                    <a:bodyPr/>
                    <a:lstStyle/>
                    <a:p>
                      <a:pPr marL="0" marR="0">
                        <a:spcBef>
                          <a:spcPts val="0"/>
                        </a:spcBef>
                        <a:spcAft>
                          <a:spcPts val="0"/>
                        </a:spcAft>
                      </a:pPr>
                      <a:r>
                        <a:rPr lang="en-US" sz="1050" b="0" dirty="0">
                          <a:effectLst/>
                          <a:latin typeface="+mn-lt"/>
                        </a:rPr>
                        <a:t>Hunt Groups</a:t>
                      </a:r>
                      <a:endParaRPr lang="en-US" sz="1050" b="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endParaRPr lang="en-US" sz="1050">
                        <a:effectLst/>
                        <a:latin typeface="+mn-lt"/>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1357915192"/>
                  </a:ext>
                </a:extLst>
              </a:tr>
              <a:tr h="164592">
                <a:tc>
                  <a:txBody>
                    <a:bodyPr/>
                    <a:lstStyle/>
                    <a:p>
                      <a:pPr marL="0" marR="0">
                        <a:spcBef>
                          <a:spcPts val="0"/>
                        </a:spcBef>
                        <a:spcAft>
                          <a:spcPts val="0"/>
                        </a:spcAft>
                      </a:pPr>
                      <a:r>
                        <a:rPr lang="en-US" sz="1050" b="0" dirty="0">
                          <a:effectLst/>
                          <a:latin typeface="+mn-lt"/>
                        </a:rPr>
                        <a:t>Customized Caller ID</a:t>
                      </a:r>
                      <a:endParaRPr lang="en-US" sz="1050" b="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endParaRPr lang="en-US" sz="1050">
                        <a:effectLst/>
                        <a:latin typeface="+mn-lt"/>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 </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675229389"/>
                  </a:ext>
                </a:extLst>
              </a:tr>
              <a:tr h="164592">
                <a:tc>
                  <a:txBody>
                    <a:bodyPr/>
                    <a:lstStyle/>
                    <a:p>
                      <a:pPr marL="0" marR="0">
                        <a:spcBef>
                          <a:spcPts val="0"/>
                        </a:spcBef>
                        <a:spcAft>
                          <a:spcPts val="0"/>
                        </a:spcAft>
                      </a:pPr>
                      <a:r>
                        <a:rPr lang="en-US" sz="1050" b="0" dirty="0">
                          <a:effectLst/>
                          <a:latin typeface="+mn-lt"/>
                        </a:rPr>
                        <a:t>Call Forward Unreachable</a:t>
                      </a:r>
                      <a:endParaRPr lang="en-US" sz="1050" b="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endParaRPr lang="en-US" sz="1050" dirty="0">
                        <a:effectLst/>
                        <a:latin typeface="+mn-lt"/>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 </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1394606844"/>
                  </a:ext>
                </a:extLst>
              </a:tr>
            </a:tbl>
          </a:graphicData>
        </a:graphic>
      </p:graphicFrame>
      <p:pic>
        <p:nvPicPr>
          <p:cNvPr id="8" name="Picture 7" descr="A picture containing invertebrate, mollusk&#10;&#10;Description automatically generated">
            <a:extLst>
              <a:ext uri="{FF2B5EF4-FFF2-40B4-BE49-F238E27FC236}">
                <a16:creationId xmlns:a16="http://schemas.microsoft.com/office/drawing/2014/main" id="{19C43C00-D12D-EB1F-BEA4-AFD533B4728C}"/>
              </a:ext>
            </a:extLst>
          </p:cNvPr>
          <p:cNvPicPr>
            <a:picLocks noChangeAspect="1"/>
          </p:cNvPicPr>
          <p:nvPr/>
        </p:nvPicPr>
        <p:blipFill>
          <a:blip r:embed="rId6"/>
          <a:stretch>
            <a:fillRect/>
          </a:stretch>
        </p:blipFill>
        <p:spPr>
          <a:xfrm>
            <a:off x="0" y="1767787"/>
            <a:ext cx="3534268" cy="4134427"/>
          </a:xfrm>
          <a:prstGeom prst="rect">
            <a:avLst/>
          </a:prstGeom>
        </p:spPr>
      </p:pic>
      <p:sp>
        <p:nvSpPr>
          <p:cNvPr id="9" name="TextBox 8">
            <a:extLst>
              <a:ext uri="{FF2B5EF4-FFF2-40B4-BE49-F238E27FC236}">
                <a16:creationId xmlns:a16="http://schemas.microsoft.com/office/drawing/2014/main" id="{42342FD6-9D73-22E9-F8C3-9CDF86109CA4}"/>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57174887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E76E7909-C59F-FCE4-ABFB-58994EAA9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838" y="138933"/>
            <a:ext cx="2305442" cy="771696"/>
          </a:xfrm>
          <a:prstGeom prst="rect">
            <a:avLst/>
          </a:prstGeom>
        </p:spPr>
      </p:pic>
      <p:sp>
        <p:nvSpPr>
          <p:cNvPr id="2" name="TextBox 1">
            <a:extLst>
              <a:ext uri="{FF2B5EF4-FFF2-40B4-BE49-F238E27FC236}">
                <a16:creationId xmlns:a16="http://schemas.microsoft.com/office/drawing/2014/main" id="{7296F3CE-5E34-1690-D571-5BA6CFF3CE9C}"/>
              </a:ext>
            </a:extLst>
          </p:cNvPr>
          <p:cNvSpPr txBox="1"/>
          <p:nvPr/>
        </p:nvSpPr>
        <p:spPr>
          <a:xfrm>
            <a:off x="2641679" y="141188"/>
            <a:ext cx="6100354" cy="769441"/>
          </a:xfrm>
          <a:prstGeom prst="rect">
            <a:avLst/>
          </a:prstGeom>
          <a:noFill/>
        </p:spPr>
        <p:txBody>
          <a:bodyPr wrap="square">
            <a:spAutoFit/>
          </a:bodyPr>
          <a:lstStyle/>
          <a:p>
            <a:r>
              <a:rPr kumimoji="0" lang="en-US" sz="4400" b="0" i="0" u="none" strike="noStrike" kern="1200" cap="none" spc="0" normalizeH="0" baseline="0" noProof="0" dirty="0">
                <a:ln>
                  <a:noFill/>
                </a:ln>
                <a:solidFill>
                  <a:srgbClr val="518EB2"/>
                </a:solidFill>
                <a:effectLst/>
                <a:uLnTx/>
                <a:uFillTx/>
                <a:latin typeface="Open Sans" panose="020B0606030504020204" pitchFamily="34" charset="0"/>
                <a:ea typeface="Open Sans" panose="020B0606030504020204" pitchFamily="34" charset="0"/>
                <a:cs typeface="Open Sans" panose="020B0606030504020204" pitchFamily="34" charset="0"/>
              </a:rPr>
              <a:t>Additional Features</a:t>
            </a:r>
            <a:endParaRPr lang="en-US" dirty="0">
              <a:solidFill>
                <a:srgbClr val="518EB2"/>
              </a:solidFill>
            </a:endParaRPr>
          </a:p>
        </p:txBody>
      </p:sp>
      <p:graphicFrame>
        <p:nvGraphicFramePr>
          <p:cNvPr id="3" name="Table 2">
            <a:extLst>
              <a:ext uri="{FF2B5EF4-FFF2-40B4-BE49-F238E27FC236}">
                <a16:creationId xmlns:a16="http://schemas.microsoft.com/office/drawing/2014/main" id="{1956A1B8-367E-E8FF-1345-0749ED67416D}"/>
              </a:ext>
            </a:extLst>
          </p:cNvPr>
          <p:cNvGraphicFramePr>
            <a:graphicFrameLocks noGrp="1"/>
          </p:cNvGraphicFramePr>
          <p:nvPr/>
        </p:nvGraphicFramePr>
        <p:xfrm>
          <a:off x="232966" y="1749068"/>
          <a:ext cx="7874668" cy="2318004"/>
        </p:xfrm>
        <a:graphic>
          <a:graphicData uri="http://schemas.openxmlformats.org/drawingml/2006/table">
            <a:tbl>
              <a:tblPr firstRow="1" firstCol="1" bandRow="1">
                <a:tableStyleId>{5C22544A-7EE6-4342-B048-85BDC9FD1C3A}</a:tableStyleId>
              </a:tblPr>
              <a:tblGrid>
                <a:gridCol w="1968667">
                  <a:extLst>
                    <a:ext uri="{9D8B030D-6E8A-4147-A177-3AD203B41FA5}">
                      <a16:colId xmlns:a16="http://schemas.microsoft.com/office/drawing/2014/main" val="3910401344"/>
                    </a:ext>
                  </a:extLst>
                </a:gridCol>
                <a:gridCol w="1968667">
                  <a:extLst>
                    <a:ext uri="{9D8B030D-6E8A-4147-A177-3AD203B41FA5}">
                      <a16:colId xmlns:a16="http://schemas.microsoft.com/office/drawing/2014/main" val="2485238898"/>
                    </a:ext>
                  </a:extLst>
                </a:gridCol>
                <a:gridCol w="1968667">
                  <a:extLst>
                    <a:ext uri="{9D8B030D-6E8A-4147-A177-3AD203B41FA5}">
                      <a16:colId xmlns:a16="http://schemas.microsoft.com/office/drawing/2014/main" val="3365185722"/>
                    </a:ext>
                  </a:extLst>
                </a:gridCol>
                <a:gridCol w="1968667">
                  <a:extLst>
                    <a:ext uri="{9D8B030D-6E8A-4147-A177-3AD203B41FA5}">
                      <a16:colId xmlns:a16="http://schemas.microsoft.com/office/drawing/2014/main" val="3713965843"/>
                    </a:ext>
                  </a:extLst>
                </a:gridCol>
              </a:tblGrid>
              <a:tr h="274320">
                <a:tc>
                  <a:txBody>
                    <a:bodyPr/>
                    <a:lstStyle/>
                    <a:p>
                      <a:pPr marL="0" marR="0">
                        <a:spcBef>
                          <a:spcPts val="0"/>
                        </a:spcBef>
                        <a:spcAft>
                          <a:spcPts val="0"/>
                        </a:spcAft>
                      </a:pPr>
                      <a:r>
                        <a:rPr lang="en-US" sz="1200" dirty="0">
                          <a:effectLst/>
                          <a:latin typeface="+mn-lt"/>
                        </a:rPr>
                        <a:t>FEATURES</a:t>
                      </a:r>
                      <a:endParaRPr lang="en-US" sz="120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200" dirty="0">
                          <a:effectLst/>
                          <a:latin typeface="+mn-lt"/>
                        </a:rPr>
                        <a:t>COMCAST</a:t>
                      </a:r>
                      <a:endParaRPr lang="en-US" sz="120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200" dirty="0">
                          <a:effectLst/>
                          <a:latin typeface="+mn-lt"/>
                        </a:rPr>
                        <a:t>COX</a:t>
                      </a:r>
                      <a:endParaRPr lang="en-US" sz="120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200" dirty="0">
                          <a:effectLst/>
                          <a:latin typeface="+mn-lt"/>
                        </a:rPr>
                        <a:t>SPECTRUM</a:t>
                      </a:r>
                      <a:endParaRPr lang="en-US" sz="120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1406792670"/>
                  </a:ext>
                </a:extLst>
              </a:tr>
              <a:tr h="173736">
                <a:tc>
                  <a:txBody>
                    <a:bodyPr/>
                    <a:lstStyle/>
                    <a:p>
                      <a:pPr marL="0" marR="0">
                        <a:spcBef>
                          <a:spcPts val="0"/>
                        </a:spcBef>
                        <a:spcAft>
                          <a:spcPts val="0"/>
                        </a:spcAft>
                      </a:pPr>
                      <a:r>
                        <a:rPr lang="en-US" sz="1050" dirty="0">
                          <a:effectLst/>
                          <a:latin typeface="+mn-lt"/>
                        </a:rPr>
                        <a:t>Directory Listing:</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1 Free Directory Listing</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1 Free Directory Listing</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1 Free Directory Listing</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416842239"/>
                  </a:ext>
                </a:extLst>
              </a:tr>
              <a:tr h="173736">
                <a:tc>
                  <a:txBody>
                    <a:bodyPr/>
                    <a:lstStyle/>
                    <a:p>
                      <a:endParaRPr lang="en-US" sz="1050" dirty="0">
                        <a:effectLst/>
                        <a:latin typeface="+mn-lt"/>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 </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791901227"/>
                  </a:ext>
                </a:extLst>
              </a:tr>
              <a:tr h="173736">
                <a:tc>
                  <a:txBody>
                    <a:bodyPr/>
                    <a:lstStyle/>
                    <a:p>
                      <a:endParaRPr lang="en-US" sz="1050" dirty="0">
                        <a:effectLst/>
                        <a:latin typeface="+mn-lt"/>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 </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1098379858"/>
                  </a:ext>
                </a:extLst>
              </a:tr>
              <a:tr h="173736">
                <a:tc>
                  <a:txBody>
                    <a:bodyPr/>
                    <a:lstStyle/>
                    <a:p>
                      <a:endParaRPr lang="en-US" sz="1050" dirty="0">
                        <a:effectLst/>
                        <a:latin typeface="+mn-lt"/>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 </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endParaRPr lang="en-US" sz="1050">
                        <a:effectLst/>
                        <a:latin typeface="+mn-lt"/>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 </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2722598641"/>
                  </a:ext>
                </a:extLst>
              </a:tr>
              <a:tr h="173736">
                <a:tc>
                  <a:txBody>
                    <a:bodyPr/>
                    <a:lstStyle/>
                    <a:p>
                      <a:pPr marL="0" marR="0">
                        <a:spcBef>
                          <a:spcPts val="0"/>
                        </a:spcBef>
                        <a:spcAft>
                          <a:spcPts val="0"/>
                        </a:spcAft>
                      </a:pPr>
                      <a:r>
                        <a:rPr lang="en-US" sz="1050">
                          <a:effectLst/>
                          <a:latin typeface="+mn-lt"/>
                        </a:rPr>
                        <a:t>Additional Fee:</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Voicemail</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Voicemail</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Voicemail</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4210691783"/>
                  </a:ext>
                </a:extLst>
              </a:tr>
              <a:tr h="173736">
                <a:tc>
                  <a:txBody>
                    <a:bodyPr/>
                    <a:lstStyle/>
                    <a:p>
                      <a:endParaRPr lang="en-US" sz="1050">
                        <a:effectLst/>
                        <a:latin typeface="+mn-lt"/>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endParaRPr lang="en-US" sz="1050">
                        <a:effectLst/>
                        <a:latin typeface="+mn-lt"/>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 </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3334119171"/>
                  </a:ext>
                </a:extLst>
              </a:tr>
              <a:tr h="173736">
                <a:tc>
                  <a:txBody>
                    <a:bodyPr/>
                    <a:lstStyle/>
                    <a:p>
                      <a:pPr marL="0" marR="0">
                        <a:spcBef>
                          <a:spcPts val="0"/>
                        </a:spcBef>
                        <a:spcAft>
                          <a:spcPts val="0"/>
                        </a:spcAft>
                      </a:pPr>
                      <a:r>
                        <a:rPr lang="en-US" sz="1050">
                          <a:effectLst/>
                          <a:latin typeface="+mn-lt"/>
                        </a:rPr>
                        <a:t>International:</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Default to Blocked</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Default to Blocked</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Default to Blocked</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197808268"/>
                  </a:ext>
                </a:extLst>
              </a:tr>
              <a:tr h="173736">
                <a:tc>
                  <a:txBody>
                    <a:bodyPr/>
                    <a:lstStyle/>
                    <a:p>
                      <a:pPr marL="0" marR="0">
                        <a:spcBef>
                          <a:spcPts val="0"/>
                        </a:spcBef>
                        <a:spcAft>
                          <a:spcPts val="0"/>
                        </a:spcAft>
                      </a:pPr>
                      <a:r>
                        <a:rPr lang="en-US" sz="1050">
                          <a:effectLst/>
                          <a:latin typeface="+mn-lt"/>
                        </a:rPr>
                        <a:t>Ability to PIC to BTI:</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Yes</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Yes</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Yes</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4097812604"/>
                  </a:ext>
                </a:extLst>
              </a:tr>
              <a:tr h="173736">
                <a:tc>
                  <a:txBody>
                    <a:bodyPr/>
                    <a:lstStyle/>
                    <a:p>
                      <a:endParaRPr lang="en-US" sz="1050">
                        <a:effectLst/>
                        <a:latin typeface="+mn-lt"/>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a:effectLst/>
                          <a:latin typeface="+mn-lt"/>
                        </a:rPr>
                        <a:t> </a:t>
                      </a:r>
                      <a:endParaRPr lang="en-US" sz="105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endParaRPr lang="en-US" sz="1050">
                        <a:effectLst/>
                        <a:latin typeface="+mn-lt"/>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 </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2396208418"/>
                  </a:ext>
                </a:extLst>
              </a:tr>
              <a:tr h="173736">
                <a:tc>
                  <a:txBody>
                    <a:bodyPr/>
                    <a:lstStyle/>
                    <a:p>
                      <a:pPr marL="0" marR="0">
                        <a:spcBef>
                          <a:spcPts val="0"/>
                        </a:spcBef>
                        <a:spcAft>
                          <a:spcPts val="0"/>
                        </a:spcAft>
                      </a:pPr>
                      <a:r>
                        <a:rPr lang="en-US" sz="1050" dirty="0">
                          <a:effectLst/>
                          <a:latin typeface="+mn-lt"/>
                        </a:rPr>
                        <a:t>Other Blocking:</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10-10, 900, 976, 700, 500 numbers, inbound collect and chargeable calls to 3</a:t>
                      </a:r>
                      <a:r>
                        <a:rPr lang="en-US" sz="1050" baseline="30000" dirty="0">
                          <a:effectLst/>
                          <a:latin typeface="+mn-lt"/>
                        </a:rPr>
                        <a:t>rd</a:t>
                      </a:r>
                      <a:r>
                        <a:rPr lang="en-US" sz="1050" dirty="0">
                          <a:effectLst/>
                          <a:latin typeface="+mn-lt"/>
                        </a:rPr>
                        <a:t> parties.</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10-10, 900, 976, 700, 500 numbers, inbound collect and chargeable calls to 3</a:t>
                      </a:r>
                      <a:r>
                        <a:rPr lang="en-US" sz="1050" baseline="30000" dirty="0">
                          <a:effectLst/>
                          <a:latin typeface="+mn-lt"/>
                        </a:rPr>
                        <a:t>rd</a:t>
                      </a:r>
                      <a:r>
                        <a:rPr lang="en-US" sz="1050" dirty="0">
                          <a:effectLst/>
                          <a:latin typeface="+mn-lt"/>
                        </a:rPr>
                        <a:t> parties.</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tc>
                  <a:txBody>
                    <a:bodyPr/>
                    <a:lstStyle/>
                    <a:p>
                      <a:pPr marL="0" marR="0">
                        <a:spcBef>
                          <a:spcPts val="0"/>
                        </a:spcBef>
                        <a:spcAft>
                          <a:spcPts val="0"/>
                        </a:spcAft>
                      </a:pPr>
                      <a:r>
                        <a:rPr lang="en-US" sz="1050" dirty="0">
                          <a:effectLst/>
                          <a:latin typeface="+mn-lt"/>
                        </a:rPr>
                        <a:t>10-10, 900, 976, 700, 500 numbers, inbound collect and chargeable calls to 3</a:t>
                      </a:r>
                      <a:r>
                        <a:rPr lang="en-US" sz="1050" baseline="30000" dirty="0">
                          <a:effectLst/>
                          <a:latin typeface="+mn-lt"/>
                        </a:rPr>
                        <a:t>rd</a:t>
                      </a:r>
                      <a:r>
                        <a:rPr lang="en-US" sz="1050" dirty="0">
                          <a:effectLst/>
                          <a:latin typeface="+mn-lt"/>
                        </a:rPr>
                        <a:t> parties.</a:t>
                      </a:r>
                      <a:endParaRPr lang="en-US" sz="1050" dirty="0">
                        <a:effectLst/>
                        <a:latin typeface="+mn-lt"/>
                        <a:ea typeface="Calibri" panose="020F0502020204030204" pitchFamily="34" charset="0"/>
                        <a:cs typeface="Times New Roman" panose="02020603050405020304" pitchFamily="18" charset="0"/>
                      </a:endParaRPr>
                    </a:p>
                  </a:txBody>
                  <a:tcPr marL="35830" marR="35830" marT="0" marB="0"/>
                </a:tc>
                <a:extLst>
                  <a:ext uri="{0D108BD9-81ED-4DB2-BD59-A6C34878D82A}">
                    <a16:rowId xmlns:a16="http://schemas.microsoft.com/office/drawing/2014/main" val="238207817"/>
                  </a:ext>
                </a:extLst>
              </a:tr>
            </a:tbl>
          </a:graphicData>
        </a:graphic>
      </p:graphicFrame>
      <p:pic>
        <p:nvPicPr>
          <p:cNvPr id="5" name="Picture 4" descr="A picture containing shape&#10;&#10;Description automatically generated">
            <a:extLst>
              <a:ext uri="{FF2B5EF4-FFF2-40B4-BE49-F238E27FC236}">
                <a16:creationId xmlns:a16="http://schemas.microsoft.com/office/drawing/2014/main" id="{357BF9DF-F713-A365-71EF-09D0C2A74CB1}"/>
              </a:ext>
            </a:extLst>
          </p:cNvPr>
          <p:cNvPicPr>
            <a:picLocks noChangeAspect="1"/>
          </p:cNvPicPr>
          <p:nvPr/>
        </p:nvPicPr>
        <p:blipFill>
          <a:blip r:embed="rId6"/>
          <a:stretch>
            <a:fillRect/>
          </a:stretch>
        </p:blipFill>
        <p:spPr>
          <a:xfrm>
            <a:off x="8021701" y="1592590"/>
            <a:ext cx="3391373" cy="4391638"/>
          </a:xfrm>
          <a:prstGeom prst="rect">
            <a:avLst/>
          </a:prstGeom>
        </p:spPr>
      </p:pic>
      <p:sp>
        <p:nvSpPr>
          <p:cNvPr id="6" name="TextBox 5">
            <a:extLst>
              <a:ext uri="{FF2B5EF4-FFF2-40B4-BE49-F238E27FC236}">
                <a16:creationId xmlns:a16="http://schemas.microsoft.com/office/drawing/2014/main" id="{7BF6F5C6-784E-E428-C192-667D58F1F1A2}"/>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8144040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88A396-DF93-F1E8-D580-7A993A685002}"/>
              </a:ext>
            </a:extLst>
          </p:cNvPr>
          <p:cNvSpPr txBox="1">
            <a:spLocks/>
          </p:cNvSpPr>
          <p:nvPr/>
        </p:nvSpPr>
        <p:spPr>
          <a:xfrm>
            <a:off x="4075613" y="3429000"/>
            <a:ext cx="6844936" cy="876821"/>
          </a:xfrm>
          <a:prstGeom prst="rect">
            <a:avLst/>
          </a:prstGeom>
          <a:noFill/>
        </p:spPr>
        <p:txBody>
          <a:bodyPr anchor="b"/>
          <a:lstStyle>
            <a:lvl1pPr algn="ctr" defTabSz="914400" rtl="0" eaLnBrk="1" latinLnBrk="0" hangingPunct="1">
              <a:lnSpc>
                <a:spcPct val="90000"/>
              </a:lnSpc>
              <a:spcBef>
                <a:spcPct val="0"/>
              </a:spcBef>
              <a:buNone/>
              <a:defRPr sz="6000" b="0" kern="120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MISCELLANEOUS SERVICES</a:t>
            </a:r>
          </a:p>
        </p:txBody>
      </p:sp>
      <p:sp>
        <p:nvSpPr>
          <p:cNvPr id="2" name="TextBox 1">
            <a:extLst>
              <a:ext uri="{FF2B5EF4-FFF2-40B4-BE49-F238E27FC236}">
                <a16:creationId xmlns:a16="http://schemas.microsoft.com/office/drawing/2014/main" id="{833B8118-794F-9F18-AFC5-065463EA2960}"/>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3"/>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4"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58566450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9" name="Title 1">
            <a:extLst>
              <a:ext uri="{FF2B5EF4-FFF2-40B4-BE49-F238E27FC236}">
                <a16:creationId xmlns:a16="http://schemas.microsoft.com/office/drawing/2014/main" id="{70E12F83-A5D4-F030-1BDD-A73EB799E302}"/>
              </a:ext>
            </a:extLst>
          </p:cNvPr>
          <p:cNvSpPr>
            <a:spLocks noGrp="1"/>
          </p:cNvSpPr>
          <p:nvPr>
            <p:ph type="title"/>
          </p:nvPr>
        </p:nvSpPr>
        <p:spPr>
          <a:xfrm>
            <a:off x="964667" y="234054"/>
            <a:ext cx="9407242" cy="428955"/>
          </a:xfrm>
        </p:spPr>
        <p:txBody>
          <a:bodyPr>
            <a:noAutofit/>
          </a:bodyPr>
          <a:lstStyle/>
          <a:p>
            <a:pPr algn="ctr"/>
            <a:r>
              <a:rPr lang="en-US" sz="4000" b="0" dirty="0">
                <a:solidFill>
                  <a:srgbClr val="518EB2"/>
                </a:solidFill>
              </a:rPr>
              <a:t>Miscellaneous Services</a:t>
            </a:r>
          </a:p>
        </p:txBody>
      </p:sp>
      <p:sp>
        <p:nvSpPr>
          <p:cNvPr id="10" name="TextBox 9">
            <a:extLst>
              <a:ext uri="{FF2B5EF4-FFF2-40B4-BE49-F238E27FC236}">
                <a16:creationId xmlns:a16="http://schemas.microsoft.com/office/drawing/2014/main" id="{512F974D-E30C-46BD-6189-F517308B22E4}"/>
              </a:ext>
            </a:extLst>
          </p:cNvPr>
          <p:cNvSpPr txBox="1"/>
          <p:nvPr/>
        </p:nvSpPr>
        <p:spPr>
          <a:xfrm>
            <a:off x="4277260" y="4197351"/>
            <a:ext cx="6799399" cy="18466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121D00"/>
                </a:solidFill>
              </a:rPr>
              <a:t>E-RATE - </a:t>
            </a:r>
            <a:r>
              <a:rPr lang="en-US" sz="2400" dirty="0"/>
              <a:t>UNIVERISAL SERVICE PROGRAMS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121D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400" dirty="0">
              <a:solidFill>
                <a:srgbClr val="121D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121D00"/>
                </a:solidFill>
              </a:rPr>
              <a:t>BULLSEYE REBILLING - INVOICE INTEGRATION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i="1" u="none" strike="noStrike" kern="1200" cap="none" spc="0" normalizeH="0" baseline="0" noProof="0" dirty="0">
              <a:ln>
                <a:noFill/>
              </a:ln>
              <a:solidFill>
                <a:srgbClr val="121D00"/>
              </a:solidFill>
              <a:effectLst/>
              <a:uLnTx/>
              <a:uFillTx/>
              <a:latin typeface="Calibri"/>
              <a:ea typeface="+mn-ea"/>
              <a:cs typeface="+mn-cs"/>
            </a:endParaRPr>
          </a:p>
        </p:txBody>
      </p:sp>
      <p:pic>
        <p:nvPicPr>
          <p:cNvPr id="17" name="Picture 16" descr="Logo&#10;&#10;Description automatically generated">
            <a:extLst>
              <a:ext uri="{FF2B5EF4-FFF2-40B4-BE49-F238E27FC236}">
                <a16:creationId xmlns:a16="http://schemas.microsoft.com/office/drawing/2014/main" id="{6CA7D7CF-52DF-0B6C-1778-29964E3337B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58972" y="1938154"/>
            <a:ext cx="3695606" cy="759652"/>
          </a:xfrm>
          <a:prstGeom prst="rect">
            <a:avLst/>
          </a:prstGeom>
        </p:spPr>
      </p:pic>
      <p:pic>
        <p:nvPicPr>
          <p:cNvPr id="19" name="Picture 18" descr="Icon&#10;&#10;Description automatically generated">
            <a:extLst>
              <a:ext uri="{FF2B5EF4-FFF2-40B4-BE49-F238E27FC236}">
                <a16:creationId xmlns:a16="http://schemas.microsoft.com/office/drawing/2014/main" id="{77942522-5D59-D589-CC58-A30CA74242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58972" y="4077051"/>
            <a:ext cx="918933" cy="759652"/>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3705807F-E8F5-41B5-E0A7-18209CD1D8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8971" y="5080687"/>
            <a:ext cx="918933" cy="765778"/>
          </a:xfrm>
          <a:prstGeom prst="rect">
            <a:avLst/>
          </a:prstGeom>
        </p:spPr>
      </p:pic>
      <p:pic>
        <p:nvPicPr>
          <p:cNvPr id="23" name="Picture 22" descr="A picture containing text, sign, dark, gauge&#10;&#10;Description automatically generated">
            <a:extLst>
              <a:ext uri="{FF2B5EF4-FFF2-40B4-BE49-F238E27FC236}">
                <a16:creationId xmlns:a16="http://schemas.microsoft.com/office/drawing/2014/main" id="{FD5DC355-5E88-AC7D-54FD-DD682092EF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9557" y="2941790"/>
            <a:ext cx="5171972" cy="865741"/>
          </a:xfrm>
          <a:prstGeom prst="rect">
            <a:avLst/>
          </a:prstGeom>
        </p:spPr>
      </p:pic>
      <p:pic>
        <p:nvPicPr>
          <p:cNvPr id="24" name="Picture 23" descr="Icon&#10;&#10;Description automatically generated">
            <a:extLst>
              <a:ext uri="{FF2B5EF4-FFF2-40B4-BE49-F238E27FC236}">
                <a16:creationId xmlns:a16="http://schemas.microsoft.com/office/drawing/2014/main" id="{5210603B-7F7F-8A0A-87AE-BA511809BF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59557" y="887619"/>
            <a:ext cx="5171972" cy="800425"/>
          </a:xfrm>
          <a:prstGeom prst="rect">
            <a:avLst/>
          </a:prstGeom>
        </p:spPr>
      </p:pic>
      <p:sp>
        <p:nvSpPr>
          <p:cNvPr id="27" name="TextBox 26">
            <a:extLst>
              <a:ext uri="{FF2B5EF4-FFF2-40B4-BE49-F238E27FC236}">
                <a16:creationId xmlns:a16="http://schemas.microsoft.com/office/drawing/2014/main" id="{06B734DE-6A3B-8868-5BF7-AF730B69B25E}"/>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6142219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55B050DF-6F3B-6A02-B45F-6C7C3B834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385" y="129973"/>
            <a:ext cx="5171972" cy="800425"/>
          </a:xfrm>
          <a:prstGeom prst="rect">
            <a:avLst/>
          </a:prstGeom>
        </p:spPr>
      </p:pic>
      <p:sp>
        <p:nvSpPr>
          <p:cNvPr id="5" name="TextBox 4">
            <a:extLst>
              <a:ext uri="{FF2B5EF4-FFF2-40B4-BE49-F238E27FC236}">
                <a16:creationId xmlns:a16="http://schemas.microsoft.com/office/drawing/2014/main" id="{BE3DBF97-F73A-1FE2-C27C-5CE8F4B1561E}"/>
              </a:ext>
            </a:extLst>
          </p:cNvPr>
          <p:cNvSpPr txBox="1"/>
          <p:nvPr/>
        </p:nvSpPr>
        <p:spPr>
          <a:xfrm>
            <a:off x="5746132" y="1726406"/>
            <a:ext cx="3598989"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21D00"/>
                </a:solidFill>
                <a:latin typeface="Calibri"/>
              </a:rPr>
              <a:t>SECURE CLOUD FAX</a:t>
            </a:r>
            <a:endParaRPr kumimoji="0" lang="en-US" b="0" i="0" u="none" strike="noStrike" kern="1200" cap="none" spc="0" normalizeH="0" baseline="0" noProof="0" dirty="0">
              <a:ln>
                <a:noFill/>
              </a:ln>
              <a:solidFill>
                <a:srgbClr val="121D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solidFill>
                <a:srgbClr val="121D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D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D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21D00"/>
                </a:solidFill>
                <a:latin typeface="Calibri"/>
              </a:rPr>
              <a:t>BULLSEYE UCAAS FAX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21D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21D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21D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21D00"/>
                </a:solidFill>
                <a:latin typeface="Calibri"/>
              </a:rPr>
              <a:t>BULLSEYE VOIP FAX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21D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21D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21D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21D00"/>
                </a:solidFill>
                <a:latin typeface="Calibri"/>
              </a:rPr>
              <a:t>TRADITIONAL POTS FAX</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121D00"/>
              </a:solidFill>
              <a:effectLst/>
              <a:uLnTx/>
              <a:uFillTx/>
              <a:latin typeface="Calibri"/>
              <a:ea typeface="+mn-ea"/>
              <a:cs typeface="+mn-cs"/>
            </a:endParaRPr>
          </a:p>
        </p:txBody>
      </p:sp>
      <p:pic>
        <p:nvPicPr>
          <p:cNvPr id="13" name="Picture 12" descr="Icon&#10;&#10;Description automatically generated with low confidence">
            <a:hlinkClick r:id="rId6" action="ppaction://hlinksldjump"/>
            <a:extLst>
              <a:ext uri="{FF2B5EF4-FFF2-40B4-BE49-F238E27FC236}">
                <a16:creationId xmlns:a16="http://schemas.microsoft.com/office/drawing/2014/main" id="{530A8467-0FCF-1E81-B08A-A89FD70B94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7582" y="1484355"/>
            <a:ext cx="1053405" cy="876822"/>
          </a:xfrm>
          <a:prstGeom prst="rect">
            <a:avLst/>
          </a:prstGeom>
        </p:spPr>
      </p:pic>
      <p:pic>
        <p:nvPicPr>
          <p:cNvPr id="15" name="Picture 14" descr="Icon&#10;&#10;Description automatically generated with medium confidence">
            <a:hlinkClick r:id="rId8" action="ppaction://hlinksldjump"/>
            <a:extLst>
              <a:ext uri="{FF2B5EF4-FFF2-40B4-BE49-F238E27FC236}">
                <a16:creationId xmlns:a16="http://schemas.microsoft.com/office/drawing/2014/main" id="{C19BAF25-4B05-E9B3-C01D-F182D41629C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7582" y="2579959"/>
            <a:ext cx="1053405" cy="876822"/>
          </a:xfrm>
          <a:prstGeom prst="rect">
            <a:avLst/>
          </a:prstGeom>
        </p:spPr>
      </p:pic>
      <p:pic>
        <p:nvPicPr>
          <p:cNvPr id="18" name="Picture 17" descr="Icon&#10;&#10;Description automatically generated with low confidence">
            <a:hlinkClick r:id="rId10" action="ppaction://hlinksldjump"/>
            <a:extLst>
              <a:ext uri="{FF2B5EF4-FFF2-40B4-BE49-F238E27FC236}">
                <a16:creationId xmlns:a16="http://schemas.microsoft.com/office/drawing/2014/main" id="{1CFFD3EC-63E6-02B7-B4C6-72B6F950F4A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627582" y="3675563"/>
            <a:ext cx="1053403" cy="876821"/>
          </a:xfrm>
          <a:prstGeom prst="rect">
            <a:avLst/>
          </a:prstGeom>
        </p:spPr>
      </p:pic>
      <p:pic>
        <p:nvPicPr>
          <p:cNvPr id="25" name="Picture 24" descr="A picture containing icon&#10;&#10;Description automatically generated">
            <a:hlinkClick r:id="rId12" action="ppaction://hlinksldjump"/>
            <a:extLst>
              <a:ext uri="{FF2B5EF4-FFF2-40B4-BE49-F238E27FC236}">
                <a16:creationId xmlns:a16="http://schemas.microsoft.com/office/drawing/2014/main" id="{FA5AE406-91B6-A02D-FB3F-642891EBFDA7}"/>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627582" y="4771166"/>
            <a:ext cx="1054639" cy="876822"/>
          </a:xfrm>
          <a:prstGeom prst="rect">
            <a:avLst/>
          </a:prstGeom>
        </p:spPr>
      </p:pic>
      <p:sp>
        <p:nvSpPr>
          <p:cNvPr id="27" name="TextBox 26">
            <a:extLst>
              <a:ext uri="{FF2B5EF4-FFF2-40B4-BE49-F238E27FC236}">
                <a16:creationId xmlns:a16="http://schemas.microsoft.com/office/drawing/2014/main" id="{38CC3DFC-1C44-77C8-342A-4EA77A23C3B1}"/>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4"/>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5"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64463824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55B050DF-6F3B-6A02-B45F-6C7C3B834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385" y="129973"/>
            <a:ext cx="5171972" cy="800425"/>
          </a:xfrm>
          <a:prstGeom prst="rect">
            <a:avLst/>
          </a:prstGeom>
        </p:spPr>
      </p:pic>
      <p:sp>
        <p:nvSpPr>
          <p:cNvPr id="2" name="Title 1">
            <a:extLst>
              <a:ext uri="{FF2B5EF4-FFF2-40B4-BE49-F238E27FC236}">
                <a16:creationId xmlns:a16="http://schemas.microsoft.com/office/drawing/2014/main" id="{249469E7-1215-CA97-98F0-15F543818971}"/>
              </a:ext>
            </a:extLst>
          </p:cNvPr>
          <p:cNvSpPr>
            <a:spLocks noGrp="1"/>
          </p:cNvSpPr>
          <p:nvPr>
            <p:ph type="title"/>
          </p:nvPr>
        </p:nvSpPr>
        <p:spPr>
          <a:xfrm>
            <a:off x="5793671" y="209945"/>
            <a:ext cx="4456317" cy="1286883"/>
          </a:xfrm>
        </p:spPr>
        <p:txBody>
          <a:bodyPr>
            <a:normAutofit/>
          </a:bodyPr>
          <a:lstStyle/>
          <a:p>
            <a:r>
              <a:rPr lang="en-US" sz="4000" b="0" dirty="0">
                <a:solidFill>
                  <a:srgbClr val="518EB2"/>
                </a:solidFill>
              </a:rPr>
              <a:t>Secure Cloud Fax</a:t>
            </a:r>
          </a:p>
        </p:txBody>
      </p:sp>
      <p:sp>
        <p:nvSpPr>
          <p:cNvPr id="3" name="TextBox 2">
            <a:extLst>
              <a:ext uri="{FF2B5EF4-FFF2-40B4-BE49-F238E27FC236}">
                <a16:creationId xmlns:a16="http://schemas.microsoft.com/office/drawing/2014/main" id="{E26F5F0B-99AB-61EE-57DD-FCAD2FEDDA5F}"/>
              </a:ext>
            </a:extLst>
          </p:cNvPr>
          <p:cNvSpPr txBox="1"/>
          <p:nvPr/>
        </p:nvSpPr>
        <p:spPr>
          <a:xfrm>
            <a:off x="978337" y="1144552"/>
            <a:ext cx="10562169" cy="2862322"/>
          </a:xfrm>
          <a:prstGeom prst="rect">
            <a:avLst/>
          </a:prstGeom>
          <a:noFill/>
        </p:spPr>
        <p:txBody>
          <a:bodyPr wrap="square">
            <a:spAutoFit/>
          </a:bodyPr>
          <a:lstStyle/>
          <a:p>
            <a:r>
              <a:rPr lang="en-US" sz="2000" dirty="0"/>
              <a:t>Tired of replacing toner and buying paper for faxes? Want to better protect your data, reduce your eco-footprint, and lower faxing costs? BullsEye Telecom’s Secure Cloud Fax, powered by eFax Corporate®, lets you send and receive faxes anywhere using cloud faxing.</a:t>
            </a:r>
          </a:p>
          <a:p>
            <a:endParaRPr lang="en-US" sz="2000" dirty="0">
              <a:solidFill>
                <a:schemeClr val="tx2"/>
              </a:solidFill>
            </a:endParaRPr>
          </a:p>
          <a:p>
            <a:r>
              <a:rPr lang="en-US" sz="2000" b="1" dirty="0">
                <a:solidFill>
                  <a:srgbClr val="518EB2"/>
                </a:solidFill>
              </a:rPr>
              <a:t>Secure Cloud Fax </a:t>
            </a:r>
            <a:r>
              <a:rPr lang="en-US" sz="2000" dirty="0"/>
              <a:t>is a simple, reliable fax solution that allows you to enjoy significant cost savings. With Secure Cloud Fax, your faxes are sent straight to your email, keeping them private, confidential, and secure. Choose from multiple cloud-based plan options that are scalable and flexible to meet your exact needs.</a:t>
            </a:r>
            <a:endParaRPr lang="en-US" sz="2000" dirty="0">
              <a:solidFill>
                <a:schemeClr val="tx2"/>
              </a:solidFill>
            </a:endParaRPr>
          </a:p>
        </p:txBody>
      </p:sp>
      <p:sp>
        <p:nvSpPr>
          <p:cNvPr id="6" name="TextBox 5">
            <a:extLst>
              <a:ext uri="{FF2B5EF4-FFF2-40B4-BE49-F238E27FC236}">
                <a16:creationId xmlns:a16="http://schemas.microsoft.com/office/drawing/2014/main" id="{3D132A3B-F143-BDF1-C597-EE934B5D421A}"/>
              </a:ext>
            </a:extLst>
          </p:cNvPr>
          <p:cNvSpPr txBox="1"/>
          <p:nvPr/>
        </p:nvSpPr>
        <p:spPr>
          <a:xfrm>
            <a:off x="978337" y="4042193"/>
            <a:ext cx="10934700" cy="1477328"/>
          </a:xfrm>
          <a:prstGeom prst="rect">
            <a:avLst/>
          </a:prstGeom>
          <a:noFill/>
        </p:spPr>
        <p:txBody>
          <a:bodyPr wrap="square">
            <a:spAutoFit/>
          </a:bodyPr>
          <a:lstStyle/>
          <a:p>
            <a:pPr marL="457200" indent="-457200">
              <a:buClr>
                <a:schemeClr val="accent1"/>
              </a:buClr>
              <a:buFont typeface="Arial" panose="020B0604020202020204" pitchFamily="34" charset="0"/>
              <a:buChar char="•"/>
            </a:pPr>
            <a:r>
              <a:rPr lang="en-US" dirty="0">
                <a:solidFill>
                  <a:schemeClr val="tx2"/>
                </a:solidFill>
              </a:rPr>
              <a:t>Our easy-to-use web portal is accessible via PC, Mac, and mobile</a:t>
            </a:r>
          </a:p>
          <a:p>
            <a:pPr marL="457200" indent="-457200">
              <a:buClr>
                <a:schemeClr val="accent1"/>
              </a:buClr>
              <a:buFont typeface="Arial" panose="020B0604020202020204" pitchFamily="34" charset="0"/>
              <a:buChar char="•"/>
            </a:pPr>
            <a:r>
              <a:rPr lang="en-US" dirty="0">
                <a:solidFill>
                  <a:schemeClr val="tx2"/>
                </a:solidFill>
              </a:rPr>
              <a:t>Email </a:t>
            </a:r>
          </a:p>
          <a:p>
            <a:pPr marL="457200" indent="-457200">
              <a:buClr>
                <a:schemeClr val="accent1"/>
              </a:buClr>
              <a:buFont typeface="Arial" panose="020B0604020202020204" pitchFamily="34" charset="0"/>
              <a:buChar char="•"/>
            </a:pPr>
            <a:r>
              <a:rPr lang="en-US" dirty="0">
                <a:solidFill>
                  <a:schemeClr val="tx2"/>
                </a:solidFill>
              </a:rPr>
              <a:t>Multi-function printers </a:t>
            </a:r>
          </a:p>
          <a:p>
            <a:pPr marL="457200" indent="-457200">
              <a:buClr>
                <a:schemeClr val="accent1"/>
              </a:buClr>
              <a:buFont typeface="Arial" panose="020B0604020202020204" pitchFamily="34" charset="0"/>
              <a:buChar char="•"/>
            </a:pPr>
            <a:r>
              <a:rPr lang="en-US" dirty="0">
                <a:solidFill>
                  <a:schemeClr val="tx2"/>
                </a:solidFill>
              </a:rPr>
              <a:t>Online web portal </a:t>
            </a:r>
          </a:p>
          <a:p>
            <a:pPr marL="457200" indent="-457200">
              <a:buClr>
                <a:schemeClr val="accent1"/>
              </a:buClr>
              <a:buFont typeface="Arial" panose="020B0604020202020204" pitchFamily="34" charset="0"/>
              <a:buChar char="•"/>
            </a:pPr>
            <a:r>
              <a:rPr lang="en-US" dirty="0">
                <a:solidFill>
                  <a:schemeClr val="tx2"/>
                </a:solidFill>
              </a:rPr>
              <a:t>Desktop, smartphone, or tablet apps</a:t>
            </a:r>
          </a:p>
        </p:txBody>
      </p:sp>
      <p:pic>
        <p:nvPicPr>
          <p:cNvPr id="7" name="Picture 6" descr="Icon&#10;&#10;Description automatically generated with low confidence">
            <a:extLst>
              <a:ext uri="{FF2B5EF4-FFF2-40B4-BE49-F238E27FC236}">
                <a16:creationId xmlns:a16="http://schemas.microsoft.com/office/drawing/2014/main" id="{BF15B20E-C39B-8B11-5ABB-9123B9DF51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385" y="114271"/>
            <a:ext cx="961622" cy="800425"/>
          </a:xfrm>
          <a:prstGeom prst="rect">
            <a:avLst/>
          </a:prstGeom>
        </p:spPr>
      </p:pic>
      <p:sp>
        <p:nvSpPr>
          <p:cNvPr id="8" name="TextBox 7">
            <a:extLst>
              <a:ext uri="{FF2B5EF4-FFF2-40B4-BE49-F238E27FC236}">
                <a16:creationId xmlns:a16="http://schemas.microsoft.com/office/drawing/2014/main" id="{8B978AF5-723E-08E1-3D51-E68D005A25B5}"/>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571040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55B050DF-6F3B-6A02-B45F-6C7C3B834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385" y="129973"/>
            <a:ext cx="5171972" cy="800425"/>
          </a:xfrm>
          <a:prstGeom prst="rect">
            <a:avLst/>
          </a:prstGeom>
        </p:spPr>
      </p:pic>
      <p:pic>
        <p:nvPicPr>
          <p:cNvPr id="2" name="Picture 1" descr="Icon&#10;&#10;Description automatically generated with medium confidence">
            <a:extLst>
              <a:ext uri="{FF2B5EF4-FFF2-40B4-BE49-F238E27FC236}">
                <a16:creationId xmlns:a16="http://schemas.microsoft.com/office/drawing/2014/main" id="{8403E894-80F5-586A-D149-1D3A9F94E1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385" y="129973"/>
            <a:ext cx="897257" cy="746849"/>
          </a:xfrm>
          <a:prstGeom prst="rect">
            <a:avLst/>
          </a:prstGeom>
        </p:spPr>
      </p:pic>
      <p:sp>
        <p:nvSpPr>
          <p:cNvPr id="3" name="Title 1">
            <a:extLst>
              <a:ext uri="{FF2B5EF4-FFF2-40B4-BE49-F238E27FC236}">
                <a16:creationId xmlns:a16="http://schemas.microsoft.com/office/drawing/2014/main" id="{DBC27B40-09C8-8BBF-99A9-143A3DFB0DF1}"/>
              </a:ext>
            </a:extLst>
          </p:cNvPr>
          <p:cNvSpPr>
            <a:spLocks noGrp="1"/>
          </p:cNvSpPr>
          <p:nvPr>
            <p:ph type="title"/>
          </p:nvPr>
        </p:nvSpPr>
        <p:spPr>
          <a:xfrm>
            <a:off x="5662023" y="183403"/>
            <a:ext cx="2695302" cy="876821"/>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0" dirty="0">
                <a:solidFill>
                  <a:srgbClr val="518EB2"/>
                </a:solidFill>
              </a:rPr>
              <a:t>UCaaS Fax</a:t>
            </a:r>
          </a:p>
        </p:txBody>
      </p:sp>
      <p:sp>
        <p:nvSpPr>
          <p:cNvPr id="5" name="TextBox 4">
            <a:extLst>
              <a:ext uri="{FF2B5EF4-FFF2-40B4-BE49-F238E27FC236}">
                <a16:creationId xmlns:a16="http://schemas.microsoft.com/office/drawing/2014/main" id="{5126317A-A8EC-8F70-4303-071FABCC7CB7}"/>
              </a:ext>
            </a:extLst>
          </p:cNvPr>
          <p:cNvSpPr txBox="1"/>
          <p:nvPr/>
        </p:nvSpPr>
        <p:spPr>
          <a:xfrm>
            <a:off x="758066" y="1254930"/>
            <a:ext cx="11002711" cy="3647152"/>
          </a:xfrm>
          <a:prstGeom prst="rect">
            <a:avLst/>
          </a:prstGeom>
          <a:noFill/>
        </p:spPr>
        <p:txBody>
          <a:bodyPr wrap="square">
            <a:spAutoFit/>
          </a:bodyPr>
          <a:lstStyle/>
          <a:p>
            <a:pPr algn="l">
              <a:spcAft>
                <a:spcPts val="600"/>
              </a:spcAft>
            </a:pPr>
            <a:r>
              <a:rPr lang="en-US" sz="1800" b="0" i="0" dirty="0">
                <a:effectLst/>
              </a:rPr>
              <a:t>The </a:t>
            </a:r>
            <a:r>
              <a:rPr lang="en-US" sz="1800" b="1" i="0" dirty="0">
                <a:solidFill>
                  <a:srgbClr val="518EB2"/>
                </a:solidFill>
                <a:effectLst/>
              </a:rPr>
              <a:t>Fax to E-Mail </a:t>
            </a:r>
            <a:r>
              <a:rPr lang="en-US" sz="1800" b="0" i="0" dirty="0">
                <a:effectLst/>
              </a:rPr>
              <a:t>Upgrade option allows Fax (T.38) messages are converted to TIFF e-mail documents and delivered to the user’s mail server via SMTP. From there they may be viewed, printed, or forwarded to another user.</a:t>
            </a:r>
            <a:endParaRPr lang="en-US" sz="2000" b="0" i="0" dirty="0">
              <a:effectLst/>
            </a:endParaRPr>
          </a:p>
          <a:p>
            <a:pPr algn="l">
              <a:spcAft>
                <a:spcPts val="600"/>
              </a:spcAft>
            </a:pPr>
            <a:r>
              <a:rPr lang="en-US" sz="1800" b="0" i="0" dirty="0">
                <a:effectLst/>
              </a:rPr>
              <a:t>Blending fax messaging with the voice messaging service, broadens the Unified Messaging capabilities of BullsEye VoIP offerings to provide end-users with the flexibility to use and manage their messages from any location that can access their e-mail system.</a:t>
            </a:r>
            <a:endParaRPr lang="en-US" sz="2000" b="0" i="0" dirty="0">
              <a:effectLst/>
            </a:endParaRPr>
          </a:p>
          <a:p>
            <a:pPr algn="l">
              <a:spcAft>
                <a:spcPts val="600"/>
              </a:spcAft>
            </a:pPr>
            <a:r>
              <a:rPr lang="en-US" sz="1800" b="0" i="0" dirty="0">
                <a:effectLst/>
              </a:rPr>
              <a:t>With the </a:t>
            </a:r>
            <a:r>
              <a:rPr lang="en-US" sz="1800" b="1" i="0" dirty="0">
                <a:solidFill>
                  <a:srgbClr val="518EB2"/>
                </a:solidFill>
                <a:effectLst/>
              </a:rPr>
              <a:t>Fax to E-Mail </a:t>
            </a:r>
            <a:r>
              <a:rPr lang="en-US" sz="1800" b="0" i="0" dirty="0">
                <a:effectLst/>
              </a:rPr>
              <a:t>messaging service, users can send faxes to group distribution lists in a manner similar to the use of e-mail distribution lists. Because fax messaging are routed as e-mail attachments, users minimize the need for physical fax machines and phone lines dedicated to fax use.</a:t>
            </a:r>
            <a:endParaRPr lang="en-US" sz="2000" b="0" i="0" dirty="0">
              <a:effectLst/>
            </a:endParaRPr>
          </a:p>
          <a:p>
            <a:pPr algn="l"/>
            <a:r>
              <a:rPr lang="en-US" sz="1800" b="0" i="0" dirty="0">
                <a:effectLst/>
              </a:rPr>
              <a:t>The fax capability also leverages VoIP globalization, enabling end-users with distributed locations-such as frequent business travelers or businesses with multiple offices-to maintain a fax number in one country and receive faxes in other parts of the world as they travel.</a:t>
            </a:r>
            <a:endParaRPr lang="en-US" sz="2000" dirty="0">
              <a:solidFill>
                <a:schemeClr val="tx2"/>
              </a:solidFill>
            </a:endParaRPr>
          </a:p>
        </p:txBody>
      </p:sp>
      <p:sp>
        <p:nvSpPr>
          <p:cNvPr id="6" name="TextBox 5">
            <a:extLst>
              <a:ext uri="{FF2B5EF4-FFF2-40B4-BE49-F238E27FC236}">
                <a16:creationId xmlns:a16="http://schemas.microsoft.com/office/drawing/2014/main" id="{3184B20B-84AC-A6CE-B495-ECBD0C1169AE}"/>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770755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A picture containing icon&#10;&#10;Description automatically generated">
            <a:extLst>
              <a:ext uri="{FF2B5EF4-FFF2-40B4-BE49-F238E27FC236}">
                <a16:creationId xmlns:a16="http://schemas.microsoft.com/office/drawing/2014/main" id="{30FC8C05-C32B-9617-CDCE-B36EA3AA69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29" y="14456"/>
            <a:ext cx="1024217" cy="853514"/>
          </a:xfrm>
          <a:prstGeom prst="rect">
            <a:avLst/>
          </a:prstGeom>
        </p:spPr>
      </p:pic>
      <p:sp>
        <p:nvSpPr>
          <p:cNvPr id="3" name="TextBox 2">
            <a:extLst>
              <a:ext uri="{FF2B5EF4-FFF2-40B4-BE49-F238E27FC236}">
                <a16:creationId xmlns:a16="http://schemas.microsoft.com/office/drawing/2014/main" id="{3EBEA12D-7967-2234-BDC3-9165A29EEF60}"/>
              </a:ext>
            </a:extLst>
          </p:cNvPr>
          <p:cNvSpPr txBox="1"/>
          <p:nvPr/>
        </p:nvSpPr>
        <p:spPr>
          <a:xfrm>
            <a:off x="8740193" y="77080"/>
            <a:ext cx="15280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4" name="Picture 3">
            <a:extLst>
              <a:ext uri="{FF2B5EF4-FFF2-40B4-BE49-F238E27FC236}">
                <a16:creationId xmlns:a16="http://schemas.microsoft.com/office/drawing/2014/main" id="{850BAB97-FB5B-3322-2E90-5FC718225B02}"/>
              </a:ext>
            </a:extLst>
          </p:cNvPr>
          <p:cNvPicPr>
            <a:picLocks noChangeAspect="1"/>
          </p:cNvPicPr>
          <p:nvPr/>
        </p:nvPicPr>
        <p:blipFill>
          <a:blip r:embed="rId6"/>
          <a:srcRect/>
          <a:stretch/>
        </p:blipFill>
        <p:spPr>
          <a:xfrm>
            <a:off x="8624121" y="446412"/>
            <a:ext cx="1760204" cy="268255"/>
          </a:xfrm>
          <a:prstGeom prst="rect">
            <a:avLst/>
          </a:prstGeom>
        </p:spPr>
      </p:pic>
      <p:sp>
        <p:nvSpPr>
          <p:cNvPr id="5" name="Title 1">
            <a:extLst>
              <a:ext uri="{FF2B5EF4-FFF2-40B4-BE49-F238E27FC236}">
                <a16:creationId xmlns:a16="http://schemas.microsoft.com/office/drawing/2014/main" id="{DA938520-EA08-DC56-89CA-4F3DC76064BD}"/>
              </a:ext>
            </a:extLst>
          </p:cNvPr>
          <p:cNvSpPr>
            <a:spLocks noGrp="1"/>
          </p:cNvSpPr>
          <p:nvPr>
            <p:ph type="title"/>
          </p:nvPr>
        </p:nvSpPr>
        <p:spPr>
          <a:xfrm>
            <a:off x="1250618" y="194474"/>
            <a:ext cx="7965609" cy="876821"/>
          </a:xfrm>
        </p:spPr>
        <p:txBody>
          <a:bodyPr>
            <a:normAutofit/>
          </a:bodyPr>
          <a:lstStyle/>
          <a:p>
            <a:r>
              <a:rPr lang="en-US" sz="4000" dirty="0">
                <a:solidFill>
                  <a:srgbClr val="518EB2"/>
                </a:solidFill>
              </a:rPr>
              <a:t>VCE-620</a:t>
            </a:r>
            <a:endParaRPr lang="en-US" dirty="0">
              <a:solidFill>
                <a:srgbClr val="518EB2"/>
              </a:solidFill>
            </a:endParaRPr>
          </a:p>
        </p:txBody>
      </p:sp>
      <p:pic>
        <p:nvPicPr>
          <p:cNvPr id="6" name="Picture 5">
            <a:extLst>
              <a:ext uri="{FF2B5EF4-FFF2-40B4-BE49-F238E27FC236}">
                <a16:creationId xmlns:a16="http://schemas.microsoft.com/office/drawing/2014/main" id="{16BFB07C-319E-E4CB-6F7C-F9EA3DA2068D}"/>
              </a:ext>
            </a:extLst>
          </p:cNvPr>
          <p:cNvPicPr>
            <a:picLocks noChangeAspect="1"/>
          </p:cNvPicPr>
          <p:nvPr/>
        </p:nvPicPr>
        <p:blipFill>
          <a:blip r:embed="rId7"/>
          <a:stretch>
            <a:fillRect/>
          </a:stretch>
        </p:blipFill>
        <p:spPr>
          <a:xfrm>
            <a:off x="622437" y="1057400"/>
            <a:ext cx="7004070" cy="2856682"/>
          </a:xfrm>
          <a:prstGeom prst="rect">
            <a:avLst/>
          </a:prstGeom>
        </p:spPr>
      </p:pic>
      <p:sp>
        <p:nvSpPr>
          <p:cNvPr id="7" name="Title 1">
            <a:extLst>
              <a:ext uri="{FF2B5EF4-FFF2-40B4-BE49-F238E27FC236}">
                <a16:creationId xmlns:a16="http://schemas.microsoft.com/office/drawing/2014/main" id="{59056DC2-32D6-94F3-78CB-2B5C98C1B730}"/>
              </a:ext>
            </a:extLst>
          </p:cNvPr>
          <p:cNvSpPr txBox="1">
            <a:spLocks/>
          </p:cNvSpPr>
          <p:nvPr/>
        </p:nvSpPr>
        <p:spPr>
          <a:xfrm>
            <a:off x="622437" y="4153853"/>
            <a:ext cx="7081415" cy="178673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spcAft>
                <a:spcPts val="600"/>
              </a:spcAft>
            </a:pPr>
            <a:r>
              <a:rPr lang="en-US" sz="1800" dirty="0">
                <a:solidFill>
                  <a:schemeClr val="accent4"/>
                </a:solidFill>
                <a:latin typeface="+mn-lt"/>
              </a:rPr>
              <a:t>SD-WAN Edge</a:t>
            </a:r>
          </a:p>
          <a:p>
            <a:pPr marL="457200" indent="-457200">
              <a:spcAft>
                <a:spcPts val="600"/>
              </a:spcAft>
              <a:buClr>
                <a:schemeClr val="accent1"/>
              </a:buClr>
              <a:buFont typeface="Arial" panose="020B0604020202020204" pitchFamily="34" charset="0"/>
              <a:buChar char="•"/>
            </a:pPr>
            <a:r>
              <a:rPr lang="en-US" sz="1800" b="0" dirty="0">
                <a:solidFill>
                  <a:srgbClr val="100A14"/>
                </a:solidFill>
                <a:latin typeface="+mn-lt"/>
              </a:rPr>
              <a:t>(6) LAN / WAN Gigabit RJ-45 ports</a:t>
            </a:r>
          </a:p>
          <a:p>
            <a:pPr marL="457200" indent="-457200">
              <a:spcAft>
                <a:spcPts val="600"/>
              </a:spcAft>
              <a:buClr>
                <a:schemeClr val="accent1"/>
              </a:buClr>
              <a:buFont typeface="Arial" panose="020B0604020202020204" pitchFamily="34" charset="0"/>
              <a:buChar char="•"/>
            </a:pPr>
            <a:r>
              <a:rPr lang="en-US" sz="1800" b="0" dirty="0">
                <a:solidFill>
                  <a:srgbClr val="100A14"/>
                </a:solidFill>
                <a:latin typeface="+mn-lt"/>
              </a:rPr>
              <a:t>(2) SPF WAN Ports (supports SFP+ 1/10Ge modules)</a:t>
            </a:r>
          </a:p>
          <a:p>
            <a:pPr marL="457200" indent="-457200">
              <a:spcAft>
                <a:spcPts val="600"/>
              </a:spcAft>
              <a:buClr>
                <a:schemeClr val="accent1"/>
              </a:buClr>
              <a:buFont typeface="Arial" panose="020B0604020202020204" pitchFamily="34" charset="0"/>
              <a:buChar char="•"/>
            </a:pPr>
            <a:r>
              <a:rPr lang="en-US" sz="1800" b="0" dirty="0">
                <a:solidFill>
                  <a:srgbClr val="100A14"/>
                </a:solidFill>
                <a:latin typeface="+mn-lt"/>
              </a:rPr>
              <a:t>(2) USB 3.0 ports</a:t>
            </a:r>
          </a:p>
          <a:p>
            <a:pPr marL="457200" indent="-457200">
              <a:spcAft>
                <a:spcPts val="600"/>
              </a:spcAft>
              <a:buClr>
                <a:schemeClr val="accent1"/>
              </a:buClr>
              <a:buFont typeface="Arial" panose="020B0604020202020204" pitchFamily="34" charset="0"/>
              <a:buChar char="•"/>
            </a:pPr>
            <a:r>
              <a:rPr lang="en-US" sz="1800" b="0" dirty="0">
                <a:solidFill>
                  <a:srgbClr val="100A14"/>
                </a:solidFill>
                <a:latin typeface="+mn-lt"/>
              </a:rPr>
              <a:t>Integrated Wi-Fi</a:t>
            </a:r>
          </a:p>
          <a:p>
            <a:pPr marL="457200" indent="-457200">
              <a:spcAft>
                <a:spcPts val="600"/>
              </a:spcAft>
              <a:buClr>
                <a:schemeClr val="accent1"/>
              </a:buClr>
              <a:buFont typeface="Arial" panose="020B0604020202020204" pitchFamily="34" charset="0"/>
              <a:buChar char="•"/>
            </a:pPr>
            <a:r>
              <a:rPr lang="en-US" sz="1800" b="0" dirty="0">
                <a:solidFill>
                  <a:srgbClr val="100A14"/>
                </a:solidFill>
                <a:latin typeface="+mn-lt"/>
              </a:rPr>
              <a:t>750 Mbps Max Throughput </a:t>
            </a:r>
          </a:p>
        </p:txBody>
      </p:sp>
      <p:sp>
        <p:nvSpPr>
          <p:cNvPr id="8" name="TextBox 7">
            <a:extLst>
              <a:ext uri="{FF2B5EF4-FFF2-40B4-BE49-F238E27FC236}">
                <a16:creationId xmlns:a16="http://schemas.microsoft.com/office/drawing/2014/main" id="{245086E9-23E3-218C-C5B0-6CF5110973ED}"/>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0678845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55B050DF-6F3B-6A02-B45F-6C7C3B834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385" y="129973"/>
            <a:ext cx="5171972" cy="800425"/>
          </a:xfrm>
          <a:prstGeom prst="rect">
            <a:avLst/>
          </a:prstGeom>
        </p:spPr>
      </p:pic>
      <p:pic>
        <p:nvPicPr>
          <p:cNvPr id="2" name="Picture 1" descr="Icon&#10;&#10;Description automatically generated with low confidence">
            <a:extLst>
              <a:ext uri="{FF2B5EF4-FFF2-40B4-BE49-F238E27FC236}">
                <a16:creationId xmlns:a16="http://schemas.microsoft.com/office/drawing/2014/main" id="{4424087C-718D-5D5F-30D3-F51D729C09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7385" y="128575"/>
            <a:ext cx="898935" cy="748246"/>
          </a:xfrm>
          <a:prstGeom prst="rect">
            <a:avLst/>
          </a:prstGeom>
        </p:spPr>
      </p:pic>
      <p:sp>
        <p:nvSpPr>
          <p:cNvPr id="3" name="Title 1">
            <a:extLst>
              <a:ext uri="{FF2B5EF4-FFF2-40B4-BE49-F238E27FC236}">
                <a16:creationId xmlns:a16="http://schemas.microsoft.com/office/drawing/2014/main" id="{693CB8D1-0F40-46B9-F68A-995C2A707445}"/>
              </a:ext>
            </a:extLst>
          </p:cNvPr>
          <p:cNvSpPr>
            <a:spLocks noGrp="1"/>
          </p:cNvSpPr>
          <p:nvPr>
            <p:ph type="title"/>
          </p:nvPr>
        </p:nvSpPr>
        <p:spPr>
          <a:xfrm>
            <a:off x="5626169" y="202106"/>
            <a:ext cx="2837542" cy="876821"/>
          </a:xfrm>
        </p:spPr>
        <p:txBody>
          <a:bodyPr>
            <a:normAutofit/>
          </a:bodyPr>
          <a:lstStyle/>
          <a:p>
            <a:r>
              <a:rPr lang="en-US" sz="4000" b="0" dirty="0">
                <a:solidFill>
                  <a:srgbClr val="518EB2"/>
                </a:solidFill>
              </a:rPr>
              <a:t>VoIP Fax</a:t>
            </a:r>
            <a:endParaRPr lang="en-US" sz="2000" b="0" dirty="0">
              <a:solidFill>
                <a:srgbClr val="518EB2"/>
              </a:solidFill>
            </a:endParaRPr>
          </a:p>
        </p:txBody>
      </p:sp>
      <p:sp>
        <p:nvSpPr>
          <p:cNvPr id="5" name="TextBox 4">
            <a:extLst>
              <a:ext uri="{FF2B5EF4-FFF2-40B4-BE49-F238E27FC236}">
                <a16:creationId xmlns:a16="http://schemas.microsoft.com/office/drawing/2014/main" id="{4BA0C391-B738-8C48-9B19-65C9C137805D}"/>
              </a:ext>
            </a:extLst>
          </p:cNvPr>
          <p:cNvSpPr txBox="1"/>
          <p:nvPr/>
        </p:nvSpPr>
        <p:spPr>
          <a:xfrm>
            <a:off x="814914" y="1152958"/>
            <a:ext cx="10562169" cy="1938992"/>
          </a:xfrm>
          <a:prstGeom prst="rect">
            <a:avLst/>
          </a:prstGeom>
          <a:noFill/>
        </p:spPr>
        <p:txBody>
          <a:bodyPr wrap="square">
            <a:spAutoFit/>
          </a:bodyPr>
          <a:lstStyle/>
          <a:p>
            <a:pPr>
              <a:spcAft>
                <a:spcPts val="600"/>
              </a:spcAft>
            </a:pPr>
            <a:r>
              <a:rPr lang="en-US" sz="2000" dirty="0"/>
              <a:t>You don’t have to change your phone system to improve the way your business communicates. Get the best of both worlds with </a:t>
            </a:r>
            <a:r>
              <a:rPr lang="en-US" sz="2000" b="1" dirty="0">
                <a:solidFill>
                  <a:schemeClr val="accent1"/>
                </a:solidFill>
              </a:rPr>
              <a:t>BullsEye VoIP Fax</a:t>
            </a:r>
            <a:r>
              <a:rPr lang="en-US" sz="2000" dirty="0"/>
              <a:t>. Better value, more flexibility, robust features, and real-time failover. That’s how BullsEye does phone service! Installed by BullsEye’s white glove technicians across the U.S., Integrated Voice &amp; Fax brings new life to existing phone systems by adding cutting-edge VoIP features and central management.</a:t>
            </a:r>
            <a:endParaRPr lang="en-US" sz="2000" dirty="0">
              <a:solidFill>
                <a:schemeClr val="tx2"/>
              </a:solidFill>
            </a:endParaRPr>
          </a:p>
        </p:txBody>
      </p:sp>
      <p:sp>
        <p:nvSpPr>
          <p:cNvPr id="6" name="TextBox 5">
            <a:extLst>
              <a:ext uri="{FF2B5EF4-FFF2-40B4-BE49-F238E27FC236}">
                <a16:creationId xmlns:a16="http://schemas.microsoft.com/office/drawing/2014/main" id="{B5ABE634-1E90-4F64-8BA7-D9CC8CA8F525}"/>
              </a:ext>
            </a:extLst>
          </p:cNvPr>
          <p:cNvSpPr txBox="1"/>
          <p:nvPr/>
        </p:nvSpPr>
        <p:spPr>
          <a:xfrm>
            <a:off x="1668115" y="3318699"/>
            <a:ext cx="8855766" cy="2308324"/>
          </a:xfrm>
          <a:prstGeom prst="rect">
            <a:avLst/>
          </a:prstGeom>
          <a:noFill/>
        </p:spPr>
        <p:txBody>
          <a:bodyPr wrap="square">
            <a:spAutoFit/>
          </a:bodyPr>
          <a:lstStyle/>
          <a:p>
            <a:pPr marL="457200" indent="-457200">
              <a:buClr>
                <a:schemeClr val="accent1"/>
              </a:buClr>
              <a:buFont typeface="Arial" panose="020B0604020202020204" pitchFamily="34" charset="0"/>
              <a:buChar char="•"/>
            </a:pPr>
            <a:r>
              <a:rPr lang="en-US" dirty="0">
                <a:solidFill>
                  <a:srgbClr val="100A14"/>
                </a:solidFill>
              </a:rPr>
              <a:t>Our easy-to-use web portal is accessible via PC, Mac, and mobile</a:t>
            </a:r>
          </a:p>
          <a:p>
            <a:pPr marL="457200" indent="-457200">
              <a:buClr>
                <a:schemeClr val="accent1"/>
              </a:buClr>
              <a:buFont typeface="Arial" panose="020B0604020202020204" pitchFamily="34" charset="0"/>
              <a:buChar char="•"/>
            </a:pPr>
            <a:r>
              <a:rPr lang="en-US" dirty="0">
                <a:solidFill>
                  <a:srgbClr val="100A14"/>
                </a:solidFill>
              </a:rPr>
              <a:t>BullsEye's voice network is powered by BroadSoft, the industry leader in cloud unified communications</a:t>
            </a:r>
          </a:p>
          <a:p>
            <a:pPr marL="457200" indent="-457200">
              <a:buClr>
                <a:schemeClr val="accent1"/>
              </a:buClr>
              <a:buFont typeface="Arial" panose="020B0604020202020204" pitchFamily="34" charset="0"/>
              <a:buChar char="•"/>
            </a:pPr>
            <a:r>
              <a:rPr lang="en-US" dirty="0">
                <a:solidFill>
                  <a:srgbClr val="100A14"/>
                </a:solidFill>
              </a:rPr>
              <a:t>Noninvasive troubleshooting and VoIP-readiness testing </a:t>
            </a:r>
          </a:p>
          <a:p>
            <a:pPr marL="457200" indent="-457200">
              <a:buClr>
                <a:schemeClr val="accent1"/>
              </a:buClr>
              <a:buFont typeface="Arial" panose="020B0604020202020204" pitchFamily="34" charset="0"/>
              <a:buChar char="•"/>
            </a:pPr>
            <a:r>
              <a:rPr lang="en-US" dirty="0">
                <a:solidFill>
                  <a:srgbClr val="100A14"/>
                </a:solidFill>
              </a:rPr>
              <a:t>Inside wiring services available Industry-leading technology, deployed by expert BullsEye technicians</a:t>
            </a:r>
          </a:p>
          <a:p>
            <a:pPr marL="457200" indent="-457200">
              <a:buClr>
                <a:schemeClr val="accent1"/>
              </a:buClr>
              <a:buFont typeface="Arial" panose="020B0604020202020204" pitchFamily="34" charset="0"/>
              <a:buChar char="•"/>
            </a:pPr>
            <a:r>
              <a:rPr lang="en-US" dirty="0">
                <a:solidFill>
                  <a:srgbClr val="100A14"/>
                </a:solidFill>
              </a:rPr>
              <a:t>24x7 support and advice when you need it most, provided by BullsEye’s Expert Network Center</a:t>
            </a:r>
          </a:p>
        </p:txBody>
      </p:sp>
      <p:sp>
        <p:nvSpPr>
          <p:cNvPr id="7" name="TextBox 6">
            <a:extLst>
              <a:ext uri="{FF2B5EF4-FFF2-40B4-BE49-F238E27FC236}">
                <a16:creationId xmlns:a16="http://schemas.microsoft.com/office/drawing/2014/main" id="{5E0E446C-C6EF-E5F4-8C16-1E6E7DD212DB}"/>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8172223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55B050DF-6F3B-6A02-B45F-6C7C3B8343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7385" y="129973"/>
            <a:ext cx="5171972" cy="800425"/>
          </a:xfrm>
          <a:prstGeom prst="rect">
            <a:avLst/>
          </a:prstGeom>
        </p:spPr>
      </p:pic>
      <p:pic>
        <p:nvPicPr>
          <p:cNvPr id="2" name="Picture 1" descr="A picture containing icon&#10;&#10;Description automatically generated">
            <a:extLst>
              <a:ext uri="{FF2B5EF4-FFF2-40B4-BE49-F238E27FC236}">
                <a16:creationId xmlns:a16="http://schemas.microsoft.com/office/drawing/2014/main" id="{13FB55DC-1B46-C19F-F591-A25B87D6A4B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259" y="112554"/>
            <a:ext cx="962750" cy="800426"/>
          </a:xfrm>
          <a:prstGeom prst="rect">
            <a:avLst/>
          </a:prstGeom>
        </p:spPr>
      </p:pic>
      <p:sp>
        <p:nvSpPr>
          <p:cNvPr id="3" name="Title 1">
            <a:extLst>
              <a:ext uri="{FF2B5EF4-FFF2-40B4-BE49-F238E27FC236}">
                <a16:creationId xmlns:a16="http://schemas.microsoft.com/office/drawing/2014/main" id="{918CEDEF-C1BE-8DEC-4702-E9524F94E0F8}"/>
              </a:ext>
            </a:extLst>
          </p:cNvPr>
          <p:cNvSpPr>
            <a:spLocks noGrp="1"/>
          </p:cNvSpPr>
          <p:nvPr>
            <p:ph type="title"/>
          </p:nvPr>
        </p:nvSpPr>
        <p:spPr>
          <a:xfrm>
            <a:off x="5717178" y="193183"/>
            <a:ext cx="2834640" cy="876821"/>
          </a:xfrm>
        </p:spPr>
        <p:txBody>
          <a:bodyPr>
            <a:noAutofit/>
          </a:bodyPr>
          <a:lstStyle/>
          <a:p>
            <a:r>
              <a:rPr lang="en-US" sz="4000" b="0" dirty="0">
                <a:solidFill>
                  <a:srgbClr val="518EB2"/>
                </a:solidFill>
              </a:rPr>
              <a:t>Traditional</a:t>
            </a:r>
          </a:p>
        </p:txBody>
      </p:sp>
      <p:sp>
        <p:nvSpPr>
          <p:cNvPr id="5" name="TextBox 4">
            <a:extLst>
              <a:ext uri="{FF2B5EF4-FFF2-40B4-BE49-F238E27FC236}">
                <a16:creationId xmlns:a16="http://schemas.microsoft.com/office/drawing/2014/main" id="{14BFE436-2CFB-B159-6D52-01E66047E0B6}"/>
              </a:ext>
            </a:extLst>
          </p:cNvPr>
          <p:cNvSpPr txBox="1"/>
          <p:nvPr/>
        </p:nvSpPr>
        <p:spPr>
          <a:xfrm>
            <a:off x="959388" y="1515964"/>
            <a:ext cx="9290601" cy="830997"/>
          </a:xfrm>
          <a:prstGeom prst="rect">
            <a:avLst/>
          </a:prstGeom>
          <a:noFill/>
        </p:spPr>
        <p:txBody>
          <a:bodyPr wrap="square">
            <a:spAutoFit/>
          </a:bodyPr>
          <a:lstStyle/>
          <a:p>
            <a:r>
              <a:rPr lang="en-US" sz="2400" dirty="0">
                <a:solidFill>
                  <a:srgbClr val="518EB2"/>
                </a:solidFill>
              </a:rPr>
              <a:t>Traditional Fax Lines are POTS phone lines that are attached only to a fax machine.</a:t>
            </a:r>
          </a:p>
        </p:txBody>
      </p:sp>
      <p:sp>
        <p:nvSpPr>
          <p:cNvPr id="6" name="TextBox 5">
            <a:extLst>
              <a:ext uri="{FF2B5EF4-FFF2-40B4-BE49-F238E27FC236}">
                <a16:creationId xmlns:a16="http://schemas.microsoft.com/office/drawing/2014/main" id="{F379DD7C-54B7-D1E9-B87E-F36696FE6C2A}"/>
              </a:ext>
            </a:extLst>
          </p:cNvPr>
          <p:cNvSpPr txBox="1"/>
          <p:nvPr/>
        </p:nvSpPr>
        <p:spPr>
          <a:xfrm>
            <a:off x="959388" y="2932527"/>
            <a:ext cx="8542474" cy="923330"/>
          </a:xfrm>
          <a:prstGeom prst="rect">
            <a:avLst/>
          </a:prstGeom>
          <a:noFill/>
        </p:spPr>
        <p:txBody>
          <a:bodyPr wrap="square">
            <a:spAutoFit/>
          </a:bodyPr>
          <a:lstStyle/>
          <a:p>
            <a:pPr marL="457200" indent="-457200">
              <a:buClr>
                <a:schemeClr val="accent1"/>
              </a:buClr>
              <a:buFont typeface="Arial" panose="020B0604020202020204" pitchFamily="34" charset="0"/>
              <a:buChar char="•"/>
            </a:pPr>
            <a:r>
              <a:rPr lang="en-US" dirty="0"/>
              <a:t>Check for availability…less &amp; less true POTs (Copper) options.  Should be looking at migrating to VoIP options, such as hosted voice, integrated voice, or POTs-in-a-Box replacement (EPIK)</a:t>
            </a:r>
          </a:p>
        </p:txBody>
      </p:sp>
      <p:sp>
        <p:nvSpPr>
          <p:cNvPr id="7" name="TextBox 6">
            <a:extLst>
              <a:ext uri="{FF2B5EF4-FFF2-40B4-BE49-F238E27FC236}">
                <a16:creationId xmlns:a16="http://schemas.microsoft.com/office/drawing/2014/main" id="{8A2027C8-71E1-16EF-0D75-F89E3DEF9E17}"/>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57494806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9" name="Title 1">
            <a:extLst>
              <a:ext uri="{FF2B5EF4-FFF2-40B4-BE49-F238E27FC236}">
                <a16:creationId xmlns:a16="http://schemas.microsoft.com/office/drawing/2014/main" id="{FBAF3C37-1FEE-7C79-A620-B5F2AC7A7F24}"/>
              </a:ext>
            </a:extLst>
          </p:cNvPr>
          <p:cNvSpPr>
            <a:spLocks noGrp="1"/>
          </p:cNvSpPr>
          <p:nvPr>
            <p:ph type="title"/>
          </p:nvPr>
        </p:nvSpPr>
        <p:spPr>
          <a:xfrm>
            <a:off x="3596641" y="285149"/>
            <a:ext cx="8691154" cy="876821"/>
          </a:xfrm>
        </p:spPr>
        <p:txBody>
          <a:bodyPr>
            <a:noAutofit/>
          </a:bodyPr>
          <a:lstStyle/>
          <a:p>
            <a:r>
              <a:rPr lang="en-US" sz="3600" b="0" dirty="0">
                <a:solidFill>
                  <a:srgbClr val="518EB2"/>
                </a:solidFill>
              </a:rPr>
              <a:t>Technical Support as a Service</a:t>
            </a:r>
          </a:p>
        </p:txBody>
      </p:sp>
      <p:sp>
        <p:nvSpPr>
          <p:cNvPr id="10" name="Content Placeholder 2">
            <a:extLst>
              <a:ext uri="{FF2B5EF4-FFF2-40B4-BE49-F238E27FC236}">
                <a16:creationId xmlns:a16="http://schemas.microsoft.com/office/drawing/2014/main" id="{8FB03199-1827-A5DA-011C-975BAF6496B9}"/>
              </a:ext>
            </a:extLst>
          </p:cNvPr>
          <p:cNvSpPr txBox="1">
            <a:spLocks/>
          </p:cNvSpPr>
          <p:nvPr/>
        </p:nvSpPr>
        <p:spPr>
          <a:xfrm>
            <a:off x="4607759" y="1356758"/>
            <a:ext cx="6752351" cy="1828800"/>
          </a:xfrm>
          <a:prstGeom prst="rect">
            <a:avLst/>
          </a:prstGeom>
        </p:spPr>
        <p:txBody>
          <a:bodyPr vert="horz" lIns="91440" tIns="45720" rIns="91440" bIns="45720" numCol="1" spcCol="914400" rtlCol="0">
            <a:normAutofit fontScale="25000" lnSpcReduction="20000"/>
          </a:bodyPr>
          <a:lstStyle>
            <a:lvl1pPr marL="228600" indent="-228600" algn="l" defTabSz="914400" rtl="0" eaLnBrk="1" latinLnBrk="0" hangingPunct="1">
              <a:lnSpc>
                <a:spcPct val="90000"/>
              </a:lnSpc>
              <a:spcBef>
                <a:spcPts val="1000"/>
              </a:spcBef>
              <a:buFont typeface="Arial"/>
              <a:buChar char="•"/>
              <a:defRPr sz="1600" b="0" i="0" kern="1200">
                <a:solidFill>
                  <a:srgbClr val="2B2924"/>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1400" b="0" i="0" kern="1200">
                <a:solidFill>
                  <a:srgbClr val="2B2924"/>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1200" b="0" i="0" kern="1200">
                <a:solidFill>
                  <a:srgbClr val="2B2924"/>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100" b="0" i="0" kern="1200">
                <a:solidFill>
                  <a:srgbClr val="2B2924"/>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000" b="0" i="0" kern="1200">
                <a:solidFill>
                  <a:srgbClr val="2B2924"/>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0"/>
              </a:spcBef>
              <a:spcAft>
                <a:spcPts val="1200"/>
              </a:spcAft>
              <a:buClrTx/>
              <a:buSzTx/>
              <a:buFont typeface="Arial"/>
              <a:buNone/>
              <a:tabLst/>
              <a:defRPr/>
            </a:pPr>
            <a:r>
              <a:rPr kumimoji="0" lang="en-US" sz="9600" b="1" i="0" u="none" strike="noStrike" kern="1200" cap="none" spc="0" normalizeH="0" baseline="0" noProof="0" dirty="0">
                <a:ln>
                  <a:noFill/>
                </a:ln>
                <a:solidFill>
                  <a:srgbClr val="518EB2"/>
                </a:solidFill>
                <a:effectLst/>
                <a:uLnTx/>
                <a:uFillTx/>
                <a:latin typeface="Open Sans" panose="020B0606030504020204" pitchFamily="34" charset="0"/>
                <a:ea typeface="Open Sans" charset="0"/>
                <a:cs typeface="Open Sans" charset="0"/>
              </a:rPr>
              <a:t>Are you Facing These Challenges?</a:t>
            </a:r>
          </a:p>
          <a:p>
            <a:pPr marR="0" lvl="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kumimoji="0" lang="en-US" sz="56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Employees on-site that lack the skill set to perform this work</a:t>
            </a:r>
          </a:p>
          <a:p>
            <a:pPr marR="0" lvl="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kumimoji="0" lang="en-US" sz="56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Budget or time to send employees to other sites</a:t>
            </a:r>
          </a:p>
          <a:p>
            <a:pPr marR="0" lvl="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kumimoji="0" lang="en-US" sz="56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A way to contract qualified technicians in the areas where you operate</a:t>
            </a:r>
          </a:p>
          <a:p>
            <a:pPr marR="0" lvl="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kumimoji="0" lang="en-US" sz="56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Knowledge to write a scope of work to get the work completed</a:t>
            </a:r>
          </a:p>
          <a:p>
            <a:pPr marR="0" lvl="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kumimoji="0" lang="en-US" sz="56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Time to research local talent</a:t>
            </a:r>
          </a:p>
          <a:p>
            <a:pPr marR="0" lvl="0" algn="l" defTabSz="914400" rtl="0" eaLnBrk="1" fontAlgn="auto" latinLnBrk="0" hangingPunct="1">
              <a:lnSpc>
                <a:spcPct val="90000"/>
              </a:lnSpc>
              <a:spcBef>
                <a:spcPts val="1000"/>
              </a:spcBef>
              <a:spcAft>
                <a:spcPts val="0"/>
              </a:spcAft>
              <a:buClr>
                <a:schemeClr val="accent1"/>
              </a:buClr>
              <a:buSzTx/>
              <a:buFont typeface="Arial" panose="020B0604020202020204" pitchFamily="34" charset="0"/>
              <a:buChar char="•"/>
              <a:tabLst/>
              <a:defRPr/>
            </a:pPr>
            <a:r>
              <a:rPr kumimoji="0" lang="en-US" sz="56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Onboarding newly acquired locations</a:t>
            </a:r>
            <a:endParaRPr kumimoji="0" lang="en-US" sz="4400" b="0" i="0" u="none" strike="noStrike" kern="1200" cap="none" spc="0" normalizeH="0" baseline="0" noProof="0" dirty="0">
              <a:ln>
                <a:noFill/>
              </a:ln>
              <a:solidFill>
                <a:srgbClr val="121D00"/>
              </a:solidFill>
              <a:effectLst/>
              <a:uLnTx/>
              <a:uFillTx/>
              <a:latin typeface="Lato"/>
              <a:ea typeface="Open Sans" charset="0"/>
              <a:cs typeface="Open Sans" charset="0"/>
            </a:endParaRPr>
          </a:p>
          <a:p>
            <a:pPr marL="1371600" marR="0" lvl="3" indent="0" algn="l" defTabSz="914400" rtl="0" eaLnBrk="1" fontAlgn="auto" latinLnBrk="0" hangingPunct="1">
              <a:lnSpc>
                <a:spcPct val="90000"/>
              </a:lnSpc>
              <a:spcBef>
                <a:spcPts val="500"/>
              </a:spcBef>
              <a:spcAft>
                <a:spcPts val="0"/>
              </a:spcAft>
              <a:buClrTx/>
              <a:buSzTx/>
              <a:buFont typeface="Arial"/>
              <a:buNone/>
              <a:tabLst/>
              <a:defRPr/>
            </a:pPr>
            <a:endParaRPr kumimoji="0" lang="en-US" sz="3900" b="0" i="0" u="none" strike="noStrike" kern="1200" cap="none" spc="0" normalizeH="0" baseline="0" noProof="0" dirty="0">
              <a:ln>
                <a:noFill/>
              </a:ln>
              <a:solidFill>
                <a:srgbClr val="121D00"/>
              </a:solidFill>
              <a:effectLst/>
              <a:uLnTx/>
              <a:uFillTx/>
              <a:latin typeface="Lato"/>
              <a:ea typeface="Open Sans" charset="0"/>
              <a:cs typeface="Open Sans" charset="0"/>
            </a:endParaRPr>
          </a:p>
          <a:p>
            <a:pPr marL="1371600" marR="0" lvl="3" indent="0" algn="l" defTabSz="914400" rtl="0" eaLnBrk="1" fontAlgn="auto" latinLnBrk="0" hangingPunct="1">
              <a:lnSpc>
                <a:spcPct val="90000"/>
              </a:lnSpc>
              <a:spcBef>
                <a:spcPts val="500"/>
              </a:spcBef>
              <a:spcAft>
                <a:spcPts val="0"/>
              </a:spcAft>
              <a:buClrTx/>
              <a:buSzTx/>
              <a:buFont typeface="Arial"/>
              <a:buNone/>
              <a:tabLst/>
              <a:defRPr/>
            </a:pPr>
            <a:endParaRPr kumimoji="0" lang="en-US" sz="3900" b="0" i="0" u="none" strike="noStrike" kern="1200" cap="none" spc="0" normalizeH="0" baseline="0" noProof="0" dirty="0">
              <a:ln>
                <a:noFill/>
              </a:ln>
              <a:solidFill>
                <a:srgbClr val="121D00"/>
              </a:solidFill>
              <a:effectLst/>
              <a:uLnTx/>
              <a:uFillTx/>
              <a:latin typeface="Lato"/>
              <a:ea typeface="Open Sans" charset="0"/>
              <a:cs typeface="Open Sans" charset="0"/>
            </a:endParaRPr>
          </a:p>
          <a:p>
            <a:pPr marL="1371600" marR="0" lvl="3" indent="0" algn="l" defTabSz="914400" rtl="0" eaLnBrk="1" fontAlgn="auto" latinLnBrk="0" hangingPunct="1">
              <a:lnSpc>
                <a:spcPct val="90000"/>
              </a:lnSpc>
              <a:spcBef>
                <a:spcPts val="500"/>
              </a:spcBef>
              <a:spcAft>
                <a:spcPts val="0"/>
              </a:spcAft>
              <a:buClrTx/>
              <a:buSzTx/>
              <a:buFont typeface="Arial"/>
              <a:buNone/>
              <a:tabLst/>
              <a:defRPr/>
            </a:pPr>
            <a:endParaRPr kumimoji="0" lang="en-US" sz="3900" b="0" i="0" u="none" strike="noStrike" kern="1200" cap="none" spc="0" normalizeH="0" baseline="0" noProof="0" dirty="0">
              <a:ln>
                <a:noFill/>
              </a:ln>
              <a:solidFill>
                <a:srgbClr val="121D00"/>
              </a:solidFill>
              <a:effectLst/>
              <a:uLnTx/>
              <a:uFillTx/>
              <a:latin typeface="Lato"/>
              <a:ea typeface="Open Sans" charset="0"/>
              <a:cs typeface="Open Sans" charset="0"/>
            </a:endParaRPr>
          </a:p>
          <a:p>
            <a:pPr marL="1371600" marR="0" lvl="3" indent="0" algn="l" defTabSz="914400" rtl="0" eaLnBrk="1" fontAlgn="auto" latinLnBrk="0" hangingPunct="1">
              <a:lnSpc>
                <a:spcPct val="90000"/>
              </a:lnSpc>
              <a:spcBef>
                <a:spcPts val="500"/>
              </a:spcBef>
              <a:spcAft>
                <a:spcPts val="0"/>
              </a:spcAft>
              <a:buClrTx/>
              <a:buSzTx/>
              <a:buFont typeface="Arial"/>
              <a:buNone/>
              <a:tabLst/>
              <a:defRPr/>
            </a:pPr>
            <a:endParaRPr kumimoji="0" lang="en-US" sz="3900" b="0" i="0" u="none" strike="noStrike" kern="1200" cap="none" spc="0" normalizeH="0" baseline="0" noProof="0" dirty="0">
              <a:ln>
                <a:noFill/>
              </a:ln>
              <a:solidFill>
                <a:srgbClr val="121D00"/>
              </a:solidFill>
              <a:effectLst/>
              <a:uLnTx/>
              <a:uFillTx/>
              <a:latin typeface="Lato"/>
              <a:ea typeface="Open Sans" charset="0"/>
              <a:cs typeface="Open Sans" charset="0"/>
            </a:endParaRPr>
          </a:p>
          <a:p>
            <a:pPr marL="1371600" marR="0" lvl="3" indent="0" algn="l" defTabSz="914400" rtl="0" eaLnBrk="1" fontAlgn="auto" latinLnBrk="0" hangingPunct="1">
              <a:lnSpc>
                <a:spcPct val="90000"/>
              </a:lnSpc>
              <a:spcBef>
                <a:spcPts val="500"/>
              </a:spcBef>
              <a:spcAft>
                <a:spcPts val="0"/>
              </a:spcAft>
              <a:buClrTx/>
              <a:buSzTx/>
              <a:buFont typeface="Arial"/>
              <a:buNone/>
              <a:tabLst/>
              <a:defRPr/>
            </a:pPr>
            <a:endParaRPr kumimoji="0" lang="en-US" sz="3900" b="0" i="0" u="none" strike="noStrike" kern="1200" cap="none" spc="0" normalizeH="0" baseline="0" noProof="0" dirty="0">
              <a:ln>
                <a:noFill/>
              </a:ln>
              <a:solidFill>
                <a:srgbClr val="121D00"/>
              </a:solidFill>
              <a:effectLst/>
              <a:uLnTx/>
              <a:uFillTx/>
              <a:latin typeface="Lato"/>
              <a:ea typeface="Open Sans" charset="0"/>
              <a:cs typeface="Open Sans" charset="0"/>
            </a:endParaRPr>
          </a:p>
          <a:p>
            <a:pPr marL="1371600" marR="0" lvl="3" indent="0" algn="l" defTabSz="914400" rtl="0" eaLnBrk="1" fontAlgn="auto" latinLnBrk="0" hangingPunct="1">
              <a:lnSpc>
                <a:spcPct val="90000"/>
              </a:lnSpc>
              <a:spcBef>
                <a:spcPts val="500"/>
              </a:spcBef>
              <a:spcAft>
                <a:spcPts val="0"/>
              </a:spcAft>
              <a:buClrTx/>
              <a:buSzTx/>
              <a:buFont typeface="Arial"/>
              <a:buNone/>
              <a:tabLst/>
              <a:defRPr/>
            </a:pPr>
            <a:endParaRPr kumimoji="0" lang="en-US" sz="3900" b="0" i="0" u="none" strike="noStrike" kern="1200" cap="none" spc="0" normalizeH="0" baseline="0" noProof="0" dirty="0">
              <a:ln>
                <a:noFill/>
              </a:ln>
              <a:solidFill>
                <a:srgbClr val="121D00"/>
              </a:solidFill>
              <a:effectLst/>
              <a:uLnTx/>
              <a:uFillTx/>
              <a:latin typeface="Lato"/>
              <a:ea typeface="Open Sans" charset="0"/>
              <a:cs typeface="Open Sans" charset="0"/>
            </a:endParaRPr>
          </a:p>
          <a:p>
            <a:pPr marL="1371600" marR="0" lvl="3" indent="0" algn="l" defTabSz="914400" rtl="0" eaLnBrk="1" fontAlgn="auto" latinLnBrk="0" hangingPunct="1">
              <a:lnSpc>
                <a:spcPct val="90000"/>
              </a:lnSpc>
              <a:spcBef>
                <a:spcPts val="500"/>
              </a:spcBef>
              <a:spcAft>
                <a:spcPts val="0"/>
              </a:spcAft>
              <a:buClrTx/>
              <a:buSzTx/>
              <a:buFont typeface="Arial"/>
              <a:buNone/>
              <a:tabLst/>
              <a:defRPr/>
            </a:pPr>
            <a:endParaRPr kumimoji="0" lang="en-US" sz="3900" b="0" i="0" u="none" strike="noStrike" kern="1200" cap="none" spc="0" normalizeH="0" baseline="0" noProof="0" dirty="0">
              <a:ln>
                <a:noFill/>
              </a:ln>
              <a:solidFill>
                <a:srgbClr val="121D00"/>
              </a:solidFill>
              <a:effectLst/>
              <a:uLnTx/>
              <a:uFillTx/>
              <a:latin typeface="Lato"/>
              <a:ea typeface="Open Sans" charset="0"/>
              <a:cs typeface="Open Sans" charset="0"/>
            </a:endParaRPr>
          </a:p>
          <a:p>
            <a:pPr marL="1371600" marR="0" lvl="3" indent="0" algn="l" defTabSz="914400" rtl="0" eaLnBrk="1" fontAlgn="auto" latinLnBrk="0" hangingPunct="1">
              <a:lnSpc>
                <a:spcPct val="90000"/>
              </a:lnSpc>
              <a:spcBef>
                <a:spcPts val="500"/>
              </a:spcBef>
              <a:spcAft>
                <a:spcPts val="0"/>
              </a:spcAft>
              <a:buClrTx/>
              <a:buSzTx/>
              <a:buFont typeface="Arial"/>
              <a:buNone/>
              <a:tabLst/>
              <a:defRPr/>
            </a:pPr>
            <a:endParaRPr kumimoji="0" lang="en-US" sz="3900" b="0" i="0" u="none" strike="noStrike" kern="1200" cap="none" spc="0" normalizeH="0" baseline="0" noProof="0" dirty="0">
              <a:ln>
                <a:noFill/>
              </a:ln>
              <a:solidFill>
                <a:srgbClr val="121D00"/>
              </a:solidFill>
              <a:effectLst/>
              <a:uLnTx/>
              <a:uFillTx/>
              <a:latin typeface="Lato"/>
              <a:ea typeface="Open Sans" charset="0"/>
              <a:cs typeface="Open Sans" charset="0"/>
            </a:endParaRPr>
          </a:p>
          <a:p>
            <a:pPr marL="1371600" marR="0" lvl="3" indent="0" algn="l" defTabSz="914400" rtl="0" eaLnBrk="1" fontAlgn="auto" latinLnBrk="0" hangingPunct="1">
              <a:lnSpc>
                <a:spcPct val="90000"/>
              </a:lnSpc>
              <a:spcBef>
                <a:spcPts val="500"/>
              </a:spcBef>
              <a:spcAft>
                <a:spcPts val="0"/>
              </a:spcAft>
              <a:buClrTx/>
              <a:buSzTx/>
              <a:buFont typeface="Arial"/>
              <a:buNone/>
              <a:tabLst/>
              <a:defRPr/>
            </a:pPr>
            <a:endParaRPr kumimoji="0" lang="en-US" sz="3900" b="0" i="0" u="none" strike="noStrike" kern="1200" cap="none" spc="0" normalizeH="0" baseline="0" noProof="0" dirty="0">
              <a:ln>
                <a:noFill/>
              </a:ln>
              <a:solidFill>
                <a:srgbClr val="121D00"/>
              </a:solidFill>
              <a:effectLst/>
              <a:uLnTx/>
              <a:uFillTx/>
              <a:latin typeface="Lato"/>
              <a:ea typeface="Open Sans" charset="0"/>
              <a:cs typeface="Open Sans" charset="0"/>
            </a:endParaRPr>
          </a:p>
          <a:p>
            <a:pPr marL="1371600" marR="0" lvl="3" indent="0" algn="l" defTabSz="914400" rtl="0" eaLnBrk="1" fontAlgn="auto" latinLnBrk="0" hangingPunct="1">
              <a:lnSpc>
                <a:spcPct val="90000"/>
              </a:lnSpc>
              <a:spcBef>
                <a:spcPts val="500"/>
              </a:spcBef>
              <a:spcAft>
                <a:spcPts val="0"/>
              </a:spcAft>
              <a:buClrTx/>
              <a:buSzTx/>
              <a:buFont typeface="Arial"/>
              <a:buNone/>
              <a:tabLst/>
              <a:defRPr/>
            </a:pPr>
            <a:r>
              <a:rPr kumimoji="0" lang="en-US" sz="3900" b="0" i="0" u="none" strike="noStrike" kern="1200" cap="none" spc="0" normalizeH="0" baseline="0" noProof="0" dirty="0">
                <a:ln>
                  <a:noFill/>
                </a:ln>
                <a:solidFill>
                  <a:srgbClr val="121D00"/>
                </a:solidFill>
                <a:effectLst/>
                <a:uLnTx/>
                <a:uFillTx/>
                <a:latin typeface="Lato"/>
                <a:ea typeface="Open Sans" charset="0"/>
                <a:cs typeface="Open Sans" charset="0"/>
              </a:rPr>
              <a:t>		</a:t>
            </a:r>
          </a:p>
          <a:p>
            <a:pPr marL="3657600" marR="0" lvl="8" indent="0" algn="l" defTabSz="914400" rtl="0" eaLnBrk="1" fontAlgn="auto" latinLnBrk="0" hangingPunct="1">
              <a:lnSpc>
                <a:spcPct val="90000"/>
              </a:lnSpc>
              <a:spcBef>
                <a:spcPts val="500"/>
              </a:spcBef>
              <a:spcAft>
                <a:spcPts val="0"/>
              </a:spcAft>
              <a:buClrTx/>
              <a:buSzTx/>
              <a:buFont typeface="Arial"/>
              <a:buNone/>
              <a:tabLst/>
              <a:defRPr/>
            </a:pPr>
            <a:r>
              <a:rPr kumimoji="0" lang="en-US" sz="4600" b="0" i="0" u="none" strike="noStrike" kern="1200" cap="none" spc="0" normalizeH="0" baseline="0" noProof="0" dirty="0">
                <a:ln>
                  <a:noFill/>
                </a:ln>
                <a:solidFill>
                  <a:srgbClr val="121D00"/>
                </a:solidFill>
                <a:effectLst/>
                <a:uLnTx/>
                <a:uFillTx/>
                <a:latin typeface="Lato"/>
                <a:ea typeface="+mn-ea"/>
                <a:cs typeface="+mn-cs"/>
              </a:rPr>
              <a:t>		</a:t>
            </a:r>
            <a:endParaRPr kumimoji="0" lang="en-US" sz="4600" b="0" i="0" u="none" strike="noStrike" kern="1200" cap="none" spc="0" normalizeH="0" baseline="0" noProof="0" dirty="0">
              <a:ln>
                <a:noFill/>
              </a:ln>
              <a:solidFill>
                <a:srgbClr val="121D00"/>
              </a:solidFill>
              <a:effectLst/>
              <a:uLnTx/>
              <a:uFillTx/>
              <a:latin typeface="Open Sans" panose="020B0606030504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400" b="0" i="0" u="none" strike="noStrike" kern="1200" cap="none" spc="0" normalizeH="0" baseline="0" noProof="0" dirty="0">
                <a:ln>
                  <a:noFill/>
                </a:ln>
                <a:solidFill>
                  <a:srgbClr val="121D00"/>
                </a:solidFill>
                <a:effectLst/>
                <a:uLnTx/>
                <a:uFillTx/>
                <a:latin typeface="Lato"/>
                <a:ea typeface="Open Sans" charset="0"/>
                <a:cs typeface="Open Sans" charset="0"/>
              </a:rPr>
              <a:t>				</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kumimoji="0" lang="en-US" sz="4400" b="0" i="0" u="none" strike="noStrike" kern="1200" cap="none" spc="0" normalizeH="0" baseline="0" noProof="0" dirty="0">
                <a:ln>
                  <a:noFill/>
                </a:ln>
                <a:solidFill>
                  <a:srgbClr val="121D00"/>
                </a:solidFill>
                <a:effectLst/>
                <a:uLnTx/>
                <a:uFillTx/>
                <a:latin typeface="Lato"/>
                <a:ea typeface="Open Sans" charset="0"/>
                <a:cs typeface="Open Sans" charset="0"/>
              </a:rPr>
              <a: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FFFFFF"/>
              </a:solidFill>
              <a:effectLst/>
              <a:uLnTx/>
              <a:uFillTx/>
              <a:latin typeface="Lato"/>
              <a:ea typeface="Open Sans" charset="0"/>
              <a:cs typeface="Open Sans" charset="0"/>
            </a:endParaRPr>
          </a:p>
          <a:p>
            <a:pPr marL="0" marR="0" lvl="0" indent="0" algn="l" defTabSz="914400" rtl="0" eaLnBrk="1" fontAlgn="auto" latinLnBrk="0" hangingPunct="1">
              <a:lnSpc>
                <a:spcPct val="90000"/>
              </a:lnSpc>
              <a:spcBef>
                <a:spcPts val="1000"/>
              </a:spcBef>
              <a:spcAft>
                <a:spcPts val="0"/>
              </a:spcAft>
              <a:buClrTx/>
              <a:buSzTx/>
              <a:buFont typeface="Arial"/>
              <a:buNone/>
              <a:tabLst/>
              <a:defRPr/>
            </a:pPr>
            <a:endParaRPr kumimoji="0" lang="en-US" sz="1600" b="0" i="0" u="none" strike="noStrike" kern="1200" cap="none" spc="0" normalizeH="0" baseline="0" noProof="0" dirty="0">
              <a:ln>
                <a:noFill/>
              </a:ln>
              <a:solidFill>
                <a:srgbClr val="2B2924"/>
              </a:solidFill>
              <a:effectLst/>
              <a:uLnTx/>
              <a:uFillTx/>
              <a:latin typeface="Open Sans" charset="0"/>
              <a:ea typeface="Open Sans" charset="0"/>
              <a:cs typeface="Open Sans" charset="0"/>
            </a:endParaRPr>
          </a:p>
        </p:txBody>
      </p:sp>
      <p:sp>
        <p:nvSpPr>
          <p:cNvPr id="11" name="TextBox 10">
            <a:extLst>
              <a:ext uri="{FF2B5EF4-FFF2-40B4-BE49-F238E27FC236}">
                <a16:creationId xmlns:a16="http://schemas.microsoft.com/office/drawing/2014/main" id="{CAEE6067-BC51-2ACD-1BC5-3F875DC73A8D}"/>
              </a:ext>
            </a:extLst>
          </p:cNvPr>
          <p:cNvSpPr txBox="1"/>
          <p:nvPr/>
        </p:nvSpPr>
        <p:spPr>
          <a:xfrm>
            <a:off x="5075956" y="3733978"/>
            <a:ext cx="609777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panose="020B0606030504020204" pitchFamily="34" charset="0"/>
                <a:ea typeface="+mn-ea"/>
                <a:cs typeface="+mn-cs"/>
              </a:rPr>
              <a:t>Applications for TSaaS</a:t>
            </a:r>
          </a:p>
        </p:txBody>
      </p:sp>
      <p:sp>
        <p:nvSpPr>
          <p:cNvPr id="12" name="TextBox 11">
            <a:extLst>
              <a:ext uri="{FF2B5EF4-FFF2-40B4-BE49-F238E27FC236}">
                <a16:creationId xmlns:a16="http://schemas.microsoft.com/office/drawing/2014/main" id="{DC86E26D-9C1C-5E29-3BF6-8FAE6F0C291E}"/>
              </a:ext>
            </a:extLst>
          </p:cNvPr>
          <p:cNvSpPr txBox="1"/>
          <p:nvPr/>
        </p:nvSpPr>
        <p:spPr>
          <a:xfrm>
            <a:off x="4441370" y="4103310"/>
            <a:ext cx="7618573" cy="174852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txBody>
          <a:bodyPr wrap="square" numCol="2">
            <a:noAutofit/>
          </a:bodyPr>
          <a:lstStyle/>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Site Surveys</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Wiring new buildings for Ethernet</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Replacing UPS batteries</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Fiber Optic Extensions</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Installing Home Theater/Audio Visual</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PC replacement</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Printer installation</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Mounting Webcams</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Electrical work</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Replacing automatic door	</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Alarm system installation</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Kiosk installation</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Onboarding newly acquired locations</a:t>
            </a:r>
          </a:p>
          <a:p>
            <a:pPr marL="285750" marR="0" lvl="0" indent="-28575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1400" b="0"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Point of Sale (POS) installation</a:t>
            </a:r>
          </a:p>
        </p:txBody>
      </p:sp>
      <p:pic>
        <p:nvPicPr>
          <p:cNvPr id="13" name="Picture 12" descr="Logo&#10;&#10;Description automatically generated">
            <a:extLst>
              <a:ext uri="{FF2B5EF4-FFF2-40B4-BE49-F238E27FC236}">
                <a16:creationId xmlns:a16="http://schemas.microsoft.com/office/drawing/2014/main" id="{600EF93E-57A4-9C45-2EFD-AE566C035F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764" y="170314"/>
            <a:ext cx="3695606" cy="759652"/>
          </a:xfrm>
          <a:prstGeom prst="rect">
            <a:avLst/>
          </a:prstGeom>
        </p:spPr>
      </p:pic>
      <p:pic>
        <p:nvPicPr>
          <p:cNvPr id="15" name="Picture 14" descr="A picture containing indoor, box&#10;&#10;Description automatically generated">
            <a:extLst>
              <a:ext uri="{FF2B5EF4-FFF2-40B4-BE49-F238E27FC236}">
                <a16:creationId xmlns:a16="http://schemas.microsoft.com/office/drawing/2014/main" id="{0C43F27E-C43B-D09A-3CBA-35709B3CE7F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712" y="2394776"/>
            <a:ext cx="4261873" cy="3047735"/>
          </a:xfrm>
          <a:prstGeom prst="rect">
            <a:avLst/>
          </a:prstGeom>
        </p:spPr>
      </p:pic>
      <p:sp>
        <p:nvSpPr>
          <p:cNvPr id="16" name="TextBox 15">
            <a:extLst>
              <a:ext uri="{FF2B5EF4-FFF2-40B4-BE49-F238E27FC236}">
                <a16:creationId xmlns:a16="http://schemas.microsoft.com/office/drawing/2014/main" id="{3F7C9908-104C-2C36-0B02-6DFD922019D3}"/>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437471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4" name="Title 1">
            <a:extLst>
              <a:ext uri="{FF2B5EF4-FFF2-40B4-BE49-F238E27FC236}">
                <a16:creationId xmlns:a16="http://schemas.microsoft.com/office/drawing/2014/main" id="{0471FE0C-BBBD-4D38-D652-205B26DD0F6F}"/>
              </a:ext>
            </a:extLst>
          </p:cNvPr>
          <p:cNvSpPr>
            <a:spLocks noGrp="1"/>
          </p:cNvSpPr>
          <p:nvPr>
            <p:ph type="title"/>
          </p:nvPr>
        </p:nvSpPr>
        <p:spPr>
          <a:xfrm>
            <a:off x="1272773" y="193183"/>
            <a:ext cx="9973297" cy="876821"/>
          </a:xfrm>
        </p:spPr>
        <p:txBody>
          <a:bodyPr>
            <a:noAutofit/>
          </a:bodyPr>
          <a:lstStyle/>
          <a:p>
            <a:r>
              <a:rPr lang="en-US" sz="3600" b="0" dirty="0">
                <a:solidFill>
                  <a:srgbClr val="518EB2"/>
                </a:solidFill>
              </a:rPr>
              <a:t>E-Rate: </a:t>
            </a:r>
            <a:r>
              <a:rPr lang="en-US" sz="2400" b="0" dirty="0">
                <a:solidFill>
                  <a:srgbClr val="518EB2"/>
                </a:solidFill>
              </a:rPr>
              <a:t>Universal Service Program for Schools and Libraries</a:t>
            </a:r>
          </a:p>
        </p:txBody>
      </p:sp>
      <p:sp>
        <p:nvSpPr>
          <p:cNvPr id="5" name="TextBox 4">
            <a:extLst>
              <a:ext uri="{FF2B5EF4-FFF2-40B4-BE49-F238E27FC236}">
                <a16:creationId xmlns:a16="http://schemas.microsoft.com/office/drawing/2014/main" id="{501DDAA8-BF85-7DCC-3FD7-493E7C191718}"/>
              </a:ext>
            </a:extLst>
          </p:cNvPr>
          <p:cNvSpPr txBox="1"/>
          <p:nvPr/>
        </p:nvSpPr>
        <p:spPr>
          <a:xfrm>
            <a:off x="639030" y="1264967"/>
            <a:ext cx="10607040" cy="4247317"/>
          </a:xfrm>
          <a:prstGeom prst="rect">
            <a:avLst/>
          </a:prstGeom>
          <a:noFill/>
        </p:spPr>
        <p:txBody>
          <a:bodyPr wrap="square">
            <a:spAutoFit/>
          </a:bodyPr>
          <a:lstStyle/>
          <a:p>
            <a:r>
              <a:rPr lang="en-US" dirty="0"/>
              <a:t>BullsEye’s The Federal Communications Commission (FCC) offers an </a:t>
            </a:r>
            <a:r>
              <a:rPr lang="en-US" dirty="0">
                <a:solidFill>
                  <a:schemeClr val="tx2"/>
                </a:solidFill>
              </a:rPr>
              <a:t>E-Rate</a:t>
            </a:r>
            <a:r>
              <a:rPr lang="en-US" dirty="0"/>
              <a:t> program designed to make telecommunications and information services more affordable for public K-12 schools, private non-profit schools, public libraries, school libraries, non-instructional facilities, and selected non-traditional educational facilities. Specific eligibility is determined by the FCC.</a:t>
            </a:r>
          </a:p>
          <a:p>
            <a:endParaRPr lang="en-US" dirty="0"/>
          </a:p>
          <a:p>
            <a:r>
              <a:rPr lang="en-US" dirty="0"/>
              <a:t>The FCC, Universal Service Administrative Company (USAC), and USF work together to provide the assistance to schools and libraries. USAC manages the program with funding from the Universal Service Fund (USF) (fcc.gov/general/universal-service-fund).</a:t>
            </a:r>
          </a:p>
          <a:p>
            <a:endParaRPr lang="en-US" dirty="0"/>
          </a:p>
          <a:p>
            <a:r>
              <a:rPr lang="en-US" dirty="0"/>
              <a:t>The </a:t>
            </a:r>
            <a:r>
              <a:rPr lang="en-US" dirty="0">
                <a:solidFill>
                  <a:schemeClr val="tx2"/>
                </a:solidFill>
              </a:rPr>
              <a:t>E-Rate</a:t>
            </a:r>
            <a:r>
              <a:rPr lang="en-US" dirty="0"/>
              <a:t> program provides discounts to eligible schools, libraries, and selected educational facilities ranging from 20 to 90 percent on qualifying telecommunications services and Internet access as well as certain connectivity management/maintenance costs.</a:t>
            </a:r>
          </a:p>
          <a:p>
            <a:endParaRPr lang="en-US" dirty="0"/>
          </a:p>
          <a:p>
            <a:r>
              <a:rPr lang="en-US" dirty="0"/>
              <a:t>If demand for </a:t>
            </a:r>
            <a:r>
              <a:rPr lang="en-US" dirty="0">
                <a:solidFill>
                  <a:schemeClr val="tx2"/>
                </a:solidFill>
              </a:rPr>
              <a:t>E-Rate</a:t>
            </a:r>
            <a:r>
              <a:rPr lang="en-US" dirty="0"/>
              <a:t> money is greater than the available funds, funding is allocated first to the highest poverty schools and libraries, then the next-highest poverty applicants, and so on.</a:t>
            </a:r>
          </a:p>
        </p:txBody>
      </p:sp>
      <p:pic>
        <p:nvPicPr>
          <p:cNvPr id="6" name="Picture 5" descr="Icon&#10;&#10;Description automatically generated">
            <a:extLst>
              <a:ext uri="{FF2B5EF4-FFF2-40B4-BE49-F238E27FC236}">
                <a16:creationId xmlns:a16="http://schemas.microsoft.com/office/drawing/2014/main" id="{D93944FE-39D6-EA6E-FE5F-E02D0B147C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2595" y="62400"/>
            <a:ext cx="918933" cy="759652"/>
          </a:xfrm>
          <a:prstGeom prst="rect">
            <a:avLst/>
          </a:prstGeom>
        </p:spPr>
      </p:pic>
      <p:sp>
        <p:nvSpPr>
          <p:cNvPr id="7" name="TextBox 6">
            <a:extLst>
              <a:ext uri="{FF2B5EF4-FFF2-40B4-BE49-F238E27FC236}">
                <a16:creationId xmlns:a16="http://schemas.microsoft.com/office/drawing/2014/main" id="{DBFFFA4E-0C8F-65F9-CFF7-9F51233C76EC}"/>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6"/>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7"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41240219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Icon&#10;&#10;Description automatically generated with medium confidence">
            <a:extLst>
              <a:ext uri="{FF2B5EF4-FFF2-40B4-BE49-F238E27FC236}">
                <a16:creationId xmlns:a16="http://schemas.microsoft.com/office/drawing/2014/main" id="{BB895A62-9C44-6C34-60E1-87721582B4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6468" y="99384"/>
            <a:ext cx="918933" cy="765778"/>
          </a:xfrm>
          <a:prstGeom prst="rect">
            <a:avLst/>
          </a:prstGeom>
        </p:spPr>
      </p:pic>
      <p:sp>
        <p:nvSpPr>
          <p:cNvPr id="3" name="Title 1">
            <a:extLst>
              <a:ext uri="{FF2B5EF4-FFF2-40B4-BE49-F238E27FC236}">
                <a16:creationId xmlns:a16="http://schemas.microsoft.com/office/drawing/2014/main" id="{1285ECF7-0603-E22C-EE7D-38D91263A809}"/>
              </a:ext>
            </a:extLst>
          </p:cNvPr>
          <p:cNvSpPr>
            <a:spLocks noGrp="1"/>
          </p:cNvSpPr>
          <p:nvPr>
            <p:ph type="title"/>
          </p:nvPr>
        </p:nvSpPr>
        <p:spPr>
          <a:xfrm>
            <a:off x="1125401" y="193183"/>
            <a:ext cx="9973297" cy="876821"/>
          </a:xfrm>
        </p:spPr>
        <p:txBody>
          <a:bodyPr>
            <a:noAutofit/>
          </a:bodyPr>
          <a:lstStyle/>
          <a:p>
            <a:r>
              <a:rPr lang="en-US" sz="3600" b="0" dirty="0">
                <a:solidFill>
                  <a:srgbClr val="518EB2"/>
                </a:solidFill>
              </a:rPr>
              <a:t>BullsEye’s Rebilling - Invoice Integration </a:t>
            </a:r>
          </a:p>
        </p:txBody>
      </p:sp>
      <p:sp>
        <p:nvSpPr>
          <p:cNvPr id="4" name="TextBox 3">
            <a:extLst>
              <a:ext uri="{FF2B5EF4-FFF2-40B4-BE49-F238E27FC236}">
                <a16:creationId xmlns:a16="http://schemas.microsoft.com/office/drawing/2014/main" id="{71CB7A14-FD82-D6E4-9418-EFE803FAC511}"/>
              </a:ext>
            </a:extLst>
          </p:cNvPr>
          <p:cNvSpPr txBox="1"/>
          <p:nvPr/>
        </p:nvSpPr>
        <p:spPr>
          <a:xfrm>
            <a:off x="665934" y="1075567"/>
            <a:ext cx="10972220" cy="1015663"/>
          </a:xfrm>
          <a:prstGeom prst="rect">
            <a:avLst/>
          </a:prstGeom>
          <a:noFill/>
        </p:spPr>
        <p:txBody>
          <a:bodyPr wrap="square">
            <a:spAutoFit/>
          </a:bodyPr>
          <a:lstStyle/>
          <a:p>
            <a:r>
              <a:rPr lang="en-US" sz="2000" b="1" dirty="0">
                <a:solidFill>
                  <a:schemeClr val="accent1"/>
                </a:solidFill>
              </a:rPr>
              <a:t>BullsEye’s </a:t>
            </a:r>
            <a:r>
              <a:rPr lang="en-US" sz="2000" b="1" i="0" dirty="0">
                <a:solidFill>
                  <a:schemeClr val="accent1"/>
                </a:solidFill>
                <a:effectLst/>
              </a:rPr>
              <a:t>Rebilling/Invoice Integration </a:t>
            </a:r>
            <a:r>
              <a:rPr lang="en-US" sz="2000" b="0" i="0" dirty="0">
                <a:solidFill>
                  <a:srgbClr val="000000"/>
                </a:solidFill>
                <a:effectLst/>
              </a:rPr>
              <a:t>gives you greater control of all your business communication services and delivers total visibility and accountability for each location on your BullsEye invoice.</a:t>
            </a:r>
            <a:endParaRPr lang="en-US" sz="2000" dirty="0"/>
          </a:p>
        </p:txBody>
      </p:sp>
      <p:sp>
        <p:nvSpPr>
          <p:cNvPr id="5" name="TextBox 4">
            <a:extLst>
              <a:ext uri="{FF2B5EF4-FFF2-40B4-BE49-F238E27FC236}">
                <a16:creationId xmlns:a16="http://schemas.microsoft.com/office/drawing/2014/main" id="{7579E8F3-6521-6C56-B61C-6AEF0F1365C5}"/>
              </a:ext>
            </a:extLst>
          </p:cNvPr>
          <p:cNvSpPr txBox="1"/>
          <p:nvPr/>
        </p:nvSpPr>
        <p:spPr>
          <a:xfrm>
            <a:off x="665934" y="2385170"/>
            <a:ext cx="9581322" cy="3524042"/>
          </a:xfrm>
          <a:prstGeom prst="rect">
            <a:avLst/>
          </a:prstGeom>
          <a:noFill/>
        </p:spPr>
        <p:txBody>
          <a:bodyPr wrap="square">
            <a:spAutoFit/>
          </a:bodyPr>
          <a:lstStyle/>
          <a:p>
            <a:pPr marL="457200" indent="-457200">
              <a:spcAft>
                <a:spcPts val="600"/>
              </a:spcAft>
              <a:buClr>
                <a:schemeClr val="accent1"/>
              </a:buClr>
              <a:buFont typeface="Arial" panose="020B0604020202020204" pitchFamily="34" charset="0"/>
              <a:buChar char="•"/>
            </a:pPr>
            <a:r>
              <a:rPr lang="en-US" sz="1400" dirty="0"/>
              <a:t>Include your other business communications services in your BullsEye Telecom account hierarchy</a:t>
            </a:r>
          </a:p>
          <a:p>
            <a:pPr marL="457200" indent="-457200">
              <a:spcAft>
                <a:spcPts val="600"/>
              </a:spcAft>
              <a:buClr>
                <a:schemeClr val="accent1"/>
              </a:buClr>
              <a:buFont typeface="Arial" panose="020B0604020202020204" pitchFamily="34" charset="0"/>
              <a:buChar char="•"/>
            </a:pPr>
            <a:r>
              <a:rPr lang="en-US" sz="1400" dirty="0"/>
              <a:t>We take over payment, management and bills on our consolidated billing platform</a:t>
            </a:r>
          </a:p>
          <a:p>
            <a:pPr marL="457200" indent="-457200">
              <a:spcAft>
                <a:spcPts val="600"/>
              </a:spcAft>
              <a:buClr>
                <a:schemeClr val="accent1"/>
              </a:buClr>
              <a:buFont typeface="Arial" panose="020B0604020202020204" pitchFamily="34" charset="0"/>
              <a:buChar char="•"/>
            </a:pPr>
            <a:r>
              <a:rPr lang="en-US" sz="1400" dirty="0"/>
              <a:t>Combine all your business communications services onto your BullsEye invoice</a:t>
            </a:r>
          </a:p>
          <a:p>
            <a:pPr marL="457200" indent="-457200">
              <a:spcAft>
                <a:spcPts val="600"/>
              </a:spcAft>
              <a:buClr>
                <a:schemeClr val="accent1"/>
              </a:buClr>
              <a:buFont typeface="Arial" panose="020B0604020202020204" pitchFamily="34" charset="0"/>
              <a:buChar char="•"/>
            </a:pPr>
            <a:r>
              <a:rPr lang="en-US" sz="1400" dirty="0"/>
              <a:t>Implement Moves, Adds, Changes and Deletions (MACDs) to all locations</a:t>
            </a:r>
          </a:p>
          <a:p>
            <a:pPr marL="457200" indent="-457200">
              <a:spcAft>
                <a:spcPts val="600"/>
              </a:spcAft>
              <a:buClr>
                <a:schemeClr val="accent1"/>
              </a:buClr>
              <a:buFont typeface="Arial" panose="020B0604020202020204" pitchFamily="34" charset="0"/>
              <a:buChar char="•"/>
            </a:pPr>
            <a:r>
              <a:rPr lang="en-US" sz="1400" dirty="0"/>
              <a:t>Redeploy your employee resources to revenue-generating functions</a:t>
            </a:r>
          </a:p>
          <a:p>
            <a:pPr marL="457200" indent="-457200">
              <a:spcAft>
                <a:spcPts val="600"/>
              </a:spcAft>
              <a:buClr>
                <a:schemeClr val="accent1"/>
              </a:buClr>
              <a:buFont typeface="Arial" panose="020B0604020202020204" pitchFamily="34" charset="0"/>
              <a:buChar char="•"/>
            </a:pPr>
            <a:r>
              <a:rPr lang="en-US" sz="1400" dirty="0"/>
              <a:t>Write one check for all of your business communications services</a:t>
            </a:r>
          </a:p>
          <a:p>
            <a:pPr marL="457200" indent="-457200">
              <a:spcAft>
                <a:spcPts val="600"/>
              </a:spcAft>
              <a:buClr>
                <a:schemeClr val="accent1"/>
              </a:buClr>
              <a:buFont typeface="Arial" panose="020B0604020202020204" pitchFamily="34" charset="0"/>
              <a:buChar char="•"/>
            </a:pPr>
            <a:r>
              <a:rPr lang="en-US" sz="1400" dirty="0"/>
              <a:t>Reduce risk of disconnection from late payment or lost invoices</a:t>
            </a:r>
          </a:p>
          <a:p>
            <a:pPr marL="457200" indent="-457200">
              <a:spcAft>
                <a:spcPts val="600"/>
              </a:spcAft>
              <a:buClr>
                <a:schemeClr val="accent1"/>
              </a:buClr>
              <a:buFont typeface="Arial" panose="020B0604020202020204" pitchFamily="34" charset="0"/>
              <a:buChar char="•"/>
            </a:pPr>
            <a:r>
              <a:rPr lang="en-US" sz="1400" dirty="0"/>
              <a:t>Onboarding newly acquired locations</a:t>
            </a:r>
          </a:p>
          <a:p>
            <a:pPr marL="457200" indent="-457200">
              <a:spcAft>
                <a:spcPts val="600"/>
              </a:spcAft>
              <a:buClr>
                <a:schemeClr val="accent1"/>
              </a:buClr>
              <a:buFont typeface="Arial" panose="020B0604020202020204" pitchFamily="34" charset="0"/>
              <a:buChar char="•"/>
            </a:pPr>
            <a:r>
              <a:rPr lang="en-US" sz="1400" dirty="0"/>
              <a:t>Track and trend you're invoicing to maximize savings</a:t>
            </a:r>
          </a:p>
          <a:p>
            <a:pPr marL="457200" indent="-457200">
              <a:spcAft>
                <a:spcPts val="600"/>
              </a:spcAft>
              <a:buClr>
                <a:schemeClr val="accent1"/>
              </a:buClr>
              <a:buFont typeface="Arial" panose="020B0604020202020204" pitchFamily="34" charset="0"/>
              <a:buChar char="•"/>
            </a:pPr>
            <a:r>
              <a:rPr lang="en-US" sz="1400" dirty="0"/>
              <a:t>Identify any unused services or disparate charges</a:t>
            </a:r>
          </a:p>
          <a:p>
            <a:pPr marL="457200" indent="-457200">
              <a:spcAft>
                <a:spcPts val="600"/>
              </a:spcAft>
              <a:buClr>
                <a:schemeClr val="accent1"/>
              </a:buClr>
              <a:buFont typeface="Arial" panose="020B0604020202020204" pitchFamily="34" charset="0"/>
              <a:buChar char="•"/>
            </a:pPr>
            <a:r>
              <a:rPr lang="en-US" sz="1400" dirty="0"/>
              <a:t>Report, manage and resolve issues</a:t>
            </a:r>
          </a:p>
          <a:p>
            <a:pPr marL="457200" indent="-457200">
              <a:spcAft>
                <a:spcPts val="600"/>
              </a:spcAft>
              <a:buClr>
                <a:schemeClr val="accent1"/>
              </a:buClr>
              <a:buFont typeface="Arial" panose="020B0604020202020204" pitchFamily="34" charset="0"/>
              <a:buChar char="•"/>
            </a:pPr>
            <a:r>
              <a:rPr lang="en-US" sz="1400" dirty="0"/>
              <a:t>Reduce invoice processing fees</a:t>
            </a:r>
          </a:p>
        </p:txBody>
      </p:sp>
      <p:sp>
        <p:nvSpPr>
          <p:cNvPr id="6" name="TextBox 5">
            <a:extLst>
              <a:ext uri="{FF2B5EF4-FFF2-40B4-BE49-F238E27FC236}">
                <a16:creationId xmlns:a16="http://schemas.microsoft.com/office/drawing/2014/main" id="{863D42CE-9B4B-3E7A-0AF6-0E958BA38D27}"/>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6"/>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7"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0472017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8" name="Title 1">
            <a:extLst>
              <a:ext uri="{FF2B5EF4-FFF2-40B4-BE49-F238E27FC236}">
                <a16:creationId xmlns:a16="http://schemas.microsoft.com/office/drawing/2014/main" id="{218FD686-EC2D-5BE9-4FDA-A17CFAA62C0F}"/>
              </a:ext>
            </a:extLst>
          </p:cNvPr>
          <p:cNvSpPr txBox="1">
            <a:spLocks/>
          </p:cNvSpPr>
          <p:nvPr/>
        </p:nvSpPr>
        <p:spPr>
          <a:xfrm>
            <a:off x="3101219" y="1814512"/>
            <a:ext cx="7288396" cy="322897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A full onsite 4K IP Security Camera solution that is second to none. Indoor/outdoor HD PoE Security cameras with some of latest and greatest options, easy &amp; intuitive web-based controls with  onsite storage with cloud backup options and redundant power backup. All installed and support by a trusted partner, BullsEye.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endParaRP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5"/>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5"/>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marL="457200" indent="-457200">
              <a:lnSpc>
                <a:spcPct val="100000"/>
              </a:lnSpc>
              <a:buBlip>
                <a:blip r:embed="rId5"/>
              </a:buBlip>
              <a:defRPr/>
            </a:pPr>
            <a:r>
              <a:rPr lang="en-US" sz="1600" b="0" dirty="0">
                <a:latin typeface="Open Sans"/>
              </a:rPr>
              <a:t>Could Require Additional Network Recorder hardware base on video storage needs</a:t>
            </a:r>
            <a:endParaRPr kumimoji="0" lang="en-US" sz="1600" b="0" i="0" u="none" strike="noStrike" kern="1200" cap="none" spc="0" normalizeH="0" baseline="0" noProof="0" dirty="0">
              <a:ln>
                <a:noFill/>
              </a:ln>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5"/>
              </a:buBlip>
              <a:tabLst/>
              <a:defRPr/>
            </a:pPr>
            <a:endParaRPr kumimoji="0" lang="en-US" sz="1600" i="1" u="none" strike="noStrike" kern="1200" cap="none" spc="0" normalizeH="0" baseline="0" noProof="0" dirty="0">
              <a:ln>
                <a:noFill/>
              </a:ln>
              <a:solidFill>
                <a:prstClr val="black"/>
              </a:solidFill>
              <a:effectLst/>
              <a:uLnTx/>
              <a:uFillTx/>
              <a:latin typeface="Open Sans"/>
              <a:ea typeface="Open Sans" charset="0"/>
              <a:cs typeface="Open Sans" charset="0"/>
            </a:endParaRPr>
          </a:p>
        </p:txBody>
      </p:sp>
      <p:pic>
        <p:nvPicPr>
          <p:cNvPr id="10" name="Picture 9">
            <a:extLst>
              <a:ext uri="{FF2B5EF4-FFF2-40B4-BE49-F238E27FC236}">
                <a16:creationId xmlns:a16="http://schemas.microsoft.com/office/drawing/2014/main" id="{1818231B-3BB1-8FD7-F9FE-6A6224A221E0}"/>
              </a:ext>
            </a:extLst>
          </p:cNvPr>
          <p:cNvPicPr>
            <a:picLocks noChangeAspect="1"/>
          </p:cNvPicPr>
          <p:nvPr/>
        </p:nvPicPr>
        <p:blipFill>
          <a:blip r:embed="rId6"/>
          <a:stretch>
            <a:fillRect/>
          </a:stretch>
        </p:blipFill>
        <p:spPr>
          <a:xfrm flipH="1">
            <a:off x="1094003" y="2670048"/>
            <a:ext cx="818652" cy="827314"/>
          </a:xfrm>
          <a:prstGeom prst="rect">
            <a:avLst/>
          </a:prstGeom>
        </p:spPr>
      </p:pic>
      <p:pic>
        <p:nvPicPr>
          <p:cNvPr id="11" name="Picture 10">
            <a:extLst>
              <a:ext uri="{FF2B5EF4-FFF2-40B4-BE49-F238E27FC236}">
                <a16:creationId xmlns:a16="http://schemas.microsoft.com/office/drawing/2014/main" id="{3EC5B1A9-8938-4FB9-EABB-6F21FCF94D5A}"/>
              </a:ext>
            </a:extLst>
          </p:cNvPr>
          <p:cNvPicPr>
            <a:picLocks noChangeAspect="1"/>
          </p:cNvPicPr>
          <p:nvPr/>
        </p:nvPicPr>
        <p:blipFill>
          <a:blip r:embed="rId7"/>
          <a:stretch>
            <a:fillRect/>
          </a:stretch>
        </p:blipFill>
        <p:spPr>
          <a:xfrm>
            <a:off x="1016457" y="3902041"/>
            <a:ext cx="973742" cy="807290"/>
          </a:xfrm>
          <a:prstGeom prst="rect">
            <a:avLst/>
          </a:prstGeom>
        </p:spPr>
      </p:pic>
      <p:pic>
        <p:nvPicPr>
          <p:cNvPr id="12" name="Picture 11">
            <a:extLst>
              <a:ext uri="{FF2B5EF4-FFF2-40B4-BE49-F238E27FC236}">
                <a16:creationId xmlns:a16="http://schemas.microsoft.com/office/drawing/2014/main" id="{00187490-C3DD-7012-5E24-01FF0B2D17EC}"/>
              </a:ext>
            </a:extLst>
          </p:cNvPr>
          <p:cNvPicPr>
            <a:picLocks noChangeAspect="1"/>
          </p:cNvPicPr>
          <p:nvPr/>
        </p:nvPicPr>
        <p:blipFill>
          <a:blip r:embed="rId8"/>
          <a:stretch>
            <a:fillRect/>
          </a:stretch>
        </p:blipFill>
        <p:spPr>
          <a:xfrm>
            <a:off x="815928" y="5114010"/>
            <a:ext cx="1374799" cy="816212"/>
          </a:xfrm>
          <a:prstGeom prst="rect">
            <a:avLst/>
          </a:prstGeom>
        </p:spPr>
      </p:pic>
      <p:pic>
        <p:nvPicPr>
          <p:cNvPr id="13" name="Picture 12">
            <a:extLst>
              <a:ext uri="{FF2B5EF4-FFF2-40B4-BE49-F238E27FC236}">
                <a16:creationId xmlns:a16="http://schemas.microsoft.com/office/drawing/2014/main" id="{7270AAF0-6390-F422-09A8-CCDF14FBD9E5}"/>
              </a:ext>
            </a:extLst>
          </p:cNvPr>
          <p:cNvPicPr>
            <a:picLocks noChangeAspect="1"/>
          </p:cNvPicPr>
          <p:nvPr/>
        </p:nvPicPr>
        <p:blipFill>
          <a:blip r:embed="rId9"/>
          <a:stretch>
            <a:fillRect/>
          </a:stretch>
        </p:blipFill>
        <p:spPr>
          <a:xfrm>
            <a:off x="1094003" y="799619"/>
            <a:ext cx="989194" cy="1491823"/>
          </a:xfrm>
          <a:prstGeom prst="rect">
            <a:avLst/>
          </a:prstGeom>
        </p:spPr>
      </p:pic>
      <p:pic>
        <p:nvPicPr>
          <p:cNvPr id="14" name="Picture 13" descr="Shape&#10;&#10;Description automatically generated with medium confidence">
            <a:extLst>
              <a:ext uri="{FF2B5EF4-FFF2-40B4-BE49-F238E27FC236}">
                <a16:creationId xmlns:a16="http://schemas.microsoft.com/office/drawing/2014/main" id="{2CE2EE44-3A08-9D90-4244-8EB9531A9B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8556" y="175668"/>
            <a:ext cx="3939485" cy="798264"/>
          </a:xfrm>
          <a:prstGeom prst="rect">
            <a:avLst/>
          </a:prstGeom>
        </p:spPr>
      </p:pic>
      <p:pic>
        <p:nvPicPr>
          <p:cNvPr id="15" name="Picture 14" descr="POWERED BY UBIQUITI">
            <a:hlinkClick r:id="rId11" action="ppaction://hlinksldjump"/>
            <a:extLst>
              <a:ext uri="{FF2B5EF4-FFF2-40B4-BE49-F238E27FC236}">
                <a16:creationId xmlns:a16="http://schemas.microsoft.com/office/drawing/2014/main" id="{436E4280-9CDB-E663-272D-45ACF2AA061C}"/>
              </a:ext>
            </a:extLst>
          </p:cNvPr>
          <p:cNvPicPr>
            <a:picLocks noChangeAspect="1"/>
          </p:cNvPicPr>
          <p:nvPr/>
        </p:nvPicPr>
        <p:blipFill>
          <a:blip r:embed="rId12"/>
          <a:stretch>
            <a:fillRect/>
          </a:stretch>
        </p:blipFill>
        <p:spPr>
          <a:xfrm>
            <a:off x="9117872" y="115405"/>
            <a:ext cx="1271743" cy="582176"/>
          </a:xfrm>
          <a:prstGeom prst="rect">
            <a:avLst/>
          </a:prstGeom>
        </p:spPr>
      </p:pic>
      <p:sp>
        <p:nvSpPr>
          <p:cNvPr id="16" name="TextBox 15">
            <a:extLst>
              <a:ext uri="{FF2B5EF4-FFF2-40B4-BE49-F238E27FC236}">
                <a16:creationId xmlns:a16="http://schemas.microsoft.com/office/drawing/2014/main" id="{8956721F-1FDA-F64C-CB0E-1E5B4FA42B44}"/>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3"/>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4"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696342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4" name="Picture 13" descr="Shape&#10;&#10;Description automatically generated with medium confidence">
            <a:extLst>
              <a:ext uri="{FF2B5EF4-FFF2-40B4-BE49-F238E27FC236}">
                <a16:creationId xmlns:a16="http://schemas.microsoft.com/office/drawing/2014/main" id="{2CE2EE44-3A08-9D90-4244-8EB9531A9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56" y="175668"/>
            <a:ext cx="3939485" cy="798264"/>
          </a:xfrm>
          <a:prstGeom prst="rect">
            <a:avLst/>
          </a:prstGeom>
        </p:spPr>
      </p:pic>
      <p:pic>
        <p:nvPicPr>
          <p:cNvPr id="15" name="Picture 14" descr="POWERED BY UBIQUITI">
            <a:hlinkClick r:id="rId6" action="ppaction://hlinksldjump"/>
            <a:extLst>
              <a:ext uri="{FF2B5EF4-FFF2-40B4-BE49-F238E27FC236}">
                <a16:creationId xmlns:a16="http://schemas.microsoft.com/office/drawing/2014/main" id="{436E4280-9CDB-E663-272D-45ACF2AA061C}"/>
              </a:ext>
            </a:extLst>
          </p:cNvPr>
          <p:cNvPicPr>
            <a:picLocks noChangeAspect="1"/>
          </p:cNvPicPr>
          <p:nvPr/>
        </p:nvPicPr>
        <p:blipFill>
          <a:blip r:embed="rId7"/>
          <a:stretch>
            <a:fillRect/>
          </a:stretch>
        </p:blipFill>
        <p:spPr>
          <a:xfrm>
            <a:off x="9117872" y="115405"/>
            <a:ext cx="1271743" cy="582176"/>
          </a:xfrm>
          <a:prstGeom prst="rect">
            <a:avLst/>
          </a:prstGeom>
        </p:spPr>
      </p:pic>
      <p:sp>
        <p:nvSpPr>
          <p:cNvPr id="2" name="Title 1">
            <a:extLst>
              <a:ext uri="{FF2B5EF4-FFF2-40B4-BE49-F238E27FC236}">
                <a16:creationId xmlns:a16="http://schemas.microsoft.com/office/drawing/2014/main" id="{08768260-36A8-06F4-9558-E5DB4181D35F}"/>
              </a:ext>
            </a:extLst>
          </p:cNvPr>
          <p:cNvSpPr txBox="1">
            <a:spLocks/>
          </p:cNvSpPr>
          <p:nvPr/>
        </p:nvSpPr>
        <p:spPr>
          <a:xfrm>
            <a:off x="4705350" y="1683386"/>
            <a:ext cx="5859950" cy="365061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Indoor/outdoor HD PoE camera with pan-tilt-zoom functionality that offers full 360° surveillance.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Full HD, 30 FPS camera with a 5MP CMOS sensor</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Ultra-wide, 360° fisheye lens</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IPX4-rated, weatherproof casing</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IK08-rated tamper resistance</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Built-in IR LEDs for nighttime surveillance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marL="457200" indent="-457200">
              <a:lnSpc>
                <a:spcPct val="100000"/>
              </a:lnSpc>
              <a:buBlip>
                <a:blip r:embed="rId8"/>
              </a:buBlip>
              <a:defRPr/>
            </a:pPr>
            <a:r>
              <a:rPr lang="en-US" sz="1600" b="0" dirty="0">
                <a:latin typeface="Open Sans"/>
              </a:rPr>
              <a:t>Could Require Additional Network Recorder hardware base on video storage needs</a:t>
            </a:r>
            <a:endParaRPr kumimoji="0" lang="en-US" sz="1600" b="0" i="0" u="none" strike="noStrike" kern="1200" cap="none" spc="0" normalizeH="0" baseline="0" noProof="0" dirty="0">
              <a:ln>
                <a:noFill/>
              </a:ln>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endParaRPr kumimoji="0" lang="en-US" sz="1600" i="1" u="none" strike="noStrike" kern="1200" cap="none" spc="0" normalizeH="0" baseline="0" noProof="0" dirty="0">
              <a:ln>
                <a:noFill/>
              </a:ln>
              <a:solidFill>
                <a:prstClr val="black"/>
              </a:solidFill>
              <a:effectLst/>
              <a:uLnTx/>
              <a:uFillTx/>
              <a:latin typeface="Open Sans"/>
              <a:ea typeface="Open Sans" charset="0"/>
              <a:cs typeface="Open Sans" charset="0"/>
            </a:endParaRPr>
          </a:p>
        </p:txBody>
      </p:sp>
      <p:sp>
        <p:nvSpPr>
          <p:cNvPr id="3" name="TextBox 2">
            <a:extLst>
              <a:ext uri="{FF2B5EF4-FFF2-40B4-BE49-F238E27FC236}">
                <a16:creationId xmlns:a16="http://schemas.microsoft.com/office/drawing/2014/main" id="{6ABE688D-907F-B7AA-9F8E-DD24A41C20C8}"/>
              </a:ext>
            </a:extLst>
          </p:cNvPr>
          <p:cNvSpPr txBox="1"/>
          <p:nvPr/>
        </p:nvSpPr>
        <p:spPr>
          <a:xfrm>
            <a:off x="4108326" y="186980"/>
            <a:ext cx="2282949" cy="707886"/>
          </a:xfrm>
          <a:prstGeom prst="rect">
            <a:avLst/>
          </a:prstGeom>
          <a:noFill/>
        </p:spPr>
        <p:txBody>
          <a:bodyPr wrap="square">
            <a:spAutoFit/>
          </a:bodyPr>
          <a:lstStyle/>
          <a:p>
            <a:r>
              <a:rPr lang="en-US" sz="4000" dirty="0">
                <a:solidFill>
                  <a:srgbClr val="518EB2"/>
                </a:solidFill>
              </a:rPr>
              <a:t>- AI 360</a:t>
            </a:r>
          </a:p>
        </p:txBody>
      </p:sp>
      <p:pic>
        <p:nvPicPr>
          <p:cNvPr id="4" name="Picture 3">
            <a:extLst>
              <a:ext uri="{FF2B5EF4-FFF2-40B4-BE49-F238E27FC236}">
                <a16:creationId xmlns:a16="http://schemas.microsoft.com/office/drawing/2014/main" id="{6D535C4D-8D1D-CEA6-34C6-3E0A44185277}"/>
              </a:ext>
            </a:extLst>
          </p:cNvPr>
          <p:cNvPicPr>
            <a:picLocks noChangeAspect="1"/>
          </p:cNvPicPr>
          <p:nvPr/>
        </p:nvPicPr>
        <p:blipFill>
          <a:blip r:embed="rId9"/>
          <a:stretch>
            <a:fillRect/>
          </a:stretch>
        </p:blipFill>
        <p:spPr>
          <a:xfrm>
            <a:off x="580716" y="1683386"/>
            <a:ext cx="3454005" cy="3491225"/>
          </a:xfrm>
          <a:prstGeom prst="rect">
            <a:avLst/>
          </a:prstGeom>
        </p:spPr>
      </p:pic>
      <p:sp>
        <p:nvSpPr>
          <p:cNvPr id="5" name="TextBox 4">
            <a:extLst>
              <a:ext uri="{FF2B5EF4-FFF2-40B4-BE49-F238E27FC236}">
                <a16:creationId xmlns:a16="http://schemas.microsoft.com/office/drawing/2014/main" id="{EAA51A9E-BB47-5E40-E509-DABDA34CB05E}"/>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11817585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4" name="Picture 13" descr="Shape&#10;&#10;Description automatically generated with medium confidence">
            <a:extLst>
              <a:ext uri="{FF2B5EF4-FFF2-40B4-BE49-F238E27FC236}">
                <a16:creationId xmlns:a16="http://schemas.microsoft.com/office/drawing/2014/main" id="{2CE2EE44-3A08-9D90-4244-8EB9531A9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56" y="175668"/>
            <a:ext cx="3939485" cy="798264"/>
          </a:xfrm>
          <a:prstGeom prst="rect">
            <a:avLst/>
          </a:prstGeom>
        </p:spPr>
      </p:pic>
      <p:pic>
        <p:nvPicPr>
          <p:cNvPr id="15" name="Picture 14" descr="POWERED BY UBIQUITI">
            <a:hlinkClick r:id="rId6" action="ppaction://hlinksldjump"/>
            <a:extLst>
              <a:ext uri="{FF2B5EF4-FFF2-40B4-BE49-F238E27FC236}">
                <a16:creationId xmlns:a16="http://schemas.microsoft.com/office/drawing/2014/main" id="{436E4280-9CDB-E663-272D-45ACF2AA061C}"/>
              </a:ext>
            </a:extLst>
          </p:cNvPr>
          <p:cNvPicPr>
            <a:picLocks noChangeAspect="1"/>
          </p:cNvPicPr>
          <p:nvPr/>
        </p:nvPicPr>
        <p:blipFill>
          <a:blip r:embed="rId7"/>
          <a:stretch>
            <a:fillRect/>
          </a:stretch>
        </p:blipFill>
        <p:spPr>
          <a:xfrm>
            <a:off x="9117872" y="115405"/>
            <a:ext cx="1271743" cy="582176"/>
          </a:xfrm>
          <a:prstGeom prst="rect">
            <a:avLst/>
          </a:prstGeom>
        </p:spPr>
      </p:pic>
      <p:sp>
        <p:nvSpPr>
          <p:cNvPr id="5" name="Title 1">
            <a:extLst>
              <a:ext uri="{FF2B5EF4-FFF2-40B4-BE49-F238E27FC236}">
                <a16:creationId xmlns:a16="http://schemas.microsoft.com/office/drawing/2014/main" id="{2C030D37-1608-F00F-A82D-72568F720438}"/>
              </a:ext>
            </a:extLst>
          </p:cNvPr>
          <p:cNvSpPr txBox="1">
            <a:spLocks/>
          </p:cNvSpPr>
          <p:nvPr/>
        </p:nvSpPr>
        <p:spPr>
          <a:xfrm>
            <a:off x="3353022" y="1085429"/>
            <a:ext cx="7896225" cy="468714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700" b="0" dirty="0">
                <a:latin typeface="Open Sans"/>
              </a:rPr>
              <a:t>Night </a:t>
            </a:r>
            <a:r>
              <a:rPr kumimoji="0" lang="en-US" sz="1700" b="0" i="0" u="none" strike="noStrike" kern="1200" cap="none" spc="0" normalizeH="0" baseline="0" noProof="0" dirty="0">
                <a:ln>
                  <a:noFill/>
                </a:ln>
                <a:effectLst/>
                <a:uLnTx/>
                <a:uFillTx/>
                <a:latin typeface="Open Sans"/>
                <a:ea typeface="Open Sans" charset="0"/>
                <a:cs typeface="Open Sans" charset="0"/>
              </a:rPr>
              <a:t>vision surveillance camera that captures 4MP video at 30 frames per second (FPS).</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700" b="0" dirty="0">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1700" b="0" dirty="0">
                <a:latin typeface="Open Sans"/>
              </a:rPr>
              <a:t>The Camera AI Bullet is a next-generation UniFi Protect camera that captures crisp 4MP (2688 x 1512) video at 30 FPS video over a Gigabit Ethernet connection. Equipped with infrared LEDs and an automatic IR cut filter, the camera also provides pristine nighttime video to deliver high-quality surveillance around the clock. The AI Bullet also features a built-in microphone to enhance your stream with crystal-clear audio. Designed to be versatile and simple to deploy, the AI Bullet comes with a flexible, three-axes ball joint that makes it easy to position the camera exactly where you need it. This PoE-powered camera can be adopted in minutes with the UniFi Protect web application or mobile app.</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700" b="1" i="0" u="none" strike="noStrike" kern="1200" cap="none" spc="0" normalizeH="0" baseline="0" noProof="0" dirty="0">
              <a:ln>
                <a:noFill/>
              </a:ln>
              <a:solidFill>
                <a:srgbClr val="518EB2"/>
              </a:solidFill>
              <a:effectLst/>
              <a:uLnTx/>
              <a:uFillTx/>
              <a:latin typeface="Open Sans"/>
              <a:ea typeface="Open Sans" charset="0"/>
              <a:cs typeface="Open Sans"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700" b="1" i="0" u="none" strike="noStrike" kern="1200" cap="none" spc="0" normalizeH="0" baseline="0" noProof="0" dirty="0">
                <a:ln>
                  <a:noFill/>
                </a:ln>
                <a:solidFill>
                  <a:srgbClr val="518EB2"/>
                </a:solidFill>
                <a:effectLst/>
                <a:uLnTx/>
                <a:uFillTx/>
                <a:latin typeface="Open Sans"/>
                <a:ea typeface="Open Sans" charset="0"/>
                <a:cs typeface="Open Sans" charset="0"/>
              </a:rPr>
              <a:t>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7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500" b="0" i="0" u="none" strike="noStrike" kern="1200" cap="none" spc="0" normalizeH="0" baseline="0" noProof="0" dirty="0">
                <a:ln>
                  <a:noFill/>
                </a:ln>
                <a:solidFill>
                  <a:prstClr val="black"/>
                </a:solidFill>
                <a:effectLst/>
                <a:uLnTx/>
                <a:uFillTx/>
                <a:latin typeface="Open Sans"/>
                <a:ea typeface="Open Sans" charset="0"/>
                <a:cs typeface="Open Sans" charset="0"/>
              </a:rPr>
              <a:t>Streams 4MP (2688x1512) video at 30 FPS</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500" b="0" i="0" u="none" strike="noStrike" kern="1200" cap="none" spc="0" normalizeH="0" baseline="0" noProof="0" dirty="0">
                <a:ln>
                  <a:noFill/>
                </a:ln>
                <a:solidFill>
                  <a:prstClr val="black"/>
                </a:solidFill>
                <a:effectLst/>
                <a:uLnTx/>
                <a:uFillTx/>
                <a:latin typeface="Open Sans"/>
                <a:ea typeface="Open Sans" charset="0"/>
                <a:cs typeface="Open Sans" charset="0"/>
              </a:rPr>
              <a:t>Built-in IR LEDs and an automatic IR cut filter for enhanced night vision</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500" b="0" i="0" u="none" strike="noStrike" kern="1200" cap="none" spc="0" normalizeH="0" baseline="0" noProof="0" dirty="0">
                <a:ln>
                  <a:noFill/>
                </a:ln>
                <a:solidFill>
                  <a:prstClr val="black"/>
                </a:solidFill>
                <a:effectLst/>
                <a:uLnTx/>
                <a:uFillTx/>
                <a:latin typeface="Open Sans"/>
                <a:ea typeface="Open Sans" charset="0"/>
                <a:cs typeface="Open Sans" charset="0"/>
              </a:rPr>
              <a:t>Powered with PoE  (37—57V DC)</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500" b="0" i="0" u="none" strike="noStrike" kern="1200" cap="none" spc="0" normalizeH="0" baseline="0" noProof="0" dirty="0">
                <a:ln>
                  <a:noFill/>
                </a:ln>
                <a:solidFill>
                  <a:prstClr val="black"/>
                </a:solidFill>
                <a:effectLst/>
                <a:uLnTx/>
                <a:uFillTx/>
                <a:latin typeface="Open Sans"/>
                <a:ea typeface="Open Sans" charset="0"/>
                <a:cs typeface="Open Sans" charset="0"/>
              </a:rPr>
              <a:t>Smart detection range: People (&lt;10 m) / Vehicles (&lt;20 m)</a:t>
            </a:r>
          </a:p>
          <a:p>
            <a:pPr marR="0" lvl="0" algn="l" defTabSz="914400" rtl="0" eaLnBrk="1" fontAlgn="auto" latinLnBrk="0" hangingPunct="1">
              <a:lnSpc>
                <a:spcPct val="100000"/>
              </a:lnSpc>
              <a:spcBef>
                <a:spcPct val="0"/>
              </a:spcBef>
              <a:spcAft>
                <a:spcPts val="0"/>
              </a:spcAft>
              <a:buClrTx/>
              <a:buSzTx/>
              <a:tabLst/>
              <a:defRPr/>
            </a:pPr>
            <a:endParaRPr kumimoji="0" lang="en-US" sz="15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5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5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5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400" b="0" i="0" u="none" strike="noStrike" kern="1200" cap="none" spc="0" normalizeH="0" baseline="0" noProof="0" dirty="0" err="1">
                <a:ln>
                  <a:noFill/>
                </a:ln>
                <a:effectLst/>
                <a:uLnTx/>
                <a:uFillTx/>
                <a:latin typeface="Open Sans"/>
                <a:ea typeface="Open Sans" charset="0"/>
                <a:cs typeface="Open Sans" charset="0"/>
              </a:rPr>
              <a:t>TSaaS</a:t>
            </a:r>
            <a:r>
              <a:rPr kumimoji="0" lang="en-US" sz="1400" b="0" i="0" u="none" strike="noStrike" kern="1200" cap="none" spc="0" normalizeH="0" baseline="0" noProof="0" dirty="0">
                <a:ln>
                  <a:noFill/>
                </a:ln>
                <a:effectLst/>
                <a:uLnTx/>
                <a:uFillTx/>
                <a:latin typeface="Open Sans"/>
                <a:ea typeface="Open Sans" charset="0"/>
                <a:cs typeface="Open Sans" charset="0"/>
              </a:rPr>
              <a:t> only offering</a:t>
            </a:r>
            <a:endParaRPr kumimoji="0" lang="en-US" sz="1500" b="0" i="0" u="none" strike="noStrike" kern="1200" cap="none" spc="0" normalizeH="0" baseline="0" noProof="0" dirty="0">
              <a:ln>
                <a:noFill/>
              </a:ln>
              <a:effectLst/>
              <a:uLnTx/>
              <a:uFillTx/>
              <a:latin typeface="Open Sans"/>
              <a:ea typeface="Open Sans" charset="0"/>
              <a:cs typeface="Open Sans" charset="0"/>
            </a:endParaRPr>
          </a:p>
          <a:p>
            <a:pPr marL="457200" indent="-457200">
              <a:lnSpc>
                <a:spcPct val="100000"/>
              </a:lnSpc>
              <a:buBlip>
                <a:blip r:embed="rId8"/>
              </a:buBlip>
              <a:defRPr/>
            </a:pPr>
            <a:r>
              <a:rPr lang="en-US" sz="1400" b="0" dirty="0">
                <a:latin typeface="Open Sans"/>
              </a:rPr>
              <a:t>Could Require Additional Network Recorder hardware base on video storage needs</a:t>
            </a:r>
            <a:endParaRPr kumimoji="0" lang="en-US" sz="1500" b="0" i="0" u="none" strike="noStrike" kern="1200" cap="none" spc="0" normalizeH="0" baseline="0" noProof="0" dirty="0">
              <a:ln>
                <a:noFill/>
              </a:ln>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endParaRPr kumimoji="0" lang="en-US" sz="1600" i="1" u="none" strike="noStrike" kern="1200" cap="none" spc="0" normalizeH="0" baseline="0" noProof="0" dirty="0">
              <a:ln>
                <a:noFill/>
              </a:ln>
              <a:solidFill>
                <a:prstClr val="black"/>
              </a:solidFill>
              <a:effectLst/>
              <a:uLnTx/>
              <a:uFillTx/>
              <a:latin typeface="Open Sans"/>
              <a:ea typeface="Open Sans" charset="0"/>
              <a:cs typeface="Open Sans" charset="0"/>
            </a:endParaRPr>
          </a:p>
        </p:txBody>
      </p:sp>
      <p:pic>
        <p:nvPicPr>
          <p:cNvPr id="6" name="Picture 5">
            <a:extLst>
              <a:ext uri="{FF2B5EF4-FFF2-40B4-BE49-F238E27FC236}">
                <a16:creationId xmlns:a16="http://schemas.microsoft.com/office/drawing/2014/main" id="{5A558FE5-266F-FCC2-D2A3-9B798E26515E}"/>
              </a:ext>
            </a:extLst>
          </p:cNvPr>
          <p:cNvPicPr>
            <a:picLocks noChangeAspect="1"/>
          </p:cNvPicPr>
          <p:nvPr/>
        </p:nvPicPr>
        <p:blipFill>
          <a:blip r:embed="rId9"/>
          <a:stretch>
            <a:fillRect/>
          </a:stretch>
        </p:blipFill>
        <p:spPr>
          <a:xfrm>
            <a:off x="256867" y="2245390"/>
            <a:ext cx="2852960" cy="2367219"/>
          </a:xfrm>
          <a:prstGeom prst="rect">
            <a:avLst/>
          </a:prstGeom>
        </p:spPr>
      </p:pic>
      <p:sp>
        <p:nvSpPr>
          <p:cNvPr id="7" name="TextBox 6">
            <a:extLst>
              <a:ext uri="{FF2B5EF4-FFF2-40B4-BE49-F238E27FC236}">
                <a16:creationId xmlns:a16="http://schemas.microsoft.com/office/drawing/2014/main" id="{BE51B587-5D28-8C9A-E8B1-0125EF2865C7}"/>
              </a:ext>
            </a:extLst>
          </p:cNvPr>
          <p:cNvSpPr txBox="1"/>
          <p:nvPr/>
        </p:nvSpPr>
        <p:spPr>
          <a:xfrm>
            <a:off x="4084291" y="186341"/>
            <a:ext cx="4023418" cy="707886"/>
          </a:xfrm>
          <a:prstGeom prst="rect">
            <a:avLst/>
          </a:prstGeom>
          <a:noFill/>
        </p:spPr>
        <p:txBody>
          <a:bodyPr wrap="square">
            <a:spAutoFit/>
          </a:bodyPr>
          <a:lstStyle/>
          <a:p>
            <a:r>
              <a:rPr lang="en-US" sz="4000" dirty="0">
                <a:solidFill>
                  <a:srgbClr val="518EB2"/>
                </a:solidFill>
              </a:rPr>
              <a:t>- AI BULLET</a:t>
            </a:r>
          </a:p>
        </p:txBody>
      </p:sp>
      <p:sp>
        <p:nvSpPr>
          <p:cNvPr id="8" name="TextBox 7">
            <a:extLst>
              <a:ext uri="{FF2B5EF4-FFF2-40B4-BE49-F238E27FC236}">
                <a16:creationId xmlns:a16="http://schemas.microsoft.com/office/drawing/2014/main" id="{F1168E47-B086-D6C1-6833-87BA911D8D2E}"/>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68544187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4" name="Picture 13" descr="Shape&#10;&#10;Description automatically generated with medium confidence">
            <a:extLst>
              <a:ext uri="{FF2B5EF4-FFF2-40B4-BE49-F238E27FC236}">
                <a16:creationId xmlns:a16="http://schemas.microsoft.com/office/drawing/2014/main" id="{2CE2EE44-3A08-9D90-4244-8EB9531A9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56" y="175668"/>
            <a:ext cx="3939485" cy="798264"/>
          </a:xfrm>
          <a:prstGeom prst="rect">
            <a:avLst/>
          </a:prstGeom>
        </p:spPr>
      </p:pic>
      <p:pic>
        <p:nvPicPr>
          <p:cNvPr id="15" name="Picture 14" descr="POWERED BY UBIQUITI">
            <a:hlinkClick r:id="rId6" action="ppaction://hlinksldjump"/>
            <a:extLst>
              <a:ext uri="{FF2B5EF4-FFF2-40B4-BE49-F238E27FC236}">
                <a16:creationId xmlns:a16="http://schemas.microsoft.com/office/drawing/2014/main" id="{436E4280-9CDB-E663-272D-45ACF2AA061C}"/>
              </a:ext>
            </a:extLst>
          </p:cNvPr>
          <p:cNvPicPr>
            <a:picLocks noChangeAspect="1"/>
          </p:cNvPicPr>
          <p:nvPr/>
        </p:nvPicPr>
        <p:blipFill>
          <a:blip r:embed="rId7"/>
          <a:stretch>
            <a:fillRect/>
          </a:stretch>
        </p:blipFill>
        <p:spPr>
          <a:xfrm>
            <a:off x="9117872" y="115405"/>
            <a:ext cx="1271743" cy="582176"/>
          </a:xfrm>
          <a:prstGeom prst="rect">
            <a:avLst/>
          </a:prstGeom>
        </p:spPr>
      </p:pic>
      <p:sp>
        <p:nvSpPr>
          <p:cNvPr id="2" name="Title 1">
            <a:extLst>
              <a:ext uri="{FF2B5EF4-FFF2-40B4-BE49-F238E27FC236}">
                <a16:creationId xmlns:a16="http://schemas.microsoft.com/office/drawing/2014/main" id="{D03518DA-BA88-E254-7E3F-22FCF12113A2}"/>
              </a:ext>
            </a:extLst>
          </p:cNvPr>
          <p:cNvSpPr txBox="1">
            <a:spLocks/>
          </p:cNvSpPr>
          <p:nvPr/>
        </p:nvSpPr>
        <p:spPr>
          <a:xfrm>
            <a:off x="4089276" y="1504036"/>
            <a:ext cx="6593375" cy="4003039"/>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Indoor/outdoor 4K PoE camera with astounding image quality. Featuring an advanced M43 DSLR prime lens (selectable 17mm wide angle or 45mm long distance).</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10-megapixel Sensor delivering incredible color image quality</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Ultra 4K photo and video</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Two-way speaker with a built-in microphone</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Multiple mounting options (wall, pole, and ceiling) or tripod</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marL="457200" indent="-457200">
              <a:lnSpc>
                <a:spcPct val="100000"/>
              </a:lnSpc>
              <a:buBlip>
                <a:blip r:embed="rId8"/>
              </a:buBlip>
              <a:defRPr/>
            </a:pPr>
            <a:r>
              <a:rPr lang="en-US" sz="1600" b="0" dirty="0">
                <a:latin typeface="Open Sans"/>
              </a:rPr>
              <a:t>Could Require Additional Network Recorder hardware base on video storage needs</a:t>
            </a:r>
            <a:endParaRPr kumimoji="0" lang="en-US" sz="1600" b="0" i="0" u="none" strike="noStrike" kern="1200" cap="none" spc="0" normalizeH="0" baseline="0" noProof="0" dirty="0">
              <a:ln>
                <a:noFill/>
              </a:ln>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endParaRPr kumimoji="0" lang="en-US" sz="1600" i="1" u="none" strike="noStrike" kern="1200" cap="none" spc="0" normalizeH="0" baseline="0" noProof="0" dirty="0">
              <a:ln>
                <a:noFill/>
              </a:ln>
              <a:solidFill>
                <a:prstClr val="black"/>
              </a:solidFill>
              <a:effectLst/>
              <a:uLnTx/>
              <a:uFillTx/>
              <a:latin typeface="Open Sans"/>
              <a:ea typeface="Open Sans" charset="0"/>
              <a:cs typeface="Open Sans" charset="0"/>
            </a:endParaRPr>
          </a:p>
        </p:txBody>
      </p:sp>
      <p:pic>
        <p:nvPicPr>
          <p:cNvPr id="3" name="Picture 2">
            <a:extLst>
              <a:ext uri="{FF2B5EF4-FFF2-40B4-BE49-F238E27FC236}">
                <a16:creationId xmlns:a16="http://schemas.microsoft.com/office/drawing/2014/main" id="{947513EF-AEDE-4742-381D-455126A345FB}"/>
              </a:ext>
            </a:extLst>
          </p:cNvPr>
          <p:cNvPicPr>
            <a:picLocks noChangeAspect="1"/>
          </p:cNvPicPr>
          <p:nvPr/>
        </p:nvPicPr>
        <p:blipFill>
          <a:blip r:embed="rId9"/>
          <a:stretch>
            <a:fillRect/>
          </a:stretch>
        </p:blipFill>
        <p:spPr>
          <a:xfrm>
            <a:off x="287457" y="2394758"/>
            <a:ext cx="3481681" cy="2068482"/>
          </a:xfrm>
          <a:prstGeom prst="rect">
            <a:avLst/>
          </a:prstGeom>
        </p:spPr>
      </p:pic>
      <p:sp>
        <p:nvSpPr>
          <p:cNvPr id="4" name="TextBox 3">
            <a:extLst>
              <a:ext uri="{FF2B5EF4-FFF2-40B4-BE49-F238E27FC236}">
                <a16:creationId xmlns:a16="http://schemas.microsoft.com/office/drawing/2014/main" id="{0A3CFB1D-7E6B-8BDC-ECCE-CE42FDF81D3B}"/>
              </a:ext>
            </a:extLst>
          </p:cNvPr>
          <p:cNvSpPr txBox="1"/>
          <p:nvPr/>
        </p:nvSpPr>
        <p:spPr>
          <a:xfrm>
            <a:off x="4089276" y="220857"/>
            <a:ext cx="6100762" cy="707886"/>
          </a:xfrm>
          <a:prstGeom prst="rect">
            <a:avLst/>
          </a:prstGeom>
          <a:noFill/>
        </p:spPr>
        <p:txBody>
          <a:bodyPr wrap="square">
            <a:spAutoFit/>
          </a:bodyPr>
          <a:lstStyle/>
          <a:p>
            <a:r>
              <a:rPr lang="en-US" sz="4000" dirty="0">
                <a:solidFill>
                  <a:srgbClr val="518EB2"/>
                </a:solidFill>
              </a:rPr>
              <a:t>- AI DSLR</a:t>
            </a:r>
          </a:p>
        </p:txBody>
      </p:sp>
      <p:sp>
        <p:nvSpPr>
          <p:cNvPr id="8" name="TextBox 7">
            <a:extLst>
              <a:ext uri="{FF2B5EF4-FFF2-40B4-BE49-F238E27FC236}">
                <a16:creationId xmlns:a16="http://schemas.microsoft.com/office/drawing/2014/main" id="{B3BCB03E-C1E5-B892-3718-3C98E85FB428}"/>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562006863"/>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4" name="Picture 13" descr="Shape&#10;&#10;Description automatically generated with medium confidence">
            <a:extLst>
              <a:ext uri="{FF2B5EF4-FFF2-40B4-BE49-F238E27FC236}">
                <a16:creationId xmlns:a16="http://schemas.microsoft.com/office/drawing/2014/main" id="{2CE2EE44-3A08-9D90-4244-8EB9531A9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56" y="175668"/>
            <a:ext cx="3939485" cy="798264"/>
          </a:xfrm>
          <a:prstGeom prst="rect">
            <a:avLst/>
          </a:prstGeom>
        </p:spPr>
      </p:pic>
      <p:pic>
        <p:nvPicPr>
          <p:cNvPr id="15" name="Picture 14" descr="POWERED BY UBIQUITI">
            <a:hlinkClick r:id="rId6" action="ppaction://hlinksldjump"/>
            <a:extLst>
              <a:ext uri="{FF2B5EF4-FFF2-40B4-BE49-F238E27FC236}">
                <a16:creationId xmlns:a16="http://schemas.microsoft.com/office/drawing/2014/main" id="{436E4280-9CDB-E663-272D-45ACF2AA061C}"/>
              </a:ext>
            </a:extLst>
          </p:cNvPr>
          <p:cNvPicPr>
            <a:picLocks noChangeAspect="1"/>
          </p:cNvPicPr>
          <p:nvPr/>
        </p:nvPicPr>
        <p:blipFill>
          <a:blip r:embed="rId7"/>
          <a:stretch>
            <a:fillRect/>
          </a:stretch>
        </p:blipFill>
        <p:spPr>
          <a:xfrm>
            <a:off x="9117872" y="115405"/>
            <a:ext cx="1271743" cy="582176"/>
          </a:xfrm>
          <a:prstGeom prst="rect">
            <a:avLst/>
          </a:prstGeom>
        </p:spPr>
      </p:pic>
      <p:sp>
        <p:nvSpPr>
          <p:cNvPr id="4" name="TextBox 3">
            <a:extLst>
              <a:ext uri="{FF2B5EF4-FFF2-40B4-BE49-F238E27FC236}">
                <a16:creationId xmlns:a16="http://schemas.microsoft.com/office/drawing/2014/main" id="{0A3CFB1D-7E6B-8BDC-ECCE-CE42FDF81D3B}"/>
              </a:ext>
            </a:extLst>
          </p:cNvPr>
          <p:cNvSpPr txBox="1"/>
          <p:nvPr/>
        </p:nvSpPr>
        <p:spPr>
          <a:xfrm>
            <a:off x="4089276" y="220857"/>
            <a:ext cx="6100762" cy="707886"/>
          </a:xfrm>
          <a:prstGeom prst="rect">
            <a:avLst/>
          </a:prstGeom>
          <a:noFill/>
        </p:spPr>
        <p:txBody>
          <a:bodyPr wrap="square">
            <a:spAutoFit/>
          </a:bodyPr>
          <a:lstStyle/>
          <a:p>
            <a:r>
              <a:rPr lang="en-US" sz="4000" dirty="0">
                <a:solidFill>
                  <a:srgbClr val="518EB2"/>
                </a:solidFill>
              </a:rPr>
              <a:t>- G4 PTZ</a:t>
            </a:r>
          </a:p>
        </p:txBody>
      </p:sp>
      <p:sp>
        <p:nvSpPr>
          <p:cNvPr id="5" name="Title 1">
            <a:extLst>
              <a:ext uri="{FF2B5EF4-FFF2-40B4-BE49-F238E27FC236}">
                <a16:creationId xmlns:a16="http://schemas.microsoft.com/office/drawing/2014/main" id="{1E787D72-E6F6-F90E-02E4-04C9178131B1}"/>
              </a:ext>
            </a:extLst>
          </p:cNvPr>
          <p:cNvSpPr txBox="1">
            <a:spLocks/>
          </p:cNvSpPr>
          <p:nvPr/>
        </p:nvSpPr>
        <p:spPr>
          <a:xfrm>
            <a:off x="3078101" y="1194168"/>
            <a:ext cx="8123112" cy="4944315"/>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High-performance pan-tilt-zoom camera with 4K, 24 FPS video streaming, 22x optical zoom, and adaptive IR LED night vision.</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The UniFi Camera G4 PTZ is a superior surveillance camera for shopping centers, parking lots, airports, train stations, and other transportation hubs. Pairing G4 PTZ’s advanced optical and video technologies with UniFi </a:t>
            </a:r>
            <a:r>
              <a:rPr kumimoji="0" lang="en-US" sz="1800" b="0" i="0" u="none" strike="noStrike" kern="1200" cap="none" spc="0" normalizeH="0" baseline="0" noProof="0" dirty="0" err="1">
                <a:ln>
                  <a:noFill/>
                </a:ln>
                <a:effectLst/>
                <a:uLnTx/>
                <a:uFillTx/>
                <a:latin typeface="Open Sans"/>
                <a:ea typeface="Open Sans" charset="0"/>
                <a:cs typeface="Open Sans" charset="0"/>
              </a:rPr>
              <a:t>Protect’s</a:t>
            </a:r>
            <a:r>
              <a:rPr kumimoji="0" lang="en-US" sz="1800" b="0" i="0" u="none" strike="noStrike" kern="1200" cap="none" spc="0" normalizeH="0" baseline="0" noProof="0" dirty="0">
                <a:ln>
                  <a:noFill/>
                </a:ln>
                <a:effectLst/>
                <a:uLnTx/>
                <a:uFillTx/>
                <a:latin typeface="Open Sans"/>
                <a:ea typeface="Open Sans" charset="0"/>
                <a:cs typeface="Open Sans" charset="0"/>
              </a:rPr>
              <a:t> ease of use creates a unique solution for the most demanding environments.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G4 PTZ comes with IP66 weatherproof casing and flexible powering options.</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4K, 24 FPS video stream</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22x optical zoom with F1.5 lens</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Tamper-resistant pan and tilt with servo feedback</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Multi-exposure HDR</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Adaptive IR LEDs, night vision distance up to 100 m</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Powered with PoE++</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IP66 weatherproof rating</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Operating temperature -40˚ to + 50˚C (-40˚ to +122˚F)</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Managed with UniFi Protect application and mobile app</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marL="457200" indent="-457200">
              <a:lnSpc>
                <a:spcPct val="100000"/>
              </a:lnSpc>
              <a:buBlip>
                <a:blip r:embed="rId8"/>
              </a:buBlip>
              <a:defRPr/>
            </a:pPr>
            <a:r>
              <a:rPr lang="en-US" sz="1600" b="0" dirty="0">
                <a:latin typeface="Open Sans"/>
              </a:rPr>
              <a:t>Could Require Additional Network Recorder hardware base on video storage needs</a:t>
            </a:r>
            <a:endParaRPr kumimoji="0" lang="en-US" sz="1600" b="0" i="0" u="none" strike="noStrike" kern="1200" cap="none" spc="0" normalizeH="0" baseline="0" noProof="0" dirty="0">
              <a:ln>
                <a:noFill/>
              </a:ln>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endParaRPr kumimoji="0" lang="en-US" sz="1600" i="1" u="none" strike="noStrike" kern="1200" cap="none" spc="0" normalizeH="0" baseline="0" noProof="0" dirty="0">
              <a:ln>
                <a:noFill/>
              </a:ln>
              <a:solidFill>
                <a:prstClr val="black"/>
              </a:solidFill>
              <a:effectLst/>
              <a:uLnTx/>
              <a:uFillTx/>
              <a:latin typeface="Open Sans"/>
              <a:ea typeface="Open Sans" charset="0"/>
              <a:cs typeface="Open Sans" charset="0"/>
            </a:endParaRPr>
          </a:p>
        </p:txBody>
      </p:sp>
      <p:pic>
        <p:nvPicPr>
          <p:cNvPr id="6" name="Picture 5">
            <a:extLst>
              <a:ext uri="{FF2B5EF4-FFF2-40B4-BE49-F238E27FC236}">
                <a16:creationId xmlns:a16="http://schemas.microsoft.com/office/drawing/2014/main" id="{00932347-6786-5AA3-5479-3758F76369E5}"/>
              </a:ext>
            </a:extLst>
          </p:cNvPr>
          <p:cNvPicPr>
            <a:picLocks noChangeAspect="1"/>
          </p:cNvPicPr>
          <p:nvPr/>
        </p:nvPicPr>
        <p:blipFill>
          <a:blip r:embed="rId9"/>
          <a:stretch>
            <a:fillRect/>
          </a:stretch>
        </p:blipFill>
        <p:spPr>
          <a:xfrm>
            <a:off x="280781" y="1516669"/>
            <a:ext cx="2622135" cy="3962713"/>
          </a:xfrm>
          <a:prstGeom prst="rect">
            <a:avLst/>
          </a:prstGeom>
        </p:spPr>
      </p:pic>
      <p:sp>
        <p:nvSpPr>
          <p:cNvPr id="7" name="TextBox 6">
            <a:extLst>
              <a:ext uri="{FF2B5EF4-FFF2-40B4-BE49-F238E27FC236}">
                <a16:creationId xmlns:a16="http://schemas.microsoft.com/office/drawing/2014/main" id="{026270AD-8466-C5C3-8E5A-F0DF8E4BE2F0}"/>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4637455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A picture containing icon&#10;&#10;Description automatically generated">
            <a:extLst>
              <a:ext uri="{FF2B5EF4-FFF2-40B4-BE49-F238E27FC236}">
                <a16:creationId xmlns:a16="http://schemas.microsoft.com/office/drawing/2014/main" id="{83ABE5F5-B625-200E-593A-2233582624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29" y="14456"/>
            <a:ext cx="1024217" cy="853514"/>
          </a:xfrm>
          <a:prstGeom prst="rect">
            <a:avLst/>
          </a:prstGeom>
        </p:spPr>
      </p:pic>
      <p:sp>
        <p:nvSpPr>
          <p:cNvPr id="3" name="TextBox 2">
            <a:extLst>
              <a:ext uri="{FF2B5EF4-FFF2-40B4-BE49-F238E27FC236}">
                <a16:creationId xmlns:a16="http://schemas.microsoft.com/office/drawing/2014/main" id="{CC93E0D1-F167-5167-5904-FB14683B893E}"/>
              </a:ext>
            </a:extLst>
          </p:cNvPr>
          <p:cNvSpPr txBox="1"/>
          <p:nvPr/>
        </p:nvSpPr>
        <p:spPr>
          <a:xfrm>
            <a:off x="8740193" y="77080"/>
            <a:ext cx="15280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4" name="Picture 3">
            <a:extLst>
              <a:ext uri="{FF2B5EF4-FFF2-40B4-BE49-F238E27FC236}">
                <a16:creationId xmlns:a16="http://schemas.microsoft.com/office/drawing/2014/main" id="{1AB5793C-A438-E0D8-BF92-6AEB5AF41C19}"/>
              </a:ext>
            </a:extLst>
          </p:cNvPr>
          <p:cNvPicPr>
            <a:picLocks noChangeAspect="1"/>
          </p:cNvPicPr>
          <p:nvPr/>
        </p:nvPicPr>
        <p:blipFill>
          <a:blip r:embed="rId6"/>
          <a:srcRect/>
          <a:stretch/>
        </p:blipFill>
        <p:spPr>
          <a:xfrm>
            <a:off x="8624121" y="446412"/>
            <a:ext cx="1760204" cy="268255"/>
          </a:xfrm>
          <a:prstGeom prst="rect">
            <a:avLst/>
          </a:prstGeom>
        </p:spPr>
      </p:pic>
      <p:sp>
        <p:nvSpPr>
          <p:cNvPr id="5" name="Title 1">
            <a:extLst>
              <a:ext uri="{FF2B5EF4-FFF2-40B4-BE49-F238E27FC236}">
                <a16:creationId xmlns:a16="http://schemas.microsoft.com/office/drawing/2014/main" id="{19D1E8F2-92AB-5162-6214-498A16F1A2EF}"/>
              </a:ext>
            </a:extLst>
          </p:cNvPr>
          <p:cNvSpPr>
            <a:spLocks noGrp="1"/>
          </p:cNvSpPr>
          <p:nvPr>
            <p:ph type="title"/>
          </p:nvPr>
        </p:nvSpPr>
        <p:spPr>
          <a:xfrm>
            <a:off x="1250618" y="169592"/>
            <a:ext cx="7965609" cy="876821"/>
          </a:xfrm>
        </p:spPr>
        <p:txBody>
          <a:bodyPr>
            <a:normAutofit/>
          </a:bodyPr>
          <a:lstStyle/>
          <a:p>
            <a:r>
              <a:rPr lang="en-US" sz="4000" dirty="0">
                <a:solidFill>
                  <a:srgbClr val="518EB2"/>
                </a:solidFill>
              </a:rPr>
              <a:t>VCE-640</a:t>
            </a:r>
          </a:p>
        </p:txBody>
      </p:sp>
      <p:pic>
        <p:nvPicPr>
          <p:cNvPr id="6" name="Picture 5">
            <a:extLst>
              <a:ext uri="{FF2B5EF4-FFF2-40B4-BE49-F238E27FC236}">
                <a16:creationId xmlns:a16="http://schemas.microsoft.com/office/drawing/2014/main" id="{9D1DC6E2-FCB0-9FC3-4B0B-B9820B125C81}"/>
              </a:ext>
            </a:extLst>
          </p:cNvPr>
          <p:cNvPicPr>
            <a:picLocks noChangeAspect="1"/>
          </p:cNvPicPr>
          <p:nvPr/>
        </p:nvPicPr>
        <p:blipFill>
          <a:blip r:embed="rId7"/>
          <a:stretch>
            <a:fillRect/>
          </a:stretch>
        </p:blipFill>
        <p:spPr>
          <a:xfrm>
            <a:off x="622437" y="1018616"/>
            <a:ext cx="7004070" cy="2856682"/>
          </a:xfrm>
          <a:prstGeom prst="rect">
            <a:avLst/>
          </a:prstGeom>
        </p:spPr>
      </p:pic>
      <p:sp>
        <p:nvSpPr>
          <p:cNvPr id="7" name="Title 1">
            <a:extLst>
              <a:ext uri="{FF2B5EF4-FFF2-40B4-BE49-F238E27FC236}">
                <a16:creationId xmlns:a16="http://schemas.microsoft.com/office/drawing/2014/main" id="{998B6BAA-51B6-A8FB-C679-3B4A7699D4B0}"/>
              </a:ext>
            </a:extLst>
          </p:cNvPr>
          <p:cNvSpPr txBox="1">
            <a:spLocks/>
          </p:cNvSpPr>
          <p:nvPr/>
        </p:nvSpPr>
        <p:spPr>
          <a:xfrm>
            <a:off x="622437" y="4025944"/>
            <a:ext cx="7158117" cy="178673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spcAft>
                <a:spcPts val="600"/>
              </a:spcAft>
            </a:pPr>
            <a:r>
              <a:rPr lang="en-US" sz="1800" dirty="0">
                <a:solidFill>
                  <a:schemeClr val="accent4"/>
                </a:solidFill>
                <a:latin typeface="+mn-lt"/>
              </a:rPr>
              <a:t>SD-WAN Edge</a:t>
            </a:r>
          </a:p>
          <a:p>
            <a:pPr marL="457200" indent="-457200">
              <a:spcAft>
                <a:spcPts val="600"/>
              </a:spcAft>
              <a:buClr>
                <a:schemeClr val="accent1"/>
              </a:buClr>
              <a:buFont typeface="Arial" panose="020B0604020202020204" pitchFamily="34" charset="0"/>
              <a:buChar char="•"/>
            </a:pPr>
            <a:r>
              <a:rPr lang="en-US" sz="1800" b="0" dirty="0">
                <a:latin typeface="+mn-lt"/>
              </a:rPr>
              <a:t>(6) LAN / WAN Gigabit RJ-45 ports</a:t>
            </a:r>
          </a:p>
          <a:p>
            <a:pPr marL="457200" indent="-457200">
              <a:spcAft>
                <a:spcPts val="600"/>
              </a:spcAft>
              <a:buClr>
                <a:schemeClr val="accent1"/>
              </a:buClr>
              <a:buFont typeface="Arial" panose="020B0604020202020204" pitchFamily="34" charset="0"/>
              <a:buChar char="•"/>
            </a:pPr>
            <a:r>
              <a:rPr lang="en-US" sz="1800" b="0" dirty="0">
                <a:latin typeface="+mn-lt"/>
              </a:rPr>
              <a:t>(2) </a:t>
            </a:r>
            <a:r>
              <a:rPr lang="nl-NL" sz="1800" b="0" dirty="0">
                <a:latin typeface="+mn-lt"/>
              </a:rPr>
              <a:t>LAN / WAN 1G/10G SFP+ ports</a:t>
            </a:r>
            <a:endParaRPr lang="en-US" sz="1800" b="0" dirty="0">
              <a:latin typeface="+mn-lt"/>
            </a:endParaRPr>
          </a:p>
          <a:p>
            <a:pPr marL="457200" indent="-457200">
              <a:spcAft>
                <a:spcPts val="600"/>
              </a:spcAft>
              <a:buClr>
                <a:schemeClr val="accent1"/>
              </a:buClr>
              <a:buFont typeface="Arial" panose="020B0604020202020204" pitchFamily="34" charset="0"/>
              <a:buChar char="•"/>
            </a:pPr>
            <a:r>
              <a:rPr lang="en-US" sz="1800" b="0" dirty="0">
                <a:latin typeface="+mn-lt"/>
              </a:rPr>
              <a:t>(2) USB 3.0 ports</a:t>
            </a:r>
          </a:p>
          <a:p>
            <a:pPr marL="457200" indent="-457200">
              <a:spcAft>
                <a:spcPts val="600"/>
              </a:spcAft>
              <a:buClr>
                <a:schemeClr val="accent1"/>
              </a:buClr>
              <a:buFont typeface="Arial" panose="020B0604020202020204" pitchFamily="34" charset="0"/>
              <a:buChar char="•"/>
            </a:pPr>
            <a:r>
              <a:rPr lang="en-US" sz="1800" b="0" dirty="0">
                <a:latin typeface="+mn-lt"/>
              </a:rPr>
              <a:t>Integrated Wi-Fi</a:t>
            </a:r>
          </a:p>
          <a:p>
            <a:pPr marL="457200" indent="-457200">
              <a:spcAft>
                <a:spcPts val="600"/>
              </a:spcAft>
              <a:buClr>
                <a:schemeClr val="accent1"/>
              </a:buClr>
              <a:buFont typeface="Arial" panose="020B0604020202020204" pitchFamily="34" charset="0"/>
              <a:buChar char="•"/>
            </a:pPr>
            <a:r>
              <a:rPr lang="en-US" sz="1800" b="0" dirty="0">
                <a:latin typeface="+mn-lt"/>
              </a:rPr>
              <a:t>1 Gbps Max Throughput </a:t>
            </a:r>
          </a:p>
        </p:txBody>
      </p:sp>
      <p:sp>
        <p:nvSpPr>
          <p:cNvPr id="8" name="TextBox 7">
            <a:extLst>
              <a:ext uri="{FF2B5EF4-FFF2-40B4-BE49-F238E27FC236}">
                <a16:creationId xmlns:a16="http://schemas.microsoft.com/office/drawing/2014/main" id="{85712A8A-7204-EA46-8B26-70592E226A84}"/>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32895785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4" name="Picture 13" descr="Shape&#10;&#10;Description automatically generated with medium confidence">
            <a:extLst>
              <a:ext uri="{FF2B5EF4-FFF2-40B4-BE49-F238E27FC236}">
                <a16:creationId xmlns:a16="http://schemas.microsoft.com/office/drawing/2014/main" id="{2CE2EE44-3A08-9D90-4244-8EB9531A9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56" y="175668"/>
            <a:ext cx="3939485" cy="798264"/>
          </a:xfrm>
          <a:prstGeom prst="rect">
            <a:avLst/>
          </a:prstGeom>
        </p:spPr>
      </p:pic>
      <p:pic>
        <p:nvPicPr>
          <p:cNvPr id="15" name="Picture 14" descr="POWERED BY UBIQUITI">
            <a:hlinkClick r:id="rId6" action="ppaction://hlinksldjump"/>
            <a:extLst>
              <a:ext uri="{FF2B5EF4-FFF2-40B4-BE49-F238E27FC236}">
                <a16:creationId xmlns:a16="http://schemas.microsoft.com/office/drawing/2014/main" id="{436E4280-9CDB-E663-272D-45ACF2AA061C}"/>
              </a:ext>
            </a:extLst>
          </p:cNvPr>
          <p:cNvPicPr>
            <a:picLocks noChangeAspect="1"/>
          </p:cNvPicPr>
          <p:nvPr/>
        </p:nvPicPr>
        <p:blipFill>
          <a:blip r:embed="rId7"/>
          <a:stretch>
            <a:fillRect/>
          </a:stretch>
        </p:blipFill>
        <p:spPr>
          <a:xfrm>
            <a:off x="9117872" y="115405"/>
            <a:ext cx="1271743" cy="582176"/>
          </a:xfrm>
          <a:prstGeom prst="rect">
            <a:avLst/>
          </a:prstGeom>
        </p:spPr>
      </p:pic>
      <p:sp>
        <p:nvSpPr>
          <p:cNvPr id="4" name="TextBox 3">
            <a:extLst>
              <a:ext uri="{FF2B5EF4-FFF2-40B4-BE49-F238E27FC236}">
                <a16:creationId xmlns:a16="http://schemas.microsoft.com/office/drawing/2014/main" id="{0A3CFB1D-7E6B-8BDC-ECCE-CE42FDF81D3B}"/>
              </a:ext>
            </a:extLst>
          </p:cNvPr>
          <p:cNvSpPr txBox="1"/>
          <p:nvPr/>
        </p:nvSpPr>
        <p:spPr>
          <a:xfrm>
            <a:off x="4089276" y="220857"/>
            <a:ext cx="6100762" cy="707886"/>
          </a:xfrm>
          <a:prstGeom prst="rect">
            <a:avLst/>
          </a:prstGeom>
          <a:noFill/>
        </p:spPr>
        <p:txBody>
          <a:bodyPr wrap="square">
            <a:spAutoFit/>
          </a:bodyPr>
          <a:lstStyle/>
          <a:p>
            <a:r>
              <a:rPr lang="en-US" sz="4000" dirty="0">
                <a:solidFill>
                  <a:srgbClr val="518EB2"/>
                </a:solidFill>
              </a:rPr>
              <a:t>- Doorbell Pro</a:t>
            </a:r>
          </a:p>
        </p:txBody>
      </p:sp>
      <p:sp>
        <p:nvSpPr>
          <p:cNvPr id="2" name="Title 1">
            <a:extLst>
              <a:ext uri="{FF2B5EF4-FFF2-40B4-BE49-F238E27FC236}">
                <a16:creationId xmlns:a16="http://schemas.microsoft.com/office/drawing/2014/main" id="{FAA37FE5-0C98-9D41-5D1D-89A2DDF2B730}"/>
              </a:ext>
            </a:extLst>
          </p:cNvPr>
          <p:cNvSpPr txBox="1">
            <a:spLocks/>
          </p:cNvSpPr>
          <p:nvPr/>
        </p:nvSpPr>
        <p:spPr>
          <a:xfrm>
            <a:off x="2841514" y="1318971"/>
            <a:ext cx="8626586" cy="42200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800" b="0" dirty="0">
                <a:latin typeface="Open Sans"/>
              </a:rPr>
              <a:t>Dual-camera, Wi-Fi-connected doorbell with an integrated porch light and night vision capability.</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(1) 5MP, 24 FPS camera with infrared LEDs</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(1) 8MP, 2 FPS camera for package observation</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Two-way audio</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IPX4-rated, weather-resistant casing</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Includes multiple mounting options and a chime power kit</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marL="457200" indent="-457200">
              <a:lnSpc>
                <a:spcPct val="100000"/>
              </a:lnSpc>
              <a:buBlip>
                <a:blip r:embed="rId8"/>
              </a:buBlip>
              <a:defRPr/>
            </a:pPr>
            <a:r>
              <a:rPr lang="en-US" sz="1600" b="0" dirty="0">
                <a:latin typeface="Open Sans"/>
              </a:rPr>
              <a:t>Could Require Additional Network Recorder hardware base on video storage needs</a:t>
            </a:r>
            <a:endParaRPr kumimoji="0" lang="en-US" sz="1600" b="0" i="0" u="none" strike="noStrike" kern="1200" cap="none" spc="0" normalizeH="0" baseline="0" noProof="0" dirty="0">
              <a:ln>
                <a:noFill/>
              </a:ln>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endParaRPr kumimoji="0" lang="en-US" sz="1600" i="1" u="none" strike="noStrike" kern="1200" cap="none" spc="0" normalizeH="0" baseline="0" noProof="0" dirty="0">
              <a:ln>
                <a:noFill/>
              </a:ln>
              <a:solidFill>
                <a:prstClr val="black"/>
              </a:solidFill>
              <a:effectLst/>
              <a:uLnTx/>
              <a:uFillTx/>
              <a:latin typeface="Open Sans"/>
              <a:ea typeface="Open Sans" charset="0"/>
              <a:cs typeface="Open Sans" charset="0"/>
            </a:endParaRPr>
          </a:p>
        </p:txBody>
      </p:sp>
      <p:pic>
        <p:nvPicPr>
          <p:cNvPr id="3" name="Picture 2">
            <a:extLst>
              <a:ext uri="{FF2B5EF4-FFF2-40B4-BE49-F238E27FC236}">
                <a16:creationId xmlns:a16="http://schemas.microsoft.com/office/drawing/2014/main" id="{82F0CE95-669F-D59E-89FA-8075A6524678}"/>
              </a:ext>
            </a:extLst>
          </p:cNvPr>
          <p:cNvPicPr>
            <a:picLocks noChangeAspect="1"/>
          </p:cNvPicPr>
          <p:nvPr/>
        </p:nvPicPr>
        <p:blipFill>
          <a:blip r:embed="rId9"/>
          <a:stretch>
            <a:fillRect/>
          </a:stretch>
        </p:blipFill>
        <p:spPr>
          <a:xfrm>
            <a:off x="836849" y="1450026"/>
            <a:ext cx="1288240" cy="3957948"/>
          </a:xfrm>
          <a:prstGeom prst="rect">
            <a:avLst/>
          </a:prstGeom>
        </p:spPr>
      </p:pic>
      <p:sp>
        <p:nvSpPr>
          <p:cNvPr id="7" name="TextBox 6">
            <a:extLst>
              <a:ext uri="{FF2B5EF4-FFF2-40B4-BE49-F238E27FC236}">
                <a16:creationId xmlns:a16="http://schemas.microsoft.com/office/drawing/2014/main" id="{20CC4176-AF1E-0A7D-544E-635B24678F0A}"/>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01437017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4" name="Picture 13" descr="Shape&#10;&#10;Description automatically generated with medium confidence">
            <a:extLst>
              <a:ext uri="{FF2B5EF4-FFF2-40B4-BE49-F238E27FC236}">
                <a16:creationId xmlns:a16="http://schemas.microsoft.com/office/drawing/2014/main" id="{2CE2EE44-3A08-9D90-4244-8EB9531A9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56" y="175668"/>
            <a:ext cx="3939485" cy="798264"/>
          </a:xfrm>
          <a:prstGeom prst="rect">
            <a:avLst/>
          </a:prstGeom>
        </p:spPr>
      </p:pic>
      <p:pic>
        <p:nvPicPr>
          <p:cNvPr id="15" name="Picture 14" descr="POWERED BY UBIQUITI">
            <a:hlinkClick r:id="rId6" action="ppaction://hlinksldjump"/>
            <a:extLst>
              <a:ext uri="{FF2B5EF4-FFF2-40B4-BE49-F238E27FC236}">
                <a16:creationId xmlns:a16="http://schemas.microsoft.com/office/drawing/2014/main" id="{436E4280-9CDB-E663-272D-45ACF2AA061C}"/>
              </a:ext>
            </a:extLst>
          </p:cNvPr>
          <p:cNvPicPr>
            <a:picLocks noChangeAspect="1"/>
          </p:cNvPicPr>
          <p:nvPr/>
        </p:nvPicPr>
        <p:blipFill>
          <a:blip r:embed="rId7"/>
          <a:stretch>
            <a:fillRect/>
          </a:stretch>
        </p:blipFill>
        <p:spPr>
          <a:xfrm>
            <a:off x="9117872" y="115405"/>
            <a:ext cx="1271743" cy="582176"/>
          </a:xfrm>
          <a:prstGeom prst="rect">
            <a:avLst/>
          </a:prstGeom>
        </p:spPr>
      </p:pic>
      <p:sp>
        <p:nvSpPr>
          <p:cNvPr id="2" name="Title 1">
            <a:extLst>
              <a:ext uri="{FF2B5EF4-FFF2-40B4-BE49-F238E27FC236}">
                <a16:creationId xmlns:a16="http://schemas.microsoft.com/office/drawing/2014/main" id="{A36B9D45-2731-2E40-1AC4-4AAC0BA9584D}"/>
              </a:ext>
            </a:extLst>
          </p:cNvPr>
          <p:cNvSpPr txBox="1">
            <a:spLocks/>
          </p:cNvSpPr>
          <p:nvPr/>
        </p:nvSpPr>
        <p:spPr>
          <a:xfrm>
            <a:off x="4181475" y="1427480"/>
            <a:ext cx="6593375" cy="400303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The world’s first security camera system designed for interior design professionals</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Versatile, discreet camera with interchangeable 8/12MP lenses</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Two-way audio*</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Advanced processing engine for long-range smart detection</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Color LCM display for device status monitoring</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a:t>
            </a:r>
            <a:r>
              <a:rPr kumimoji="0" lang="en-US" sz="1600" b="0" i="0" u="none" strike="noStrike" kern="1200" cap="none" spc="0" normalizeH="0" baseline="0" noProof="0" dirty="0" err="1">
                <a:ln>
                  <a:noFill/>
                </a:ln>
                <a:effectLst/>
                <a:uLnTx/>
                <a:uFillTx/>
                <a:latin typeface="Open Sans"/>
                <a:ea typeface="Open Sans" charset="0"/>
                <a:cs typeface="Open Sans" charset="0"/>
              </a:rPr>
              <a:t>offerin</a:t>
            </a:r>
            <a:endParaRPr kumimoji="0" lang="en-US" sz="1600" b="0" i="0" u="none" strike="noStrike" kern="1200" cap="none" spc="0" normalizeH="0" baseline="0" noProof="0" dirty="0">
              <a:ln>
                <a:noFill/>
              </a:ln>
              <a:effectLst/>
              <a:uLnTx/>
              <a:uFillTx/>
              <a:latin typeface="Open Sans"/>
              <a:ea typeface="Open Sans" charset="0"/>
              <a:cs typeface="Open Sans" charset="0"/>
            </a:endParaRPr>
          </a:p>
          <a:p>
            <a:pPr marL="457200" indent="-457200">
              <a:lnSpc>
                <a:spcPct val="100000"/>
              </a:lnSpc>
              <a:buBlip>
                <a:blip r:embed="rId8"/>
              </a:buBlip>
              <a:defRPr/>
            </a:pPr>
            <a:r>
              <a:rPr lang="en-US" sz="1600" b="0" dirty="0">
                <a:latin typeface="Open Sans"/>
              </a:rPr>
              <a:t>Could Require Additional Network Recorder hardware base on video storage needs</a:t>
            </a:r>
            <a:endParaRPr kumimoji="0" lang="en-US" sz="1600" b="0" i="0" u="none" strike="noStrike" kern="1200" cap="none" spc="0" normalizeH="0" baseline="0" noProof="0" dirty="0">
              <a:ln>
                <a:noFill/>
              </a:ln>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endParaRPr kumimoji="0" lang="en-US" sz="1600" i="1" u="none" strike="noStrike" kern="1200" cap="none" spc="0" normalizeH="0" baseline="0" noProof="0" dirty="0">
              <a:ln>
                <a:noFill/>
              </a:ln>
              <a:solidFill>
                <a:prstClr val="black"/>
              </a:solidFill>
              <a:effectLst/>
              <a:uLnTx/>
              <a:uFillTx/>
              <a:latin typeface="Open Sans"/>
              <a:ea typeface="Open Sans" charset="0"/>
              <a:cs typeface="Open Sans" charset="0"/>
            </a:endParaRPr>
          </a:p>
        </p:txBody>
      </p:sp>
      <p:sp>
        <p:nvSpPr>
          <p:cNvPr id="3" name="TextBox 2">
            <a:extLst>
              <a:ext uri="{FF2B5EF4-FFF2-40B4-BE49-F238E27FC236}">
                <a16:creationId xmlns:a16="http://schemas.microsoft.com/office/drawing/2014/main" id="{32705E7D-0B67-DFAD-7A8B-425F2D29B245}"/>
              </a:ext>
            </a:extLst>
          </p:cNvPr>
          <p:cNvSpPr txBox="1"/>
          <p:nvPr/>
        </p:nvSpPr>
        <p:spPr>
          <a:xfrm>
            <a:off x="4098801" y="175668"/>
            <a:ext cx="6100762" cy="707886"/>
          </a:xfrm>
          <a:prstGeom prst="rect">
            <a:avLst/>
          </a:prstGeom>
          <a:noFill/>
        </p:spPr>
        <p:txBody>
          <a:bodyPr wrap="square">
            <a:spAutoFit/>
          </a:bodyPr>
          <a:lstStyle/>
          <a:p>
            <a:r>
              <a:rPr lang="en-US" sz="4000" dirty="0">
                <a:solidFill>
                  <a:srgbClr val="518EB2"/>
                </a:solidFill>
              </a:rPr>
              <a:t>- AI THETA</a:t>
            </a:r>
          </a:p>
        </p:txBody>
      </p:sp>
      <p:pic>
        <p:nvPicPr>
          <p:cNvPr id="4" name="Picture 3">
            <a:extLst>
              <a:ext uri="{FF2B5EF4-FFF2-40B4-BE49-F238E27FC236}">
                <a16:creationId xmlns:a16="http://schemas.microsoft.com/office/drawing/2014/main" id="{0E147938-8B95-C678-61B6-E71A1A55D22E}"/>
              </a:ext>
            </a:extLst>
          </p:cNvPr>
          <p:cNvPicPr>
            <a:picLocks noChangeAspect="1"/>
          </p:cNvPicPr>
          <p:nvPr/>
        </p:nvPicPr>
        <p:blipFill>
          <a:blip r:embed="rId9"/>
          <a:stretch>
            <a:fillRect/>
          </a:stretch>
        </p:blipFill>
        <p:spPr>
          <a:xfrm>
            <a:off x="356950" y="2357287"/>
            <a:ext cx="3400900" cy="2143424"/>
          </a:xfrm>
          <a:prstGeom prst="rect">
            <a:avLst/>
          </a:prstGeom>
        </p:spPr>
      </p:pic>
      <p:sp>
        <p:nvSpPr>
          <p:cNvPr id="5" name="TextBox 4">
            <a:extLst>
              <a:ext uri="{FF2B5EF4-FFF2-40B4-BE49-F238E27FC236}">
                <a16:creationId xmlns:a16="http://schemas.microsoft.com/office/drawing/2014/main" id="{A574402D-C6DF-13B1-A286-08A1706035B6}"/>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75547842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4" name="Picture 13" descr="Shape&#10;&#10;Description automatically generated with medium confidence">
            <a:extLst>
              <a:ext uri="{FF2B5EF4-FFF2-40B4-BE49-F238E27FC236}">
                <a16:creationId xmlns:a16="http://schemas.microsoft.com/office/drawing/2014/main" id="{2CE2EE44-3A08-9D90-4244-8EB9531A9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56" y="175668"/>
            <a:ext cx="3939485" cy="798264"/>
          </a:xfrm>
          <a:prstGeom prst="rect">
            <a:avLst/>
          </a:prstGeom>
        </p:spPr>
      </p:pic>
      <p:pic>
        <p:nvPicPr>
          <p:cNvPr id="15" name="Picture 14" descr="POWERED BY UBIQUITI">
            <a:hlinkClick r:id="rId6" action="ppaction://hlinksldjump"/>
            <a:extLst>
              <a:ext uri="{FF2B5EF4-FFF2-40B4-BE49-F238E27FC236}">
                <a16:creationId xmlns:a16="http://schemas.microsoft.com/office/drawing/2014/main" id="{436E4280-9CDB-E663-272D-45ACF2AA061C}"/>
              </a:ext>
            </a:extLst>
          </p:cNvPr>
          <p:cNvPicPr>
            <a:picLocks noChangeAspect="1"/>
          </p:cNvPicPr>
          <p:nvPr/>
        </p:nvPicPr>
        <p:blipFill>
          <a:blip r:embed="rId7"/>
          <a:stretch>
            <a:fillRect/>
          </a:stretch>
        </p:blipFill>
        <p:spPr>
          <a:xfrm>
            <a:off x="9117872" y="115405"/>
            <a:ext cx="1271743" cy="582176"/>
          </a:xfrm>
          <a:prstGeom prst="rect">
            <a:avLst/>
          </a:prstGeom>
        </p:spPr>
      </p:pic>
      <p:sp>
        <p:nvSpPr>
          <p:cNvPr id="5" name="Title 1">
            <a:extLst>
              <a:ext uri="{FF2B5EF4-FFF2-40B4-BE49-F238E27FC236}">
                <a16:creationId xmlns:a16="http://schemas.microsoft.com/office/drawing/2014/main" id="{922644F9-7A74-9D8F-AB55-81D1BEDD83EB}"/>
              </a:ext>
            </a:extLst>
          </p:cNvPr>
          <p:cNvSpPr txBox="1">
            <a:spLocks/>
          </p:cNvSpPr>
          <p:nvPr/>
        </p:nvSpPr>
        <p:spPr>
          <a:xfrm>
            <a:off x="1089575" y="2751822"/>
            <a:ext cx="10012850" cy="316251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A video recorder with (4) 2.5/3.5" HDD bays that can support up to 30 days of storage for (15) 4K cameras or (50) Full HD cameras.</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(1) 10G SFP+ port</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(1) GbE RJ45 port</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Automatic HDD RAID configuration for data redundancy</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Connects to a Power Backup for enhanced power redundancy</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p:txBody>
      </p:sp>
      <p:sp>
        <p:nvSpPr>
          <p:cNvPr id="6" name="TextBox 5">
            <a:extLst>
              <a:ext uri="{FF2B5EF4-FFF2-40B4-BE49-F238E27FC236}">
                <a16:creationId xmlns:a16="http://schemas.microsoft.com/office/drawing/2014/main" id="{AE83D8BA-57A1-DC07-FF42-91CB8609CFF6}"/>
              </a:ext>
            </a:extLst>
          </p:cNvPr>
          <p:cNvSpPr txBox="1"/>
          <p:nvPr/>
        </p:nvSpPr>
        <p:spPr>
          <a:xfrm>
            <a:off x="3998041" y="220505"/>
            <a:ext cx="6100762" cy="646331"/>
          </a:xfrm>
          <a:prstGeom prst="rect">
            <a:avLst/>
          </a:prstGeom>
          <a:noFill/>
        </p:spPr>
        <p:txBody>
          <a:bodyPr wrap="square">
            <a:spAutoFit/>
          </a:bodyPr>
          <a:lstStyle/>
          <a:p>
            <a:r>
              <a:rPr lang="en-US" sz="3500" dirty="0">
                <a:solidFill>
                  <a:srgbClr val="518EB2"/>
                </a:solidFill>
              </a:rPr>
              <a:t>- VID RECORDER</a:t>
            </a:r>
          </a:p>
        </p:txBody>
      </p:sp>
      <p:pic>
        <p:nvPicPr>
          <p:cNvPr id="7" name="Picture 6">
            <a:extLst>
              <a:ext uri="{FF2B5EF4-FFF2-40B4-BE49-F238E27FC236}">
                <a16:creationId xmlns:a16="http://schemas.microsoft.com/office/drawing/2014/main" id="{D72D47FE-70D8-2DE8-2AF5-2AEDB065103A}"/>
              </a:ext>
            </a:extLst>
          </p:cNvPr>
          <p:cNvPicPr>
            <a:picLocks noChangeAspect="1"/>
          </p:cNvPicPr>
          <p:nvPr/>
        </p:nvPicPr>
        <p:blipFill>
          <a:blip r:embed="rId9"/>
          <a:stretch>
            <a:fillRect/>
          </a:stretch>
        </p:blipFill>
        <p:spPr>
          <a:xfrm>
            <a:off x="3081335" y="1057902"/>
            <a:ext cx="5382376" cy="1609950"/>
          </a:xfrm>
          <a:prstGeom prst="rect">
            <a:avLst/>
          </a:prstGeom>
        </p:spPr>
      </p:pic>
      <p:sp>
        <p:nvSpPr>
          <p:cNvPr id="8" name="TextBox 7">
            <a:extLst>
              <a:ext uri="{FF2B5EF4-FFF2-40B4-BE49-F238E27FC236}">
                <a16:creationId xmlns:a16="http://schemas.microsoft.com/office/drawing/2014/main" id="{3BEEB7F2-8AC9-F212-B862-8A36C5D607C0}"/>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27896074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4" name="Picture 13" descr="Shape&#10;&#10;Description automatically generated with medium confidence">
            <a:extLst>
              <a:ext uri="{FF2B5EF4-FFF2-40B4-BE49-F238E27FC236}">
                <a16:creationId xmlns:a16="http://schemas.microsoft.com/office/drawing/2014/main" id="{2CE2EE44-3A08-9D90-4244-8EB9531A9B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556" y="175668"/>
            <a:ext cx="3939485" cy="798264"/>
          </a:xfrm>
          <a:prstGeom prst="rect">
            <a:avLst/>
          </a:prstGeom>
        </p:spPr>
      </p:pic>
      <p:pic>
        <p:nvPicPr>
          <p:cNvPr id="15" name="Picture 14" descr="POWERED BY UBIQUITI">
            <a:hlinkClick r:id="rId6" action="ppaction://hlinksldjump"/>
            <a:extLst>
              <a:ext uri="{FF2B5EF4-FFF2-40B4-BE49-F238E27FC236}">
                <a16:creationId xmlns:a16="http://schemas.microsoft.com/office/drawing/2014/main" id="{436E4280-9CDB-E663-272D-45ACF2AA061C}"/>
              </a:ext>
            </a:extLst>
          </p:cNvPr>
          <p:cNvPicPr>
            <a:picLocks noChangeAspect="1"/>
          </p:cNvPicPr>
          <p:nvPr/>
        </p:nvPicPr>
        <p:blipFill>
          <a:blip r:embed="rId7"/>
          <a:stretch>
            <a:fillRect/>
          </a:stretch>
        </p:blipFill>
        <p:spPr>
          <a:xfrm>
            <a:off x="9117872" y="115405"/>
            <a:ext cx="1271743" cy="582176"/>
          </a:xfrm>
          <a:prstGeom prst="rect">
            <a:avLst/>
          </a:prstGeom>
        </p:spPr>
      </p:pic>
      <p:sp>
        <p:nvSpPr>
          <p:cNvPr id="2" name="Title 1">
            <a:extLst>
              <a:ext uri="{FF2B5EF4-FFF2-40B4-BE49-F238E27FC236}">
                <a16:creationId xmlns:a16="http://schemas.microsoft.com/office/drawing/2014/main" id="{3B134E1F-A5A6-4B9D-FF80-1F1171D8BC9B}"/>
              </a:ext>
            </a:extLst>
          </p:cNvPr>
          <p:cNvSpPr txBox="1">
            <a:spLocks/>
          </p:cNvSpPr>
          <p:nvPr/>
        </p:nvSpPr>
        <p:spPr>
          <a:xfrm>
            <a:off x="1089573" y="2685064"/>
            <a:ext cx="10012850" cy="316251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A 2U-sized video recorder with (7) 2.5/3.5" HDD bays that can provide up to 60 days of storage for (20) 4K cameras or (60) Full HD cameras. </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Stack multiple UNVR Pros* to increase your storage capacity and accommodate large security camera systems.</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(1) 10G SFP+ port</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(1) GbE RJ45 port</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1.3" touchscreen for video previewing</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Automatic HDD RAID configuration for data redundancy</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Connects to a Power Backup for enhanced power redundancy</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p:txBody>
      </p:sp>
      <p:sp>
        <p:nvSpPr>
          <p:cNvPr id="3" name="TextBox 2">
            <a:extLst>
              <a:ext uri="{FF2B5EF4-FFF2-40B4-BE49-F238E27FC236}">
                <a16:creationId xmlns:a16="http://schemas.microsoft.com/office/drawing/2014/main" id="{0135EB8E-5CC5-E2E5-FCAB-10A7BB3BA19D}"/>
              </a:ext>
            </a:extLst>
          </p:cNvPr>
          <p:cNvSpPr txBox="1"/>
          <p:nvPr/>
        </p:nvSpPr>
        <p:spPr>
          <a:xfrm>
            <a:off x="3998041" y="251634"/>
            <a:ext cx="6100762" cy="646331"/>
          </a:xfrm>
          <a:prstGeom prst="rect">
            <a:avLst/>
          </a:prstGeom>
          <a:noFill/>
        </p:spPr>
        <p:txBody>
          <a:bodyPr wrap="square">
            <a:spAutoFit/>
          </a:bodyPr>
          <a:lstStyle/>
          <a:p>
            <a:r>
              <a:rPr lang="en-US" sz="3500" dirty="0">
                <a:solidFill>
                  <a:srgbClr val="518EB2"/>
                </a:solidFill>
              </a:rPr>
              <a:t>- VID RECORDER PRO</a:t>
            </a:r>
          </a:p>
        </p:txBody>
      </p:sp>
      <p:pic>
        <p:nvPicPr>
          <p:cNvPr id="4" name="Picture 3">
            <a:extLst>
              <a:ext uri="{FF2B5EF4-FFF2-40B4-BE49-F238E27FC236}">
                <a16:creationId xmlns:a16="http://schemas.microsoft.com/office/drawing/2014/main" id="{D0D4C9B0-BABC-68A2-9B60-52A3E99AD895}"/>
              </a:ext>
            </a:extLst>
          </p:cNvPr>
          <p:cNvPicPr>
            <a:picLocks noChangeAspect="1"/>
          </p:cNvPicPr>
          <p:nvPr/>
        </p:nvPicPr>
        <p:blipFill>
          <a:blip r:embed="rId9"/>
          <a:stretch>
            <a:fillRect/>
          </a:stretch>
        </p:blipFill>
        <p:spPr>
          <a:xfrm>
            <a:off x="3704890" y="1249072"/>
            <a:ext cx="4782217" cy="1190791"/>
          </a:xfrm>
          <a:prstGeom prst="rect">
            <a:avLst/>
          </a:prstGeom>
        </p:spPr>
      </p:pic>
      <p:sp>
        <p:nvSpPr>
          <p:cNvPr id="5" name="TextBox 4">
            <a:extLst>
              <a:ext uri="{FF2B5EF4-FFF2-40B4-BE49-F238E27FC236}">
                <a16:creationId xmlns:a16="http://schemas.microsoft.com/office/drawing/2014/main" id="{667D7B02-7707-149F-7D8A-FF84A5C9663C}"/>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54121756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Shape&#10;&#10;Description automatically generated with medium confidence">
            <a:extLst>
              <a:ext uri="{FF2B5EF4-FFF2-40B4-BE49-F238E27FC236}">
                <a16:creationId xmlns:a16="http://schemas.microsoft.com/office/drawing/2014/main" id="{895924C8-53A3-0828-76CB-AF5DB445C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873" y="155621"/>
            <a:ext cx="3462634" cy="768304"/>
          </a:xfrm>
          <a:prstGeom prst="rect">
            <a:avLst/>
          </a:prstGeom>
        </p:spPr>
      </p:pic>
      <p:pic>
        <p:nvPicPr>
          <p:cNvPr id="3" name="Picture 2" descr="POWERED BY UBIQUITI">
            <a:hlinkClick r:id="rId6" action="ppaction://hlinksldjump"/>
            <a:extLst>
              <a:ext uri="{FF2B5EF4-FFF2-40B4-BE49-F238E27FC236}">
                <a16:creationId xmlns:a16="http://schemas.microsoft.com/office/drawing/2014/main" id="{518FBFFE-9824-7FFD-498A-90EF21647F8B}"/>
              </a:ext>
            </a:extLst>
          </p:cNvPr>
          <p:cNvPicPr>
            <a:picLocks noChangeAspect="1"/>
          </p:cNvPicPr>
          <p:nvPr/>
        </p:nvPicPr>
        <p:blipFill>
          <a:blip r:embed="rId7"/>
          <a:stretch>
            <a:fillRect/>
          </a:stretch>
        </p:blipFill>
        <p:spPr>
          <a:xfrm>
            <a:off x="9117872" y="115405"/>
            <a:ext cx="1271743" cy="582176"/>
          </a:xfrm>
          <a:prstGeom prst="rect">
            <a:avLst/>
          </a:prstGeom>
        </p:spPr>
      </p:pic>
      <p:sp>
        <p:nvSpPr>
          <p:cNvPr id="5" name="Title 1">
            <a:extLst>
              <a:ext uri="{FF2B5EF4-FFF2-40B4-BE49-F238E27FC236}">
                <a16:creationId xmlns:a16="http://schemas.microsoft.com/office/drawing/2014/main" id="{23AF9513-2342-4B40-0556-7BDBBFFC76E6}"/>
              </a:ext>
            </a:extLst>
          </p:cNvPr>
          <p:cNvSpPr txBox="1">
            <a:spLocks/>
          </p:cNvSpPr>
          <p:nvPr/>
        </p:nvSpPr>
        <p:spPr>
          <a:xfrm>
            <a:off x="346040" y="1738448"/>
            <a:ext cx="5974839" cy="338110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POWERED offers several options that can be used stand alone or </a:t>
            </a:r>
            <a:r>
              <a:rPr lang="en-US" sz="1800" b="0" dirty="0">
                <a:latin typeface="Open Sans"/>
              </a:rPr>
              <a:t>combined to add more backup power capacity.  Start with what you consider your most mission critical devices that must continue to have power.</a:t>
            </a: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endParaRPr lang="en-US" sz="1600" b="0" dirty="0">
              <a:latin typeface="Open Sans"/>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Options</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Consider an optional Battery Maintenance Plan with our </a:t>
            </a: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department</a:t>
            </a:r>
          </a:p>
          <a:p>
            <a:pPr>
              <a:lnSpc>
                <a:spcPct val="100000"/>
              </a:lnSpc>
              <a:defRPr/>
            </a:pPr>
            <a:endParaRPr kumimoji="0" lang="en-US" sz="1600" b="0" i="0" u="none" strike="noStrike" kern="1200" cap="none" spc="0" normalizeH="0" baseline="0" noProof="0" dirty="0">
              <a:ln>
                <a:noFill/>
              </a:ln>
              <a:effectLst/>
              <a:uLnTx/>
              <a:uFillTx/>
              <a:latin typeface="Open Sans"/>
              <a:ea typeface="Open Sans" charset="0"/>
              <a:cs typeface="Open Sans" charset="0"/>
            </a:endParaRPr>
          </a:p>
        </p:txBody>
      </p:sp>
      <p:pic>
        <p:nvPicPr>
          <p:cNvPr id="6" name="Picture 5">
            <a:extLst>
              <a:ext uri="{FF2B5EF4-FFF2-40B4-BE49-F238E27FC236}">
                <a16:creationId xmlns:a16="http://schemas.microsoft.com/office/drawing/2014/main" id="{54A39EC0-792B-0CEB-C1EB-B3EDC5E16C99}"/>
              </a:ext>
            </a:extLst>
          </p:cNvPr>
          <p:cNvPicPr>
            <a:picLocks noChangeAspect="1"/>
          </p:cNvPicPr>
          <p:nvPr/>
        </p:nvPicPr>
        <p:blipFill>
          <a:blip r:embed="rId9"/>
          <a:stretch>
            <a:fillRect/>
          </a:stretch>
        </p:blipFill>
        <p:spPr>
          <a:xfrm>
            <a:off x="5825180" y="1616718"/>
            <a:ext cx="5749960" cy="4705729"/>
          </a:xfrm>
          <a:prstGeom prst="rect">
            <a:avLst/>
          </a:prstGeom>
        </p:spPr>
      </p:pic>
      <p:sp>
        <p:nvSpPr>
          <p:cNvPr id="7" name="TextBox 6">
            <a:extLst>
              <a:ext uri="{FF2B5EF4-FFF2-40B4-BE49-F238E27FC236}">
                <a16:creationId xmlns:a16="http://schemas.microsoft.com/office/drawing/2014/main" id="{48D1EBF2-91B5-5123-370F-7D243544EC03}"/>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95311368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Shape&#10;&#10;Description automatically generated with medium confidence">
            <a:extLst>
              <a:ext uri="{FF2B5EF4-FFF2-40B4-BE49-F238E27FC236}">
                <a16:creationId xmlns:a16="http://schemas.microsoft.com/office/drawing/2014/main" id="{895924C8-53A3-0828-76CB-AF5DB445C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873" y="155621"/>
            <a:ext cx="3462634" cy="768304"/>
          </a:xfrm>
          <a:prstGeom prst="rect">
            <a:avLst/>
          </a:prstGeom>
        </p:spPr>
      </p:pic>
      <p:pic>
        <p:nvPicPr>
          <p:cNvPr id="3" name="Picture 2" descr="POWERED BY UBIQUITI">
            <a:hlinkClick r:id="rId6" action="ppaction://hlinksldjump"/>
            <a:extLst>
              <a:ext uri="{FF2B5EF4-FFF2-40B4-BE49-F238E27FC236}">
                <a16:creationId xmlns:a16="http://schemas.microsoft.com/office/drawing/2014/main" id="{518FBFFE-9824-7FFD-498A-90EF21647F8B}"/>
              </a:ext>
            </a:extLst>
          </p:cNvPr>
          <p:cNvPicPr>
            <a:picLocks noChangeAspect="1"/>
          </p:cNvPicPr>
          <p:nvPr/>
        </p:nvPicPr>
        <p:blipFill>
          <a:blip r:embed="rId7"/>
          <a:stretch>
            <a:fillRect/>
          </a:stretch>
        </p:blipFill>
        <p:spPr>
          <a:xfrm>
            <a:off x="9117872" y="115405"/>
            <a:ext cx="1271743" cy="582176"/>
          </a:xfrm>
          <a:prstGeom prst="rect">
            <a:avLst/>
          </a:prstGeom>
        </p:spPr>
      </p:pic>
      <p:sp>
        <p:nvSpPr>
          <p:cNvPr id="6" name="Title 1">
            <a:extLst>
              <a:ext uri="{FF2B5EF4-FFF2-40B4-BE49-F238E27FC236}">
                <a16:creationId xmlns:a16="http://schemas.microsoft.com/office/drawing/2014/main" id="{F02EC9E1-4980-DB5F-1634-CA85F34BC258}"/>
              </a:ext>
            </a:extLst>
          </p:cNvPr>
          <p:cNvSpPr txBox="1">
            <a:spLocks/>
          </p:cNvSpPr>
          <p:nvPr/>
        </p:nvSpPr>
        <p:spPr>
          <a:xfrm>
            <a:off x="615071" y="1235755"/>
            <a:ext cx="5974839" cy="405062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A nine-port, Layer 2 PoE switch with a 368Wh Lithium-ion backup battery to ensure uninterrupted power for critical networking devices.</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(4) GbE, PoE+ RJ45 ports</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(4) GbE, PoE++ RJ45 ports</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(1) GbE RJ45 port</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(2) 110V, AC power outputs for a gateway and modem</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(1) DC terminal block for an external 48V DC battery</a:t>
            </a:r>
          </a:p>
          <a:p>
            <a:pPr marR="0" lvl="0" algn="l" defTabSz="914400" rtl="0" eaLnBrk="1" fontAlgn="auto" latinLnBrk="0" hangingPunct="1">
              <a:lnSpc>
                <a:spcPct val="100000"/>
              </a:lnSpc>
              <a:spcBef>
                <a:spcPct val="0"/>
              </a:spcBef>
              <a:spcAft>
                <a:spcPts val="0"/>
              </a:spcAft>
              <a:buClrTx/>
              <a:buSzTx/>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	</a:t>
            </a:r>
            <a:r>
              <a:rPr kumimoji="0" lang="en-US" sz="1600" b="0" i="1" u="none" strike="noStrike" kern="1200" cap="none" spc="0" normalizeH="0" baseline="0" noProof="0" dirty="0">
                <a:ln>
                  <a:noFill/>
                </a:ln>
                <a:solidFill>
                  <a:prstClr val="black"/>
                </a:solidFill>
                <a:effectLst/>
                <a:uLnTx/>
                <a:uFillTx/>
                <a:latin typeface="Open Sans"/>
                <a:ea typeface="Open Sans" charset="0"/>
                <a:cs typeface="Open Sans" charset="0"/>
              </a:rPr>
              <a:t>(</a:t>
            </a:r>
            <a:r>
              <a:rPr lang="en-US" sz="1600" b="0" i="1" dirty="0">
                <a:solidFill>
                  <a:prstClr val="black"/>
                </a:solidFill>
                <a:latin typeface="Open Sans"/>
              </a:rPr>
              <a:t>External batteries </a:t>
            </a:r>
            <a:r>
              <a:rPr kumimoji="0" lang="en-US" sz="1600" b="0" i="1" u="none" strike="noStrike" kern="1200" cap="none" spc="0" normalizeH="0" baseline="0" noProof="0" dirty="0">
                <a:ln>
                  <a:noFill/>
                </a:ln>
                <a:solidFill>
                  <a:prstClr val="black"/>
                </a:solidFill>
                <a:effectLst/>
                <a:uLnTx/>
                <a:uFillTx/>
                <a:latin typeface="Open Sans"/>
                <a:ea typeface="Open Sans" charset="0"/>
                <a:cs typeface="Open Sans" charset="0"/>
              </a:rPr>
              <a:t>not included, but offer a large power 	backup option when need)</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p:txBody>
      </p:sp>
      <p:sp>
        <p:nvSpPr>
          <p:cNvPr id="7" name="TextBox 6">
            <a:extLst>
              <a:ext uri="{FF2B5EF4-FFF2-40B4-BE49-F238E27FC236}">
                <a16:creationId xmlns:a16="http://schemas.microsoft.com/office/drawing/2014/main" id="{980C8E20-507C-396B-F497-733BDB2C466D}"/>
              </a:ext>
            </a:extLst>
          </p:cNvPr>
          <p:cNvSpPr txBox="1"/>
          <p:nvPr/>
        </p:nvSpPr>
        <p:spPr>
          <a:xfrm>
            <a:off x="3582507" y="231786"/>
            <a:ext cx="6346069" cy="630942"/>
          </a:xfrm>
          <a:prstGeom prst="rect">
            <a:avLst/>
          </a:prstGeom>
          <a:noFill/>
        </p:spPr>
        <p:txBody>
          <a:bodyPr wrap="square">
            <a:spAutoFit/>
          </a:bodyPr>
          <a:lstStyle/>
          <a:p>
            <a:r>
              <a:rPr lang="en-US" sz="3500" dirty="0">
                <a:solidFill>
                  <a:srgbClr val="518EB2"/>
                </a:solidFill>
              </a:rPr>
              <a:t>- MISSION CRITICAL</a:t>
            </a:r>
          </a:p>
        </p:txBody>
      </p:sp>
      <p:pic>
        <p:nvPicPr>
          <p:cNvPr id="8" name="Picture 7">
            <a:extLst>
              <a:ext uri="{FF2B5EF4-FFF2-40B4-BE49-F238E27FC236}">
                <a16:creationId xmlns:a16="http://schemas.microsoft.com/office/drawing/2014/main" id="{BCC8BEF4-B393-985E-E779-49CC0E11AC96}"/>
              </a:ext>
            </a:extLst>
          </p:cNvPr>
          <p:cNvPicPr>
            <a:picLocks noChangeAspect="1"/>
          </p:cNvPicPr>
          <p:nvPr/>
        </p:nvPicPr>
        <p:blipFill>
          <a:blip r:embed="rId9"/>
          <a:stretch>
            <a:fillRect/>
          </a:stretch>
        </p:blipFill>
        <p:spPr>
          <a:xfrm>
            <a:off x="6774678" y="1027874"/>
            <a:ext cx="4802251" cy="4802251"/>
          </a:xfrm>
          <a:prstGeom prst="rect">
            <a:avLst/>
          </a:prstGeom>
        </p:spPr>
      </p:pic>
      <p:sp>
        <p:nvSpPr>
          <p:cNvPr id="9" name="TextBox 8">
            <a:extLst>
              <a:ext uri="{FF2B5EF4-FFF2-40B4-BE49-F238E27FC236}">
                <a16:creationId xmlns:a16="http://schemas.microsoft.com/office/drawing/2014/main" id="{A520D9D8-23F6-035E-7496-28C24A0827C6}"/>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710525571"/>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Shape&#10;&#10;Description automatically generated with medium confidence">
            <a:extLst>
              <a:ext uri="{FF2B5EF4-FFF2-40B4-BE49-F238E27FC236}">
                <a16:creationId xmlns:a16="http://schemas.microsoft.com/office/drawing/2014/main" id="{895924C8-53A3-0828-76CB-AF5DB445C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873" y="155621"/>
            <a:ext cx="3462634" cy="768304"/>
          </a:xfrm>
          <a:prstGeom prst="rect">
            <a:avLst/>
          </a:prstGeom>
        </p:spPr>
      </p:pic>
      <p:pic>
        <p:nvPicPr>
          <p:cNvPr id="3" name="Picture 2" descr="POWERED BY UBIQUITI">
            <a:hlinkClick r:id="rId6" action="ppaction://hlinksldjump"/>
            <a:extLst>
              <a:ext uri="{FF2B5EF4-FFF2-40B4-BE49-F238E27FC236}">
                <a16:creationId xmlns:a16="http://schemas.microsoft.com/office/drawing/2014/main" id="{518FBFFE-9824-7FFD-498A-90EF21647F8B}"/>
              </a:ext>
            </a:extLst>
          </p:cNvPr>
          <p:cNvPicPr>
            <a:picLocks noChangeAspect="1"/>
          </p:cNvPicPr>
          <p:nvPr/>
        </p:nvPicPr>
        <p:blipFill>
          <a:blip r:embed="rId7"/>
          <a:stretch>
            <a:fillRect/>
          </a:stretch>
        </p:blipFill>
        <p:spPr>
          <a:xfrm>
            <a:off x="9117872" y="115405"/>
            <a:ext cx="1271743" cy="582176"/>
          </a:xfrm>
          <a:prstGeom prst="rect">
            <a:avLst/>
          </a:prstGeom>
        </p:spPr>
      </p:pic>
      <p:sp>
        <p:nvSpPr>
          <p:cNvPr id="4" name="Title 1">
            <a:extLst>
              <a:ext uri="{FF2B5EF4-FFF2-40B4-BE49-F238E27FC236}">
                <a16:creationId xmlns:a16="http://schemas.microsoft.com/office/drawing/2014/main" id="{A56225DB-3684-2319-E833-4749247484F4}"/>
              </a:ext>
            </a:extLst>
          </p:cNvPr>
          <p:cNvSpPr txBox="1">
            <a:spLocks/>
          </p:cNvSpPr>
          <p:nvPr/>
        </p:nvSpPr>
        <p:spPr>
          <a:xfrm>
            <a:off x="571922" y="1598263"/>
            <a:ext cx="6523480" cy="366147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The </a:t>
            </a:r>
            <a:r>
              <a:rPr kumimoji="0" lang="en-US" sz="1800" b="0" i="0" u="none" strike="noStrike" kern="1200" cap="none" spc="0" normalizeH="0" baseline="0" noProof="0" dirty="0" err="1">
                <a:ln>
                  <a:noFill/>
                </a:ln>
                <a:effectLst/>
                <a:uLnTx/>
                <a:uFillTx/>
                <a:latin typeface="Open Sans"/>
                <a:ea typeface="Open Sans" charset="0"/>
                <a:cs typeface="Open Sans" charset="0"/>
              </a:rPr>
              <a:t>SmartPower</a:t>
            </a:r>
            <a:r>
              <a:rPr kumimoji="0" lang="en-US" sz="1800" b="0" i="0" u="none" strike="noStrike" kern="1200" cap="none" spc="0" normalizeH="0" baseline="0" noProof="0" dirty="0">
                <a:ln>
                  <a:noFill/>
                </a:ln>
                <a:effectLst/>
                <a:uLnTx/>
                <a:uFillTx/>
                <a:latin typeface="Open Sans"/>
                <a:ea typeface="Open Sans" charset="0"/>
                <a:cs typeface="Open Sans" charset="0"/>
              </a:rPr>
              <a:t> PDU Pro is designed to power an entire rack-mounted UniFi system and give you the ability to remotely manage the system's ports.</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(16) remotely resettable power outlets</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Works with cable modems, DSL routers, and optical network terminals with a US AC plug and reboots them when they go offline</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(3) GbE RJ45 ports reserved for virtual router redundancy</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(4) USB-C ports (Max 2A per port, total 4A/20W power budget)</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1.3" LCM color touchscreen</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p:txBody>
      </p:sp>
      <p:sp>
        <p:nvSpPr>
          <p:cNvPr id="5" name="TextBox 4">
            <a:extLst>
              <a:ext uri="{FF2B5EF4-FFF2-40B4-BE49-F238E27FC236}">
                <a16:creationId xmlns:a16="http://schemas.microsoft.com/office/drawing/2014/main" id="{7BBF849F-C977-89EC-B705-04EA3356DD40}"/>
              </a:ext>
            </a:extLst>
          </p:cNvPr>
          <p:cNvSpPr txBox="1"/>
          <p:nvPr/>
        </p:nvSpPr>
        <p:spPr>
          <a:xfrm>
            <a:off x="3582507" y="224302"/>
            <a:ext cx="6346069" cy="630942"/>
          </a:xfrm>
          <a:prstGeom prst="rect">
            <a:avLst/>
          </a:prstGeom>
          <a:noFill/>
        </p:spPr>
        <p:txBody>
          <a:bodyPr wrap="square">
            <a:spAutoFit/>
          </a:bodyPr>
          <a:lstStyle/>
          <a:p>
            <a:r>
              <a:rPr lang="en-US" sz="3500" dirty="0">
                <a:solidFill>
                  <a:srgbClr val="518EB2"/>
                </a:solidFill>
              </a:rPr>
              <a:t>- </a:t>
            </a:r>
            <a:r>
              <a:rPr lang="en-US" sz="3500" dirty="0" err="1">
                <a:solidFill>
                  <a:srgbClr val="518EB2"/>
                </a:solidFill>
              </a:rPr>
              <a:t>SmartPower</a:t>
            </a:r>
            <a:r>
              <a:rPr lang="en-US" sz="3500" dirty="0">
                <a:solidFill>
                  <a:srgbClr val="518EB2"/>
                </a:solidFill>
              </a:rPr>
              <a:t> PDU Pro</a:t>
            </a:r>
          </a:p>
        </p:txBody>
      </p:sp>
      <p:pic>
        <p:nvPicPr>
          <p:cNvPr id="6" name="Picture 5">
            <a:extLst>
              <a:ext uri="{FF2B5EF4-FFF2-40B4-BE49-F238E27FC236}">
                <a16:creationId xmlns:a16="http://schemas.microsoft.com/office/drawing/2014/main" id="{6BB80DA8-4870-3C84-E058-95F5ECC6E8A4}"/>
              </a:ext>
            </a:extLst>
          </p:cNvPr>
          <p:cNvPicPr>
            <a:picLocks noChangeAspect="1"/>
          </p:cNvPicPr>
          <p:nvPr/>
        </p:nvPicPr>
        <p:blipFill>
          <a:blip r:embed="rId9"/>
          <a:stretch>
            <a:fillRect/>
          </a:stretch>
        </p:blipFill>
        <p:spPr>
          <a:xfrm>
            <a:off x="7529798" y="2818855"/>
            <a:ext cx="4326483" cy="1220290"/>
          </a:xfrm>
          <a:prstGeom prst="rect">
            <a:avLst/>
          </a:prstGeom>
        </p:spPr>
      </p:pic>
      <p:sp>
        <p:nvSpPr>
          <p:cNvPr id="7" name="TextBox 6">
            <a:extLst>
              <a:ext uri="{FF2B5EF4-FFF2-40B4-BE49-F238E27FC236}">
                <a16:creationId xmlns:a16="http://schemas.microsoft.com/office/drawing/2014/main" id="{B7F88B3E-F384-D80D-889A-09D4168CA120}"/>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4174271759"/>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Shape&#10;&#10;Description automatically generated with medium confidence">
            <a:extLst>
              <a:ext uri="{FF2B5EF4-FFF2-40B4-BE49-F238E27FC236}">
                <a16:creationId xmlns:a16="http://schemas.microsoft.com/office/drawing/2014/main" id="{895924C8-53A3-0828-76CB-AF5DB445C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873" y="155621"/>
            <a:ext cx="3462634" cy="768304"/>
          </a:xfrm>
          <a:prstGeom prst="rect">
            <a:avLst/>
          </a:prstGeom>
        </p:spPr>
      </p:pic>
      <p:pic>
        <p:nvPicPr>
          <p:cNvPr id="3" name="Picture 2" descr="POWERED BY UBIQUITI">
            <a:hlinkClick r:id="rId6" action="ppaction://hlinksldjump"/>
            <a:extLst>
              <a:ext uri="{FF2B5EF4-FFF2-40B4-BE49-F238E27FC236}">
                <a16:creationId xmlns:a16="http://schemas.microsoft.com/office/drawing/2014/main" id="{518FBFFE-9824-7FFD-498A-90EF21647F8B}"/>
              </a:ext>
            </a:extLst>
          </p:cNvPr>
          <p:cNvPicPr>
            <a:picLocks noChangeAspect="1"/>
          </p:cNvPicPr>
          <p:nvPr/>
        </p:nvPicPr>
        <p:blipFill>
          <a:blip r:embed="rId7"/>
          <a:stretch>
            <a:fillRect/>
          </a:stretch>
        </p:blipFill>
        <p:spPr>
          <a:xfrm>
            <a:off x="9117872" y="115405"/>
            <a:ext cx="1271743" cy="582176"/>
          </a:xfrm>
          <a:prstGeom prst="rect">
            <a:avLst/>
          </a:prstGeom>
        </p:spPr>
      </p:pic>
      <p:sp>
        <p:nvSpPr>
          <p:cNvPr id="4" name="Title 1">
            <a:extLst>
              <a:ext uri="{FF2B5EF4-FFF2-40B4-BE49-F238E27FC236}">
                <a16:creationId xmlns:a16="http://schemas.microsoft.com/office/drawing/2014/main" id="{04AF889B-DB29-B221-4B22-9530A0AC3456}"/>
              </a:ext>
            </a:extLst>
          </p:cNvPr>
          <p:cNvSpPr txBox="1">
            <a:spLocks/>
          </p:cNvSpPr>
          <p:nvPr/>
        </p:nvSpPr>
        <p:spPr>
          <a:xfrm>
            <a:off x="543347" y="1598263"/>
            <a:ext cx="6523480" cy="366147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A backup power unit that provides full redundancy for rack-mounted UniFi devices.</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1,250W total DC power supply</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(8) USP DC ports for UniFi devices</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(1) GbE RJ45 management port</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(1) 110V AC port for an ISP modem</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(1) 48V DC port for an external battery</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p:txBody>
      </p:sp>
      <p:sp>
        <p:nvSpPr>
          <p:cNvPr id="5" name="TextBox 4">
            <a:extLst>
              <a:ext uri="{FF2B5EF4-FFF2-40B4-BE49-F238E27FC236}">
                <a16:creationId xmlns:a16="http://schemas.microsoft.com/office/drawing/2014/main" id="{6E2761D8-399D-41F3-9D4B-F53602BC337E}"/>
              </a:ext>
            </a:extLst>
          </p:cNvPr>
          <p:cNvSpPr txBox="1"/>
          <p:nvPr/>
        </p:nvSpPr>
        <p:spPr>
          <a:xfrm>
            <a:off x="3582507" y="219786"/>
            <a:ext cx="6346069" cy="630942"/>
          </a:xfrm>
          <a:prstGeom prst="rect">
            <a:avLst/>
          </a:prstGeom>
          <a:noFill/>
        </p:spPr>
        <p:txBody>
          <a:bodyPr wrap="square">
            <a:spAutoFit/>
          </a:bodyPr>
          <a:lstStyle/>
          <a:p>
            <a:r>
              <a:rPr lang="en-US" sz="3500" dirty="0">
                <a:solidFill>
                  <a:srgbClr val="518EB2"/>
                </a:solidFill>
              </a:rPr>
              <a:t>- </a:t>
            </a:r>
            <a:r>
              <a:rPr lang="en-US" sz="3500" dirty="0" err="1">
                <a:solidFill>
                  <a:srgbClr val="518EB2"/>
                </a:solidFill>
              </a:rPr>
              <a:t>SmartPower</a:t>
            </a:r>
            <a:r>
              <a:rPr lang="en-US" sz="3500" dirty="0">
                <a:solidFill>
                  <a:srgbClr val="518EB2"/>
                </a:solidFill>
              </a:rPr>
              <a:t> RPS Pro</a:t>
            </a:r>
          </a:p>
        </p:txBody>
      </p:sp>
      <p:pic>
        <p:nvPicPr>
          <p:cNvPr id="6" name="Picture 5">
            <a:extLst>
              <a:ext uri="{FF2B5EF4-FFF2-40B4-BE49-F238E27FC236}">
                <a16:creationId xmlns:a16="http://schemas.microsoft.com/office/drawing/2014/main" id="{DE39424D-E304-0706-E7E5-F4E9AB5B10A2}"/>
              </a:ext>
            </a:extLst>
          </p:cNvPr>
          <p:cNvPicPr>
            <a:picLocks noChangeAspect="1"/>
          </p:cNvPicPr>
          <p:nvPr/>
        </p:nvPicPr>
        <p:blipFill>
          <a:blip r:embed="rId9"/>
          <a:stretch>
            <a:fillRect/>
          </a:stretch>
        </p:blipFill>
        <p:spPr>
          <a:xfrm>
            <a:off x="7602968" y="2637749"/>
            <a:ext cx="3836118" cy="1582502"/>
          </a:xfrm>
          <a:prstGeom prst="rect">
            <a:avLst/>
          </a:prstGeom>
        </p:spPr>
      </p:pic>
      <p:sp>
        <p:nvSpPr>
          <p:cNvPr id="7" name="TextBox 6">
            <a:extLst>
              <a:ext uri="{FF2B5EF4-FFF2-40B4-BE49-F238E27FC236}">
                <a16:creationId xmlns:a16="http://schemas.microsoft.com/office/drawing/2014/main" id="{E3459848-55C2-88D9-3CF6-D04D3C378F9A}"/>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5685366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Shape&#10;&#10;Description automatically generated with medium confidence">
            <a:extLst>
              <a:ext uri="{FF2B5EF4-FFF2-40B4-BE49-F238E27FC236}">
                <a16:creationId xmlns:a16="http://schemas.microsoft.com/office/drawing/2014/main" id="{895924C8-53A3-0828-76CB-AF5DB445CA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873" y="155621"/>
            <a:ext cx="3462634" cy="768304"/>
          </a:xfrm>
          <a:prstGeom prst="rect">
            <a:avLst/>
          </a:prstGeom>
        </p:spPr>
      </p:pic>
      <p:pic>
        <p:nvPicPr>
          <p:cNvPr id="3" name="Picture 2" descr="POWERED BY UBIQUITI">
            <a:hlinkClick r:id="rId6" action="ppaction://hlinksldjump"/>
            <a:extLst>
              <a:ext uri="{FF2B5EF4-FFF2-40B4-BE49-F238E27FC236}">
                <a16:creationId xmlns:a16="http://schemas.microsoft.com/office/drawing/2014/main" id="{518FBFFE-9824-7FFD-498A-90EF21647F8B}"/>
              </a:ext>
            </a:extLst>
          </p:cNvPr>
          <p:cNvPicPr>
            <a:picLocks noChangeAspect="1"/>
          </p:cNvPicPr>
          <p:nvPr/>
        </p:nvPicPr>
        <p:blipFill>
          <a:blip r:embed="rId7"/>
          <a:stretch>
            <a:fillRect/>
          </a:stretch>
        </p:blipFill>
        <p:spPr>
          <a:xfrm>
            <a:off x="9117872" y="115405"/>
            <a:ext cx="1271743" cy="582176"/>
          </a:xfrm>
          <a:prstGeom prst="rect">
            <a:avLst/>
          </a:prstGeom>
        </p:spPr>
      </p:pic>
      <p:sp>
        <p:nvSpPr>
          <p:cNvPr id="4" name="Title 1">
            <a:extLst>
              <a:ext uri="{FF2B5EF4-FFF2-40B4-BE49-F238E27FC236}">
                <a16:creationId xmlns:a16="http://schemas.microsoft.com/office/drawing/2014/main" id="{A7F022DD-6E87-6C02-7559-1EC31065FC7A}"/>
              </a:ext>
            </a:extLst>
          </p:cNvPr>
          <p:cNvSpPr txBox="1">
            <a:spLocks/>
          </p:cNvSpPr>
          <p:nvPr/>
        </p:nvSpPr>
        <p:spPr>
          <a:xfrm>
            <a:off x="571922" y="1598263"/>
            <a:ext cx="6523480" cy="366147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950W backup power unit that provides full redundancy for rack-mounted UniFi devices.</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950W total DC power supply</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(6) USP DC ports</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(1) GbE RJ45 port</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1.3" LCM color touchscreen</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p:txBody>
      </p:sp>
      <p:sp>
        <p:nvSpPr>
          <p:cNvPr id="5" name="TextBox 4">
            <a:extLst>
              <a:ext uri="{FF2B5EF4-FFF2-40B4-BE49-F238E27FC236}">
                <a16:creationId xmlns:a16="http://schemas.microsoft.com/office/drawing/2014/main" id="{9E45A8BB-1678-CFA5-71C6-D2694996AE07}"/>
              </a:ext>
            </a:extLst>
          </p:cNvPr>
          <p:cNvSpPr txBox="1"/>
          <p:nvPr/>
        </p:nvSpPr>
        <p:spPr>
          <a:xfrm>
            <a:off x="3582507" y="222875"/>
            <a:ext cx="6346069" cy="630942"/>
          </a:xfrm>
          <a:prstGeom prst="rect">
            <a:avLst/>
          </a:prstGeom>
          <a:noFill/>
        </p:spPr>
        <p:txBody>
          <a:bodyPr wrap="square">
            <a:spAutoFit/>
          </a:bodyPr>
          <a:lstStyle/>
          <a:p>
            <a:r>
              <a:rPr lang="en-US" sz="3500" dirty="0">
                <a:solidFill>
                  <a:srgbClr val="518EB2"/>
                </a:solidFill>
              </a:rPr>
              <a:t>- </a:t>
            </a:r>
            <a:r>
              <a:rPr lang="en-US" sz="3500" dirty="0" err="1">
                <a:solidFill>
                  <a:srgbClr val="518EB2"/>
                </a:solidFill>
              </a:rPr>
              <a:t>SmartPower</a:t>
            </a:r>
            <a:r>
              <a:rPr lang="en-US" sz="3500" dirty="0">
                <a:solidFill>
                  <a:srgbClr val="518EB2"/>
                </a:solidFill>
              </a:rPr>
              <a:t> RPS Pro</a:t>
            </a:r>
          </a:p>
        </p:txBody>
      </p:sp>
      <p:pic>
        <p:nvPicPr>
          <p:cNvPr id="6" name="Picture 5">
            <a:extLst>
              <a:ext uri="{FF2B5EF4-FFF2-40B4-BE49-F238E27FC236}">
                <a16:creationId xmlns:a16="http://schemas.microsoft.com/office/drawing/2014/main" id="{AA00025A-7C78-3FDB-F27D-D56E8C9D3F1B}"/>
              </a:ext>
            </a:extLst>
          </p:cNvPr>
          <p:cNvPicPr>
            <a:picLocks noChangeAspect="1"/>
          </p:cNvPicPr>
          <p:nvPr/>
        </p:nvPicPr>
        <p:blipFill>
          <a:blip r:embed="rId9"/>
          <a:stretch>
            <a:fillRect/>
          </a:stretch>
        </p:blipFill>
        <p:spPr>
          <a:xfrm>
            <a:off x="7293595" y="3247566"/>
            <a:ext cx="4420217" cy="752580"/>
          </a:xfrm>
          <a:prstGeom prst="rect">
            <a:avLst/>
          </a:prstGeom>
        </p:spPr>
      </p:pic>
      <p:sp>
        <p:nvSpPr>
          <p:cNvPr id="7" name="TextBox 6">
            <a:extLst>
              <a:ext uri="{FF2B5EF4-FFF2-40B4-BE49-F238E27FC236}">
                <a16:creationId xmlns:a16="http://schemas.microsoft.com/office/drawing/2014/main" id="{12CD606E-C1FD-B010-CA3C-711F1155C5CF}"/>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510190023"/>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3" name="Picture 2" descr="POWERED BY UBIQUITI">
            <a:hlinkClick r:id="rId5" action="ppaction://hlinksldjump"/>
            <a:extLst>
              <a:ext uri="{FF2B5EF4-FFF2-40B4-BE49-F238E27FC236}">
                <a16:creationId xmlns:a16="http://schemas.microsoft.com/office/drawing/2014/main" id="{518FBFFE-9824-7FFD-498A-90EF21647F8B}"/>
              </a:ext>
            </a:extLst>
          </p:cNvPr>
          <p:cNvPicPr>
            <a:picLocks noChangeAspect="1"/>
          </p:cNvPicPr>
          <p:nvPr/>
        </p:nvPicPr>
        <p:blipFill>
          <a:blip r:embed="rId6"/>
          <a:stretch>
            <a:fillRect/>
          </a:stretch>
        </p:blipFill>
        <p:spPr>
          <a:xfrm>
            <a:off x="9117872" y="115405"/>
            <a:ext cx="1271743" cy="582176"/>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1F46D4EE-B852-6363-1839-AFA6E5CE42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603" y="193183"/>
            <a:ext cx="4816792" cy="700624"/>
          </a:xfrm>
          <a:prstGeom prst="rect">
            <a:avLst/>
          </a:prstGeom>
        </p:spPr>
      </p:pic>
      <p:sp>
        <p:nvSpPr>
          <p:cNvPr id="8" name="Title 1">
            <a:extLst>
              <a:ext uri="{FF2B5EF4-FFF2-40B4-BE49-F238E27FC236}">
                <a16:creationId xmlns:a16="http://schemas.microsoft.com/office/drawing/2014/main" id="{4397D74E-361C-9C67-B686-216729860E86}"/>
              </a:ext>
            </a:extLst>
          </p:cNvPr>
          <p:cNvSpPr txBox="1">
            <a:spLocks/>
          </p:cNvSpPr>
          <p:nvPr/>
        </p:nvSpPr>
        <p:spPr>
          <a:xfrm>
            <a:off x="613826" y="1079454"/>
            <a:ext cx="6523480" cy="43061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BullsEye’s Smart Connect empowers and restricts to all types on options your employees and your guests based on the rules you have configured.</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U</a:t>
            </a: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ID – Employee Access Management for Physical &amp; Virtual </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Inter-active Touch Displays Access</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Door &amp; Gate Access Management</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Connection Cast Access</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Wi-Fi Access </a:t>
            </a: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Smart EV Station</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p:txBody>
      </p:sp>
      <p:pic>
        <p:nvPicPr>
          <p:cNvPr id="9" name="Picture 8">
            <a:extLst>
              <a:ext uri="{FF2B5EF4-FFF2-40B4-BE49-F238E27FC236}">
                <a16:creationId xmlns:a16="http://schemas.microsoft.com/office/drawing/2014/main" id="{4DC3339C-4577-2EC4-053C-04AC2260A3E7}"/>
              </a:ext>
            </a:extLst>
          </p:cNvPr>
          <p:cNvPicPr>
            <a:picLocks noChangeAspect="1"/>
          </p:cNvPicPr>
          <p:nvPr/>
        </p:nvPicPr>
        <p:blipFill>
          <a:blip r:embed="rId9"/>
          <a:stretch>
            <a:fillRect/>
          </a:stretch>
        </p:blipFill>
        <p:spPr>
          <a:xfrm>
            <a:off x="7061018" y="1079454"/>
            <a:ext cx="3711020" cy="4938051"/>
          </a:xfrm>
          <a:prstGeom prst="rect">
            <a:avLst/>
          </a:prstGeom>
        </p:spPr>
      </p:pic>
      <p:sp>
        <p:nvSpPr>
          <p:cNvPr id="10" name="TextBox 9">
            <a:extLst>
              <a:ext uri="{FF2B5EF4-FFF2-40B4-BE49-F238E27FC236}">
                <a16:creationId xmlns:a16="http://schemas.microsoft.com/office/drawing/2014/main" id="{27B881F5-37D3-7095-C444-D9CF96D1DF98}"/>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5113491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A picture containing icon&#10;&#10;Description automatically generated">
            <a:extLst>
              <a:ext uri="{FF2B5EF4-FFF2-40B4-BE49-F238E27FC236}">
                <a16:creationId xmlns:a16="http://schemas.microsoft.com/office/drawing/2014/main" id="{3BC55789-B18A-8DDB-8754-C95E2AFFB9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29" y="14456"/>
            <a:ext cx="1024217" cy="853514"/>
          </a:xfrm>
          <a:prstGeom prst="rect">
            <a:avLst/>
          </a:prstGeom>
        </p:spPr>
      </p:pic>
      <p:sp>
        <p:nvSpPr>
          <p:cNvPr id="3" name="TextBox 2">
            <a:extLst>
              <a:ext uri="{FF2B5EF4-FFF2-40B4-BE49-F238E27FC236}">
                <a16:creationId xmlns:a16="http://schemas.microsoft.com/office/drawing/2014/main" id="{4BF50AEB-D4BC-F2C0-BBF2-9E966D04EB18}"/>
              </a:ext>
            </a:extLst>
          </p:cNvPr>
          <p:cNvSpPr txBox="1"/>
          <p:nvPr/>
        </p:nvSpPr>
        <p:spPr>
          <a:xfrm>
            <a:off x="8740193" y="77080"/>
            <a:ext cx="15280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4" name="Picture 3">
            <a:extLst>
              <a:ext uri="{FF2B5EF4-FFF2-40B4-BE49-F238E27FC236}">
                <a16:creationId xmlns:a16="http://schemas.microsoft.com/office/drawing/2014/main" id="{F65B4F28-E72E-8D8F-E31A-5A0BDE2E5E82}"/>
              </a:ext>
            </a:extLst>
          </p:cNvPr>
          <p:cNvPicPr>
            <a:picLocks noChangeAspect="1"/>
          </p:cNvPicPr>
          <p:nvPr/>
        </p:nvPicPr>
        <p:blipFill>
          <a:blip r:embed="rId6"/>
          <a:srcRect/>
          <a:stretch/>
        </p:blipFill>
        <p:spPr>
          <a:xfrm>
            <a:off x="8624121" y="446412"/>
            <a:ext cx="1760204" cy="268255"/>
          </a:xfrm>
          <a:prstGeom prst="rect">
            <a:avLst/>
          </a:prstGeom>
        </p:spPr>
      </p:pic>
      <p:sp>
        <p:nvSpPr>
          <p:cNvPr id="5" name="Title 1">
            <a:extLst>
              <a:ext uri="{FF2B5EF4-FFF2-40B4-BE49-F238E27FC236}">
                <a16:creationId xmlns:a16="http://schemas.microsoft.com/office/drawing/2014/main" id="{753C5B09-43CC-A645-C153-20AF4D7FA65D}"/>
              </a:ext>
            </a:extLst>
          </p:cNvPr>
          <p:cNvSpPr>
            <a:spLocks noGrp="1"/>
          </p:cNvSpPr>
          <p:nvPr>
            <p:ph type="title"/>
          </p:nvPr>
        </p:nvSpPr>
        <p:spPr>
          <a:xfrm>
            <a:off x="1250618" y="126859"/>
            <a:ext cx="7965609" cy="876821"/>
          </a:xfrm>
        </p:spPr>
        <p:txBody>
          <a:bodyPr>
            <a:normAutofit/>
          </a:bodyPr>
          <a:lstStyle/>
          <a:p>
            <a:r>
              <a:rPr lang="en-US" sz="4000" dirty="0">
                <a:solidFill>
                  <a:srgbClr val="518EB2"/>
                </a:solidFill>
              </a:rPr>
              <a:t>VCE-680</a:t>
            </a:r>
            <a:endParaRPr lang="en-US" dirty="0">
              <a:solidFill>
                <a:srgbClr val="518EB2"/>
              </a:solidFill>
            </a:endParaRPr>
          </a:p>
        </p:txBody>
      </p:sp>
      <p:pic>
        <p:nvPicPr>
          <p:cNvPr id="6" name="Picture 5">
            <a:extLst>
              <a:ext uri="{FF2B5EF4-FFF2-40B4-BE49-F238E27FC236}">
                <a16:creationId xmlns:a16="http://schemas.microsoft.com/office/drawing/2014/main" id="{8C33947E-57E0-472D-7601-7545A803A7A7}"/>
              </a:ext>
            </a:extLst>
          </p:cNvPr>
          <p:cNvPicPr>
            <a:picLocks noChangeAspect="1"/>
          </p:cNvPicPr>
          <p:nvPr/>
        </p:nvPicPr>
        <p:blipFill>
          <a:blip r:embed="rId7"/>
          <a:stretch>
            <a:fillRect/>
          </a:stretch>
        </p:blipFill>
        <p:spPr>
          <a:xfrm>
            <a:off x="622437" y="1057400"/>
            <a:ext cx="7004070" cy="2856682"/>
          </a:xfrm>
          <a:prstGeom prst="rect">
            <a:avLst/>
          </a:prstGeom>
        </p:spPr>
      </p:pic>
      <p:sp>
        <p:nvSpPr>
          <p:cNvPr id="7" name="Title 1">
            <a:extLst>
              <a:ext uri="{FF2B5EF4-FFF2-40B4-BE49-F238E27FC236}">
                <a16:creationId xmlns:a16="http://schemas.microsoft.com/office/drawing/2014/main" id="{8B76DCFD-DFAA-B727-BB43-19566EA89BF9}"/>
              </a:ext>
            </a:extLst>
          </p:cNvPr>
          <p:cNvSpPr txBox="1">
            <a:spLocks/>
          </p:cNvSpPr>
          <p:nvPr/>
        </p:nvSpPr>
        <p:spPr>
          <a:xfrm>
            <a:off x="622437" y="4103512"/>
            <a:ext cx="7118228" cy="1786733"/>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spcAft>
                <a:spcPts val="600"/>
              </a:spcAft>
            </a:pPr>
            <a:r>
              <a:rPr lang="en-US" sz="1800" dirty="0">
                <a:solidFill>
                  <a:schemeClr val="accent4"/>
                </a:solidFill>
                <a:latin typeface="+mn-lt"/>
              </a:rPr>
              <a:t>SD-WAN Edge</a:t>
            </a:r>
          </a:p>
          <a:p>
            <a:pPr marL="457200" indent="-457200">
              <a:spcAft>
                <a:spcPts val="600"/>
              </a:spcAft>
              <a:buClr>
                <a:schemeClr val="accent1"/>
              </a:buClr>
              <a:buFont typeface="Arial" panose="020B0604020202020204" pitchFamily="34" charset="0"/>
              <a:buChar char="•"/>
            </a:pPr>
            <a:r>
              <a:rPr lang="en-US" sz="1800" b="0" dirty="0">
                <a:latin typeface="+mn-lt"/>
              </a:rPr>
              <a:t>(6) LAN / WAN Gigabit RJ-45 ports</a:t>
            </a:r>
          </a:p>
          <a:p>
            <a:pPr marL="457200" indent="-457200">
              <a:spcAft>
                <a:spcPts val="600"/>
              </a:spcAft>
              <a:buClr>
                <a:schemeClr val="accent1"/>
              </a:buClr>
              <a:buFont typeface="Arial" panose="020B0604020202020204" pitchFamily="34" charset="0"/>
              <a:buChar char="•"/>
            </a:pPr>
            <a:r>
              <a:rPr lang="en-US" sz="1800" b="0" dirty="0">
                <a:latin typeface="+mn-lt"/>
              </a:rPr>
              <a:t>(2) </a:t>
            </a:r>
            <a:r>
              <a:rPr lang="nl-NL" sz="1800" b="0" dirty="0">
                <a:latin typeface="+mn-lt"/>
              </a:rPr>
              <a:t>LAN / WAN 1G/10G SFP+ ports</a:t>
            </a:r>
            <a:endParaRPr lang="en-US" sz="1800" b="0" dirty="0">
              <a:latin typeface="+mn-lt"/>
            </a:endParaRPr>
          </a:p>
          <a:p>
            <a:pPr marL="457200" indent="-457200">
              <a:spcAft>
                <a:spcPts val="600"/>
              </a:spcAft>
              <a:buClr>
                <a:schemeClr val="accent1"/>
              </a:buClr>
              <a:buFont typeface="Arial" panose="020B0604020202020204" pitchFamily="34" charset="0"/>
              <a:buChar char="•"/>
            </a:pPr>
            <a:r>
              <a:rPr lang="en-US" sz="1800" b="0" dirty="0">
                <a:latin typeface="+mn-lt"/>
              </a:rPr>
              <a:t>(2) USB 3.0 ports</a:t>
            </a:r>
          </a:p>
          <a:p>
            <a:pPr marL="457200" indent="-457200">
              <a:spcAft>
                <a:spcPts val="600"/>
              </a:spcAft>
              <a:buClr>
                <a:schemeClr val="accent1"/>
              </a:buClr>
              <a:buFont typeface="Arial" panose="020B0604020202020204" pitchFamily="34" charset="0"/>
              <a:buChar char="•"/>
            </a:pPr>
            <a:r>
              <a:rPr lang="en-US" sz="1800" b="0" dirty="0">
                <a:latin typeface="+mn-lt"/>
              </a:rPr>
              <a:t>Integrated Wi-Fi</a:t>
            </a:r>
          </a:p>
          <a:p>
            <a:pPr marL="457200" indent="-457200">
              <a:spcAft>
                <a:spcPts val="600"/>
              </a:spcAft>
              <a:buClr>
                <a:schemeClr val="accent1"/>
              </a:buClr>
              <a:buFont typeface="Arial" panose="020B0604020202020204" pitchFamily="34" charset="0"/>
              <a:buChar char="•"/>
            </a:pPr>
            <a:r>
              <a:rPr lang="en-US" sz="1800" b="0" dirty="0">
                <a:latin typeface="+mn-lt"/>
              </a:rPr>
              <a:t>2 Gbps Max Throughput </a:t>
            </a:r>
          </a:p>
        </p:txBody>
      </p:sp>
      <p:sp>
        <p:nvSpPr>
          <p:cNvPr id="8" name="TextBox 7">
            <a:extLst>
              <a:ext uri="{FF2B5EF4-FFF2-40B4-BE49-F238E27FC236}">
                <a16:creationId xmlns:a16="http://schemas.microsoft.com/office/drawing/2014/main" id="{69540D48-C3EE-8042-78F7-13E110E014C7}"/>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82943493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3" name="Picture 2" descr="POWERED BY UBIQUITI">
            <a:hlinkClick r:id="rId5" action="ppaction://hlinksldjump"/>
            <a:extLst>
              <a:ext uri="{FF2B5EF4-FFF2-40B4-BE49-F238E27FC236}">
                <a16:creationId xmlns:a16="http://schemas.microsoft.com/office/drawing/2014/main" id="{518FBFFE-9824-7FFD-498A-90EF21647F8B}"/>
              </a:ext>
            </a:extLst>
          </p:cNvPr>
          <p:cNvPicPr>
            <a:picLocks noChangeAspect="1"/>
          </p:cNvPicPr>
          <p:nvPr/>
        </p:nvPicPr>
        <p:blipFill>
          <a:blip r:embed="rId6"/>
          <a:stretch>
            <a:fillRect/>
          </a:stretch>
        </p:blipFill>
        <p:spPr>
          <a:xfrm>
            <a:off x="9117872" y="115405"/>
            <a:ext cx="1271743" cy="582176"/>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1F46D4EE-B852-6363-1839-AFA6E5CE42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603" y="193183"/>
            <a:ext cx="4816792" cy="700624"/>
          </a:xfrm>
          <a:prstGeom prst="rect">
            <a:avLst/>
          </a:prstGeom>
        </p:spPr>
      </p:pic>
      <p:sp>
        <p:nvSpPr>
          <p:cNvPr id="2" name="Title 1">
            <a:extLst>
              <a:ext uri="{FF2B5EF4-FFF2-40B4-BE49-F238E27FC236}">
                <a16:creationId xmlns:a16="http://schemas.microsoft.com/office/drawing/2014/main" id="{95B32581-B380-CE3A-904A-96D2F5C48013}"/>
              </a:ext>
            </a:extLst>
          </p:cNvPr>
          <p:cNvSpPr txBox="1">
            <a:spLocks/>
          </p:cNvSpPr>
          <p:nvPr/>
        </p:nvSpPr>
        <p:spPr>
          <a:xfrm>
            <a:off x="699211" y="1597974"/>
            <a:ext cx="6865204" cy="36217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7" HD PoE touchscreen designed for UniFi Connect</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Optional Hardware 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UniFi Protect support (Kiosk mode locking, multi-cam grid-view)</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Advanced digital signage capability</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Ideal for interactive point-of-sale web application use cases</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Included table stand</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Multiple mounting options </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p:txBody>
      </p:sp>
      <p:sp>
        <p:nvSpPr>
          <p:cNvPr id="4" name="TextBox 3">
            <a:extLst>
              <a:ext uri="{FF2B5EF4-FFF2-40B4-BE49-F238E27FC236}">
                <a16:creationId xmlns:a16="http://schemas.microsoft.com/office/drawing/2014/main" id="{DE945995-B5FB-4A51-A1B6-763CAE172F9C}"/>
              </a:ext>
            </a:extLst>
          </p:cNvPr>
          <p:cNvSpPr txBox="1"/>
          <p:nvPr/>
        </p:nvSpPr>
        <p:spPr>
          <a:xfrm>
            <a:off x="5032395" y="232812"/>
            <a:ext cx="6346069" cy="630942"/>
          </a:xfrm>
          <a:prstGeom prst="rect">
            <a:avLst/>
          </a:prstGeom>
          <a:noFill/>
        </p:spPr>
        <p:txBody>
          <a:bodyPr wrap="square">
            <a:spAutoFit/>
          </a:bodyPr>
          <a:lstStyle/>
          <a:p>
            <a:r>
              <a:rPr lang="en-US" sz="3500" dirty="0">
                <a:solidFill>
                  <a:srgbClr val="518EB2"/>
                </a:solidFill>
              </a:rPr>
              <a:t>- 7” DISPLAY</a:t>
            </a:r>
          </a:p>
        </p:txBody>
      </p:sp>
      <p:pic>
        <p:nvPicPr>
          <p:cNvPr id="5" name="Picture 4">
            <a:extLst>
              <a:ext uri="{FF2B5EF4-FFF2-40B4-BE49-F238E27FC236}">
                <a16:creationId xmlns:a16="http://schemas.microsoft.com/office/drawing/2014/main" id="{55011430-7397-6DF5-5499-C178B173C2DB}"/>
              </a:ext>
            </a:extLst>
          </p:cNvPr>
          <p:cNvPicPr>
            <a:picLocks noChangeAspect="1"/>
          </p:cNvPicPr>
          <p:nvPr/>
        </p:nvPicPr>
        <p:blipFill>
          <a:blip r:embed="rId9"/>
          <a:stretch>
            <a:fillRect/>
          </a:stretch>
        </p:blipFill>
        <p:spPr>
          <a:xfrm>
            <a:off x="7714648" y="1597974"/>
            <a:ext cx="2674967" cy="3621726"/>
          </a:xfrm>
          <a:prstGeom prst="rect">
            <a:avLst/>
          </a:prstGeom>
        </p:spPr>
      </p:pic>
      <p:sp>
        <p:nvSpPr>
          <p:cNvPr id="6" name="TextBox 5">
            <a:extLst>
              <a:ext uri="{FF2B5EF4-FFF2-40B4-BE49-F238E27FC236}">
                <a16:creationId xmlns:a16="http://schemas.microsoft.com/office/drawing/2014/main" id="{041BF6D2-617D-09B1-4305-D173BA575679}"/>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4040896636"/>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3" name="Picture 2" descr="POWERED BY UBIQUITI">
            <a:hlinkClick r:id="rId5" action="ppaction://hlinksldjump"/>
            <a:extLst>
              <a:ext uri="{FF2B5EF4-FFF2-40B4-BE49-F238E27FC236}">
                <a16:creationId xmlns:a16="http://schemas.microsoft.com/office/drawing/2014/main" id="{518FBFFE-9824-7FFD-498A-90EF21647F8B}"/>
              </a:ext>
            </a:extLst>
          </p:cNvPr>
          <p:cNvPicPr>
            <a:picLocks noChangeAspect="1"/>
          </p:cNvPicPr>
          <p:nvPr/>
        </p:nvPicPr>
        <p:blipFill>
          <a:blip r:embed="rId6"/>
          <a:stretch>
            <a:fillRect/>
          </a:stretch>
        </p:blipFill>
        <p:spPr>
          <a:xfrm>
            <a:off x="9117872" y="115405"/>
            <a:ext cx="1271743" cy="582176"/>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1F46D4EE-B852-6363-1839-AFA6E5CE42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603" y="193183"/>
            <a:ext cx="4816792" cy="700624"/>
          </a:xfrm>
          <a:prstGeom prst="rect">
            <a:avLst/>
          </a:prstGeom>
        </p:spPr>
      </p:pic>
      <p:sp>
        <p:nvSpPr>
          <p:cNvPr id="2" name="Title 1">
            <a:extLst>
              <a:ext uri="{FF2B5EF4-FFF2-40B4-BE49-F238E27FC236}">
                <a16:creationId xmlns:a16="http://schemas.microsoft.com/office/drawing/2014/main" id="{62316BC2-9876-71DA-C859-AD69DEA4B3D2}"/>
              </a:ext>
            </a:extLst>
          </p:cNvPr>
          <p:cNvSpPr txBox="1">
            <a:spLocks/>
          </p:cNvSpPr>
          <p:nvPr/>
        </p:nvSpPr>
        <p:spPr>
          <a:xfrm>
            <a:off x="624167" y="1618137"/>
            <a:ext cx="6865204" cy="36217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13.3" Full HD PoE+ touchscreen designed for UniFi Connect</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Optional Hardware 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UniFi Protect support (Kiosk mode locking, multi-cam grid-view)</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Advanced digital signage capability</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Ideal for interactive point-of-sale web application use cases</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Included table stand</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Multiple mounting options</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p:txBody>
      </p:sp>
      <p:sp>
        <p:nvSpPr>
          <p:cNvPr id="4" name="TextBox 3">
            <a:extLst>
              <a:ext uri="{FF2B5EF4-FFF2-40B4-BE49-F238E27FC236}">
                <a16:creationId xmlns:a16="http://schemas.microsoft.com/office/drawing/2014/main" id="{35D44A82-2C2B-B979-5A05-8818D330B36E}"/>
              </a:ext>
            </a:extLst>
          </p:cNvPr>
          <p:cNvSpPr txBox="1"/>
          <p:nvPr/>
        </p:nvSpPr>
        <p:spPr>
          <a:xfrm>
            <a:off x="5048890" y="228024"/>
            <a:ext cx="6346069" cy="630942"/>
          </a:xfrm>
          <a:prstGeom prst="rect">
            <a:avLst/>
          </a:prstGeom>
          <a:noFill/>
        </p:spPr>
        <p:txBody>
          <a:bodyPr wrap="square">
            <a:spAutoFit/>
          </a:bodyPr>
          <a:lstStyle/>
          <a:p>
            <a:r>
              <a:rPr lang="en-US" sz="3500" dirty="0">
                <a:solidFill>
                  <a:srgbClr val="518EB2"/>
                </a:solidFill>
              </a:rPr>
              <a:t>- 13” DISPLAY</a:t>
            </a:r>
          </a:p>
        </p:txBody>
      </p:sp>
      <p:pic>
        <p:nvPicPr>
          <p:cNvPr id="5" name="Picture 4">
            <a:extLst>
              <a:ext uri="{FF2B5EF4-FFF2-40B4-BE49-F238E27FC236}">
                <a16:creationId xmlns:a16="http://schemas.microsoft.com/office/drawing/2014/main" id="{601D49C1-603E-BAED-8EC3-89A63441CC0E}"/>
              </a:ext>
            </a:extLst>
          </p:cNvPr>
          <p:cNvPicPr>
            <a:picLocks noChangeAspect="1"/>
          </p:cNvPicPr>
          <p:nvPr/>
        </p:nvPicPr>
        <p:blipFill>
          <a:blip r:embed="rId9"/>
          <a:stretch>
            <a:fillRect/>
          </a:stretch>
        </p:blipFill>
        <p:spPr>
          <a:xfrm>
            <a:off x="7564415" y="1885798"/>
            <a:ext cx="3600953" cy="3400900"/>
          </a:xfrm>
          <a:prstGeom prst="rect">
            <a:avLst/>
          </a:prstGeom>
        </p:spPr>
      </p:pic>
      <p:sp>
        <p:nvSpPr>
          <p:cNvPr id="6" name="TextBox 5">
            <a:extLst>
              <a:ext uri="{FF2B5EF4-FFF2-40B4-BE49-F238E27FC236}">
                <a16:creationId xmlns:a16="http://schemas.microsoft.com/office/drawing/2014/main" id="{0EAABB09-4DE6-D754-87DF-525D961F27B6}"/>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56308160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3" name="Picture 2" descr="POWERED BY UBIQUITI">
            <a:hlinkClick r:id="rId5" action="ppaction://hlinksldjump"/>
            <a:extLst>
              <a:ext uri="{FF2B5EF4-FFF2-40B4-BE49-F238E27FC236}">
                <a16:creationId xmlns:a16="http://schemas.microsoft.com/office/drawing/2014/main" id="{518FBFFE-9824-7FFD-498A-90EF21647F8B}"/>
              </a:ext>
            </a:extLst>
          </p:cNvPr>
          <p:cNvPicPr>
            <a:picLocks noChangeAspect="1"/>
          </p:cNvPicPr>
          <p:nvPr/>
        </p:nvPicPr>
        <p:blipFill>
          <a:blip r:embed="rId6"/>
          <a:stretch>
            <a:fillRect/>
          </a:stretch>
        </p:blipFill>
        <p:spPr>
          <a:xfrm>
            <a:off x="9117872" y="115405"/>
            <a:ext cx="1271743" cy="582176"/>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1F46D4EE-B852-6363-1839-AFA6E5CE42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603" y="193183"/>
            <a:ext cx="4816792" cy="700624"/>
          </a:xfrm>
          <a:prstGeom prst="rect">
            <a:avLst/>
          </a:prstGeom>
        </p:spPr>
      </p:pic>
      <p:sp>
        <p:nvSpPr>
          <p:cNvPr id="2" name="Title 1">
            <a:extLst>
              <a:ext uri="{FF2B5EF4-FFF2-40B4-BE49-F238E27FC236}">
                <a16:creationId xmlns:a16="http://schemas.microsoft.com/office/drawing/2014/main" id="{6EDC5104-143F-2974-8BFB-4586A6562C3C}"/>
              </a:ext>
            </a:extLst>
          </p:cNvPr>
          <p:cNvSpPr txBox="1">
            <a:spLocks/>
          </p:cNvSpPr>
          <p:nvPr/>
        </p:nvSpPr>
        <p:spPr>
          <a:xfrm>
            <a:off x="624167" y="1618137"/>
            <a:ext cx="6865204" cy="36217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21.5" Full HD PoE++ touchscreen designed for UniFi Connect</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Optional Hardware 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UniFi Protect support (Kiosk mode locking, multi-cam grid-view)</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Advanced digital signage capability</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Ideal for interactive point-of-sale web application use cases</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Multiple mounting options</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p:txBody>
      </p:sp>
      <p:sp>
        <p:nvSpPr>
          <p:cNvPr id="4" name="TextBox 3">
            <a:extLst>
              <a:ext uri="{FF2B5EF4-FFF2-40B4-BE49-F238E27FC236}">
                <a16:creationId xmlns:a16="http://schemas.microsoft.com/office/drawing/2014/main" id="{0530E78D-3D9D-0DC4-98E3-848B7A9D91BA}"/>
              </a:ext>
            </a:extLst>
          </p:cNvPr>
          <p:cNvSpPr txBox="1"/>
          <p:nvPr/>
        </p:nvSpPr>
        <p:spPr>
          <a:xfrm>
            <a:off x="5032395" y="232812"/>
            <a:ext cx="6346069" cy="630942"/>
          </a:xfrm>
          <a:prstGeom prst="rect">
            <a:avLst/>
          </a:prstGeom>
          <a:noFill/>
        </p:spPr>
        <p:txBody>
          <a:bodyPr wrap="square">
            <a:spAutoFit/>
          </a:bodyPr>
          <a:lstStyle/>
          <a:p>
            <a:r>
              <a:rPr lang="en-US" sz="3500" dirty="0">
                <a:solidFill>
                  <a:srgbClr val="518EB2"/>
                </a:solidFill>
              </a:rPr>
              <a:t>- 21” DISPLAY</a:t>
            </a:r>
          </a:p>
        </p:txBody>
      </p:sp>
      <p:pic>
        <p:nvPicPr>
          <p:cNvPr id="5" name="Picture 4">
            <a:extLst>
              <a:ext uri="{FF2B5EF4-FFF2-40B4-BE49-F238E27FC236}">
                <a16:creationId xmlns:a16="http://schemas.microsoft.com/office/drawing/2014/main" id="{8F552886-1E05-D65E-8C4B-17528109D9B1}"/>
              </a:ext>
            </a:extLst>
          </p:cNvPr>
          <p:cNvPicPr>
            <a:picLocks noChangeAspect="1"/>
          </p:cNvPicPr>
          <p:nvPr/>
        </p:nvPicPr>
        <p:blipFill>
          <a:blip r:embed="rId9"/>
          <a:stretch>
            <a:fillRect/>
          </a:stretch>
        </p:blipFill>
        <p:spPr>
          <a:xfrm>
            <a:off x="7758504" y="1953985"/>
            <a:ext cx="3990478" cy="2950029"/>
          </a:xfrm>
          <a:prstGeom prst="rect">
            <a:avLst/>
          </a:prstGeom>
        </p:spPr>
      </p:pic>
      <p:sp>
        <p:nvSpPr>
          <p:cNvPr id="6" name="TextBox 5">
            <a:extLst>
              <a:ext uri="{FF2B5EF4-FFF2-40B4-BE49-F238E27FC236}">
                <a16:creationId xmlns:a16="http://schemas.microsoft.com/office/drawing/2014/main" id="{1EA031FF-45AE-47DB-2AA0-DC4A9BE51F5F}"/>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77447421"/>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3" name="Picture 2" descr="POWERED BY UBIQUITI">
            <a:hlinkClick r:id="rId5" action="ppaction://hlinksldjump"/>
            <a:extLst>
              <a:ext uri="{FF2B5EF4-FFF2-40B4-BE49-F238E27FC236}">
                <a16:creationId xmlns:a16="http://schemas.microsoft.com/office/drawing/2014/main" id="{518FBFFE-9824-7FFD-498A-90EF21647F8B}"/>
              </a:ext>
            </a:extLst>
          </p:cNvPr>
          <p:cNvPicPr>
            <a:picLocks noChangeAspect="1"/>
          </p:cNvPicPr>
          <p:nvPr/>
        </p:nvPicPr>
        <p:blipFill>
          <a:blip r:embed="rId6"/>
          <a:stretch>
            <a:fillRect/>
          </a:stretch>
        </p:blipFill>
        <p:spPr>
          <a:xfrm>
            <a:off x="9117872" y="115405"/>
            <a:ext cx="1271743" cy="582176"/>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1F46D4EE-B852-6363-1839-AFA6E5CE42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603" y="193183"/>
            <a:ext cx="4816792" cy="700624"/>
          </a:xfrm>
          <a:prstGeom prst="rect">
            <a:avLst/>
          </a:prstGeom>
        </p:spPr>
      </p:pic>
      <p:sp>
        <p:nvSpPr>
          <p:cNvPr id="2" name="Title 1">
            <a:extLst>
              <a:ext uri="{FF2B5EF4-FFF2-40B4-BE49-F238E27FC236}">
                <a16:creationId xmlns:a16="http://schemas.microsoft.com/office/drawing/2014/main" id="{D1885423-79D7-776D-9B7C-46D94E71B026}"/>
              </a:ext>
            </a:extLst>
          </p:cNvPr>
          <p:cNvSpPr txBox="1">
            <a:spLocks/>
          </p:cNvSpPr>
          <p:nvPr/>
        </p:nvSpPr>
        <p:spPr>
          <a:xfrm>
            <a:off x="547967" y="1618137"/>
            <a:ext cx="6865204" cy="362172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27" Full HD PoE++ touchscreen designed for UniFi Connect</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Optional Hardware 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UniFi Protect support (Kiosk mode locking, multi-cam grid-view)</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Advanced digital signage capability</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Ideal for interactive point-of-sale web application use cases</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Multiple mounting options</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p:txBody>
      </p:sp>
      <p:sp>
        <p:nvSpPr>
          <p:cNvPr id="4" name="TextBox 3">
            <a:extLst>
              <a:ext uri="{FF2B5EF4-FFF2-40B4-BE49-F238E27FC236}">
                <a16:creationId xmlns:a16="http://schemas.microsoft.com/office/drawing/2014/main" id="{FE86CBE9-69FC-D5D1-C961-1F694BBB9D25}"/>
              </a:ext>
            </a:extLst>
          </p:cNvPr>
          <p:cNvSpPr txBox="1"/>
          <p:nvPr/>
        </p:nvSpPr>
        <p:spPr>
          <a:xfrm>
            <a:off x="5032395" y="227351"/>
            <a:ext cx="6346069" cy="630942"/>
          </a:xfrm>
          <a:prstGeom prst="rect">
            <a:avLst/>
          </a:prstGeom>
          <a:noFill/>
        </p:spPr>
        <p:txBody>
          <a:bodyPr wrap="square">
            <a:spAutoFit/>
          </a:bodyPr>
          <a:lstStyle/>
          <a:p>
            <a:r>
              <a:rPr lang="en-US" sz="3500" dirty="0">
                <a:solidFill>
                  <a:srgbClr val="518EB2"/>
                </a:solidFill>
              </a:rPr>
              <a:t>- 27” DISPLAY</a:t>
            </a:r>
          </a:p>
        </p:txBody>
      </p:sp>
      <p:pic>
        <p:nvPicPr>
          <p:cNvPr id="5" name="Picture 4">
            <a:extLst>
              <a:ext uri="{FF2B5EF4-FFF2-40B4-BE49-F238E27FC236}">
                <a16:creationId xmlns:a16="http://schemas.microsoft.com/office/drawing/2014/main" id="{A4A000CC-DC5D-B64A-593B-1D5DA08001A3}"/>
              </a:ext>
            </a:extLst>
          </p:cNvPr>
          <p:cNvPicPr>
            <a:picLocks noChangeAspect="1"/>
          </p:cNvPicPr>
          <p:nvPr/>
        </p:nvPicPr>
        <p:blipFill>
          <a:blip r:embed="rId9"/>
          <a:stretch>
            <a:fillRect/>
          </a:stretch>
        </p:blipFill>
        <p:spPr>
          <a:xfrm>
            <a:off x="6943114" y="1546320"/>
            <a:ext cx="5100744" cy="3770812"/>
          </a:xfrm>
          <a:prstGeom prst="rect">
            <a:avLst/>
          </a:prstGeom>
        </p:spPr>
      </p:pic>
      <p:sp>
        <p:nvSpPr>
          <p:cNvPr id="6" name="TextBox 5">
            <a:extLst>
              <a:ext uri="{FF2B5EF4-FFF2-40B4-BE49-F238E27FC236}">
                <a16:creationId xmlns:a16="http://schemas.microsoft.com/office/drawing/2014/main" id="{B5C98425-E55B-F84F-D158-E987A405E96B}"/>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76728081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3" name="Picture 2" descr="POWERED BY UBIQUITI">
            <a:hlinkClick r:id="rId5" action="ppaction://hlinksldjump"/>
            <a:extLst>
              <a:ext uri="{FF2B5EF4-FFF2-40B4-BE49-F238E27FC236}">
                <a16:creationId xmlns:a16="http://schemas.microsoft.com/office/drawing/2014/main" id="{518FBFFE-9824-7FFD-498A-90EF21647F8B}"/>
              </a:ext>
            </a:extLst>
          </p:cNvPr>
          <p:cNvPicPr>
            <a:picLocks noChangeAspect="1"/>
          </p:cNvPicPr>
          <p:nvPr/>
        </p:nvPicPr>
        <p:blipFill>
          <a:blip r:embed="rId6"/>
          <a:stretch>
            <a:fillRect/>
          </a:stretch>
        </p:blipFill>
        <p:spPr>
          <a:xfrm>
            <a:off x="9117872" y="115405"/>
            <a:ext cx="1271743" cy="582176"/>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1F46D4EE-B852-6363-1839-AFA6E5CE42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603" y="193183"/>
            <a:ext cx="4816792" cy="700624"/>
          </a:xfrm>
          <a:prstGeom prst="rect">
            <a:avLst/>
          </a:prstGeom>
        </p:spPr>
      </p:pic>
      <p:sp>
        <p:nvSpPr>
          <p:cNvPr id="2" name="Title 1">
            <a:extLst>
              <a:ext uri="{FF2B5EF4-FFF2-40B4-BE49-F238E27FC236}">
                <a16:creationId xmlns:a16="http://schemas.microsoft.com/office/drawing/2014/main" id="{93311D89-97B5-30F4-D927-3E98551DA291}"/>
              </a:ext>
            </a:extLst>
          </p:cNvPr>
          <p:cNvSpPr txBox="1">
            <a:spLocks/>
          </p:cNvSpPr>
          <p:nvPr/>
        </p:nvSpPr>
        <p:spPr>
          <a:xfrm>
            <a:off x="494186" y="1388188"/>
            <a:ext cx="6865204" cy="408162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800" b="0" dirty="0">
                <a:latin typeface="Open Sans"/>
              </a:rPr>
              <a:t>Instantly transform any TV display into a powerful managed digital signage device.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Open Sans"/>
              <a:ea typeface="Open Sans" charset="0"/>
              <a:cs typeface="Open Sans"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The Connect Cast (UC Cast) is a portable, PoE-powered content broadcasting module that allows you to present custom multimedia playlists created in the UniFi Connect application on any HDMI-compatible display. The UC Cast can also be powered with the included USB-C adapter and is fully managed with UniFi Connect.</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Optional Hardware 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Connects to any HDMI-compatible display</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Presents multimedia playlists created in UniFi Connect</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Powered with PoE or the included USB-C adapter</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p:txBody>
      </p:sp>
      <p:sp>
        <p:nvSpPr>
          <p:cNvPr id="4" name="TextBox 3">
            <a:extLst>
              <a:ext uri="{FF2B5EF4-FFF2-40B4-BE49-F238E27FC236}">
                <a16:creationId xmlns:a16="http://schemas.microsoft.com/office/drawing/2014/main" id="{7D06C33A-DD88-7C77-407A-BDE207049C16}"/>
              </a:ext>
            </a:extLst>
          </p:cNvPr>
          <p:cNvSpPr txBox="1"/>
          <p:nvPr/>
        </p:nvSpPr>
        <p:spPr>
          <a:xfrm>
            <a:off x="5032395" y="228024"/>
            <a:ext cx="6346069" cy="630942"/>
          </a:xfrm>
          <a:prstGeom prst="rect">
            <a:avLst/>
          </a:prstGeom>
          <a:noFill/>
        </p:spPr>
        <p:txBody>
          <a:bodyPr wrap="square">
            <a:spAutoFit/>
          </a:bodyPr>
          <a:lstStyle/>
          <a:p>
            <a:r>
              <a:rPr lang="en-US" sz="3500" dirty="0">
                <a:solidFill>
                  <a:srgbClr val="518EB2"/>
                </a:solidFill>
              </a:rPr>
              <a:t>- CAST</a:t>
            </a:r>
          </a:p>
        </p:txBody>
      </p:sp>
      <p:pic>
        <p:nvPicPr>
          <p:cNvPr id="5" name="Picture 4">
            <a:extLst>
              <a:ext uri="{FF2B5EF4-FFF2-40B4-BE49-F238E27FC236}">
                <a16:creationId xmlns:a16="http://schemas.microsoft.com/office/drawing/2014/main" id="{C431666E-3B30-0120-1FA0-7499043A2C41}"/>
              </a:ext>
            </a:extLst>
          </p:cNvPr>
          <p:cNvPicPr>
            <a:picLocks noChangeAspect="1"/>
          </p:cNvPicPr>
          <p:nvPr/>
        </p:nvPicPr>
        <p:blipFill>
          <a:blip r:embed="rId9"/>
          <a:stretch>
            <a:fillRect/>
          </a:stretch>
        </p:blipFill>
        <p:spPr>
          <a:xfrm>
            <a:off x="7800576" y="1388188"/>
            <a:ext cx="2867425" cy="1800476"/>
          </a:xfrm>
          <a:prstGeom prst="rect">
            <a:avLst/>
          </a:prstGeom>
        </p:spPr>
      </p:pic>
      <p:pic>
        <p:nvPicPr>
          <p:cNvPr id="6" name="Picture 5">
            <a:extLst>
              <a:ext uri="{FF2B5EF4-FFF2-40B4-BE49-F238E27FC236}">
                <a16:creationId xmlns:a16="http://schemas.microsoft.com/office/drawing/2014/main" id="{DBEC7B73-3236-F116-26EC-CB9A0FBDCB60}"/>
              </a:ext>
            </a:extLst>
          </p:cNvPr>
          <p:cNvPicPr>
            <a:picLocks noChangeAspect="1"/>
          </p:cNvPicPr>
          <p:nvPr/>
        </p:nvPicPr>
        <p:blipFill>
          <a:blip r:embed="rId10"/>
          <a:stretch>
            <a:fillRect/>
          </a:stretch>
        </p:blipFill>
        <p:spPr>
          <a:xfrm>
            <a:off x="7436493" y="3493143"/>
            <a:ext cx="3595589" cy="2021554"/>
          </a:xfrm>
          <a:prstGeom prst="rect">
            <a:avLst/>
          </a:prstGeom>
        </p:spPr>
      </p:pic>
      <p:sp>
        <p:nvSpPr>
          <p:cNvPr id="8" name="TextBox 7">
            <a:extLst>
              <a:ext uri="{FF2B5EF4-FFF2-40B4-BE49-F238E27FC236}">
                <a16:creationId xmlns:a16="http://schemas.microsoft.com/office/drawing/2014/main" id="{01E4CFF3-E420-6420-998D-9CAA5F065F01}"/>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1"/>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2"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66068614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3" name="Picture 2" descr="POWERED BY UBIQUITI">
            <a:hlinkClick r:id="rId5" action="ppaction://hlinksldjump"/>
            <a:extLst>
              <a:ext uri="{FF2B5EF4-FFF2-40B4-BE49-F238E27FC236}">
                <a16:creationId xmlns:a16="http://schemas.microsoft.com/office/drawing/2014/main" id="{518FBFFE-9824-7FFD-498A-90EF21647F8B}"/>
              </a:ext>
            </a:extLst>
          </p:cNvPr>
          <p:cNvPicPr>
            <a:picLocks noChangeAspect="1"/>
          </p:cNvPicPr>
          <p:nvPr/>
        </p:nvPicPr>
        <p:blipFill>
          <a:blip r:embed="rId6"/>
          <a:stretch>
            <a:fillRect/>
          </a:stretch>
        </p:blipFill>
        <p:spPr>
          <a:xfrm>
            <a:off x="9117872" y="115405"/>
            <a:ext cx="1271743" cy="582176"/>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1F46D4EE-B852-6363-1839-AFA6E5CE42A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603" y="193183"/>
            <a:ext cx="4816792" cy="700624"/>
          </a:xfrm>
          <a:prstGeom prst="rect">
            <a:avLst/>
          </a:prstGeom>
        </p:spPr>
      </p:pic>
      <p:sp>
        <p:nvSpPr>
          <p:cNvPr id="2" name="Title 1">
            <a:extLst>
              <a:ext uri="{FF2B5EF4-FFF2-40B4-BE49-F238E27FC236}">
                <a16:creationId xmlns:a16="http://schemas.microsoft.com/office/drawing/2014/main" id="{2F499D1B-4905-9C07-3130-BA9A405251A6}"/>
              </a:ext>
            </a:extLst>
          </p:cNvPr>
          <p:cNvSpPr txBox="1">
            <a:spLocks/>
          </p:cNvSpPr>
          <p:nvPr/>
        </p:nvSpPr>
        <p:spPr>
          <a:xfrm>
            <a:off x="632876" y="1275926"/>
            <a:ext cx="6660719" cy="430614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BullsEye’s Smart Connect Access Control empowers and restricts your employees and your guests to all </a:t>
            </a:r>
            <a:r>
              <a:rPr lang="en-US" sz="1800" b="0" dirty="0">
                <a:latin typeface="Open Sans"/>
              </a:rPr>
              <a:t>your physical doors and gates </a:t>
            </a:r>
            <a:r>
              <a:rPr kumimoji="0" lang="en-US" sz="1800" b="0" i="0" u="none" strike="noStrike" kern="1200" cap="none" spc="0" normalizeH="0" baseline="0" noProof="0" dirty="0">
                <a:ln>
                  <a:noFill/>
                </a:ln>
                <a:effectLst/>
                <a:uLnTx/>
                <a:uFillTx/>
                <a:latin typeface="Open Sans"/>
                <a:ea typeface="Open Sans" charset="0"/>
                <a:cs typeface="Open Sans" charset="0"/>
              </a:rPr>
              <a:t>based on the rules you have configured while also keeping a detailed log with video clips of all who is coming and going.</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Optional Hardware 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Access Hubs</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Access Reader Pro</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Access Reader Lite</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lang="en-US" sz="1600" b="0" dirty="0">
                <a:solidFill>
                  <a:prstClr val="black"/>
                </a:solidFill>
                <a:latin typeface="Open Sans"/>
              </a:rPr>
              <a:t>Access Cards</a:t>
            </a:r>
          </a:p>
          <a:p>
            <a:pPr marL="457200" marR="0" lvl="0" indent="-457200" algn="l" defTabSz="914400" rtl="0" eaLnBrk="1" fontAlgn="auto" latinLnBrk="0" hangingPunct="1">
              <a:lnSpc>
                <a:spcPct val="100000"/>
              </a:lnSpc>
              <a:spcBef>
                <a:spcPct val="0"/>
              </a:spcBef>
              <a:spcAft>
                <a:spcPts val="0"/>
              </a:spcAft>
              <a:buClrTx/>
              <a:buSzTx/>
              <a:buFontTx/>
              <a:buBlip>
                <a:blip r:embed="rId8"/>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Mobile Access Application</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p:txBody>
      </p:sp>
      <p:sp>
        <p:nvSpPr>
          <p:cNvPr id="4" name="TextBox 3">
            <a:extLst>
              <a:ext uri="{FF2B5EF4-FFF2-40B4-BE49-F238E27FC236}">
                <a16:creationId xmlns:a16="http://schemas.microsoft.com/office/drawing/2014/main" id="{D9E41518-96E4-00DE-7A97-49C0094CCA89}"/>
              </a:ext>
            </a:extLst>
          </p:cNvPr>
          <p:cNvSpPr txBox="1"/>
          <p:nvPr/>
        </p:nvSpPr>
        <p:spPr>
          <a:xfrm>
            <a:off x="5032395" y="228024"/>
            <a:ext cx="6346069" cy="630942"/>
          </a:xfrm>
          <a:prstGeom prst="rect">
            <a:avLst/>
          </a:prstGeom>
          <a:noFill/>
        </p:spPr>
        <p:txBody>
          <a:bodyPr wrap="square">
            <a:spAutoFit/>
          </a:bodyPr>
          <a:lstStyle/>
          <a:p>
            <a:r>
              <a:rPr lang="en-US" sz="3500" dirty="0">
                <a:solidFill>
                  <a:srgbClr val="518EB2"/>
                </a:solidFill>
              </a:rPr>
              <a:t>- Access Control</a:t>
            </a:r>
          </a:p>
        </p:txBody>
      </p:sp>
      <p:pic>
        <p:nvPicPr>
          <p:cNvPr id="5" name="Picture 4">
            <a:extLst>
              <a:ext uri="{FF2B5EF4-FFF2-40B4-BE49-F238E27FC236}">
                <a16:creationId xmlns:a16="http://schemas.microsoft.com/office/drawing/2014/main" id="{37FE387B-A6D0-F514-A2BC-C7F94592F548}"/>
              </a:ext>
            </a:extLst>
          </p:cNvPr>
          <p:cNvPicPr>
            <a:picLocks noChangeAspect="1"/>
          </p:cNvPicPr>
          <p:nvPr/>
        </p:nvPicPr>
        <p:blipFill>
          <a:blip r:embed="rId9"/>
          <a:stretch>
            <a:fillRect/>
          </a:stretch>
        </p:blipFill>
        <p:spPr>
          <a:xfrm>
            <a:off x="7631869" y="1631712"/>
            <a:ext cx="3927255" cy="3594575"/>
          </a:xfrm>
          <a:prstGeom prst="rect">
            <a:avLst/>
          </a:prstGeom>
        </p:spPr>
      </p:pic>
      <p:sp>
        <p:nvSpPr>
          <p:cNvPr id="6" name="TextBox 5">
            <a:extLst>
              <a:ext uri="{FF2B5EF4-FFF2-40B4-BE49-F238E27FC236}">
                <a16:creationId xmlns:a16="http://schemas.microsoft.com/office/drawing/2014/main" id="{E2C0B662-E6F2-51E1-74E6-C007395D54EF}"/>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97760671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50" name="TextBox 49">
            <a:hlinkClick r:id="rId5" action="ppaction://hlinksldjump"/>
            <a:extLst>
              <a:ext uri="{FF2B5EF4-FFF2-40B4-BE49-F238E27FC236}">
                <a16:creationId xmlns:a16="http://schemas.microsoft.com/office/drawing/2014/main" id="{7D17B967-3EA8-93B1-58A2-856DBFFB1030}"/>
              </a:ext>
            </a:extLst>
          </p:cNvPr>
          <p:cNvSpPr txBox="1"/>
          <p:nvPr/>
        </p:nvSpPr>
        <p:spPr>
          <a:xfrm>
            <a:off x="4627585" y="6203152"/>
            <a:ext cx="2936830" cy="461665"/>
          </a:xfrm>
          <a:prstGeom prst="rect">
            <a:avLst/>
          </a:prstGeom>
          <a:noFill/>
        </p:spPr>
        <p:txBody>
          <a:bodyPr wrap="square">
            <a:spAutoFit/>
          </a:bodyPr>
          <a:lstStyle/>
          <a:p>
            <a:pPr marL="457200" marR="0" lvl="0" indent="-457200" defTabSz="914400" eaLnBrk="1" fontAlgn="auto" latinLnBrk="0" hangingPunct="1">
              <a:lnSpc>
                <a:spcPct val="100000"/>
              </a:lnSpc>
              <a:spcBef>
                <a:spcPts val="0"/>
              </a:spcBef>
              <a:spcAft>
                <a:spcPts val="0"/>
              </a:spcAft>
              <a:buClrTx/>
              <a:buSzTx/>
              <a:buBlip>
                <a:blip r:embed="rId6"/>
              </a:buBlip>
              <a:tabLst/>
              <a:defRPr/>
            </a:pPr>
            <a:r>
              <a:rPr kumimoji="0" lang="en-US" sz="2400" b="0" i="0" u="none" strike="noStrike" kern="0" cap="none" spc="0" normalizeH="0" baseline="0" noProof="0" dirty="0">
                <a:ln>
                  <a:noFill/>
                </a:ln>
                <a:solidFill>
                  <a:schemeClr val="bg2"/>
                </a:solidFill>
                <a:effectLst/>
                <a:uLnTx/>
                <a:uFillTx/>
                <a:hlinkClick r:id="rId7" action="ppaction://hlinksldjump">
                  <a:extLst>
                    <a:ext uri="{A12FA001-AC4F-418D-AE19-62706E023703}">
                      <ahyp:hlinkClr xmlns:ahyp="http://schemas.microsoft.com/office/drawing/2018/hyperlinkcolor" val="tx"/>
                    </a:ext>
                  </a:extLst>
                </a:hlinkClick>
              </a:rPr>
              <a:t>Back2Menu</a:t>
            </a:r>
            <a:endParaRPr kumimoji="0" lang="en-US" sz="2400" b="0" i="0" u="none" strike="noStrike" kern="0" cap="none" spc="0" normalizeH="0" baseline="0" noProof="0" dirty="0">
              <a:ln>
                <a:noFill/>
              </a:ln>
              <a:solidFill>
                <a:schemeClr val="bg2"/>
              </a:solidFill>
              <a:effectLst/>
              <a:uLnTx/>
              <a:uFillTx/>
            </a:endParaRPr>
          </a:p>
        </p:txBody>
      </p:sp>
      <p:pic>
        <p:nvPicPr>
          <p:cNvPr id="3" name="Picture 2" descr="POWERED BY UBIQUITI">
            <a:hlinkClick r:id="rId8" action="ppaction://hlinksldjump"/>
            <a:extLst>
              <a:ext uri="{FF2B5EF4-FFF2-40B4-BE49-F238E27FC236}">
                <a16:creationId xmlns:a16="http://schemas.microsoft.com/office/drawing/2014/main" id="{518FBFFE-9824-7FFD-498A-90EF21647F8B}"/>
              </a:ext>
            </a:extLst>
          </p:cNvPr>
          <p:cNvPicPr>
            <a:picLocks noChangeAspect="1"/>
          </p:cNvPicPr>
          <p:nvPr/>
        </p:nvPicPr>
        <p:blipFill>
          <a:blip r:embed="rId9"/>
          <a:stretch>
            <a:fillRect/>
          </a:stretch>
        </p:blipFill>
        <p:spPr>
          <a:xfrm>
            <a:off x="9117872" y="115405"/>
            <a:ext cx="1271743" cy="582176"/>
          </a:xfrm>
          <a:prstGeom prst="rect">
            <a:avLst/>
          </a:prstGeom>
        </p:spPr>
      </p:pic>
      <p:pic>
        <p:nvPicPr>
          <p:cNvPr id="7" name="Picture 6" descr="Shape&#10;&#10;Description automatically generated with medium confidence">
            <a:extLst>
              <a:ext uri="{FF2B5EF4-FFF2-40B4-BE49-F238E27FC236}">
                <a16:creationId xmlns:a16="http://schemas.microsoft.com/office/drawing/2014/main" id="{1F46D4EE-B852-6363-1839-AFA6E5CE4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5603" y="193183"/>
            <a:ext cx="4816792" cy="700624"/>
          </a:xfrm>
          <a:prstGeom prst="rect">
            <a:avLst/>
          </a:prstGeom>
        </p:spPr>
      </p:pic>
      <p:sp>
        <p:nvSpPr>
          <p:cNvPr id="2" name="Title 1">
            <a:extLst>
              <a:ext uri="{FF2B5EF4-FFF2-40B4-BE49-F238E27FC236}">
                <a16:creationId xmlns:a16="http://schemas.microsoft.com/office/drawing/2014/main" id="{8E26F8E2-C55C-8EED-2C74-061DEBB8C8CF}"/>
              </a:ext>
            </a:extLst>
          </p:cNvPr>
          <p:cNvSpPr txBox="1">
            <a:spLocks/>
          </p:cNvSpPr>
          <p:nvPr/>
        </p:nvSpPr>
        <p:spPr>
          <a:xfrm>
            <a:off x="770115" y="1275926"/>
            <a:ext cx="6523480" cy="4306148"/>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Smart electric vehicle charging station designed for UniFi Connect.</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0" i="0" u="none" strike="noStrike" kern="1200" cap="none" spc="0" normalizeH="0" baseline="0" noProof="0" dirty="0">
                <a:ln>
                  <a:noFill/>
                </a:ln>
                <a:effectLst/>
                <a:uLnTx/>
                <a:uFillTx/>
                <a:latin typeface="Open Sans"/>
                <a:ea typeface="Open Sans" charset="0"/>
                <a:cs typeface="Open Sans" charset="0"/>
              </a:rPr>
              <a:t>The EV Station offers a variety of power management, charge scheduling, and access control features. It can be fully operated from its display or configured and monitored via UniFi Connect (web/mobile).</a:t>
            </a:r>
          </a:p>
          <a:p>
            <a:pPr marL="0" marR="0" lvl="0" indent="0" algn="l" defTabSz="914400" rtl="0" eaLnBrk="1" fontAlgn="auto" latinLnBrk="0" hangingPunct="1">
              <a:lnSpc>
                <a:spcPct val="90000"/>
              </a:lnSpc>
              <a:spcBef>
                <a:spcPct val="0"/>
              </a:spcBef>
              <a:spcAft>
                <a:spcPts val="0"/>
              </a:spcAft>
              <a:buClrTx/>
              <a:buSzTx/>
              <a:buFontTx/>
              <a:buNone/>
              <a:tabLst/>
              <a:defRPr/>
            </a:pPr>
            <a:endParaRPr lang="en-US" sz="1800" b="0" dirty="0">
              <a:solidFill>
                <a:srgbClr val="518EB2"/>
              </a:solidFill>
              <a:latin typeface="Open San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Features: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marR="0" lvl="0" indent="-457200" algn="l" defTabSz="914400" rtl="0" eaLnBrk="1" fontAlgn="auto" latinLnBrk="0" hangingPunct="1">
              <a:lnSpc>
                <a:spcPct val="100000"/>
              </a:lnSpc>
              <a:spcBef>
                <a:spcPct val="0"/>
              </a:spcBef>
              <a:spcAft>
                <a:spcPts val="0"/>
              </a:spcAft>
              <a:buClrTx/>
              <a:buSzTx/>
              <a:buFontTx/>
              <a:buBlip>
                <a:blip r:embed="rId11"/>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Charge scheduling</a:t>
            </a:r>
          </a:p>
          <a:p>
            <a:pPr marL="457200" marR="0" lvl="0" indent="-457200" algn="l" defTabSz="914400" rtl="0" eaLnBrk="1" fontAlgn="auto" latinLnBrk="0" hangingPunct="1">
              <a:lnSpc>
                <a:spcPct val="100000"/>
              </a:lnSpc>
              <a:spcBef>
                <a:spcPct val="0"/>
              </a:spcBef>
              <a:spcAft>
                <a:spcPts val="0"/>
              </a:spcAft>
              <a:buClrTx/>
              <a:buSzTx/>
              <a:buFontTx/>
              <a:buBlip>
                <a:blip r:embed="rId11"/>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Authorized Use Only mode for tailoring user access</a:t>
            </a:r>
          </a:p>
          <a:p>
            <a:pPr marL="457200" marR="0" lvl="0" indent="-457200" algn="l" defTabSz="914400" rtl="0" eaLnBrk="1" fontAlgn="auto" latinLnBrk="0" hangingPunct="1">
              <a:lnSpc>
                <a:spcPct val="100000"/>
              </a:lnSpc>
              <a:spcBef>
                <a:spcPct val="0"/>
              </a:spcBef>
              <a:spcAft>
                <a:spcPts val="0"/>
              </a:spcAft>
              <a:buClrTx/>
              <a:buSzTx/>
              <a:buFontTx/>
              <a:buBlip>
                <a:blip r:embed="rId11"/>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10.1" LCD display for at-a-glance charge monitoring</a:t>
            </a:r>
          </a:p>
          <a:p>
            <a:pPr marL="457200" marR="0" lvl="0" indent="-457200" algn="l" defTabSz="914400" rtl="0" eaLnBrk="1" fontAlgn="auto" latinLnBrk="0" hangingPunct="1">
              <a:lnSpc>
                <a:spcPct val="100000"/>
              </a:lnSpc>
              <a:spcBef>
                <a:spcPct val="0"/>
              </a:spcBef>
              <a:spcAft>
                <a:spcPts val="0"/>
              </a:spcAft>
              <a:buClrTx/>
              <a:buSzTx/>
              <a:buFontTx/>
              <a:buBlip>
                <a:blip r:embed="rId11"/>
              </a:buBlip>
              <a:tabLst/>
              <a:defRPr/>
            </a:pPr>
            <a:r>
              <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rPr>
              <a:t>Wall mount included</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11"/>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11"/>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p:txBody>
      </p:sp>
      <p:sp>
        <p:nvSpPr>
          <p:cNvPr id="4" name="TextBox 3">
            <a:extLst>
              <a:ext uri="{FF2B5EF4-FFF2-40B4-BE49-F238E27FC236}">
                <a16:creationId xmlns:a16="http://schemas.microsoft.com/office/drawing/2014/main" id="{8E2E228B-CF47-6197-74EC-E954B063C857}"/>
              </a:ext>
            </a:extLst>
          </p:cNvPr>
          <p:cNvSpPr txBox="1"/>
          <p:nvPr/>
        </p:nvSpPr>
        <p:spPr>
          <a:xfrm>
            <a:off x="5032395" y="224500"/>
            <a:ext cx="6346069" cy="630942"/>
          </a:xfrm>
          <a:prstGeom prst="rect">
            <a:avLst/>
          </a:prstGeom>
          <a:noFill/>
        </p:spPr>
        <p:txBody>
          <a:bodyPr wrap="square">
            <a:spAutoFit/>
          </a:bodyPr>
          <a:lstStyle/>
          <a:p>
            <a:r>
              <a:rPr lang="en-US" sz="3500" dirty="0">
                <a:solidFill>
                  <a:srgbClr val="518EB2"/>
                </a:solidFill>
              </a:rPr>
              <a:t>- EV Station</a:t>
            </a:r>
          </a:p>
        </p:txBody>
      </p:sp>
      <p:pic>
        <p:nvPicPr>
          <p:cNvPr id="5" name="Picture 4">
            <a:extLst>
              <a:ext uri="{FF2B5EF4-FFF2-40B4-BE49-F238E27FC236}">
                <a16:creationId xmlns:a16="http://schemas.microsoft.com/office/drawing/2014/main" id="{73D7C4D2-AE6D-4650-02D5-0DC438FAB767}"/>
              </a:ext>
            </a:extLst>
          </p:cNvPr>
          <p:cNvPicPr>
            <a:picLocks noChangeAspect="1"/>
          </p:cNvPicPr>
          <p:nvPr/>
        </p:nvPicPr>
        <p:blipFill>
          <a:blip r:embed="rId12"/>
          <a:stretch>
            <a:fillRect/>
          </a:stretch>
        </p:blipFill>
        <p:spPr>
          <a:xfrm>
            <a:off x="7529798" y="1275926"/>
            <a:ext cx="3606063" cy="4301649"/>
          </a:xfrm>
          <a:prstGeom prst="rect">
            <a:avLst/>
          </a:prstGeom>
        </p:spPr>
      </p:pic>
    </p:spTree>
    <p:custDataLst>
      <p:tags r:id="rId1"/>
    </p:custDataLst>
    <p:extLst>
      <p:ext uri="{BB962C8B-B14F-4D97-AF65-F5344CB8AC3E}">
        <p14:creationId xmlns:p14="http://schemas.microsoft.com/office/powerpoint/2010/main" val="3073843762"/>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6" name="Title 1">
            <a:extLst>
              <a:ext uri="{FF2B5EF4-FFF2-40B4-BE49-F238E27FC236}">
                <a16:creationId xmlns:a16="http://schemas.microsoft.com/office/drawing/2014/main" id="{366163FB-C298-1A74-05F4-33CCB77CE1FA}"/>
              </a:ext>
            </a:extLst>
          </p:cNvPr>
          <p:cNvSpPr>
            <a:spLocks noGrp="1"/>
          </p:cNvSpPr>
          <p:nvPr>
            <p:ph type="title"/>
          </p:nvPr>
        </p:nvSpPr>
        <p:spPr>
          <a:xfrm>
            <a:off x="936908" y="216436"/>
            <a:ext cx="9452707" cy="876821"/>
          </a:xfrm>
        </p:spPr>
        <p:txBody>
          <a:bodyPr>
            <a:normAutofit/>
          </a:bodyPr>
          <a:lstStyle/>
          <a:p>
            <a:pPr algn="ctr"/>
            <a:r>
              <a:rPr lang="en-US" sz="4400" b="0" dirty="0">
                <a:solidFill>
                  <a:srgbClr val="518EB2"/>
                </a:solidFill>
              </a:rPr>
              <a:t>BullsEye Odds &amp; Ends</a:t>
            </a:r>
          </a:p>
        </p:txBody>
      </p:sp>
      <p:sp>
        <p:nvSpPr>
          <p:cNvPr id="11" name="TextBox 10">
            <a:extLst>
              <a:ext uri="{FF2B5EF4-FFF2-40B4-BE49-F238E27FC236}">
                <a16:creationId xmlns:a16="http://schemas.microsoft.com/office/drawing/2014/main" id="{D1B4B6C3-6037-34A0-742C-57787E40E91C}"/>
              </a:ext>
            </a:extLst>
          </p:cNvPr>
          <p:cNvSpPr txBox="1"/>
          <p:nvPr/>
        </p:nvSpPr>
        <p:spPr>
          <a:xfrm>
            <a:off x="3933477" y="2496426"/>
            <a:ext cx="6191598" cy="1969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21D00"/>
                </a:solidFill>
              </a:rPr>
              <a:t>E-RATE - </a:t>
            </a:r>
            <a:r>
              <a:rPr lang="en-US" sz="1800" dirty="0"/>
              <a:t>UNIVERSAL SERVICE PROGRAMS</a:t>
            </a:r>
            <a:endParaRPr lang="en-US" dirty="0">
              <a:solidFill>
                <a:srgbClr val="121D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21D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21D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21D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21D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21D00"/>
                </a:solidFill>
              </a:rPr>
              <a:t>BULLSEYE REBILLING - INVOICE INTEGRATION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121D00"/>
              </a:solidFill>
              <a:effectLst/>
              <a:uLnTx/>
              <a:uFillTx/>
              <a:latin typeface="Calibri"/>
              <a:ea typeface="+mn-ea"/>
              <a:cs typeface="+mn-cs"/>
            </a:endParaRPr>
          </a:p>
        </p:txBody>
      </p:sp>
      <p:pic>
        <p:nvPicPr>
          <p:cNvPr id="12" name="Picture 11" descr="Icon&#10;&#10;Description automatically generated">
            <a:extLst>
              <a:ext uri="{FF2B5EF4-FFF2-40B4-BE49-F238E27FC236}">
                <a16:creationId xmlns:a16="http://schemas.microsoft.com/office/drawing/2014/main" id="{ACFA0469-86B9-6D08-8440-3D0E907D5D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8204" y="2305615"/>
            <a:ext cx="918933" cy="759652"/>
          </a:xfrm>
          <a:prstGeom prst="rect">
            <a:avLst/>
          </a:prstGeom>
        </p:spPr>
      </p:pic>
      <p:pic>
        <p:nvPicPr>
          <p:cNvPr id="13" name="Picture 12" descr="Icon&#10;&#10;Description automatically generated with medium confidence">
            <a:extLst>
              <a:ext uri="{FF2B5EF4-FFF2-40B4-BE49-F238E27FC236}">
                <a16:creationId xmlns:a16="http://schemas.microsoft.com/office/drawing/2014/main" id="{A85E2A2D-6A9D-D0A5-9742-9F8B04EFAB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68205" y="3642703"/>
            <a:ext cx="918933" cy="765778"/>
          </a:xfrm>
          <a:prstGeom prst="rect">
            <a:avLst/>
          </a:prstGeom>
        </p:spPr>
      </p:pic>
      <p:sp>
        <p:nvSpPr>
          <p:cNvPr id="14" name="TextBox 13">
            <a:extLst>
              <a:ext uri="{FF2B5EF4-FFF2-40B4-BE49-F238E27FC236}">
                <a16:creationId xmlns:a16="http://schemas.microsoft.com/office/drawing/2014/main" id="{DC90E493-A46B-3379-84FD-8B827B5EB559}"/>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51845730"/>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5" name="Title 1">
            <a:extLst>
              <a:ext uri="{FF2B5EF4-FFF2-40B4-BE49-F238E27FC236}">
                <a16:creationId xmlns:a16="http://schemas.microsoft.com/office/drawing/2014/main" id="{9E4C9E96-3E06-E4FD-0F1D-6EC643C65C43}"/>
              </a:ext>
            </a:extLst>
          </p:cNvPr>
          <p:cNvSpPr>
            <a:spLocks noGrp="1"/>
          </p:cNvSpPr>
          <p:nvPr>
            <p:ph type="title"/>
          </p:nvPr>
        </p:nvSpPr>
        <p:spPr>
          <a:xfrm>
            <a:off x="1021219" y="428516"/>
            <a:ext cx="9973297" cy="876821"/>
          </a:xfrm>
        </p:spPr>
        <p:txBody>
          <a:bodyPr>
            <a:noAutofit/>
          </a:bodyPr>
          <a:lstStyle/>
          <a:p>
            <a:r>
              <a:rPr lang="en-US" b="0" dirty="0">
                <a:solidFill>
                  <a:srgbClr val="518EB2"/>
                </a:solidFill>
              </a:rPr>
              <a:t>E-Rate: Universal Service Program for Schools and Libraries</a:t>
            </a:r>
            <a:endParaRPr lang="en-US" sz="3200" b="0" dirty="0">
              <a:solidFill>
                <a:srgbClr val="518EB2"/>
              </a:solidFill>
            </a:endParaRPr>
          </a:p>
        </p:txBody>
      </p:sp>
      <p:sp>
        <p:nvSpPr>
          <p:cNvPr id="7" name="TextBox 6">
            <a:extLst>
              <a:ext uri="{FF2B5EF4-FFF2-40B4-BE49-F238E27FC236}">
                <a16:creationId xmlns:a16="http://schemas.microsoft.com/office/drawing/2014/main" id="{B2DE5A5A-C705-61FF-BAE1-52271F313CFF}"/>
              </a:ext>
            </a:extLst>
          </p:cNvPr>
          <p:cNvSpPr txBox="1"/>
          <p:nvPr/>
        </p:nvSpPr>
        <p:spPr>
          <a:xfrm>
            <a:off x="302468" y="1333912"/>
            <a:ext cx="11491813" cy="4247317"/>
          </a:xfrm>
          <a:prstGeom prst="rect">
            <a:avLst/>
          </a:prstGeom>
          <a:noFill/>
        </p:spPr>
        <p:txBody>
          <a:bodyPr wrap="square">
            <a:spAutoFit/>
          </a:bodyPr>
          <a:lstStyle/>
          <a:p>
            <a:r>
              <a:rPr lang="en-US" dirty="0"/>
              <a:t>BullsEye’s The Federal Communications Commission (FCC) offers an </a:t>
            </a:r>
            <a:r>
              <a:rPr lang="en-US" dirty="0">
                <a:solidFill>
                  <a:schemeClr val="tx2"/>
                </a:solidFill>
              </a:rPr>
              <a:t>E-Rate</a:t>
            </a:r>
            <a:r>
              <a:rPr lang="en-US" dirty="0"/>
              <a:t> program designed to make telecommunications and information services more affordable for public K-12 schools, private non-profit schools, public libraries, school libraries, non-instructional facilities, and selected non-traditional educational facilities. Specific eligibility is determined by the FCC.</a:t>
            </a:r>
          </a:p>
          <a:p>
            <a:endParaRPr lang="en-US" dirty="0"/>
          </a:p>
          <a:p>
            <a:r>
              <a:rPr lang="en-US" dirty="0"/>
              <a:t>The FCC, Universal Service Administrative Company (USAC), and USF work together to provide the assistance to schools and libraries. USAC manages the program with funding from the Universal Service Fund (USF) (fcc.gov/general/universal-service-fund).</a:t>
            </a:r>
          </a:p>
          <a:p>
            <a:endParaRPr lang="en-US" dirty="0"/>
          </a:p>
          <a:p>
            <a:r>
              <a:rPr lang="en-US" dirty="0"/>
              <a:t>The </a:t>
            </a:r>
            <a:r>
              <a:rPr lang="en-US" dirty="0">
                <a:solidFill>
                  <a:schemeClr val="tx2"/>
                </a:solidFill>
              </a:rPr>
              <a:t>E-Rate</a:t>
            </a:r>
            <a:r>
              <a:rPr lang="en-US" dirty="0"/>
              <a:t> program provides discounts to eligible schools, libraries, and selected educational facilities ranging from 20 to 90 percent on qualifying telecommunications services and Internet access as well as certain connectivity management/maintenance costs.</a:t>
            </a:r>
          </a:p>
          <a:p>
            <a:endParaRPr lang="en-US" dirty="0"/>
          </a:p>
          <a:p>
            <a:r>
              <a:rPr lang="en-US" dirty="0"/>
              <a:t>If demand for </a:t>
            </a:r>
            <a:r>
              <a:rPr lang="en-US" dirty="0">
                <a:solidFill>
                  <a:schemeClr val="tx2"/>
                </a:solidFill>
              </a:rPr>
              <a:t>E-Rate</a:t>
            </a:r>
            <a:r>
              <a:rPr lang="en-US" dirty="0"/>
              <a:t> money is greater than the available funds, funding is allocated first to the highest poverty schools and libraries, then the next-highest poverty applicants, and so on.</a:t>
            </a:r>
          </a:p>
        </p:txBody>
      </p:sp>
      <p:pic>
        <p:nvPicPr>
          <p:cNvPr id="9" name="Picture 8" descr="Icon&#10;&#10;Description automatically generated">
            <a:extLst>
              <a:ext uri="{FF2B5EF4-FFF2-40B4-BE49-F238E27FC236}">
                <a16:creationId xmlns:a16="http://schemas.microsoft.com/office/drawing/2014/main" id="{D6862054-CE6A-0AEA-8510-0AB589EBEC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286" y="221785"/>
            <a:ext cx="918933" cy="759652"/>
          </a:xfrm>
          <a:prstGeom prst="rect">
            <a:avLst/>
          </a:prstGeom>
        </p:spPr>
      </p:pic>
      <p:sp>
        <p:nvSpPr>
          <p:cNvPr id="10" name="TextBox 9">
            <a:extLst>
              <a:ext uri="{FF2B5EF4-FFF2-40B4-BE49-F238E27FC236}">
                <a16:creationId xmlns:a16="http://schemas.microsoft.com/office/drawing/2014/main" id="{1BD98A04-B25C-9164-631D-D00B859973EA}"/>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6"/>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7"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817592969"/>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4" name="Title 1">
            <a:extLst>
              <a:ext uri="{FF2B5EF4-FFF2-40B4-BE49-F238E27FC236}">
                <a16:creationId xmlns:a16="http://schemas.microsoft.com/office/drawing/2014/main" id="{8188EF2B-E92A-94C3-675F-A2A2A20DB116}"/>
              </a:ext>
            </a:extLst>
          </p:cNvPr>
          <p:cNvSpPr>
            <a:spLocks noGrp="1"/>
          </p:cNvSpPr>
          <p:nvPr>
            <p:ph type="title"/>
          </p:nvPr>
        </p:nvSpPr>
        <p:spPr>
          <a:xfrm>
            <a:off x="1065826" y="378197"/>
            <a:ext cx="9973297" cy="876821"/>
          </a:xfrm>
        </p:spPr>
        <p:txBody>
          <a:bodyPr>
            <a:noAutofit/>
          </a:bodyPr>
          <a:lstStyle/>
          <a:p>
            <a:r>
              <a:rPr lang="en-US" sz="2800" b="0" dirty="0">
                <a:solidFill>
                  <a:srgbClr val="518EB2"/>
                </a:solidFill>
              </a:rPr>
              <a:t>BullsEye’s</a:t>
            </a:r>
            <a:r>
              <a:rPr lang="en-US" sz="2400" b="0" dirty="0">
                <a:solidFill>
                  <a:srgbClr val="518EB2"/>
                </a:solidFill>
              </a:rPr>
              <a:t> Rebilling - Invoice Integration </a:t>
            </a:r>
            <a:endParaRPr lang="en-US" sz="3200" b="0" dirty="0">
              <a:solidFill>
                <a:srgbClr val="518EB2"/>
              </a:solidFill>
            </a:endParaRPr>
          </a:p>
        </p:txBody>
      </p:sp>
      <p:sp>
        <p:nvSpPr>
          <p:cNvPr id="8" name="TextBox 7">
            <a:extLst>
              <a:ext uri="{FF2B5EF4-FFF2-40B4-BE49-F238E27FC236}">
                <a16:creationId xmlns:a16="http://schemas.microsoft.com/office/drawing/2014/main" id="{CAAD1E51-691F-C173-87E9-EC2D305771D4}"/>
              </a:ext>
            </a:extLst>
          </p:cNvPr>
          <p:cNvSpPr txBox="1"/>
          <p:nvPr/>
        </p:nvSpPr>
        <p:spPr>
          <a:xfrm>
            <a:off x="585415" y="1283593"/>
            <a:ext cx="10972220" cy="1015663"/>
          </a:xfrm>
          <a:prstGeom prst="rect">
            <a:avLst/>
          </a:prstGeom>
          <a:noFill/>
        </p:spPr>
        <p:txBody>
          <a:bodyPr wrap="square">
            <a:spAutoFit/>
          </a:bodyPr>
          <a:lstStyle/>
          <a:p>
            <a:r>
              <a:rPr lang="en-US" sz="2000" b="1" dirty="0">
                <a:solidFill>
                  <a:schemeClr val="accent1"/>
                </a:solidFill>
              </a:rPr>
              <a:t>BullsEye’s </a:t>
            </a:r>
            <a:r>
              <a:rPr lang="en-US" sz="2000" b="1" i="0" dirty="0">
                <a:solidFill>
                  <a:schemeClr val="accent1"/>
                </a:solidFill>
                <a:effectLst/>
              </a:rPr>
              <a:t>Rebilling/Invoice Integration </a:t>
            </a:r>
            <a:r>
              <a:rPr lang="en-US" sz="2000" b="0" i="0" dirty="0">
                <a:solidFill>
                  <a:srgbClr val="000000"/>
                </a:solidFill>
                <a:effectLst/>
              </a:rPr>
              <a:t>gives you greater control of all your business communication services and delivers total visibility and accountability for each location on your BullsEye invoice.</a:t>
            </a:r>
            <a:endParaRPr lang="en-US" sz="2000" dirty="0"/>
          </a:p>
        </p:txBody>
      </p:sp>
      <p:sp>
        <p:nvSpPr>
          <p:cNvPr id="10" name="TextBox 9">
            <a:extLst>
              <a:ext uri="{FF2B5EF4-FFF2-40B4-BE49-F238E27FC236}">
                <a16:creationId xmlns:a16="http://schemas.microsoft.com/office/drawing/2014/main" id="{3E14BAD5-F0AE-D6F7-E7E7-977117221743}"/>
              </a:ext>
            </a:extLst>
          </p:cNvPr>
          <p:cNvSpPr txBox="1"/>
          <p:nvPr/>
        </p:nvSpPr>
        <p:spPr>
          <a:xfrm>
            <a:off x="1083288" y="2398660"/>
            <a:ext cx="9581322" cy="3524042"/>
          </a:xfrm>
          <a:prstGeom prst="rect">
            <a:avLst/>
          </a:prstGeom>
          <a:noFill/>
        </p:spPr>
        <p:txBody>
          <a:bodyPr wrap="square">
            <a:spAutoFit/>
          </a:bodyPr>
          <a:lstStyle/>
          <a:p>
            <a:pPr marL="457200" indent="-457200">
              <a:spcAft>
                <a:spcPts val="600"/>
              </a:spcAft>
              <a:buClr>
                <a:srgbClr val="8B232F"/>
              </a:buClr>
              <a:buBlip>
                <a:blip r:embed="rId5"/>
              </a:buBlip>
            </a:pPr>
            <a:r>
              <a:rPr lang="en-US" sz="1400" dirty="0"/>
              <a:t>Include your other business communications services in your BullsEye Telecom account hierarchy</a:t>
            </a:r>
          </a:p>
          <a:p>
            <a:pPr marL="457200" indent="-457200">
              <a:spcAft>
                <a:spcPts val="600"/>
              </a:spcAft>
              <a:buClr>
                <a:srgbClr val="8B232F"/>
              </a:buClr>
              <a:buBlip>
                <a:blip r:embed="rId5"/>
              </a:buBlip>
            </a:pPr>
            <a:r>
              <a:rPr lang="en-US" sz="1400" dirty="0"/>
              <a:t>We take over payment, management and bills on our consolidated billing platform</a:t>
            </a:r>
          </a:p>
          <a:p>
            <a:pPr marL="457200" indent="-457200">
              <a:spcAft>
                <a:spcPts val="600"/>
              </a:spcAft>
              <a:buClr>
                <a:srgbClr val="8B232F"/>
              </a:buClr>
              <a:buBlip>
                <a:blip r:embed="rId5"/>
              </a:buBlip>
            </a:pPr>
            <a:r>
              <a:rPr lang="en-US" sz="1400" dirty="0"/>
              <a:t>Combine all your business communications services onto your BullsEye invoice</a:t>
            </a:r>
          </a:p>
          <a:p>
            <a:pPr marL="457200" indent="-457200">
              <a:spcAft>
                <a:spcPts val="600"/>
              </a:spcAft>
              <a:buClr>
                <a:srgbClr val="8B232F"/>
              </a:buClr>
              <a:buBlip>
                <a:blip r:embed="rId5"/>
              </a:buBlip>
            </a:pPr>
            <a:r>
              <a:rPr lang="en-US" sz="1400" dirty="0"/>
              <a:t>Implement Moves, Adds, Changes and Deletions (MACDs) to all locations</a:t>
            </a:r>
          </a:p>
          <a:p>
            <a:pPr marL="457200" indent="-457200">
              <a:spcAft>
                <a:spcPts val="600"/>
              </a:spcAft>
              <a:buClr>
                <a:srgbClr val="8B232F"/>
              </a:buClr>
              <a:buBlip>
                <a:blip r:embed="rId5"/>
              </a:buBlip>
            </a:pPr>
            <a:r>
              <a:rPr lang="en-US" sz="1400" dirty="0"/>
              <a:t>Redeploy your employee resources to revenue-generating functions</a:t>
            </a:r>
          </a:p>
          <a:p>
            <a:pPr marL="457200" indent="-457200">
              <a:spcAft>
                <a:spcPts val="600"/>
              </a:spcAft>
              <a:buClr>
                <a:srgbClr val="8B232F"/>
              </a:buClr>
              <a:buBlip>
                <a:blip r:embed="rId5"/>
              </a:buBlip>
            </a:pPr>
            <a:r>
              <a:rPr lang="en-US" sz="1400" dirty="0"/>
              <a:t>Write one check for all of your business communications services</a:t>
            </a:r>
          </a:p>
          <a:p>
            <a:pPr marL="457200" indent="-457200">
              <a:spcAft>
                <a:spcPts val="600"/>
              </a:spcAft>
              <a:buClr>
                <a:srgbClr val="8B232F"/>
              </a:buClr>
              <a:buBlip>
                <a:blip r:embed="rId5"/>
              </a:buBlip>
            </a:pPr>
            <a:r>
              <a:rPr lang="en-US" sz="1400" dirty="0"/>
              <a:t>Reduce risk of disconnection from late payment or lost invoices</a:t>
            </a:r>
          </a:p>
          <a:p>
            <a:pPr marL="457200" indent="-457200">
              <a:spcAft>
                <a:spcPts val="600"/>
              </a:spcAft>
              <a:buClr>
                <a:srgbClr val="8B232F"/>
              </a:buClr>
              <a:buBlip>
                <a:blip r:embed="rId5"/>
              </a:buBlip>
            </a:pPr>
            <a:r>
              <a:rPr lang="en-US" sz="1400" dirty="0"/>
              <a:t>Onboarding newly acquired locations</a:t>
            </a:r>
          </a:p>
          <a:p>
            <a:pPr marL="457200" indent="-457200">
              <a:spcAft>
                <a:spcPts val="600"/>
              </a:spcAft>
              <a:buClr>
                <a:srgbClr val="8B232F"/>
              </a:buClr>
              <a:buBlip>
                <a:blip r:embed="rId5"/>
              </a:buBlip>
            </a:pPr>
            <a:r>
              <a:rPr lang="en-US" sz="1400" dirty="0"/>
              <a:t>Track and trend you're invoicing to maximize savings</a:t>
            </a:r>
          </a:p>
          <a:p>
            <a:pPr marL="457200" indent="-457200">
              <a:spcAft>
                <a:spcPts val="600"/>
              </a:spcAft>
              <a:buClr>
                <a:srgbClr val="8B232F"/>
              </a:buClr>
              <a:buBlip>
                <a:blip r:embed="rId5"/>
              </a:buBlip>
            </a:pPr>
            <a:r>
              <a:rPr lang="en-US" sz="1400" dirty="0"/>
              <a:t>Identify any unused services or disparate charges</a:t>
            </a:r>
          </a:p>
          <a:p>
            <a:pPr marL="457200" indent="-457200">
              <a:spcAft>
                <a:spcPts val="600"/>
              </a:spcAft>
              <a:buClr>
                <a:srgbClr val="8B232F"/>
              </a:buClr>
              <a:buBlip>
                <a:blip r:embed="rId5"/>
              </a:buBlip>
            </a:pPr>
            <a:r>
              <a:rPr lang="en-US" sz="1400" dirty="0"/>
              <a:t>Report, manage and resolve issues</a:t>
            </a:r>
          </a:p>
          <a:p>
            <a:pPr marL="457200" indent="-457200">
              <a:spcAft>
                <a:spcPts val="600"/>
              </a:spcAft>
              <a:buClr>
                <a:srgbClr val="8B232F"/>
              </a:buClr>
              <a:buBlip>
                <a:blip r:embed="rId5"/>
              </a:buBlip>
            </a:pPr>
            <a:r>
              <a:rPr lang="en-US" sz="1400" dirty="0"/>
              <a:t>Reduce invoice processing fees</a:t>
            </a:r>
          </a:p>
        </p:txBody>
      </p:sp>
      <p:pic>
        <p:nvPicPr>
          <p:cNvPr id="11" name="Picture 10" descr="Icon&#10;&#10;Description automatically generated with medium confidence">
            <a:extLst>
              <a:ext uri="{FF2B5EF4-FFF2-40B4-BE49-F238E27FC236}">
                <a16:creationId xmlns:a16="http://schemas.microsoft.com/office/drawing/2014/main" id="{4FADC3B0-1BBE-0DC7-41A8-C38F2304F2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5947" y="204178"/>
            <a:ext cx="918933" cy="765778"/>
          </a:xfrm>
          <a:prstGeom prst="rect">
            <a:avLst/>
          </a:prstGeom>
        </p:spPr>
      </p:pic>
      <p:sp>
        <p:nvSpPr>
          <p:cNvPr id="12" name="TextBox 11">
            <a:extLst>
              <a:ext uri="{FF2B5EF4-FFF2-40B4-BE49-F238E27FC236}">
                <a16:creationId xmlns:a16="http://schemas.microsoft.com/office/drawing/2014/main" id="{1CD3FC26-E3A4-C339-015E-F4DF54F00245}"/>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2457400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A picture containing icon&#10;&#10;Description automatically generated">
            <a:extLst>
              <a:ext uri="{FF2B5EF4-FFF2-40B4-BE49-F238E27FC236}">
                <a16:creationId xmlns:a16="http://schemas.microsoft.com/office/drawing/2014/main" id="{30AB6314-C311-5FC3-666F-EE32A137533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29" y="14456"/>
            <a:ext cx="1024217" cy="853514"/>
          </a:xfrm>
          <a:prstGeom prst="rect">
            <a:avLst/>
          </a:prstGeom>
        </p:spPr>
      </p:pic>
      <p:sp>
        <p:nvSpPr>
          <p:cNvPr id="3" name="TextBox 2">
            <a:extLst>
              <a:ext uri="{FF2B5EF4-FFF2-40B4-BE49-F238E27FC236}">
                <a16:creationId xmlns:a16="http://schemas.microsoft.com/office/drawing/2014/main" id="{26CF4DA0-F34E-ED11-C21D-4F047B2C10C0}"/>
              </a:ext>
            </a:extLst>
          </p:cNvPr>
          <p:cNvSpPr txBox="1"/>
          <p:nvPr/>
        </p:nvSpPr>
        <p:spPr>
          <a:xfrm>
            <a:off x="8740193" y="77080"/>
            <a:ext cx="15280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4" name="Picture 3">
            <a:extLst>
              <a:ext uri="{FF2B5EF4-FFF2-40B4-BE49-F238E27FC236}">
                <a16:creationId xmlns:a16="http://schemas.microsoft.com/office/drawing/2014/main" id="{60A1E781-C75E-DC6A-D32B-4FA6ADE71063}"/>
              </a:ext>
            </a:extLst>
          </p:cNvPr>
          <p:cNvPicPr>
            <a:picLocks noChangeAspect="1"/>
          </p:cNvPicPr>
          <p:nvPr/>
        </p:nvPicPr>
        <p:blipFill>
          <a:blip r:embed="rId6"/>
          <a:srcRect/>
          <a:stretch/>
        </p:blipFill>
        <p:spPr>
          <a:xfrm>
            <a:off x="8624121" y="446412"/>
            <a:ext cx="1760204" cy="268255"/>
          </a:xfrm>
          <a:prstGeom prst="rect">
            <a:avLst/>
          </a:prstGeom>
        </p:spPr>
      </p:pic>
      <p:sp>
        <p:nvSpPr>
          <p:cNvPr id="5" name="Title 1">
            <a:extLst>
              <a:ext uri="{FF2B5EF4-FFF2-40B4-BE49-F238E27FC236}">
                <a16:creationId xmlns:a16="http://schemas.microsoft.com/office/drawing/2014/main" id="{124366F6-12AA-434E-27B8-A80D512E568F}"/>
              </a:ext>
            </a:extLst>
          </p:cNvPr>
          <p:cNvSpPr>
            <a:spLocks noGrp="1"/>
          </p:cNvSpPr>
          <p:nvPr>
            <p:ph type="title"/>
          </p:nvPr>
        </p:nvSpPr>
        <p:spPr>
          <a:xfrm>
            <a:off x="1328426" y="142129"/>
            <a:ext cx="7965609" cy="876821"/>
          </a:xfrm>
        </p:spPr>
        <p:txBody>
          <a:bodyPr>
            <a:normAutofit/>
          </a:bodyPr>
          <a:lstStyle/>
          <a:p>
            <a:r>
              <a:rPr lang="en-US" sz="4000" dirty="0">
                <a:solidFill>
                  <a:srgbClr val="518EB2"/>
                </a:solidFill>
              </a:rPr>
              <a:t>VCE-3400</a:t>
            </a:r>
            <a:endParaRPr lang="en-US" dirty="0">
              <a:solidFill>
                <a:srgbClr val="518EB2"/>
              </a:solidFill>
            </a:endParaRPr>
          </a:p>
        </p:txBody>
      </p:sp>
      <p:sp>
        <p:nvSpPr>
          <p:cNvPr id="6" name="Title 1">
            <a:extLst>
              <a:ext uri="{FF2B5EF4-FFF2-40B4-BE49-F238E27FC236}">
                <a16:creationId xmlns:a16="http://schemas.microsoft.com/office/drawing/2014/main" id="{0A100821-3A9A-610C-FB55-F46008C76BA5}"/>
              </a:ext>
            </a:extLst>
          </p:cNvPr>
          <p:cNvSpPr txBox="1">
            <a:spLocks/>
          </p:cNvSpPr>
          <p:nvPr/>
        </p:nvSpPr>
        <p:spPr>
          <a:xfrm>
            <a:off x="622437" y="3727661"/>
            <a:ext cx="5379430" cy="15620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spcAft>
                <a:spcPts val="600"/>
              </a:spcAft>
            </a:pPr>
            <a:r>
              <a:rPr lang="en-US" sz="1800" dirty="0">
                <a:solidFill>
                  <a:schemeClr val="accent4"/>
                </a:solidFill>
                <a:latin typeface="+mn-lt"/>
              </a:rPr>
              <a:t>SD-WAN Edge</a:t>
            </a:r>
          </a:p>
          <a:p>
            <a:pPr marL="457200" indent="-457200">
              <a:spcAft>
                <a:spcPts val="600"/>
              </a:spcAft>
              <a:buClr>
                <a:schemeClr val="accent1"/>
              </a:buClr>
              <a:buFont typeface="Arial" panose="020B0604020202020204" pitchFamily="34" charset="0"/>
              <a:buChar char="•"/>
            </a:pPr>
            <a:r>
              <a:rPr lang="en-US" sz="1800" b="0" dirty="0">
                <a:latin typeface="+mn-lt"/>
              </a:rPr>
              <a:t>(6) LAN / WAN Gigabit RJ-45 ports</a:t>
            </a:r>
          </a:p>
          <a:p>
            <a:pPr marL="457200" indent="-457200">
              <a:spcAft>
                <a:spcPts val="600"/>
              </a:spcAft>
              <a:buClr>
                <a:schemeClr val="accent1"/>
              </a:buClr>
              <a:buFont typeface="Arial" panose="020B0604020202020204" pitchFamily="34" charset="0"/>
              <a:buChar char="•"/>
            </a:pPr>
            <a:r>
              <a:rPr lang="en-US" sz="1800" b="0" dirty="0">
                <a:latin typeface="+mn-lt"/>
              </a:rPr>
              <a:t>(2) </a:t>
            </a:r>
            <a:r>
              <a:rPr lang="nl-NL" sz="1800" b="0" dirty="0">
                <a:latin typeface="+mn-lt"/>
              </a:rPr>
              <a:t>LAN / WAN 1G/10G SFP+ ports</a:t>
            </a:r>
            <a:endParaRPr lang="en-US" sz="1800" b="0" dirty="0">
              <a:latin typeface="+mn-lt"/>
            </a:endParaRPr>
          </a:p>
          <a:p>
            <a:pPr marL="457200" indent="-457200">
              <a:spcAft>
                <a:spcPts val="600"/>
              </a:spcAft>
              <a:buClr>
                <a:schemeClr val="accent1"/>
              </a:buClr>
              <a:buFont typeface="Arial" panose="020B0604020202020204" pitchFamily="34" charset="0"/>
              <a:buChar char="•"/>
            </a:pPr>
            <a:r>
              <a:rPr lang="en-US" sz="1800" b="0" dirty="0">
                <a:latin typeface="+mn-lt"/>
              </a:rPr>
              <a:t>(2) USB 3.0 ports</a:t>
            </a:r>
          </a:p>
          <a:p>
            <a:pPr marL="457200" indent="-457200">
              <a:spcAft>
                <a:spcPts val="600"/>
              </a:spcAft>
              <a:buClr>
                <a:schemeClr val="accent1"/>
              </a:buClr>
              <a:buFont typeface="Arial" panose="020B0604020202020204" pitchFamily="34" charset="0"/>
              <a:buChar char="•"/>
            </a:pPr>
            <a:r>
              <a:rPr lang="en-US" sz="1800" b="0" dirty="0">
                <a:latin typeface="+mn-lt"/>
              </a:rPr>
              <a:t>2.5 Gbps Max Throughput </a:t>
            </a:r>
          </a:p>
        </p:txBody>
      </p:sp>
      <p:pic>
        <p:nvPicPr>
          <p:cNvPr id="7" name="Picture 6">
            <a:extLst>
              <a:ext uri="{FF2B5EF4-FFF2-40B4-BE49-F238E27FC236}">
                <a16:creationId xmlns:a16="http://schemas.microsoft.com/office/drawing/2014/main" id="{5777DD26-F88A-C4EC-F278-C0CAF254B0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2437" y="1744689"/>
            <a:ext cx="8671598" cy="1106253"/>
          </a:xfrm>
          <a:prstGeom prst="rect">
            <a:avLst/>
          </a:prstGeom>
        </p:spPr>
      </p:pic>
      <p:sp>
        <p:nvSpPr>
          <p:cNvPr id="8" name="TextBox 7">
            <a:extLst>
              <a:ext uri="{FF2B5EF4-FFF2-40B4-BE49-F238E27FC236}">
                <a16:creationId xmlns:a16="http://schemas.microsoft.com/office/drawing/2014/main" id="{C2D3CCD8-C138-8367-B78B-5C6B068D025A}"/>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221509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A picture containing icon&#10;&#10;Description automatically generated">
            <a:extLst>
              <a:ext uri="{FF2B5EF4-FFF2-40B4-BE49-F238E27FC236}">
                <a16:creationId xmlns:a16="http://schemas.microsoft.com/office/drawing/2014/main" id="{0F70EB73-EC62-29FF-472F-C338C378C1F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29" y="14456"/>
            <a:ext cx="1024217" cy="853514"/>
          </a:xfrm>
          <a:prstGeom prst="rect">
            <a:avLst/>
          </a:prstGeom>
        </p:spPr>
      </p:pic>
      <p:sp>
        <p:nvSpPr>
          <p:cNvPr id="3" name="TextBox 2">
            <a:extLst>
              <a:ext uri="{FF2B5EF4-FFF2-40B4-BE49-F238E27FC236}">
                <a16:creationId xmlns:a16="http://schemas.microsoft.com/office/drawing/2014/main" id="{5CF946BD-57D5-FF7C-907D-BE91331C5E0A}"/>
              </a:ext>
            </a:extLst>
          </p:cNvPr>
          <p:cNvSpPr txBox="1"/>
          <p:nvPr/>
        </p:nvSpPr>
        <p:spPr>
          <a:xfrm>
            <a:off x="8740193" y="77080"/>
            <a:ext cx="15280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4" name="Picture 3">
            <a:extLst>
              <a:ext uri="{FF2B5EF4-FFF2-40B4-BE49-F238E27FC236}">
                <a16:creationId xmlns:a16="http://schemas.microsoft.com/office/drawing/2014/main" id="{73ACD604-92B5-D06A-AE6A-7A655969294D}"/>
              </a:ext>
            </a:extLst>
          </p:cNvPr>
          <p:cNvPicPr>
            <a:picLocks noChangeAspect="1"/>
          </p:cNvPicPr>
          <p:nvPr/>
        </p:nvPicPr>
        <p:blipFill>
          <a:blip r:embed="rId6"/>
          <a:srcRect/>
          <a:stretch/>
        </p:blipFill>
        <p:spPr>
          <a:xfrm>
            <a:off x="8624121" y="446412"/>
            <a:ext cx="1760204" cy="268255"/>
          </a:xfrm>
          <a:prstGeom prst="rect">
            <a:avLst/>
          </a:prstGeom>
        </p:spPr>
      </p:pic>
      <p:sp>
        <p:nvSpPr>
          <p:cNvPr id="5" name="Title 1">
            <a:extLst>
              <a:ext uri="{FF2B5EF4-FFF2-40B4-BE49-F238E27FC236}">
                <a16:creationId xmlns:a16="http://schemas.microsoft.com/office/drawing/2014/main" id="{7F53FA33-39B6-73BE-1629-6F3D312333A5}"/>
              </a:ext>
            </a:extLst>
          </p:cNvPr>
          <p:cNvSpPr>
            <a:spLocks noGrp="1"/>
          </p:cNvSpPr>
          <p:nvPr>
            <p:ph type="title"/>
          </p:nvPr>
        </p:nvSpPr>
        <p:spPr>
          <a:xfrm>
            <a:off x="1250618" y="142128"/>
            <a:ext cx="7965609" cy="876821"/>
          </a:xfrm>
        </p:spPr>
        <p:txBody>
          <a:bodyPr>
            <a:normAutofit/>
          </a:bodyPr>
          <a:lstStyle/>
          <a:p>
            <a:r>
              <a:rPr lang="en-US" sz="4000" dirty="0">
                <a:solidFill>
                  <a:srgbClr val="518EB2"/>
                </a:solidFill>
              </a:rPr>
              <a:t>VCE-3800</a:t>
            </a:r>
            <a:endParaRPr lang="en-US" dirty="0">
              <a:solidFill>
                <a:srgbClr val="518EB2"/>
              </a:solidFill>
            </a:endParaRPr>
          </a:p>
        </p:txBody>
      </p:sp>
      <p:pic>
        <p:nvPicPr>
          <p:cNvPr id="6" name="Picture 5">
            <a:extLst>
              <a:ext uri="{FF2B5EF4-FFF2-40B4-BE49-F238E27FC236}">
                <a16:creationId xmlns:a16="http://schemas.microsoft.com/office/drawing/2014/main" id="{4E12F9CB-C258-5DF9-B843-3DCD485BFFE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22437" y="1798671"/>
            <a:ext cx="8671598" cy="1106253"/>
          </a:xfrm>
          <a:prstGeom prst="rect">
            <a:avLst/>
          </a:prstGeom>
        </p:spPr>
      </p:pic>
      <p:sp>
        <p:nvSpPr>
          <p:cNvPr id="7" name="Title 1">
            <a:extLst>
              <a:ext uri="{FF2B5EF4-FFF2-40B4-BE49-F238E27FC236}">
                <a16:creationId xmlns:a16="http://schemas.microsoft.com/office/drawing/2014/main" id="{BB28998A-5FB9-6D22-1BA5-BF2EDA2F3A7B}"/>
              </a:ext>
            </a:extLst>
          </p:cNvPr>
          <p:cNvSpPr txBox="1">
            <a:spLocks/>
          </p:cNvSpPr>
          <p:nvPr/>
        </p:nvSpPr>
        <p:spPr>
          <a:xfrm>
            <a:off x="622437" y="3733469"/>
            <a:ext cx="5627909" cy="1562085"/>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spcAft>
                <a:spcPts val="600"/>
              </a:spcAft>
            </a:pPr>
            <a:r>
              <a:rPr lang="en-US" sz="1800" dirty="0">
                <a:solidFill>
                  <a:schemeClr val="accent4"/>
                </a:solidFill>
                <a:latin typeface="+mn-lt"/>
              </a:rPr>
              <a:t>SD-WAN Edge</a:t>
            </a:r>
          </a:p>
          <a:p>
            <a:pPr marL="457200" indent="-457200">
              <a:spcAft>
                <a:spcPts val="600"/>
              </a:spcAft>
              <a:buClr>
                <a:schemeClr val="accent1"/>
              </a:buClr>
              <a:buFont typeface="Arial" panose="020B0604020202020204" pitchFamily="34" charset="0"/>
              <a:buChar char="•"/>
            </a:pPr>
            <a:r>
              <a:rPr lang="en-US" sz="1800" b="0" dirty="0">
                <a:latin typeface="+mn-lt"/>
              </a:rPr>
              <a:t>(6) LAN / WAN Gigabit RJ-45 ports</a:t>
            </a:r>
          </a:p>
          <a:p>
            <a:pPr marL="457200" indent="-457200">
              <a:spcAft>
                <a:spcPts val="600"/>
              </a:spcAft>
              <a:buClr>
                <a:schemeClr val="accent1"/>
              </a:buClr>
              <a:buFont typeface="Arial" panose="020B0604020202020204" pitchFamily="34" charset="0"/>
              <a:buChar char="•"/>
            </a:pPr>
            <a:r>
              <a:rPr lang="en-US" sz="1800" b="0" dirty="0">
                <a:latin typeface="+mn-lt"/>
              </a:rPr>
              <a:t>(2) </a:t>
            </a:r>
            <a:r>
              <a:rPr lang="nl-NL" sz="1800" b="0" dirty="0">
                <a:latin typeface="+mn-lt"/>
              </a:rPr>
              <a:t>LAN / WAN 1G/10G SFP+ ports</a:t>
            </a:r>
            <a:endParaRPr lang="en-US" sz="1800" b="0" dirty="0">
              <a:latin typeface="+mn-lt"/>
            </a:endParaRPr>
          </a:p>
          <a:p>
            <a:pPr marL="457200" indent="-457200">
              <a:spcAft>
                <a:spcPts val="600"/>
              </a:spcAft>
              <a:buClr>
                <a:schemeClr val="accent1"/>
              </a:buClr>
              <a:buFont typeface="Arial" panose="020B0604020202020204" pitchFamily="34" charset="0"/>
              <a:buChar char="•"/>
            </a:pPr>
            <a:r>
              <a:rPr lang="en-US" sz="1800" b="0" dirty="0">
                <a:latin typeface="+mn-lt"/>
              </a:rPr>
              <a:t>(2) USB 3.0 ports</a:t>
            </a:r>
          </a:p>
          <a:p>
            <a:pPr marL="457200" indent="-457200">
              <a:spcAft>
                <a:spcPts val="600"/>
              </a:spcAft>
              <a:buClr>
                <a:schemeClr val="accent1"/>
              </a:buClr>
              <a:buFont typeface="Arial" panose="020B0604020202020204" pitchFamily="34" charset="0"/>
              <a:buChar char="•"/>
            </a:pPr>
            <a:r>
              <a:rPr lang="en-US" sz="1800" b="0" dirty="0">
                <a:latin typeface="+mn-lt"/>
              </a:rPr>
              <a:t>5 Gbps Max Throughput </a:t>
            </a:r>
          </a:p>
        </p:txBody>
      </p:sp>
      <p:sp>
        <p:nvSpPr>
          <p:cNvPr id="8" name="TextBox 7">
            <a:extLst>
              <a:ext uri="{FF2B5EF4-FFF2-40B4-BE49-F238E27FC236}">
                <a16:creationId xmlns:a16="http://schemas.microsoft.com/office/drawing/2014/main" id="{A5177F8E-BB67-7FA4-8F61-8B39A3DED50D}"/>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790750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2" name="TextBox 1">
            <a:extLst>
              <a:ext uri="{FF2B5EF4-FFF2-40B4-BE49-F238E27FC236}">
                <a16:creationId xmlns:a16="http://schemas.microsoft.com/office/drawing/2014/main" id="{D2229BC8-51D2-4254-CC31-6A484A900320}"/>
              </a:ext>
            </a:extLst>
          </p:cNvPr>
          <p:cNvSpPr txBox="1"/>
          <p:nvPr/>
        </p:nvSpPr>
        <p:spPr>
          <a:xfrm>
            <a:off x="626551" y="1504271"/>
            <a:ext cx="8379175" cy="923330"/>
          </a:xfrm>
          <a:prstGeom prst="rect">
            <a:avLst/>
          </a:prstGeom>
          <a:noFill/>
        </p:spPr>
        <p:txBody>
          <a:bodyPr wrap="square" lIns="91440" tIns="45720" rIns="91440" bIns="45720" anchor="t">
            <a:spAutoFit/>
          </a:bodyPr>
          <a:lstStyle/>
          <a:p>
            <a:r>
              <a:rPr lang="en-US" b="0" i="0" dirty="0">
                <a:effectLst/>
                <a:latin typeface="Open Sans"/>
                <a:ea typeface="Open Sans"/>
                <a:cs typeface="Open Sans"/>
              </a:rPr>
              <a:t>Our wireless failover solution supports your voice communications and any mission-critical applications that are dependent on Internet connectivity </a:t>
            </a:r>
            <a:r>
              <a:rPr lang="en-US" dirty="0">
                <a:latin typeface="Open Sans"/>
                <a:ea typeface="Open Sans"/>
                <a:cs typeface="Open Sans"/>
              </a:rPr>
              <a:t>with a cost effective &amp; affordable data plan.</a:t>
            </a:r>
            <a:endParaRPr lang="en-US"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ABE36445-998C-995D-8307-F5821F4C5BCF}"/>
              </a:ext>
            </a:extLst>
          </p:cNvPr>
          <p:cNvSpPr txBox="1"/>
          <p:nvPr/>
        </p:nvSpPr>
        <p:spPr>
          <a:xfrm>
            <a:off x="626551" y="3000968"/>
            <a:ext cx="7898235" cy="1877437"/>
          </a:xfrm>
          <a:prstGeom prst="rect">
            <a:avLst/>
          </a:prstGeom>
          <a:noFill/>
        </p:spPr>
        <p:txBody>
          <a:bodyPr wrap="square" lIns="91440" tIns="45720" rIns="91440" bIns="45720" anchor="t">
            <a:spAutoFit/>
          </a:bodyPr>
          <a:lstStyle/>
          <a:p>
            <a:r>
              <a:rPr lang="en-US" b="0" i="0" dirty="0">
                <a:effectLst/>
                <a:latin typeface="Open Sans Semibold"/>
                <a:ea typeface="Open Sans Semibold"/>
                <a:cs typeface="Open Sans Semibold"/>
              </a:rPr>
              <a:t>Solution Highlights:</a:t>
            </a:r>
          </a:p>
          <a:p>
            <a:pPr marL="285750" indent="-285750">
              <a:buClr>
                <a:schemeClr val="accent1"/>
              </a:buClr>
              <a:buFont typeface="Arial" panose="020B0604020202020204" pitchFamily="34" charset="0"/>
              <a:buChar char="•"/>
            </a:pPr>
            <a:r>
              <a:rPr lang="en-US" sz="1400" dirty="0">
                <a:latin typeface="Open Sans"/>
                <a:ea typeface="Open Sans"/>
                <a:cs typeface="Open Sans"/>
              </a:rPr>
              <a:t>Cross carrier pooling provides the best service available regardless of location </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chemeClr val="accent1"/>
              </a:buClr>
              <a:buFont typeface="Arial" panose="020B0604020202020204" pitchFamily="34" charset="0"/>
              <a:buChar char="•"/>
            </a:pPr>
            <a:r>
              <a:rPr lang="en-US" sz="1400" dirty="0">
                <a:latin typeface="Open Sans"/>
                <a:ea typeface="Open Sans"/>
                <a:cs typeface="Open Sans"/>
              </a:rPr>
              <a:t>A wireless</a:t>
            </a:r>
            <a:r>
              <a:rPr lang="en-US" sz="1400" b="0" i="0" dirty="0">
                <a:effectLst/>
                <a:latin typeface="Open Sans"/>
                <a:ea typeface="Open Sans"/>
                <a:cs typeface="Open Sans"/>
              </a:rPr>
              <a:t> </a:t>
            </a:r>
            <a:r>
              <a:rPr lang="en-US" sz="1400" dirty="0">
                <a:latin typeface="Open Sans"/>
                <a:ea typeface="Open Sans"/>
                <a:cs typeface="Open Sans"/>
              </a:rPr>
              <a:t>data</a:t>
            </a:r>
            <a:r>
              <a:rPr lang="en-US" sz="1400" b="0" i="0" dirty="0">
                <a:effectLst/>
                <a:latin typeface="Open Sans"/>
                <a:ea typeface="Open Sans"/>
                <a:cs typeface="Open Sans"/>
              </a:rPr>
              <a:t> </a:t>
            </a:r>
            <a:r>
              <a:rPr lang="en-US" sz="1400" dirty="0">
                <a:latin typeface="Open Sans"/>
                <a:ea typeface="Open Sans"/>
                <a:cs typeface="Open Sans"/>
              </a:rPr>
              <a:t>plan is</a:t>
            </a:r>
            <a:r>
              <a:rPr lang="en-US" sz="1400" b="0" i="0" dirty="0">
                <a:effectLst/>
                <a:latin typeface="Open Sans"/>
                <a:ea typeface="Open Sans"/>
                <a:cs typeface="Open Sans"/>
              </a:rPr>
              <a:t> easily deployed and managed via the cloud for easy integration with your existing systems.</a:t>
            </a:r>
            <a:r>
              <a:rPr lang="en-US" sz="1400" dirty="0">
                <a:latin typeface="Open Sans"/>
                <a:ea typeface="Open Sans"/>
                <a:cs typeface="Open Sans"/>
              </a:rPr>
              <a:t> </a:t>
            </a:r>
            <a:endParaRPr lang="en-US" sz="1400" b="0" i="0" dirty="0">
              <a:effectLst/>
              <a:latin typeface="Open Sans" panose="020B0606030504020204" pitchFamily="34" charset="0"/>
              <a:ea typeface="Open Sans" panose="020B0606030504020204" pitchFamily="34" charset="0"/>
              <a:cs typeface="Open Sans" panose="020B0606030504020204" pitchFamily="34" charset="0"/>
            </a:endParaRPr>
          </a:p>
          <a:p>
            <a:pPr marL="285750" indent="-285750">
              <a:buClr>
                <a:schemeClr val="accent1"/>
              </a:buClr>
              <a:buFont typeface="Arial" panose="020B0604020202020204" pitchFamily="34" charset="0"/>
              <a:buChar char="•"/>
            </a:pPr>
            <a:r>
              <a:rPr lang="en-US" sz="1400" b="0" i="0" dirty="0">
                <a:effectLst/>
                <a:latin typeface="Open Sans"/>
                <a:ea typeface="Open Sans"/>
                <a:cs typeface="Open Sans"/>
              </a:rPr>
              <a:t>Avoid expensive cabling costs for seasonal or rapid deployment of Internet </a:t>
            </a:r>
            <a:r>
              <a:rPr lang="en-US" sz="1400" dirty="0">
                <a:latin typeface="Open Sans"/>
                <a:ea typeface="Open Sans"/>
                <a:cs typeface="Open Sans"/>
              </a:rPr>
              <a:t>connectivity</a:t>
            </a:r>
            <a:r>
              <a:rPr lang="en-US" sz="1400" b="0" i="0" dirty="0">
                <a:effectLst/>
                <a:latin typeface="Open Sans"/>
                <a:ea typeface="Open Sans"/>
                <a:cs typeface="Open Sans"/>
              </a:rPr>
              <a:t> when using </a:t>
            </a:r>
            <a:r>
              <a:rPr lang="en-US" sz="1400" dirty="0">
                <a:latin typeface="Open Sans"/>
                <a:ea typeface="Open Sans"/>
                <a:cs typeface="Open Sans"/>
              </a:rPr>
              <a:t>wireless</a:t>
            </a:r>
            <a:r>
              <a:rPr lang="en-US" sz="1400" b="0" i="0" dirty="0">
                <a:effectLst/>
                <a:latin typeface="Open Sans"/>
                <a:ea typeface="Open Sans"/>
                <a:cs typeface="Open Sans"/>
              </a:rPr>
              <a:t> as your primary data source</a:t>
            </a:r>
          </a:p>
          <a:p>
            <a:pPr marL="285750" indent="-285750">
              <a:buClr>
                <a:schemeClr val="accent1"/>
              </a:buClr>
              <a:buFont typeface="Arial" panose="020B0604020202020204" pitchFamily="34" charset="0"/>
              <a:buChar char="•"/>
            </a:pPr>
            <a:r>
              <a:rPr lang="en-US" sz="1400" b="0" i="0" dirty="0">
                <a:effectLst/>
                <a:latin typeface="Open Sans"/>
                <a:ea typeface="Open Sans"/>
                <a:cs typeface="Open Sans"/>
              </a:rPr>
              <a:t>Be anywhere your customers are by easily deploying pop-up retail/store-in-a-store/kiosks</a:t>
            </a:r>
            <a:r>
              <a:rPr lang="en-US" sz="1400" dirty="0">
                <a:latin typeface="Open Sans"/>
                <a:ea typeface="Open Sans"/>
                <a:cs typeface="Open Sans"/>
              </a:rPr>
              <a:t> </a:t>
            </a:r>
            <a:endParaRPr lang="en-US" sz="1400" dirty="0">
              <a:latin typeface="Open Sans" panose="020B0606030504020204" pitchFamily="34" charset="0"/>
              <a:ea typeface="Open Sans" panose="020B0606030504020204" pitchFamily="34" charset="0"/>
              <a:cs typeface="Open Sans" panose="020B0606030504020204" pitchFamily="34" charset="0"/>
            </a:endParaRPr>
          </a:p>
          <a:p>
            <a:pPr marL="285750" indent="-285750">
              <a:buClr>
                <a:schemeClr val="accent1"/>
              </a:buClr>
              <a:buFont typeface="Arial" panose="020B0604020202020204" pitchFamily="34" charset="0"/>
              <a:buChar char="•"/>
            </a:pPr>
            <a:r>
              <a:rPr lang="en-US" sz="1400" b="0" i="0" dirty="0">
                <a:effectLst/>
                <a:latin typeface="Open Sans"/>
                <a:ea typeface="Open Sans"/>
                <a:cs typeface="Open Sans"/>
              </a:rPr>
              <a:t>Power your digital signage and make frequent updates on your specials</a:t>
            </a:r>
            <a:r>
              <a:rPr lang="en-US" sz="1400" dirty="0">
                <a:latin typeface="Open Sans"/>
                <a:ea typeface="Open Sans"/>
                <a:cs typeface="Open Sans"/>
              </a:rPr>
              <a:t> </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Text&#10;&#10;Description automatically generated">
            <a:extLst>
              <a:ext uri="{FF2B5EF4-FFF2-40B4-BE49-F238E27FC236}">
                <a16:creationId xmlns:a16="http://schemas.microsoft.com/office/drawing/2014/main" id="{3E90CEFA-8166-2B6B-EB44-C48A438071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635" y="107909"/>
            <a:ext cx="3819542" cy="822995"/>
          </a:xfrm>
          <a:prstGeom prst="rect">
            <a:avLst/>
          </a:prstGeom>
        </p:spPr>
      </p:pic>
      <p:pic>
        <p:nvPicPr>
          <p:cNvPr id="6" name="Picture 5">
            <a:extLst>
              <a:ext uri="{FF2B5EF4-FFF2-40B4-BE49-F238E27FC236}">
                <a16:creationId xmlns:a16="http://schemas.microsoft.com/office/drawing/2014/main" id="{E37D0665-4955-1654-4E61-B4BC6601220B}"/>
              </a:ext>
            </a:extLst>
          </p:cNvPr>
          <p:cNvPicPr>
            <a:picLocks noChangeAspect="1"/>
          </p:cNvPicPr>
          <p:nvPr/>
        </p:nvPicPr>
        <p:blipFill>
          <a:blip r:embed="rId6"/>
          <a:stretch>
            <a:fillRect/>
          </a:stretch>
        </p:blipFill>
        <p:spPr>
          <a:xfrm>
            <a:off x="8722749" y="2196608"/>
            <a:ext cx="3236028" cy="3332235"/>
          </a:xfrm>
          <a:prstGeom prst="rect">
            <a:avLst/>
          </a:prstGeom>
        </p:spPr>
      </p:pic>
      <p:sp>
        <p:nvSpPr>
          <p:cNvPr id="7" name="TextBox 6">
            <a:extLst>
              <a:ext uri="{FF2B5EF4-FFF2-40B4-BE49-F238E27FC236}">
                <a16:creationId xmlns:a16="http://schemas.microsoft.com/office/drawing/2014/main" id="{DB837E6B-1663-2E79-730F-39C89B72A9F6}"/>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5397680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88A396-DF93-F1E8-D580-7A993A685002}"/>
              </a:ext>
            </a:extLst>
          </p:cNvPr>
          <p:cNvSpPr txBox="1">
            <a:spLocks/>
          </p:cNvSpPr>
          <p:nvPr/>
        </p:nvSpPr>
        <p:spPr>
          <a:xfrm>
            <a:off x="4310744" y="3429000"/>
            <a:ext cx="6096000" cy="876821"/>
          </a:xfrm>
          <a:prstGeom prst="rect">
            <a:avLst/>
          </a:prstGeom>
          <a:noFill/>
        </p:spPr>
        <p:txBody>
          <a:bodyPr anchor="b"/>
          <a:lstStyle>
            <a:lvl1pPr algn="ctr" defTabSz="914400" rtl="0" eaLnBrk="1" latinLnBrk="0" hangingPunct="1">
              <a:lnSpc>
                <a:spcPct val="90000"/>
              </a:lnSpc>
              <a:spcBef>
                <a:spcPct val="0"/>
              </a:spcBef>
              <a:buNone/>
              <a:defRPr sz="6000" b="0" kern="120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SECURITY SOLUTIONS</a:t>
            </a:r>
          </a:p>
        </p:txBody>
      </p:sp>
      <p:sp>
        <p:nvSpPr>
          <p:cNvPr id="2" name="TextBox 1">
            <a:extLst>
              <a:ext uri="{FF2B5EF4-FFF2-40B4-BE49-F238E27FC236}">
                <a16:creationId xmlns:a16="http://schemas.microsoft.com/office/drawing/2014/main" id="{E4637871-DFCC-0484-B4A4-254576498E94}"/>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3"/>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4"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606277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22" name="Title 1">
            <a:extLst>
              <a:ext uri="{FF2B5EF4-FFF2-40B4-BE49-F238E27FC236}">
                <a16:creationId xmlns:a16="http://schemas.microsoft.com/office/drawing/2014/main" id="{5CBDBB95-F806-91CC-7BC6-5D71AA965371}"/>
              </a:ext>
            </a:extLst>
          </p:cNvPr>
          <p:cNvSpPr>
            <a:spLocks noGrp="1"/>
          </p:cNvSpPr>
          <p:nvPr>
            <p:ph type="title"/>
          </p:nvPr>
        </p:nvSpPr>
        <p:spPr>
          <a:xfrm>
            <a:off x="1967414" y="189405"/>
            <a:ext cx="7928796" cy="876821"/>
          </a:xfrm>
        </p:spPr>
        <p:txBody>
          <a:bodyPr>
            <a:normAutofit fontScale="90000"/>
          </a:bodyPr>
          <a:lstStyle/>
          <a:p>
            <a:pPr algn="ctr"/>
            <a:r>
              <a:rPr lang="en-US" sz="4400" dirty="0">
                <a:solidFill>
                  <a:srgbClr val="518EB2"/>
                </a:solidFill>
              </a:rPr>
              <a:t>What is a Managed Firewall?</a:t>
            </a:r>
            <a:endParaRPr lang="en-US" sz="2800" dirty="0">
              <a:solidFill>
                <a:srgbClr val="518EB2"/>
              </a:solidFill>
            </a:endParaRPr>
          </a:p>
        </p:txBody>
      </p:sp>
      <p:sp>
        <p:nvSpPr>
          <p:cNvPr id="23" name="Title 25">
            <a:extLst>
              <a:ext uri="{FF2B5EF4-FFF2-40B4-BE49-F238E27FC236}">
                <a16:creationId xmlns:a16="http://schemas.microsoft.com/office/drawing/2014/main" id="{6FA419C0-0413-F06A-26C3-3E9513F94BE5}"/>
              </a:ext>
            </a:extLst>
          </p:cNvPr>
          <p:cNvSpPr txBox="1">
            <a:spLocks/>
          </p:cNvSpPr>
          <p:nvPr/>
        </p:nvSpPr>
        <p:spPr>
          <a:xfrm>
            <a:off x="1676648" y="1265254"/>
            <a:ext cx="9696262" cy="953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A40C34"/>
              </a:solidFill>
              <a:effectLst/>
              <a:uLnTx/>
              <a:uFillTx/>
              <a:latin typeface="Calibri"/>
              <a:ea typeface="Open Sans" charset="0"/>
              <a:cs typeface="Open Sans" charset="0"/>
            </a:endParaRPr>
          </a:p>
        </p:txBody>
      </p:sp>
      <p:sp>
        <p:nvSpPr>
          <p:cNvPr id="24" name="TextBox 23">
            <a:extLst>
              <a:ext uri="{FF2B5EF4-FFF2-40B4-BE49-F238E27FC236}">
                <a16:creationId xmlns:a16="http://schemas.microsoft.com/office/drawing/2014/main" id="{9F2FD61C-0C7D-021E-3503-E23C40D5E3C0}"/>
              </a:ext>
            </a:extLst>
          </p:cNvPr>
          <p:cNvSpPr txBox="1"/>
          <p:nvPr/>
        </p:nvSpPr>
        <p:spPr>
          <a:xfrm>
            <a:off x="819090" y="988379"/>
            <a:ext cx="11246415" cy="34778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a:ea typeface="+mn-ea"/>
                <a:cs typeface="+mn-cs"/>
              </a:rPr>
              <a:t>In computing, a firewall is a network security system that monitors, and controls incoming and outgoing network traffic based on predetermined security rules. A firewall typically establishes a barrier between a trusted network and an untrusted network, such as the Internet.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Open Sans"/>
                <a:ea typeface="+mn-ea"/>
                <a:cs typeface="+mn-cs"/>
              </a:rPr>
              <a:t>With BullsEye’s Managed Firewall option, we can manage one our onsite or cloud-based firewall options for you. All of BullsEye’s Firewalls options can be self-managed via their appropriate cloud portals.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Open Sans"/>
              <a:ea typeface="+mn-ea"/>
              <a:cs typeface="+mn-cs"/>
            </a:endParaRPr>
          </a:p>
        </p:txBody>
      </p:sp>
      <p:sp>
        <p:nvSpPr>
          <p:cNvPr id="25" name="Title 25">
            <a:extLst>
              <a:ext uri="{FF2B5EF4-FFF2-40B4-BE49-F238E27FC236}">
                <a16:creationId xmlns:a16="http://schemas.microsoft.com/office/drawing/2014/main" id="{80ABD34B-78C5-FFA4-A4FF-20162835712F}"/>
              </a:ext>
            </a:extLst>
          </p:cNvPr>
          <p:cNvSpPr txBox="1">
            <a:spLocks/>
          </p:cNvSpPr>
          <p:nvPr/>
        </p:nvSpPr>
        <p:spPr>
          <a:xfrm>
            <a:off x="857310" y="4048459"/>
            <a:ext cx="10515600" cy="629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518EB2"/>
                </a:solidFill>
                <a:effectLst/>
                <a:uLnTx/>
                <a:uFillTx/>
                <a:latin typeface="Open Sans" charset="0"/>
                <a:ea typeface="Open Sans" charset="0"/>
                <a:cs typeface="Open Sans" charset="0"/>
              </a:rPr>
              <a:t>Reasons to utilize a Managed Firewall:</a:t>
            </a:r>
          </a:p>
        </p:txBody>
      </p:sp>
      <p:sp>
        <p:nvSpPr>
          <p:cNvPr id="26" name="TextBox 25">
            <a:extLst>
              <a:ext uri="{FF2B5EF4-FFF2-40B4-BE49-F238E27FC236}">
                <a16:creationId xmlns:a16="http://schemas.microsoft.com/office/drawing/2014/main" id="{C281F577-864B-0D29-001E-03925AC9E367}"/>
              </a:ext>
            </a:extLst>
          </p:cNvPr>
          <p:cNvSpPr txBox="1"/>
          <p:nvPr/>
        </p:nvSpPr>
        <p:spPr>
          <a:xfrm>
            <a:off x="1054640" y="4655684"/>
            <a:ext cx="8562278" cy="101566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5"/>
              </a:buBlip>
              <a:tabLst/>
              <a:defRPr/>
            </a:pPr>
            <a:r>
              <a:rPr kumimoji="0" lang="en-US" sz="2000" b="0" i="0" u="none" strike="noStrike" kern="1200" cap="none" spc="0" normalizeH="0" baseline="0" noProof="0" dirty="0">
                <a:ln>
                  <a:noFill/>
                </a:ln>
                <a:effectLst/>
                <a:uLnTx/>
                <a:uFillTx/>
                <a:latin typeface="Open Sans"/>
                <a:ea typeface="+mn-ea"/>
                <a:cs typeface="+mn-cs"/>
              </a:rPr>
              <a:t>Have limited staff</a:t>
            </a:r>
          </a:p>
          <a:p>
            <a:pPr marL="457200" marR="0" lvl="0" indent="-457200" algn="l" defTabSz="914400" rtl="0" eaLnBrk="1" fontAlgn="auto" latinLnBrk="0" hangingPunct="1">
              <a:lnSpc>
                <a:spcPct val="100000"/>
              </a:lnSpc>
              <a:spcBef>
                <a:spcPts val="0"/>
              </a:spcBef>
              <a:spcAft>
                <a:spcPts val="0"/>
              </a:spcAft>
              <a:buClrTx/>
              <a:buSzTx/>
              <a:buFontTx/>
              <a:buBlip>
                <a:blip r:embed="rId5"/>
              </a:buBlip>
              <a:tabLst/>
              <a:defRPr/>
            </a:pPr>
            <a:r>
              <a:rPr kumimoji="0" lang="en-US" sz="2000" b="0" i="0" u="none" strike="noStrike" kern="1200" cap="none" spc="0" normalizeH="0" baseline="0" noProof="0" dirty="0">
                <a:ln>
                  <a:noFill/>
                </a:ln>
                <a:effectLst/>
                <a:uLnTx/>
                <a:uFillTx/>
                <a:latin typeface="Open Sans"/>
                <a:ea typeface="+mn-ea"/>
                <a:cs typeface="+mn-cs"/>
              </a:rPr>
              <a:t>Don’t have time to keep up on product upgrades &amp; changes</a:t>
            </a:r>
          </a:p>
          <a:p>
            <a:pPr marL="457200" marR="0" lvl="0" indent="-457200" algn="l" defTabSz="914400" rtl="0" eaLnBrk="1" fontAlgn="auto" latinLnBrk="0" hangingPunct="1">
              <a:lnSpc>
                <a:spcPct val="100000"/>
              </a:lnSpc>
              <a:spcBef>
                <a:spcPts val="0"/>
              </a:spcBef>
              <a:spcAft>
                <a:spcPts val="0"/>
              </a:spcAft>
              <a:buClrTx/>
              <a:buSzTx/>
              <a:buFontTx/>
              <a:buBlip>
                <a:blip r:embed="rId5"/>
              </a:buBlip>
              <a:tabLst/>
              <a:defRPr/>
            </a:pPr>
            <a:r>
              <a:rPr kumimoji="0" lang="en-US" sz="2000" b="0" i="0" u="none" strike="noStrike" kern="1200" cap="none" spc="0" normalizeH="0" baseline="0" noProof="0" dirty="0">
                <a:ln>
                  <a:noFill/>
                </a:ln>
                <a:effectLst/>
                <a:uLnTx/>
                <a:uFillTx/>
                <a:latin typeface="Open Sans"/>
                <a:ea typeface="+mn-ea"/>
                <a:cs typeface="+mn-cs"/>
              </a:rPr>
              <a:t>Rather have product Subject Matter Expert handle for me</a:t>
            </a:r>
          </a:p>
        </p:txBody>
      </p:sp>
      <p:sp>
        <p:nvSpPr>
          <p:cNvPr id="28" name="TextBox 27">
            <a:extLst>
              <a:ext uri="{FF2B5EF4-FFF2-40B4-BE49-F238E27FC236}">
                <a16:creationId xmlns:a16="http://schemas.microsoft.com/office/drawing/2014/main" id="{085705F9-111C-B826-E44F-8A9AC778EF1D}"/>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6"/>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7"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314960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10" name="Title 1">
            <a:extLst>
              <a:ext uri="{FF2B5EF4-FFF2-40B4-BE49-F238E27FC236}">
                <a16:creationId xmlns:a16="http://schemas.microsoft.com/office/drawing/2014/main" id="{D90992D5-09C4-56B3-909D-DF19FC21E248}"/>
              </a:ext>
            </a:extLst>
          </p:cNvPr>
          <p:cNvSpPr>
            <a:spLocks noGrp="1"/>
          </p:cNvSpPr>
          <p:nvPr>
            <p:ph type="title"/>
          </p:nvPr>
        </p:nvSpPr>
        <p:spPr>
          <a:xfrm>
            <a:off x="1189685" y="85032"/>
            <a:ext cx="8578140" cy="876821"/>
          </a:xfrm>
        </p:spPr>
        <p:txBody>
          <a:bodyPr>
            <a:normAutofit/>
          </a:bodyPr>
          <a:lstStyle/>
          <a:p>
            <a:pPr algn="ctr"/>
            <a:r>
              <a:rPr lang="en-US" sz="4000" dirty="0">
                <a:solidFill>
                  <a:srgbClr val="518EB2"/>
                </a:solidFill>
              </a:rPr>
              <a:t>Firewall &amp; Security Options</a:t>
            </a:r>
          </a:p>
        </p:txBody>
      </p:sp>
      <p:sp>
        <p:nvSpPr>
          <p:cNvPr id="12" name="TextBox 11">
            <a:extLst>
              <a:ext uri="{FF2B5EF4-FFF2-40B4-BE49-F238E27FC236}">
                <a16:creationId xmlns:a16="http://schemas.microsoft.com/office/drawing/2014/main" id="{3A9AB25A-08A1-8D8D-2A60-96C45221A3AF}"/>
              </a:ext>
            </a:extLst>
          </p:cNvPr>
          <p:cNvSpPr txBox="1"/>
          <p:nvPr/>
        </p:nvSpPr>
        <p:spPr>
          <a:xfrm>
            <a:off x="4825075" y="1585248"/>
            <a:ext cx="3087577" cy="415498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1D00"/>
                </a:solidFill>
                <a:effectLst/>
                <a:uLnTx/>
                <a:uFillTx/>
                <a:ea typeface="+mn-ea"/>
                <a:cs typeface="+mn-cs"/>
              </a:rPr>
              <a:t>PENTRATION TESTING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121D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D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D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D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21D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D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D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D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21D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dirty="0">
              <a:solidFill>
                <a:srgbClr val="121D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121D00"/>
              </a:solidFill>
              <a:effectLst/>
              <a:uLnTx/>
              <a:uFillTx/>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i="1" dirty="0">
              <a:solidFill>
                <a:srgbClr val="121D00"/>
              </a:solidFill>
            </a:endParaRPr>
          </a:p>
          <a:p>
            <a:endParaRPr kumimoji="0" lang="en-US" sz="1400" b="0" i="0" u="none" strike="noStrike" kern="1200" cap="none" spc="0" normalizeH="0" baseline="0" noProof="0" dirty="0">
              <a:ln>
                <a:noFill/>
              </a:ln>
              <a:solidFill>
                <a:srgbClr val="121D00"/>
              </a:solidFill>
              <a:effectLst/>
              <a:uLnTx/>
              <a:uFillTx/>
              <a:ea typeface="+mn-ea"/>
              <a:cs typeface="+mn-cs"/>
            </a:endParaRPr>
          </a:p>
          <a:p>
            <a:r>
              <a:rPr kumimoji="0" lang="en-US" b="0" i="0" u="none" strike="noStrike" kern="1200" cap="none" spc="0" normalizeH="0" baseline="0" noProof="0" dirty="0">
                <a:ln>
                  <a:noFill/>
                </a:ln>
                <a:solidFill>
                  <a:srgbClr val="121D00"/>
                </a:solidFill>
                <a:effectLst/>
                <a:uLnTx/>
                <a:uFillTx/>
                <a:ea typeface="+mn-ea"/>
                <a:cs typeface="+mn-cs"/>
              </a:rPr>
              <a:t>PHISH THREAT EDUCATION</a:t>
            </a:r>
          </a:p>
          <a:p>
            <a:r>
              <a:rPr kumimoji="0" lang="en-US" sz="1400" b="0" i="0" u="none" strike="noStrike" kern="1200" cap="none" spc="0" normalizeH="0" baseline="0" noProof="0" dirty="0">
                <a:ln>
                  <a:noFill/>
                </a:ln>
                <a:solidFill>
                  <a:srgbClr val="121D00"/>
                </a:solidFill>
                <a:effectLst/>
                <a:uLnTx/>
                <a:uFillTx/>
                <a:ea typeface="+mn-ea"/>
                <a:cs typeface="+mn-cs"/>
              </a:rPr>
              <a:t> </a:t>
            </a:r>
          </a:p>
        </p:txBody>
      </p:sp>
      <p:pic>
        <p:nvPicPr>
          <p:cNvPr id="14" name="Picture 13" descr="Icon&#10;&#10;Description automatically generated">
            <a:hlinkClick r:id="rId5" action="ppaction://hlinksldjump"/>
            <a:extLst>
              <a:ext uri="{FF2B5EF4-FFF2-40B4-BE49-F238E27FC236}">
                <a16:creationId xmlns:a16="http://schemas.microsoft.com/office/drawing/2014/main" id="{79BB9838-819C-A527-9FC3-D1E63CC9F2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98764" y="1343362"/>
            <a:ext cx="1019414" cy="856808"/>
          </a:xfrm>
          <a:prstGeom prst="rect">
            <a:avLst/>
          </a:prstGeom>
        </p:spPr>
      </p:pic>
      <p:pic>
        <p:nvPicPr>
          <p:cNvPr id="16" name="Picture 15" descr="Icon&#10;&#10;Description automatically generated">
            <a:hlinkClick r:id="rId7" action="ppaction://hlinksldjump"/>
            <a:extLst>
              <a:ext uri="{FF2B5EF4-FFF2-40B4-BE49-F238E27FC236}">
                <a16:creationId xmlns:a16="http://schemas.microsoft.com/office/drawing/2014/main" id="{E9FB8D79-6A43-CB4F-360B-69F21735D24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98764" y="4857242"/>
            <a:ext cx="1059833" cy="885348"/>
          </a:xfrm>
          <a:prstGeom prst="rect">
            <a:avLst/>
          </a:prstGeom>
        </p:spPr>
      </p:pic>
      <p:pic>
        <p:nvPicPr>
          <p:cNvPr id="17" name="Picture 16" descr="Text&#10;&#10;Description automatically generated">
            <a:hlinkClick r:id="rId9" action="ppaction://hlinksldjump"/>
            <a:extLst>
              <a:ext uri="{FF2B5EF4-FFF2-40B4-BE49-F238E27FC236}">
                <a16:creationId xmlns:a16="http://schemas.microsoft.com/office/drawing/2014/main" id="{C8D1F37A-37CF-591C-7A22-276EB2F25B6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98764" y="2558768"/>
            <a:ext cx="3438063" cy="856807"/>
          </a:xfrm>
          <a:prstGeom prst="rect">
            <a:avLst/>
          </a:prstGeom>
        </p:spPr>
      </p:pic>
      <p:pic>
        <p:nvPicPr>
          <p:cNvPr id="18" name="Picture 17" descr="Text, icon&#10;&#10;Description automatically generated">
            <a:hlinkClick r:id="rId11" action="ppaction://hlinksldjump"/>
            <a:extLst>
              <a:ext uri="{FF2B5EF4-FFF2-40B4-BE49-F238E27FC236}">
                <a16:creationId xmlns:a16="http://schemas.microsoft.com/office/drawing/2014/main" id="{DDE075B2-E091-A861-0108-3C98D147427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698764" y="3697998"/>
            <a:ext cx="4490744" cy="876821"/>
          </a:xfrm>
          <a:prstGeom prst="rect">
            <a:avLst/>
          </a:prstGeom>
        </p:spPr>
      </p:pic>
      <p:sp>
        <p:nvSpPr>
          <p:cNvPr id="2" name="TextBox 1">
            <a:extLst>
              <a:ext uri="{FF2B5EF4-FFF2-40B4-BE49-F238E27FC236}">
                <a16:creationId xmlns:a16="http://schemas.microsoft.com/office/drawing/2014/main" id="{72A4E615-E47B-04BC-0D8E-21DC8207513A}"/>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3"/>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4"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1085381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Box 78">
            <a:extLst>
              <a:ext uri="{FF2B5EF4-FFF2-40B4-BE49-F238E27FC236}">
                <a16:creationId xmlns:a16="http://schemas.microsoft.com/office/drawing/2014/main" id="{2B2769F6-B6C9-4C05-9135-64C0334199F5}"/>
              </a:ext>
            </a:extLst>
          </p:cNvPr>
          <p:cNvSpPr txBox="1"/>
          <p:nvPr/>
        </p:nvSpPr>
        <p:spPr>
          <a:xfrm>
            <a:off x="8656320" y="-19393"/>
            <a:ext cx="3489795" cy="141577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a:ea typeface="+mn-ea"/>
                <a:cs typeface="+mn-cs"/>
              </a:rPr>
              <a:t>Quick Quote Tool: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a:ea typeface="+mn-ea"/>
                <a:cs typeface="+mn-cs"/>
                <a:hlinkClick r:id="rId3"/>
              </a:rPr>
              <a:t>https://www.mybullseyeaccount.com/new-quote-public</a:t>
            </a:r>
            <a:endParaRPr kumimoji="0" lang="en-US" sz="1000" b="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a:ea typeface="+mn-ea"/>
                <a:cs typeface="+mn-cs"/>
              </a:rPr>
              <a:t>Partner Portal Login: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a:ea typeface="+mn-ea"/>
                <a:cs typeface="+mn-cs"/>
                <a:hlinkClick r:id="rId4"/>
              </a:rPr>
              <a:t>https://www.mybullseyeaccount.com/login</a:t>
            </a:r>
            <a:endParaRPr kumimoji="0" lang="en-US" sz="1000" b="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Open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a:ea typeface="+mn-ea"/>
                <a:cs typeface="+mn-cs"/>
              </a:rPr>
              <a:t>Quote Desk: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Open Sans"/>
                <a:ea typeface="+mn-ea"/>
                <a:cs typeface="+mn-cs"/>
                <a:hlinkClick r:id="rId5"/>
              </a:rPr>
              <a:t>Salessupport@bullseyetelecom.com</a:t>
            </a:r>
            <a:r>
              <a:rPr kumimoji="0" lang="en-US" sz="1000" b="0" i="0" u="none" strike="noStrike" kern="1200" cap="none" spc="0" normalizeH="0" baseline="0" noProof="0" dirty="0">
                <a:ln>
                  <a:noFill/>
                </a:ln>
                <a:solidFill>
                  <a:prstClr val="black"/>
                </a:solidFill>
                <a:effectLst/>
                <a:uLnTx/>
                <a:uFillTx/>
                <a:latin typeface="Open Sans"/>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Open Sans"/>
              <a:ea typeface="+mn-ea"/>
              <a:cs typeface="+mn-cs"/>
            </a:endParaRPr>
          </a:p>
        </p:txBody>
      </p:sp>
      <p:pic>
        <p:nvPicPr>
          <p:cNvPr id="69" name="Picture 68" descr="A picture containing background pattern&#10;&#10;Description automatically generated">
            <a:extLst>
              <a:ext uri="{FF2B5EF4-FFF2-40B4-BE49-F238E27FC236}">
                <a16:creationId xmlns:a16="http://schemas.microsoft.com/office/drawing/2014/main" id="{A2B86D05-3FA3-0F8D-39EF-588DD8AB7D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29" y="0"/>
            <a:ext cx="2242997" cy="1193767"/>
          </a:xfrm>
          <a:prstGeom prst="rect">
            <a:avLst/>
          </a:prstGeom>
        </p:spPr>
      </p:pic>
      <p:sp>
        <p:nvSpPr>
          <p:cNvPr id="70" name="Title 1">
            <a:extLst>
              <a:ext uri="{FF2B5EF4-FFF2-40B4-BE49-F238E27FC236}">
                <a16:creationId xmlns:a16="http://schemas.microsoft.com/office/drawing/2014/main" id="{2B2A1568-1F1E-E24F-0B2E-CEC225A2147C}"/>
              </a:ext>
            </a:extLst>
          </p:cNvPr>
          <p:cNvSpPr>
            <a:spLocks noGrp="1"/>
          </p:cNvSpPr>
          <p:nvPr>
            <p:ph type="title"/>
          </p:nvPr>
        </p:nvSpPr>
        <p:spPr>
          <a:xfrm>
            <a:off x="1564754" y="240609"/>
            <a:ext cx="5884977" cy="876821"/>
          </a:xfrm>
        </p:spPr>
        <p:txBody>
          <a:bodyPr>
            <a:normAutofit/>
          </a:bodyPr>
          <a:lstStyle/>
          <a:p>
            <a:r>
              <a:rPr lang="en-US" sz="4000" b="1" dirty="0">
                <a:solidFill>
                  <a:schemeClr val="tx1"/>
                </a:solidFill>
              </a:rPr>
              <a:t>Products At-a-Glance</a:t>
            </a:r>
          </a:p>
        </p:txBody>
      </p:sp>
      <p:pic>
        <p:nvPicPr>
          <p:cNvPr id="3" name="Picture 2">
            <a:extLst>
              <a:ext uri="{FF2B5EF4-FFF2-40B4-BE49-F238E27FC236}">
                <a16:creationId xmlns:a16="http://schemas.microsoft.com/office/drawing/2014/main" id="{1F7F1054-883B-A263-E5E1-20B74503ACEC}"/>
              </a:ext>
            </a:extLst>
          </p:cNvPr>
          <p:cNvPicPr>
            <a:picLocks noChangeAspect="1"/>
          </p:cNvPicPr>
          <p:nvPr/>
        </p:nvPicPr>
        <p:blipFill>
          <a:blip r:embed="rId7"/>
          <a:stretch>
            <a:fillRect/>
          </a:stretch>
        </p:blipFill>
        <p:spPr>
          <a:xfrm>
            <a:off x="-1" y="5614782"/>
            <a:ext cx="12192001" cy="1238423"/>
          </a:xfrm>
          <a:prstGeom prst="rect">
            <a:avLst/>
          </a:prstGeom>
        </p:spPr>
      </p:pic>
      <p:pic>
        <p:nvPicPr>
          <p:cNvPr id="5" name="Picture 4">
            <a:extLst>
              <a:ext uri="{FF2B5EF4-FFF2-40B4-BE49-F238E27FC236}">
                <a16:creationId xmlns:a16="http://schemas.microsoft.com/office/drawing/2014/main" id="{9BC653EE-98DF-21DB-9AE1-6B1BDF7B3F64}"/>
              </a:ext>
            </a:extLst>
          </p:cNvPr>
          <p:cNvPicPr>
            <a:picLocks noChangeAspect="1"/>
          </p:cNvPicPr>
          <p:nvPr/>
        </p:nvPicPr>
        <p:blipFill>
          <a:blip r:embed="rId8"/>
          <a:stretch>
            <a:fillRect/>
          </a:stretch>
        </p:blipFill>
        <p:spPr>
          <a:xfrm>
            <a:off x="7987050" y="2459933"/>
            <a:ext cx="4170985" cy="4037089"/>
          </a:xfrm>
          <a:prstGeom prst="rect">
            <a:avLst/>
          </a:prstGeom>
        </p:spPr>
      </p:pic>
      <p:pic>
        <p:nvPicPr>
          <p:cNvPr id="7" name="Picture 6" descr="Shape, rectangle&#10;&#10;Description automatically generated">
            <a:extLst>
              <a:ext uri="{FF2B5EF4-FFF2-40B4-BE49-F238E27FC236}">
                <a16:creationId xmlns:a16="http://schemas.microsoft.com/office/drawing/2014/main" id="{816410D4-F08E-4CFF-94A4-9C09E2B4C732}"/>
              </a:ext>
            </a:extLst>
          </p:cNvPr>
          <p:cNvPicPr>
            <a:picLocks noChangeAspect="1"/>
          </p:cNvPicPr>
          <p:nvPr/>
        </p:nvPicPr>
        <p:blipFill>
          <a:blip r:embed="rId9"/>
          <a:stretch>
            <a:fillRect/>
          </a:stretch>
        </p:blipFill>
        <p:spPr>
          <a:xfrm>
            <a:off x="84262" y="1367649"/>
            <a:ext cx="3069333" cy="1081987"/>
          </a:xfrm>
          <a:prstGeom prst="rect">
            <a:avLst/>
          </a:prstGeom>
        </p:spPr>
      </p:pic>
      <p:pic>
        <p:nvPicPr>
          <p:cNvPr id="9" name="Picture 8" descr="Rectangle&#10;&#10;Description automatically generated with low confidence">
            <a:extLst>
              <a:ext uri="{FF2B5EF4-FFF2-40B4-BE49-F238E27FC236}">
                <a16:creationId xmlns:a16="http://schemas.microsoft.com/office/drawing/2014/main" id="{4879569A-368B-6AB1-9179-ED6700757772}"/>
              </a:ext>
            </a:extLst>
          </p:cNvPr>
          <p:cNvPicPr>
            <a:picLocks noChangeAspect="1"/>
          </p:cNvPicPr>
          <p:nvPr/>
        </p:nvPicPr>
        <p:blipFill>
          <a:blip r:embed="rId10"/>
          <a:stretch>
            <a:fillRect/>
          </a:stretch>
        </p:blipFill>
        <p:spPr>
          <a:xfrm>
            <a:off x="3300123" y="1362943"/>
            <a:ext cx="4544125" cy="2260475"/>
          </a:xfrm>
          <a:prstGeom prst="rect">
            <a:avLst/>
          </a:prstGeom>
        </p:spPr>
      </p:pic>
      <p:pic>
        <p:nvPicPr>
          <p:cNvPr id="11" name="Picture 10" descr="Rectangle&#10;&#10;Description automatically generated with low confidence">
            <a:extLst>
              <a:ext uri="{FF2B5EF4-FFF2-40B4-BE49-F238E27FC236}">
                <a16:creationId xmlns:a16="http://schemas.microsoft.com/office/drawing/2014/main" id="{71087AED-455F-6110-36D0-57AE8835D719}"/>
              </a:ext>
            </a:extLst>
          </p:cNvPr>
          <p:cNvPicPr>
            <a:picLocks noChangeAspect="1"/>
          </p:cNvPicPr>
          <p:nvPr/>
        </p:nvPicPr>
        <p:blipFill>
          <a:blip r:embed="rId10"/>
          <a:stretch>
            <a:fillRect/>
          </a:stretch>
        </p:blipFill>
        <p:spPr>
          <a:xfrm>
            <a:off x="82886" y="2465110"/>
            <a:ext cx="3070710" cy="2260475"/>
          </a:xfrm>
          <a:prstGeom prst="rect">
            <a:avLst/>
          </a:prstGeom>
        </p:spPr>
      </p:pic>
      <p:sp>
        <p:nvSpPr>
          <p:cNvPr id="13" name="TextBox 12">
            <a:extLst>
              <a:ext uri="{FF2B5EF4-FFF2-40B4-BE49-F238E27FC236}">
                <a16:creationId xmlns:a16="http://schemas.microsoft.com/office/drawing/2014/main" id="{A5660DA0-5CFD-1B86-CA58-C72948891BB3}"/>
              </a:ext>
            </a:extLst>
          </p:cNvPr>
          <p:cNvSpPr txBox="1"/>
          <p:nvPr/>
        </p:nvSpPr>
        <p:spPr>
          <a:xfrm>
            <a:off x="140037" y="2547486"/>
            <a:ext cx="2968273" cy="369332"/>
          </a:xfrm>
          <a:prstGeom prst="rect">
            <a:avLst/>
          </a:prstGeom>
          <a:noFill/>
        </p:spPr>
        <p:txBody>
          <a:bodyPr wrap="square">
            <a:spAutoFit/>
          </a:bodyPr>
          <a:lstStyle/>
          <a:p>
            <a:pPr algn="ctr"/>
            <a:r>
              <a:rPr lang="en-US" b="1" dirty="0">
                <a:solidFill>
                  <a:schemeClr val="bg1"/>
                </a:solidFill>
              </a:rPr>
              <a:t>POTS ALTERNATIVE</a:t>
            </a:r>
          </a:p>
        </p:txBody>
      </p:sp>
      <p:sp>
        <p:nvSpPr>
          <p:cNvPr id="15" name="TextBox 14">
            <a:extLst>
              <a:ext uri="{FF2B5EF4-FFF2-40B4-BE49-F238E27FC236}">
                <a16:creationId xmlns:a16="http://schemas.microsoft.com/office/drawing/2014/main" id="{719D9A23-BFA8-AAB4-9B7E-EE7D080FF257}"/>
              </a:ext>
            </a:extLst>
          </p:cNvPr>
          <p:cNvSpPr txBox="1"/>
          <p:nvPr/>
        </p:nvSpPr>
        <p:spPr>
          <a:xfrm>
            <a:off x="3354441" y="1450781"/>
            <a:ext cx="4418093" cy="369332"/>
          </a:xfrm>
          <a:prstGeom prst="rect">
            <a:avLst/>
          </a:prstGeom>
          <a:noFill/>
        </p:spPr>
        <p:txBody>
          <a:bodyPr wrap="square">
            <a:spAutoFit/>
          </a:bodyPr>
          <a:lstStyle/>
          <a:p>
            <a:pPr algn="ctr"/>
            <a:r>
              <a:rPr lang="en-US" b="1" dirty="0">
                <a:solidFill>
                  <a:schemeClr val="bg1"/>
                </a:solidFill>
              </a:rPr>
              <a:t>VoIP</a:t>
            </a:r>
          </a:p>
        </p:txBody>
      </p:sp>
      <p:sp>
        <p:nvSpPr>
          <p:cNvPr id="17" name="TextBox 16">
            <a:extLst>
              <a:ext uri="{FF2B5EF4-FFF2-40B4-BE49-F238E27FC236}">
                <a16:creationId xmlns:a16="http://schemas.microsoft.com/office/drawing/2014/main" id="{403A1EFA-A7E1-70E9-C63E-43427369A724}"/>
              </a:ext>
            </a:extLst>
          </p:cNvPr>
          <p:cNvSpPr txBox="1"/>
          <p:nvPr/>
        </p:nvSpPr>
        <p:spPr>
          <a:xfrm>
            <a:off x="103083" y="1437229"/>
            <a:ext cx="3005228" cy="369332"/>
          </a:xfrm>
          <a:prstGeom prst="rect">
            <a:avLst/>
          </a:prstGeom>
          <a:noFill/>
        </p:spPr>
        <p:txBody>
          <a:bodyPr wrap="square">
            <a:spAutoFit/>
          </a:bodyPr>
          <a:lstStyle/>
          <a:p>
            <a:pPr algn="ctr"/>
            <a:r>
              <a:rPr lang="en-US" b="1" dirty="0">
                <a:solidFill>
                  <a:schemeClr val="bg1"/>
                </a:solidFill>
              </a:rPr>
              <a:t>VOICE</a:t>
            </a:r>
          </a:p>
        </p:txBody>
      </p:sp>
      <p:pic>
        <p:nvPicPr>
          <p:cNvPr id="19" name="Picture 18" descr="Rectangle&#10;&#10;Description automatically generated">
            <a:extLst>
              <a:ext uri="{FF2B5EF4-FFF2-40B4-BE49-F238E27FC236}">
                <a16:creationId xmlns:a16="http://schemas.microsoft.com/office/drawing/2014/main" id="{9408C499-D010-595E-3628-31AE6E5ACF9F}"/>
              </a:ext>
            </a:extLst>
          </p:cNvPr>
          <p:cNvPicPr>
            <a:picLocks noChangeAspect="1"/>
          </p:cNvPicPr>
          <p:nvPr/>
        </p:nvPicPr>
        <p:blipFill>
          <a:blip r:embed="rId11"/>
          <a:stretch>
            <a:fillRect/>
          </a:stretch>
        </p:blipFill>
        <p:spPr>
          <a:xfrm>
            <a:off x="82887" y="4746386"/>
            <a:ext cx="3070710" cy="1745840"/>
          </a:xfrm>
          <a:prstGeom prst="rect">
            <a:avLst/>
          </a:prstGeom>
        </p:spPr>
      </p:pic>
      <p:sp>
        <p:nvSpPr>
          <p:cNvPr id="21" name="TextBox 20">
            <a:extLst>
              <a:ext uri="{FF2B5EF4-FFF2-40B4-BE49-F238E27FC236}">
                <a16:creationId xmlns:a16="http://schemas.microsoft.com/office/drawing/2014/main" id="{4DF29BF4-60CC-86F0-413C-8E7DB5CEED8E}"/>
              </a:ext>
            </a:extLst>
          </p:cNvPr>
          <p:cNvSpPr txBox="1"/>
          <p:nvPr/>
        </p:nvSpPr>
        <p:spPr>
          <a:xfrm>
            <a:off x="103082" y="4824624"/>
            <a:ext cx="3005227" cy="369332"/>
          </a:xfrm>
          <a:prstGeom prst="rect">
            <a:avLst/>
          </a:prstGeom>
          <a:noFill/>
        </p:spPr>
        <p:txBody>
          <a:bodyPr wrap="square">
            <a:spAutoFit/>
          </a:bodyPr>
          <a:lstStyle/>
          <a:p>
            <a:pPr algn="ctr"/>
            <a:r>
              <a:rPr lang="en-US" b="1" dirty="0">
                <a:solidFill>
                  <a:schemeClr val="bg1"/>
                </a:solidFill>
              </a:rPr>
              <a:t>SECURITY</a:t>
            </a:r>
          </a:p>
        </p:txBody>
      </p:sp>
      <p:pic>
        <p:nvPicPr>
          <p:cNvPr id="24" name="Picture 23" descr="Shape, rectangle&#10;&#10;Description automatically generated">
            <a:extLst>
              <a:ext uri="{FF2B5EF4-FFF2-40B4-BE49-F238E27FC236}">
                <a16:creationId xmlns:a16="http://schemas.microsoft.com/office/drawing/2014/main" id="{C8B6DF8A-82C5-233B-3EE8-DD87A9AFC2BE}"/>
              </a:ext>
            </a:extLst>
          </p:cNvPr>
          <p:cNvPicPr>
            <a:picLocks noChangeAspect="1"/>
          </p:cNvPicPr>
          <p:nvPr/>
        </p:nvPicPr>
        <p:blipFill>
          <a:blip r:embed="rId12"/>
          <a:stretch>
            <a:fillRect/>
          </a:stretch>
        </p:blipFill>
        <p:spPr>
          <a:xfrm>
            <a:off x="7987049" y="1362532"/>
            <a:ext cx="4170986" cy="1086075"/>
          </a:xfrm>
          <a:prstGeom prst="rect">
            <a:avLst/>
          </a:prstGeom>
        </p:spPr>
      </p:pic>
      <p:sp>
        <p:nvSpPr>
          <p:cNvPr id="26" name="TextBox 25">
            <a:extLst>
              <a:ext uri="{FF2B5EF4-FFF2-40B4-BE49-F238E27FC236}">
                <a16:creationId xmlns:a16="http://schemas.microsoft.com/office/drawing/2014/main" id="{A7E88B9A-C42B-3FC3-D7E6-DD296F653ED6}"/>
              </a:ext>
            </a:extLst>
          </p:cNvPr>
          <p:cNvSpPr txBox="1"/>
          <p:nvPr/>
        </p:nvSpPr>
        <p:spPr>
          <a:xfrm>
            <a:off x="7987049" y="1457935"/>
            <a:ext cx="3989376" cy="369332"/>
          </a:xfrm>
          <a:prstGeom prst="rect">
            <a:avLst/>
          </a:prstGeom>
          <a:noFill/>
        </p:spPr>
        <p:txBody>
          <a:bodyPr wrap="square">
            <a:spAutoFit/>
          </a:bodyPr>
          <a:lstStyle/>
          <a:p>
            <a:pPr algn="ctr"/>
            <a:r>
              <a:rPr lang="en-US" b="1" dirty="0">
                <a:solidFill>
                  <a:schemeClr val="bg1"/>
                </a:solidFill>
              </a:rPr>
              <a:t>COLLABORATION</a:t>
            </a:r>
          </a:p>
        </p:txBody>
      </p:sp>
      <p:sp>
        <p:nvSpPr>
          <p:cNvPr id="29" name="TextBox 28">
            <a:extLst>
              <a:ext uri="{FF2B5EF4-FFF2-40B4-BE49-F238E27FC236}">
                <a16:creationId xmlns:a16="http://schemas.microsoft.com/office/drawing/2014/main" id="{D70612E6-7C87-FE5D-F737-BDEAD56C81A8}"/>
              </a:ext>
            </a:extLst>
          </p:cNvPr>
          <p:cNvSpPr txBox="1"/>
          <p:nvPr/>
        </p:nvSpPr>
        <p:spPr>
          <a:xfrm>
            <a:off x="8012595" y="2568953"/>
            <a:ext cx="4034896" cy="369332"/>
          </a:xfrm>
          <a:prstGeom prst="rect">
            <a:avLst/>
          </a:prstGeom>
          <a:noFill/>
        </p:spPr>
        <p:txBody>
          <a:bodyPr wrap="square">
            <a:spAutoFit/>
          </a:bodyPr>
          <a:lstStyle/>
          <a:p>
            <a:pPr algn="ctr"/>
            <a:r>
              <a:rPr lang="en-US" b="1" dirty="0">
                <a:solidFill>
                  <a:schemeClr val="bg1"/>
                </a:solidFill>
              </a:rPr>
              <a:t>MISC SERVICES</a:t>
            </a:r>
          </a:p>
        </p:txBody>
      </p:sp>
      <p:pic>
        <p:nvPicPr>
          <p:cNvPr id="30" name="Picture 29" descr="A picture containing table&#10;&#10;Description automatically generated">
            <a:extLst>
              <a:ext uri="{FF2B5EF4-FFF2-40B4-BE49-F238E27FC236}">
                <a16:creationId xmlns:a16="http://schemas.microsoft.com/office/drawing/2014/main" id="{39AF0E06-53A3-2731-E031-9BEB459A531B}"/>
              </a:ext>
            </a:extLst>
          </p:cNvPr>
          <p:cNvPicPr>
            <a:picLocks noChangeAspect="1"/>
          </p:cNvPicPr>
          <p:nvPr/>
        </p:nvPicPr>
        <p:blipFill>
          <a:blip r:embed="rId13"/>
          <a:stretch>
            <a:fillRect/>
          </a:stretch>
        </p:blipFill>
        <p:spPr>
          <a:xfrm>
            <a:off x="3300123" y="3625769"/>
            <a:ext cx="4544125" cy="2880577"/>
          </a:xfrm>
          <a:prstGeom prst="rect">
            <a:avLst/>
          </a:prstGeom>
        </p:spPr>
      </p:pic>
      <p:sp>
        <p:nvSpPr>
          <p:cNvPr id="32" name="TextBox 31">
            <a:extLst>
              <a:ext uri="{FF2B5EF4-FFF2-40B4-BE49-F238E27FC236}">
                <a16:creationId xmlns:a16="http://schemas.microsoft.com/office/drawing/2014/main" id="{FB1A2DE1-D093-7F43-17E9-E55C64237F79}"/>
              </a:ext>
            </a:extLst>
          </p:cNvPr>
          <p:cNvSpPr txBox="1"/>
          <p:nvPr/>
        </p:nvSpPr>
        <p:spPr>
          <a:xfrm>
            <a:off x="3153825" y="3718080"/>
            <a:ext cx="4498839" cy="369332"/>
          </a:xfrm>
          <a:prstGeom prst="rect">
            <a:avLst/>
          </a:prstGeom>
          <a:noFill/>
        </p:spPr>
        <p:txBody>
          <a:bodyPr wrap="square">
            <a:spAutoFit/>
          </a:bodyPr>
          <a:lstStyle/>
          <a:p>
            <a:pPr algn="ctr"/>
            <a:r>
              <a:rPr lang="en-US" b="1" dirty="0">
                <a:solidFill>
                  <a:schemeClr val="bg1"/>
                </a:solidFill>
              </a:rPr>
              <a:t>CONNECTIVITY</a:t>
            </a:r>
          </a:p>
        </p:txBody>
      </p:sp>
      <p:sp>
        <p:nvSpPr>
          <p:cNvPr id="66" name="TextBox 65">
            <a:extLst>
              <a:ext uri="{FF2B5EF4-FFF2-40B4-BE49-F238E27FC236}">
                <a16:creationId xmlns:a16="http://schemas.microsoft.com/office/drawing/2014/main" id="{E5E67086-3322-AB3C-1250-99FB654AB667}"/>
              </a:ext>
            </a:extLst>
          </p:cNvPr>
          <p:cNvSpPr txBox="1"/>
          <p:nvPr/>
        </p:nvSpPr>
        <p:spPr>
          <a:xfrm>
            <a:off x="3354441" y="6533106"/>
            <a:ext cx="4418093" cy="369332"/>
          </a:xfrm>
          <a:prstGeom prst="rect">
            <a:avLst/>
          </a:prstGeom>
          <a:noFill/>
        </p:spPr>
        <p:txBody>
          <a:bodyPr wrap="square">
            <a:spAutoFit/>
          </a:bodyPr>
          <a:lstStyle/>
          <a:p>
            <a:pPr marL="457200" marR="0" lvl="0" indent="-457200" algn="ctr" defTabSz="914400" eaLnBrk="1" fontAlgn="auto" latinLnBrk="0" hangingPunct="1">
              <a:lnSpc>
                <a:spcPct val="100000"/>
              </a:lnSpc>
              <a:spcBef>
                <a:spcPts val="0"/>
              </a:spcBef>
              <a:spcAft>
                <a:spcPts val="600"/>
              </a:spcAft>
              <a:buClrTx/>
              <a:buSzTx/>
              <a:buFontTx/>
              <a:buBlip>
                <a:blip r:embed="rId14"/>
              </a:buBlip>
              <a:tabLst/>
              <a:defRPr/>
            </a:pPr>
            <a:r>
              <a:rPr lang="en-US" b="1" kern="0" dirty="0">
                <a:solidFill>
                  <a:srgbClr val="121D00"/>
                </a:solidFill>
                <a:hlinkClick r:id="rId15" action="ppaction://hlinksldjump"/>
              </a:rPr>
              <a:t>Lingo - </a:t>
            </a:r>
            <a:r>
              <a:rPr lang="en-US" b="1" kern="0" dirty="0" err="1">
                <a:solidFill>
                  <a:srgbClr val="121D00"/>
                </a:solidFill>
                <a:hlinkClick r:id="rId15" action="ppaction://hlinksldjump"/>
              </a:rPr>
              <a:t>BullsEye’s</a:t>
            </a:r>
            <a:r>
              <a:rPr lang="en-US" b="1" kern="0" dirty="0">
                <a:solidFill>
                  <a:srgbClr val="121D00"/>
                </a:solidFill>
                <a:hlinkClick r:id="rId15" action="ppaction://hlinksldjump"/>
              </a:rPr>
              <a:t> Odds &amp; Ends</a:t>
            </a:r>
            <a:endParaRPr kumimoji="0" lang="en-US" sz="1800" b="1" i="0" u="none" strike="noStrike" kern="0" cap="none" spc="0" normalizeH="0" baseline="0" noProof="0" dirty="0">
              <a:ln>
                <a:noFill/>
              </a:ln>
              <a:solidFill>
                <a:srgbClr val="121D00"/>
              </a:solidFill>
              <a:effectLst/>
              <a:uLnTx/>
              <a:uFillTx/>
            </a:endParaRPr>
          </a:p>
        </p:txBody>
      </p:sp>
      <p:pic>
        <p:nvPicPr>
          <p:cNvPr id="67" name="Picture 66" descr="Icon&#10;&#10;Description automatically generated">
            <a:hlinkClick r:id="rId16" action="ppaction://hlinksldjump"/>
            <a:extLst>
              <a:ext uri="{FF2B5EF4-FFF2-40B4-BE49-F238E27FC236}">
                <a16:creationId xmlns:a16="http://schemas.microsoft.com/office/drawing/2014/main" id="{C51330A1-F7A3-9E4A-1E21-15424BDC8319}"/>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25381" y="1960258"/>
            <a:ext cx="1538153" cy="457924"/>
          </a:xfrm>
          <a:prstGeom prst="rect">
            <a:avLst/>
          </a:prstGeom>
        </p:spPr>
      </p:pic>
      <p:pic>
        <p:nvPicPr>
          <p:cNvPr id="68" name="Picture 67" descr="Icon&#10;&#10;Description automatically generated with medium confidence">
            <a:hlinkClick r:id="rId18" action="ppaction://hlinksldjump"/>
            <a:extLst>
              <a:ext uri="{FF2B5EF4-FFF2-40B4-BE49-F238E27FC236}">
                <a16:creationId xmlns:a16="http://schemas.microsoft.com/office/drawing/2014/main" id="{495CCA1F-54EF-E856-D716-39803E4983C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5381" y="3066259"/>
            <a:ext cx="1694004" cy="486710"/>
          </a:xfrm>
          <a:prstGeom prst="rect">
            <a:avLst/>
          </a:prstGeom>
        </p:spPr>
      </p:pic>
      <p:pic>
        <p:nvPicPr>
          <p:cNvPr id="71" name="Picture 70" descr="Icon&#10;&#10;Description automatically generated">
            <a:hlinkClick r:id="rId18" action="ppaction://hlinksldjump"/>
            <a:extLst>
              <a:ext uri="{FF2B5EF4-FFF2-40B4-BE49-F238E27FC236}">
                <a16:creationId xmlns:a16="http://schemas.microsoft.com/office/drawing/2014/main" id="{74B5AB15-52B3-1F4C-09AE-29AB0D38DD03}"/>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25381" y="3649202"/>
            <a:ext cx="1417410" cy="480478"/>
          </a:xfrm>
          <a:prstGeom prst="rect">
            <a:avLst/>
          </a:prstGeom>
        </p:spPr>
      </p:pic>
      <p:pic>
        <p:nvPicPr>
          <p:cNvPr id="72" name="Picture 71" descr="Icon&#10;&#10;Description automatically generated">
            <a:hlinkClick r:id="rId18" action="ppaction://hlinksldjump"/>
            <a:extLst>
              <a:ext uri="{FF2B5EF4-FFF2-40B4-BE49-F238E27FC236}">
                <a16:creationId xmlns:a16="http://schemas.microsoft.com/office/drawing/2014/main" id="{07BB71EE-7840-5592-E4ED-EB83D1A7C029}"/>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225381" y="4221421"/>
            <a:ext cx="1454046" cy="486710"/>
          </a:xfrm>
          <a:prstGeom prst="rect">
            <a:avLst/>
          </a:prstGeom>
        </p:spPr>
      </p:pic>
      <p:pic>
        <p:nvPicPr>
          <p:cNvPr id="73" name="Picture 72" descr="Text&#10;&#10;Description automatically generated">
            <a:hlinkClick r:id="rId22" action="ppaction://hlinksldjump"/>
            <a:extLst>
              <a:ext uri="{FF2B5EF4-FFF2-40B4-BE49-F238E27FC236}">
                <a16:creationId xmlns:a16="http://schemas.microsoft.com/office/drawing/2014/main" id="{8BFFAB33-FE3C-9253-B643-6DEBAF01A9E3}"/>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225381" y="5381770"/>
            <a:ext cx="1873151" cy="466812"/>
          </a:xfrm>
          <a:prstGeom prst="rect">
            <a:avLst/>
          </a:prstGeom>
        </p:spPr>
      </p:pic>
      <p:pic>
        <p:nvPicPr>
          <p:cNvPr id="74" name="Picture 73" descr="Text, icon&#10;&#10;Description automatically generated">
            <a:hlinkClick r:id="rId22" action="ppaction://hlinksldjump"/>
            <a:extLst>
              <a:ext uri="{FF2B5EF4-FFF2-40B4-BE49-F238E27FC236}">
                <a16:creationId xmlns:a16="http://schemas.microsoft.com/office/drawing/2014/main" id="{FAE2CC60-3128-39E7-2182-91281891B220}"/>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25381" y="5972291"/>
            <a:ext cx="2390834" cy="466812"/>
          </a:xfrm>
          <a:prstGeom prst="rect">
            <a:avLst/>
          </a:prstGeom>
        </p:spPr>
      </p:pic>
      <p:pic>
        <p:nvPicPr>
          <p:cNvPr id="77" name="Picture 76" descr="Icon&#10;&#10;Description automatically generated">
            <a:hlinkClick r:id="rId25" action="ppaction://hlinksldjump"/>
            <a:extLst>
              <a:ext uri="{FF2B5EF4-FFF2-40B4-BE49-F238E27FC236}">
                <a16:creationId xmlns:a16="http://schemas.microsoft.com/office/drawing/2014/main" id="{A600CCF4-C602-0A9A-A120-2E11CB2EE58E}"/>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3420110" y="1969632"/>
            <a:ext cx="1768022" cy="507054"/>
          </a:xfrm>
          <a:prstGeom prst="rect">
            <a:avLst/>
          </a:prstGeom>
        </p:spPr>
      </p:pic>
      <p:pic>
        <p:nvPicPr>
          <p:cNvPr id="80" name="Picture 79" descr="Shape&#10;&#10;Description automatically generated with medium confidence">
            <a:hlinkClick r:id="rId27" action="ppaction://hlinksldjump"/>
            <a:extLst>
              <a:ext uri="{FF2B5EF4-FFF2-40B4-BE49-F238E27FC236}">
                <a16:creationId xmlns:a16="http://schemas.microsoft.com/office/drawing/2014/main" id="{0D984F40-6677-26A0-1F26-E7E5E0D063A5}"/>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3420110" y="2537890"/>
            <a:ext cx="3328212" cy="493714"/>
          </a:xfrm>
          <a:prstGeom prst="rect">
            <a:avLst/>
          </a:prstGeom>
        </p:spPr>
      </p:pic>
      <p:pic>
        <p:nvPicPr>
          <p:cNvPr id="84" name="Picture 83" descr="Shape&#10;&#10;Description automatically generated with medium confidence">
            <a:hlinkClick r:id="rId29" action="ppaction://hlinksldjump"/>
            <a:extLst>
              <a:ext uri="{FF2B5EF4-FFF2-40B4-BE49-F238E27FC236}">
                <a16:creationId xmlns:a16="http://schemas.microsoft.com/office/drawing/2014/main" id="{FB95F240-B25F-44D0-1FAD-89BD7748583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3420110" y="3097326"/>
            <a:ext cx="3528417" cy="529166"/>
          </a:xfrm>
          <a:prstGeom prst="rect">
            <a:avLst/>
          </a:prstGeom>
        </p:spPr>
      </p:pic>
      <p:pic>
        <p:nvPicPr>
          <p:cNvPr id="85" name="Picture 84" descr="Icon&#10;&#10;Description automatically generated">
            <a:hlinkClick r:id="rId31" action="ppaction://hlinksldjump"/>
            <a:extLst>
              <a:ext uri="{FF2B5EF4-FFF2-40B4-BE49-F238E27FC236}">
                <a16:creationId xmlns:a16="http://schemas.microsoft.com/office/drawing/2014/main" id="{A54F800B-181D-5087-C18C-E9ADE99F8EBC}"/>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3442924" y="4244897"/>
            <a:ext cx="2207878" cy="477379"/>
          </a:xfrm>
          <a:prstGeom prst="rect">
            <a:avLst/>
          </a:prstGeom>
        </p:spPr>
      </p:pic>
      <p:pic>
        <p:nvPicPr>
          <p:cNvPr id="86" name="Picture 85" descr="Text&#10;&#10;Description automatically generated">
            <a:hlinkClick r:id="rId33" action="ppaction://hlinksldjump"/>
            <a:extLst>
              <a:ext uri="{FF2B5EF4-FFF2-40B4-BE49-F238E27FC236}">
                <a16:creationId xmlns:a16="http://schemas.microsoft.com/office/drawing/2014/main" id="{E070E885-7E6C-E229-B706-E35ACDDA4A8E}"/>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3442924" y="4835900"/>
            <a:ext cx="2209180" cy="476011"/>
          </a:xfrm>
          <a:prstGeom prst="rect">
            <a:avLst/>
          </a:prstGeom>
        </p:spPr>
      </p:pic>
      <p:pic>
        <p:nvPicPr>
          <p:cNvPr id="87" name="Picture 86" descr="Icon&#10;&#10;Description automatically generated">
            <a:hlinkClick r:id="rId35" action="ppaction://hlinksldjump"/>
            <a:extLst>
              <a:ext uri="{FF2B5EF4-FFF2-40B4-BE49-F238E27FC236}">
                <a16:creationId xmlns:a16="http://schemas.microsoft.com/office/drawing/2014/main" id="{D9BB4249-00AA-299C-12BB-263B43B83574}"/>
              </a:ext>
            </a:extLst>
          </p:cNvPr>
          <p:cNvPicPr>
            <a:picLocks noChangeAspect="1"/>
          </p:cNvPicPr>
          <p:nvPr/>
        </p:nvPicPr>
        <p:blipFill>
          <a:blip r:embed="rId36">
            <a:extLst>
              <a:ext uri="{28A0092B-C50C-407E-A947-70E740481C1C}">
                <a14:useLocalDpi xmlns:a14="http://schemas.microsoft.com/office/drawing/2010/main" val="0"/>
              </a:ext>
            </a:extLst>
          </a:blip>
          <a:stretch>
            <a:fillRect/>
          </a:stretch>
        </p:blipFill>
        <p:spPr>
          <a:xfrm>
            <a:off x="3442924" y="5396873"/>
            <a:ext cx="1983379" cy="476011"/>
          </a:xfrm>
          <a:prstGeom prst="rect">
            <a:avLst/>
          </a:prstGeom>
        </p:spPr>
      </p:pic>
      <p:pic>
        <p:nvPicPr>
          <p:cNvPr id="91" name="Picture 90" descr="Shape&#10;&#10;Description automatically generated with medium confidence">
            <a:hlinkClick r:id="rId37" action="ppaction://hlinksldjump"/>
            <a:extLst>
              <a:ext uri="{FF2B5EF4-FFF2-40B4-BE49-F238E27FC236}">
                <a16:creationId xmlns:a16="http://schemas.microsoft.com/office/drawing/2014/main" id="{85F18F44-7853-7766-2C13-FF02B7F87023}"/>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3442924" y="5972442"/>
            <a:ext cx="2528838" cy="517119"/>
          </a:xfrm>
          <a:prstGeom prst="rect">
            <a:avLst/>
          </a:prstGeom>
        </p:spPr>
      </p:pic>
      <p:pic>
        <p:nvPicPr>
          <p:cNvPr id="92" name="Picture 91">
            <a:hlinkClick r:id="rId39" action="ppaction://hlinksldjump"/>
            <a:extLst>
              <a:ext uri="{FF2B5EF4-FFF2-40B4-BE49-F238E27FC236}">
                <a16:creationId xmlns:a16="http://schemas.microsoft.com/office/drawing/2014/main" id="{581CC1E2-D472-9C15-4C69-442FAABC7351}"/>
              </a:ext>
            </a:extLst>
          </p:cNvPr>
          <p:cNvPicPr>
            <a:picLocks noChangeAspect="1"/>
          </p:cNvPicPr>
          <p:nvPr/>
        </p:nvPicPr>
        <p:blipFill>
          <a:blip r:embed="rId40">
            <a:extLst>
              <a:ext uri="{28A0092B-C50C-407E-A947-70E740481C1C}">
                <a14:useLocalDpi xmlns:a14="http://schemas.microsoft.com/office/drawing/2010/main" val="0"/>
              </a:ext>
            </a:extLst>
          </a:blip>
          <a:stretch>
            <a:fillRect/>
          </a:stretch>
        </p:blipFill>
        <p:spPr>
          <a:xfrm>
            <a:off x="8090263" y="1945126"/>
            <a:ext cx="4085214" cy="503482"/>
          </a:xfrm>
          <a:prstGeom prst="rect">
            <a:avLst/>
          </a:prstGeom>
        </p:spPr>
      </p:pic>
      <p:pic>
        <p:nvPicPr>
          <p:cNvPr id="93" name="Picture 92" descr="Logo&#10;&#10;Description automatically generated">
            <a:hlinkClick r:id="rId41" action="ppaction://hlinksldjump"/>
            <a:extLst>
              <a:ext uri="{FF2B5EF4-FFF2-40B4-BE49-F238E27FC236}">
                <a16:creationId xmlns:a16="http://schemas.microsoft.com/office/drawing/2014/main" id="{36892EBF-0796-84B3-6B41-C06A1EB85DD0}"/>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8098789" y="3069334"/>
            <a:ext cx="2334039" cy="479774"/>
          </a:xfrm>
          <a:prstGeom prst="rect">
            <a:avLst/>
          </a:prstGeom>
        </p:spPr>
      </p:pic>
      <p:pic>
        <p:nvPicPr>
          <p:cNvPr id="94" name="Picture 93" descr="Icon&#10;&#10;Description automatically generated">
            <a:hlinkClick r:id="rId43" action="ppaction://hlinksldjump"/>
            <a:extLst>
              <a:ext uri="{FF2B5EF4-FFF2-40B4-BE49-F238E27FC236}">
                <a16:creationId xmlns:a16="http://schemas.microsoft.com/office/drawing/2014/main" id="{0CA34323-154A-733F-894E-D6E16037974D}"/>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8095119" y="5960720"/>
            <a:ext cx="3217315" cy="478384"/>
          </a:xfrm>
          <a:prstGeom prst="rect">
            <a:avLst/>
          </a:prstGeom>
        </p:spPr>
      </p:pic>
      <p:pic>
        <p:nvPicPr>
          <p:cNvPr id="96" name="Picture 95" descr="Shape&#10;&#10;Description automatically generated with medium confidence">
            <a:hlinkClick r:id="rId45" action="ppaction://hlinksldjump"/>
            <a:extLst>
              <a:ext uri="{FF2B5EF4-FFF2-40B4-BE49-F238E27FC236}">
                <a16:creationId xmlns:a16="http://schemas.microsoft.com/office/drawing/2014/main" id="{E6A8CAC1-86AE-FC90-E115-F811473A62E8}"/>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8099290" y="3641771"/>
            <a:ext cx="2236441" cy="496231"/>
          </a:xfrm>
          <a:prstGeom prst="rect">
            <a:avLst/>
          </a:prstGeom>
        </p:spPr>
      </p:pic>
      <p:pic>
        <p:nvPicPr>
          <p:cNvPr id="98" name="Picture 97" descr="Shape&#10;&#10;Description automatically generated with medium confidence">
            <a:hlinkClick r:id="rId47" action="ppaction://hlinksldjump"/>
            <a:extLst>
              <a:ext uri="{FF2B5EF4-FFF2-40B4-BE49-F238E27FC236}">
                <a16:creationId xmlns:a16="http://schemas.microsoft.com/office/drawing/2014/main" id="{6A030CA5-63BD-4FBC-5748-EE0D230E8302}"/>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8098160" y="4221411"/>
            <a:ext cx="2456858" cy="497837"/>
          </a:xfrm>
          <a:prstGeom prst="rect">
            <a:avLst/>
          </a:prstGeom>
        </p:spPr>
      </p:pic>
      <p:pic>
        <p:nvPicPr>
          <p:cNvPr id="100" name="Picture 99" descr="Shape&#10;&#10;Description automatically generated with medium confidence">
            <a:hlinkClick r:id="rId49" action="ppaction://hlinksldjump"/>
            <a:extLst>
              <a:ext uri="{FF2B5EF4-FFF2-40B4-BE49-F238E27FC236}">
                <a16:creationId xmlns:a16="http://schemas.microsoft.com/office/drawing/2014/main" id="{4ED019C7-9427-F3E6-2111-299707D1C249}"/>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8098789" y="4802681"/>
            <a:ext cx="2334039" cy="496063"/>
          </a:xfrm>
          <a:prstGeom prst="rect">
            <a:avLst/>
          </a:prstGeom>
        </p:spPr>
      </p:pic>
      <p:pic>
        <p:nvPicPr>
          <p:cNvPr id="102" name="Picture 101" descr="Shape&#10;&#10;Description automatically generated with medium confidence">
            <a:hlinkClick r:id="rId51" action="ppaction://hlinksldjump"/>
            <a:extLst>
              <a:ext uri="{FF2B5EF4-FFF2-40B4-BE49-F238E27FC236}">
                <a16:creationId xmlns:a16="http://schemas.microsoft.com/office/drawing/2014/main" id="{D40DC636-8E91-96B5-960E-18B94D26F2CF}"/>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8092778" y="5380738"/>
            <a:ext cx="3350285" cy="487314"/>
          </a:xfrm>
          <a:prstGeom prst="rect">
            <a:avLst/>
          </a:prstGeom>
        </p:spPr>
      </p:pic>
    </p:spTree>
    <p:custDataLst>
      <p:tags r:id="rId1"/>
    </p:custDataLst>
    <p:extLst>
      <p:ext uri="{BB962C8B-B14F-4D97-AF65-F5344CB8AC3E}">
        <p14:creationId xmlns:p14="http://schemas.microsoft.com/office/powerpoint/2010/main" val="26543876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2" name="Title 1">
            <a:extLst>
              <a:ext uri="{FF2B5EF4-FFF2-40B4-BE49-F238E27FC236}">
                <a16:creationId xmlns:a16="http://schemas.microsoft.com/office/drawing/2014/main" id="{645BA933-FFC9-A3B3-11AB-9EFA2929B63F}"/>
              </a:ext>
            </a:extLst>
          </p:cNvPr>
          <p:cNvSpPr>
            <a:spLocks noGrp="1"/>
          </p:cNvSpPr>
          <p:nvPr>
            <p:ph type="title"/>
          </p:nvPr>
        </p:nvSpPr>
        <p:spPr>
          <a:xfrm>
            <a:off x="1211652" y="169836"/>
            <a:ext cx="10366218" cy="876821"/>
          </a:xfrm>
        </p:spPr>
        <p:txBody>
          <a:bodyPr>
            <a:normAutofit/>
          </a:bodyPr>
          <a:lstStyle/>
          <a:p>
            <a:r>
              <a:rPr lang="en-US" sz="4000" dirty="0">
                <a:solidFill>
                  <a:srgbClr val="518EB2"/>
                </a:solidFill>
              </a:rPr>
              <a:t>BullsEye Penetration Testing </a:t>
            </a:r>
          </a:p>
        </p:txBody>
      </p:sp>
      <p:sp>
        <p:nvSpPr>
          <p:cNvPr id="5" name="TextBox 4">
            <a:extLst>
              <a:ext uri="{FF2B5EF4-FFF2-40B4-BE49-F238E27FC236}">
                <a16:creationId xmlns:a16="http://schemas.microsoft.com/office/drawing/2014/main" id="{5DC57197-32C7-3F95-B6A4-94CBFA7D7558}"/>
              </a:ext>
            </a:extLst>
          </p:cNvPr>
          <p:cNvSpPr txBox="1"/>
          <p:nvPr/>
        </p:nvSpPr>
        <p:spPr>
          <a:xfrm>
            <a:off x="243376" y="1156829"/>
            <a:ext cx="9488753" cy="1200329"/>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Traditional penetration testing doesn’t provide the value and insight required. The days of just “breaking in” to the environment are over. Organizations need to leverage an approach that does a better job of evaluating the effectiveness of the security controls during a real-world attack.</a:t>
            </a:r>
          </a:p>
        </p:txBody>
      </p:sp>
      <p:sp>
        <p:nvSpPr>
          <p:cNvPr id="6" name="Title 25">
            <a:extLst>
              <a:ext uri="{FF2B5EF4-FFF2-40B4-BE49-F238E27FC236}">
                <a16:creationId xmlns:a16="http://schemas.microsoft.com/office/drawing/2014/main" id="{D03EBD56-9CF7-C419-DE37-32DC77C49F81}"/>
              </a:ext>
            </a:extLst>
          </p:cNvPr>
          <p:cNvSpPr txBox="1">
            <a:spLocks/>
          </p:cNvSpPr>
          <p:nvPr/>
        </p:nvSpPr>
        <p:spPr>
          <a:xfrm>
            <a:off x="454971" y="2437404"/>
            <a:ext cx="9041136" cy="5040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Not Your Traditional Penetration Testing</a:t>
            </a:r>
          </a:p>
        </p:txBody>
      </p:sp>
      <p:sp>
        <p:nvSpPr>
          <p:cNvPr id="7" name="TextBox 6">
            <a:extLst>
              <a:ext uri="{FF2B5EF4-FFF2-40B4-BE49-F238E27FC236}">
                <a16:creationId xmlns:a16="http://schemas.microsoft.com/office/drawing/2014/main" id="{14007C84-A979-B65B-1575-262874F46975}"/>
              </a:ext>
            </a:extLst>
          </p:cNvPr>
          <p:cNvSpPr txBox="1"/>
          <p:nvPr/>
        </p:nvSpPr>
        <p:spPr>
          <a:xfrm>
            <a:off x="458802" y="2831489"/>
            <a:ext cx="9488753" cy="1200329"/>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CBI’s Red Team services go beyond the conventional exploitation tactics used by traditional firms. Our approach is to develop engagement-specific attack scenarios that leverage automated and manual techniques. In plain English, our services are not an off-the-shelf, one-size fits all program.</a:t>
            </a:r>
          </a:p>
        </p:txBody>
      </p:sp>
      <p:sp>
        <p:nvSpPr>
          <p:cNvPr id="8" name="Title 25">
            <a:extLst>
              <a:ext uri="{FF2B5EF4-FFF2-40B4-BE49-F238E27FC236}">
                <a16:creationId xmlns:a16="http://schemas.microsoft.com/office/drawing/2014/main" id="{C1C26F15-8616-ADE8-F7C4-79CA91DD0BFA}"/>
              </a:ext>
            </a:extLst>
          </p:cNvPr>
          <p:cNvSpPr txBox="1">
            <a:spLocks/>
          </p:cNvSpPr>
          <p:nvPr/>
        </p:nvSpPr>
        <p:spPr>
          <a:xfrm>
            <a:off x="454970" y="4243635"/>
            <a:ext cx="9041137" cy="50400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Attack Detection Rankings</a:t>
            </a:r>
          </a:p>
        </p:txBody>
      </p:sp>
      <p:sp>
        <p:nvSpPr>
          <p:cNvPr id="9" name="TextBox 8">
            <a:extLst>
              <a:ext uri="{FF2B5EF4-FFF2-40B4-BE49-F238E27FC236}">
                <a16:creationId xmlns:a16="http://schemas.microsoft.com/office/drawing/2014/main" id="{10B51CBB-12B4-1558-CEBB-BB4EF5734E8C}"/>
              </a:ext>
            </a:extLst>
          </p:cNvPr>
          <p:cNvSpPr txBox="1"/>
          <p:nvPr/>
        </p:nvSpPr>
        <p:spPr>
          <a:xfrm>
            <a:off x="458802" y="4646455"/>
            <a:ext cx="9386056" cy="1200329"/>
          </a:xfrm>
          <a:prstGeom prst="rect">
            <a:avLst/>
          </a:prstGeom>
          <a:noFill/>
        </p:spPr>
        <p:txBody>
          <a:bodyPr wrap="square">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CBI’s Red Team evaluates the organization’s ability to identify and/or prevent attacks and malicious activities through the penetration testing. This testing emulates realistic attack chains and provides the organization with key improvement opportunities for detection and awareness.</a:t>
            </a:r>
          </a:p>
        </p:txBody>
      </p:sp>
      <p:sp>
        <p:nvSpPr>
          <p:cNvPr id="11" name="Title 25">
            <a:extLst>
              <a:ext uri="{FF2B5EF4-FFF2-40B4-BE49-F238E27FC236}">
                <a16:creationId xmlns:a16="http://schemas.microsoft.com/office/drawing/2014/main" id="{FD26EACA-E230-1646-42B1-F0DFB129B73C}"/>
              </a:ext>
            </a:extLst>
          </p:cNvPr>
          <p:cNvSpPr txBox="1">
            <a:spLocks/>
          </p:cNvSpPr>
          <p:nvPr/>
        </p:nvSpPr>
        <p:spPr>
          <a:xfrm>
            <a:off x="9329352" y="811517"/>
            <a:ext cx="2955159" cy="26443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dirty="0">
                <a:latin typeface="+mn-lt"/>
              </a:rPr>
              <a:t>Sample Attack Vectors</a:t>
            </a:r>
          </a:p>
        </p:txBody>
      </p:sp>
      <p:pic>
        <p:nvPicPr>
          <p:cNvPr id="13" name="Picture 12" descr="Icon&#10;&#10;Description automatically generated">
            <a:extLst>
              <a:ext uri="{FF2B5EF4-FFF2-40B4-BE49-F238E27FC236}">
                <a16:creationId xmlns:a16="http://schemas.microsoft.com/office/drawing/2014/main" id="{32921221-A02D-00D3-85BD-31E0295DE7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152" y="32356"/>
            <a:ext cx="1019414" cy="856808"/>
          </a:xfrm>
          <a:prstGeom prst="rect">
            <a:avLst/>
          </a:prstGeom>
        </p:spPr>
      </p:pic>
      <p:pic>
        <p:nvPicPr>
          <p:cNvPr id="15" name="Picture 14">
            <a:extLst>
              <a:ext uri="{FF2B5EF4-FFF2-40B4-BE49-F238E27FC236}">
                <a16:creationId xmlns:a16="http://schemas.microsoft.com/office/drawing/2014/main" id="{627D520C-0E60-7B32-781C-D5EB95A10560}"/>
              </a:ext>
            </a:extLst>
          </p:cNvPr>
          <p:cNvPicPr>
            <a:picLocks noChangeAspect="1"/>
          </p:cNvPicPr>
          <p:nvPr/>
        </p:nvPicPr>
        <p:blipFill>
          <a:blip r:embed="rId6"/>
          <a:stretch>
            <a:fillRect/>
          </a:stretch>
        </p:blipFill>
        <p:spPr>
          <a:xfrm>
            <a:off x="9947555" y="1156829"/>
            <a:ext cx="1870450" cy="4447650"/>
          </a:xfrm>
          <a:prstGeom prst="rect">
            <a:avLst/>
          </a:prstGeom>
        </p:spPr>
      </p:pic>
      <p:sp>
        <p:nvSpPr>
          <p:cNvPr id="16" name="TextBox 15">
            <a:extLst>
              <a:ext uri="{FF2B5EF4-FFF2-40B4-BE49-F238E27FC236}">
                <a16:creationId xmlns:a16="http://schemas.microsoft.com/office/drawing/2014/main" id="{FAF2B30F-E27B-1257-DBB9-30110766BBD7}"/>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4621991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2" name="Title 1">
            <a:extLst>
              <a:ext uri="{FF2B5EF4-FFF2-40B4-BE49-F238E27FC236}">
                <a16:creationId xmlns:a16="http://schemas.microsoft.com/office/drawing/2014/main" id="{D95FBFAA-6936-5BF7-F987-0D779C68B3F2}"/>
              </a:ext>
            </a:extLst>
          </p:cNvPr>
          <p:cNvSpPr>
            <a:spLocks noGrp="1"/>
          </p:cNvSpPr>
          <p:nvPr>
            <p:ph type="title"/>
          </p:nvPr>
        </p:nvSpPr>
        <p:spPr>
          <a:xfrm>
            <a:off x="883485" y="205915"/>
            <a:ext cx="10047653" cy="876821"/>
          </a:xfrm>
        </p:spPr>
        <p:txBody>
          <a:bodyPr>
            <a:noAutofit/>
          </a:bodyPr>
          <a:lstStyle/>
          <a:p>
            <a:r>
              <a:rPr lang="en-US" sz="4000" dirty="0">
                <a:solidFill>
                  <a:srgbClr val="518EB2"/>
                </a:solidFill>
              </a:rPr>
              <a:t>What is a Next Generation Firewall?</a:t>
            </a:r>
          </a:p>
        </p:txBody>
      </p:sp>
      <p:sp>
        <p:nvSpPr>
          <p:cNvPr id="3" name="TextBox 2">
            <a:extLst>
              <a:ext uri="{FF2B5EF4-FFF2-40B4-BE49-F238E27FC236}">
                <a16:creationId xmlns:a16="http://schemas.microsoft.com/office/drawing/2014/main" id="{9502DC18-7340-32AC-4C6F-378945E8EDF4}"/>
              </a:ext>
            </a:extLst>
          </p:cNvPr>
          <p:cNvSpPr txBox="1"/>
          <p:nvPr/>
        </p:nvSpPr>
        <p:spPr>
          <a:xfrm>
            <a:off x="883485" y="1376784"/>
            <a:ext cx="10515600" cy="1569660"/>
          </a:xfrm>
          <a:prstGeom prst="rect">
            <a:avLst/>
          </a:prstGeom>
          <a:noFill/>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A next-generation firewall is a part of the third generation of firewall technology, combining a traditional firewall with other network device filtering functions, such as an application firewall using in-line deep packet inspection, an intrusion prevention system.</a:t>
            </a:r>
          </a:p>
        </p:txBody>
      </p:sp>
      <p:sp>
        <p:nvSpPr>
          <p:cNvPr id="4" name="Title 25">
            <a:extLst>
              <a:ext uri="{FF2B5EF4-FFF2-40B4-BE49-F238E27FC236}">
                <a16:creationId xmlns:a16="http://schemas.microsoft.com/office/drawing/2014/main" id="{1BF12C0C-9519-0D35-1D31-59349FBE9F7E}"/>
              </a:ext>
            </a:extLst>
          </p:cNvPr>
          <p:cNvSpPr txBox="1">
            <a:spLocks/>
          </p:cNvSpPr>
          <p:nvPr/>
        </p:nvSpPr>
        <p:spPr>
          <a:xfrm>
            <a:off x="883485" y="3301990"/>
            <a:ext cx="10515600" cy="8768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400" dirty="0">
                <a:solidFill>
                  <a:schemeClr val="accent1"/>
                </a:solidFill>
              </a:rPr>
              <a:t>Reasons to utilize a NexGen Firewall :</a:t>
            </a:r>
          </a:p>
        </p:txBody>
      </p:sp>
      <p:sp>
        <p:nvSpPr>
          <p:cNvPr id="5" name="TextBox 4">
            <a:extLst>
              <a:ext uri="{FF2B5EF4-FFF2-40B4-BE49-F238E27FC236}">
                <a16:creationId xmlns:a16="http://schemas.microsoft.com/office/drawing/2014/main" id="{ACE4FC3F-536F-029A-A837-D272B935674C}"/>
              </a:ext>
            </a:extLst>
          </p:cNvPr>
          <p:cNvSpPr txBox="1"/>
          <p:nvPr/>
        </p:nvSpPr>
        <p:spPr>
          <a:xfrm>
            <a:off x="1351432" y="4046211"/>
            <a:ext cx="4157546" cy="1200329"/>
          </a:xfrm>
          <a:prstGeom prst="rect">
            <a:avLst/>
          </a:prstGeom>
          <a:noFill/>
        </p:spPr>
        <p:txBody>
          <a:bodyPr wrap="square">
            <a:spAutoFit/>
          </a:bodyPr>
          <a:lstStyle/>
          <a:p>
            <a:pPr marL="457200" indent="-457200">
              <a:buClr>
                <a:schemeClr val="accent1"/>
              </a:buClr>
              <a:buFont typeface="Arial" panose="020B0604020202020204" pitchFamily="34" charset="0"/>
              <a:buChar char="•"/>
            </a:pPr>
            <a:r>
              <a:rPr lang="en-US" sz="2400" dirty="0">
                <a:solidFill>
                  <a:schemeClr val="accent4"/>
                </a:solidFill>
              </a:rPr>
              <a:t>Network Security</a:t>
            </a:r>
          </a:p>
          <a:p>
            <a:pPr marL="457200" indent="-457200">
              <a:buClr>
                <a:schemeClr val="accent1"/>
              </a:buClr>
              <a:buFont typeface="Arial" panose="020B0604020202020204" pitchFamily="34" charset="0"/>
              <a:buChar char="•"/>
            </a:pPr>
            <a:r>
              <a:rPr lang="en-US" sz="2400" dirty="0">
                <a:solidFill>
                  <a:schemeClr val="accent4"/>
                </a:solidFill>
              </a:rPr>
              <a:t>Site-to-site VPN </a:t>
            </a:r>
          </a:p>
          <a:p>
            <a:pPr marL="457200" indent="-457200">
              <a:buClr>
                <a:schemeClr val="accent1"/>
              </a:buClr>
              <a:buFont typeface="Arial" panose="020B0604020202020204" pitchFamily="34" charset="0"/>
              <a:buChar char="•"/>
            </a:pPr>
            <a:r>
              <a:rPr lang="en-US" sz="2400" dirty="0">
                <a:solidFill>
                  <a:schemeClr val="accent4"/>
                </a:solidFill>
              </a:rPr>
              <a:t>Client VPN</a:t>
            </a:r>
          </a:p>
        </p:txBody>
      </p:sp>
      <p:sp>
        <p:nvSpPr>
          <p:cNvPr id="6" name="TextBox 5">
            <a:extLst>
              <a:ext uri="{FF2B5EF4-FFF2-40B4-BE49-F238E27FC236}">
                <a16:creationId xmlns:a16="http://schemas.microsoft.com/office/drawing/2014/main" id="{4CC79CEF-35E1-FE3C-2B9F-C7F72E436AFA}"/>
              </a:ext>
            </a:extLst>
          </p:cNvPr>
          <p:cNvSpPr txBox="1"/>
          <p:nvPr/>
        </p:nvSpPr>
        <p:spPr>
          <a:xfrm>
            <a:off x="5508978" y="4045328"/>
            <a:ext cx="5343783" cy="1200329"/>
          </a:xfrm>
          <a:prstGeom prst="rect">
            <a:avLst/>
          </a:prstGeom>
          <a:noFill/>
        </p:spPr>
        <p:txBody>
          <a:bodyPr wrap="square">
            <a:spAutoFit/>
          </a:bodyPr>
          <a:lstStyle/>
          <a:p>
            <a:pPr marL="457200" indent="-457200">
              <a:buClr>
                <a:schemeClr val="accent1"/>
              </a:buClr>
              <a:buFont typeface="Arial" panose="020B0604020202020204" pitchFamily="34" charset="0"/>
              <a:buChar char="•"/>
            </a:pPr>
            <a:r>
              <a:rPr lang="en-US" sz="2400" dirty="0">
                <a:solidFill>
                  <a:schemeClr val="accent4"/>
                </a:solidFill>
              </a:rPr>
              <a:t>HIPAA &amp; PCI Compliance</a:t>
            </a:r>
          </a:p>
          <a:p>
            <a:pPr marL="457200" indent="-457200">
              <a:buClr>
                <a:schemeClr val="accent1"/>
              </a:buClr>
              <a:buFont typeface="Arial" panose="020B0604020202020204" pitchFamily="34" charset="0"/>
              <a:buChar char="•"/>
            </a:pPr>
            <a:r>
              <a:rPr lang="en-US" sz="2400" dirty="0">
                <a:solidFill>
                  <a:schemeClr val="accent4"/>
                </a:solidFill>
              </a:rPr>
              <a:t>Auto Failover &amp; failback </a:t>
            </a:r>
          </a:p>
          <a:p>
            <a:pPr marL="457200" indent="-457200">
              <a:buClr>
                <a:schemeClr val="accent1"/>
              </a:buClr>
              <a:buFont typeface="Arial" panose="020B0604020202020204" pitchFamily="34" charset="0"/>
              <a:buChar char="•"/>
            </a:pPr>
            <a:r>
              <a:rPr lang="en-US" sz="2400" dirty="0">
                <a:solidFill>
                  <a:schemeClr val="accent4"/>
                </a:solidFill>
              </a:rPr>
              <a:t>Better Data Control</a:t>
            </a:r>
          </a:p>
        </p:txBody>
      </p:sp>
      <p:sp>
        <p:nvSpPr>
          <p:cNvPr id="7" name="TextBox 6">
            <a:extLst>
              <a:ext uri="{FF2B5EF4-FFF2-40B4-BE49-F238E27FC236}">
                <a16:creationId xmlns:a16="http://schemas.microsoft.com/office/drawing/2014/main" id="{25F6F585-9378-CBBB-8CB4-189A4529D395}"/>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5"/>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6"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34802460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2" name="TextBox 1">
            <a:extLst>
              <a:ext uri="{FF2B5EF4-FFF2-40B4-BE49-F238E27FC236}">
                <a16:creationId xmlns:a16="http://schemas.microsoft.com/office/drawing/2014/main" id="{2AB5A245-4CEE-6A6C-D134-6FDC2DEA4973}"/>
              </a:ext>
            </a:extLst>
          </p:cNvPr>
          <p:cNvSpPr txBox="1"/>
          <p:nvPr/>
        </p:nvSpPr>
        <p:spPr>
          <a:xfrm>
            <a:off x="8813079" y="118937"/>
            <a:ext cx="15327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3" name="Picture 2">
            <a:extLst>
              <a:ext uri="{FF2B5EF4-FFF2-40B4-BE49-F238E27FC236}">
                <a16:creationId xmlns:a16="http://schemas.microsoft.com/office/drawing/2014/main" id="{CD4087EA-CA4A-4904-0132-650395E991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75130" y="1501869"/>
            <a:ext cx="4265791" cy="3794769"/>
          </a:xfrm>
          <a:prstGeom prst="rect">
            <a:avLst/>
          </a:prstGeom>
        </p:spPr>
      </p:pic>
      <p:pic>
        <p:nvPicPr>
          <p:cNvPr id="4" name="Picture 3">
            <a:extLst>
              <a:ext uri="{FF2B5EF4-FFF2-40B4-BE49-F238E27FC236}">
                <a16:creationId xmlns:a16="http://schemas.microsoft.com/office/drawing/2014/main" id="{1262699E-9A96-F2EF-7160-A85F8717FCA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51019" y="1313731"/>
            <a:ext cx="6300246" cy="4174336"/>
          </a:xfrm>
          <a:prstGeom prst="rect">
            <a:avLst/>
          </a:prstGeom>
        </p:spPr>
      </p:pic>
      <p:pic>
        <p:nvPicPr>
          <p:cNvPr id="5" name="Picture 4">
            <a:extLst>
              <a:ext uri="{FF2B5EF4-FFF2-40B4-BE49-F238E27FC236}">
                <a16:creationId xmlns:a16="http://schemas.microsoft.com/office/drawing/2014/main" id="{8ACC3A50-E6A6-8A4B-1FD8-92219035897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370977" y="326492"/>
            <a:ext cx="1879585" cy="398416"/>
          </a:xfrm>
          <a:prstGeom prst="rect">
            <a:avLst/>
          </a:prstGeom>
        </p:spPr>
      </p:pic>
      <p:pic>
        <p:nvPicPr>
          <p:cNvPr id="6" name="Picture 5" descr="Text&#10;&#10;Description automatically generated">
            <a:extLst>
              <a:ext uri="{FF2B5EF4-FFF2-40B4-BE49-F238E27FC236}">
                <a16:creationId xmlns:a16="http://schemas.microsoft.com/office/drawing/2014/main" id="{E5B057A0-DDD1-548D-194E-A83B2FFE24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7233" y="58544"/>
            <a:ext cx="3583909" cy="893154"/>
          </a:xfrm>
          <a:prstGeom prst="rect">
            <a:avLst/>
          </a:prstGeom>
        </p:spPr>
      </p:pic>
      <p:sp>
        <p:nvSpPr>
          <p:cNvPr id="7" name="TextBox 6">
            <a:extLst>
              <a:ext uri="{FF2B5EF4-FFF2-40B4-BE49-F238E27FC236}">
                <a16:creationId xmlns:a16="http://schemas.microsoft.com/office/drawing/2014/main" id="{EE7BFFAA-E551-63C7-730F-02B8CD00ED58}"/>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5546317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020970B-5178-4F5D-94D2-FDCA37E727F9}"/>
              </a:ext>
            </a:extLst>
          </p:cNvPr>
          <p:cNvSpPr txBox="1"/>
          <p:nvPr/>
        </p:nvSpPr>
        <p:spPr>
          <a:xfrm>
            <a:off x="34970" y="6342018"/>
            <a:ext cx="2183732" cy="461665"/>
          </a:xfrm>
          <a:prstGeom prst="rect">
            <a:avLst/>
          </a:prstGeom>
          <a:noFill/>
        </p:spPr>
        <p:txBody>
          <a:bodyPr wrap="square">
            <a:spAutoFit/>
          </a:bodyPr>
          <a:lstStyle/>
          <a:p>
            <a:pPr marL="457200" marR="0" lvl="0" indent="-45720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400" b="0" i="0" u="none" strike="noStrike" kern="0" cap="none" spc="0" normalizeH="0" baseline="0" noProof="0" dirty="0">
                <a:ln>
                  <a:noFill/>
                </a:ln>
                <a:solidFill>
                  <a:schemeClr val="bg2"/>
                </a:solidFill>
                <a:effectLst/>
                <a:uLnTx/>
                <a:uFillTx/>
                <a:hlinkClick r:id="rId4" action="ppaction://hlinksldjump">
                  <a:extLst>
                    <a:ext uri="{A12FA001-AC4F-418D-AE19-62706E023703}">
                      <ahyp:hlinkClr xmlns:ahyp="http://schemas.microsoft.com/office/drawing/2018/hyperlinkcolor" val="tx"/>
                    </a:ext>
                  </a:extLst>
                </a:hlinkClick>
              </a:rPr>
              <a:t>Back2Menu</a:t>
            </a:r>
            <a:endParaRPr kumimoji="0" lang="en-US" sz="2400" b="0" i="0" u="none" strike="noStrike" kern="0" cap="none" spc="0" normalizeH="0" baseline="0" noProof="0" dirty="0">
              <a:ln>
                <a:noFill/>
              </a:ln>
              <a:solidFill>
                <a:schemeClr val="bg2"/>
              </a:solidFill>
              <a:effectLst/>
              <a:uLnTx/>
              <a:uFillTx/>
            </a:endParaRPr>
          </a:p>
        </p:txBody>
      </p:sp>
      <p:sp>
        <p:nvSpPr>
          <p:cNvPr id="2" name="Title 1">
            <a:extLst>
              <a:ext uri="{FF2B5EF4-FFF2-40B4-BE49-F238E27FC236}">
                <a16:creationId xmlns:a16="http://schemas.microsoft.com/office/drawing/2014/main" id="{6174EB20-80D5-417B-BD16-B6043FE22335}"/>
              </a:ext>
            </a:extLst>
          </p:cNvPr>
          <p:cNvSpPr>
            <a:spLocks noGrp="1"/>
          </p:cNvSpPr>
          <p:nvPr>
            <p:ph type="title"/>
          </p:nvPr>
        </p:nvSpPr>
        <p:spPr/>
        <p:txBody>
          <a:bodyPr>
            <a:normAutofit/>
          </a:bodyPr>
          <a:lstStyle/>
          <a:p>
            <a:r>
              <a:rPr lang="en-US" sz="3600" dirty="0"/>
              <a:t>Cloud Security Plan Pricing</a:t>
            </a:r>
            <a:endParaRPr lang="en-US" dirty="0"/>
          </a:p>
        </p:txBody>
      </p:sp>
      <p:sp>
        <p:nvSpPr>
          <p:cNvPr id="9" name="TextBox 8">
            <a:extLst>
              <a:ext uri="{FF2B5EF4-FFF2-40B4-BE49-F238E27FC236}">
                <a16:creationId xmlns:a16="http://schemas.microsoft.com/office/drawing/2014/main" id="{C74EE1AE-784A-431C-B7D7-AF827490AB25}"/>
              </a:ext>
            </a:extLst>
          </p:cNvPr>
          <p:cNvSpPr txBox="1"/>
          <p:nvPr/>
        </p:nvSpPr>
        <p:spPr>
          <a:xfrm>
            <a:off x="9246279" y="167983"/>
            <a:ext cx="156504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14" name="Picture 13">
            <a:extLst>
              <a:ext uri="{FF2B5EF4-FFF2-40B4-BE49-F238E27FC236}">
                <a16:creationId xmlns:a16="http://schemas.microsoft.com/office/drawing/2014/main" id="{6C0A39D8-6B40-401A-8C36-251EEE949E1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23527" y="475387"/>
            <a:ext cx="2341577" cy="496344"/>
          </a:xfrm>
          <a:prstGeom prst="rect">
            <a:avLst/>
          </a:prstGeom>
        </p:spPr>
      </p:pic>
      <p:graphicFrame>
        <p:nvGraphicFramePr>
          <p:cNvPr id="7" name="Table 6">
            <a:extLst>
              <a:ext uri="{FF2B5EF4-FFF2-40B4-BE49-F238E27FC236}">
                <a16:creationId xmlns:a16="http://schemas.microsoft.com/office/drawing/2014/main" id="{7B2B9C14-D2B1-4E3A-90E9-DF4E1090C137}"/>
              </a:ext>
            </a:extLst>
          </p:cNvPr>
          <p:cNvGraphicFramePr>
            <a:graphicFrameLocks noGrp="1"/>
          </p:cNvGraphicFramePr>
          <p:nvPr/>
        </p:nvGraphicFramePr>
        <p:xfrm>
          <a:off x="34836" y="8709"/>
          <a:ext cx="12157030" cy="6843154"/>
        </p:xfrm>
        <a:graphic>
          <a:graphicData uri="http://schemas.openxmlformats.org/drawingml/2006/table">
            <a:tbl>
              <a:tblPr>
                <a:tableStyleId>{5C22544A-7EE6-4342-B048-85BDC9FD1C3A}</a:tableStyleId>
              </a:tblPr>
              <a:tblGrid>
                <a:gridCol w="4506652">
                  <a:extLst>
                    <a:ext uri="{9D8B030D-6E8A-4147-A177-3AD203B41FA5}">
                      <a16:colId xmlns:a16="http://schemas.microsoft.com/office/drawing/2014/main" val="2586418740"/>
                    </a:ext>
                  </a:extLst>
                </a:gridCol>
                <a:gridCol w="1559827">
                  <a:extLst>
                    <a:ext uri="{9D8B030D-6E8A-4147-A177-3AD203B41FA5}">
                      <a16:colId xmlns:a16="http://schemas.microsoft.com/office/drawing/2014/main" val="3982997658"/>
                    </a:ext>
                  </a:extLst>
                </a:gridCol>
                <a:gridCol w="1694788">
                  <a:extLst>
                    <a:ext uri="{9D8B030D-6E8A-4147-A177-3AD203B41FA5}">
                      <a16:colId xmlns:a16="http://schemas.microsoft.com/office/drawing/2014/main" val="2153596783"/>
                    </a:ext>
                  </a:extLst>
                </a:gridCol>
                <a:gridCol w="1815214">
                  <a:extLst>
                    <a:ext uri="{9D8B030D-6E8A-4147-A177-3AD203B41FA5}">
                      <a16:colId xmlns:a16="http://schemas.microsoft.com/office/drawing/2014/main" val="1588636720"/>
                    </a:ext>
                  </a:extLst>
                </a:gridCol>
                <a:gridCol w="2580549">
                  <a:extLst>
                    <a:ext uri="{9D8B030D-6E8A-4147-A177-3AD203B41FA5}">
                      <a16:colId xmlns:a16="http://schemas.microsoft.com/office/drawing/2014/main" val="486624181"/>
                    </a:ext>
                  </a:extLst>
                </a:gridCol>
              </a:tblGrid>
              <a:tr h="499489">
                <a:tc>
                  <a:txBody>
                    <a:bodyPr/>
                    <a:lstStyle/>
                    <a:p>
                      <a:pPr algn="ctr" fontAlgn="ctr"/>
                      <a:r>
                        <a:rPr lang="en-US" sz="1300" b="1" u="none" strike="noStrike" dirty="0">
                          <a:effectLst/>
                        </a:rPr>
                        <a:t>Cloud Security Platform Features</a:t>
                      </a:r>
                      <a:endParaRPr lang="en-US" sz="13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100" b="1" u="none" strike="noStrike" dirty="0">
                          <a:effectLst/>
                        </a:rPr>
                        <a:t>Secure Internet Platform (25 User Minimum)</a:t>
                      </a:r>
                      <a:endParaRPr lang="en-US" sz="1100" b="1" i="0" u="none" strike="noStrike" dirty="0">
                        <a:solidFill>
                          <a:srgbClr val="FFFFFF"/>
                        </a:solidFill>
                        <a:effectLst/>
                        <a:latin typeface="Calibri" panose="020F0502020204030204" pitchFamily="34" charset="0"/>
                      </a:endParaRPr>
                    </a:p>
                  </a:txBody>
                  <a:tcPr marL="8852" marR="8852" marT="8852" marB="0" anchor="ctr"/>
                </a:tc>
                <a:tc>
                  <a:txBody>
                    <a:bodyPr/>
                    <a:lstStyle/>
                    <a:p>
                      <a:pPr algn="ctr" fontAlgn="ctr"/>
                      <a:r>
                        <a:rPr lang="en-US" sz="1100" b="1" u="none" strike="noStrike" dirty="0">
                          <a:effectLst/>
                        </a:rPr>
                        <a:t>ZIA Professional Bundle (10 Seat Minimum)</a:t>
                      </a:r>
                      <a:endParaRPr lang="en-US" sz="1100" b="1" i="0" u="none" strike="noStrike" dirty="0">
                        <a:solidFill>
                          <a:srgbClr val="FFFFFF"/>
                        </a:solidFill>
                        <a:effectLst/>
                        <a:latin typeface="Calibri" panose="020F0502020204030204" pitchFamily="34" charset="0"/>
                      </a:endParaRPr>
                    </a:p>
                  </a:txBody>
                  <a:tcPr marL="8852" marR="8852" marT="8852" marB="0" anchor="ctr"/>
                </a:tc>
                <a:tc>
                  <a:txBody>
                    <a:bodyPr/>
                    <a:lstStyle/>
                    <a:p>
                      <a:pPr algn="ctr" fontAlgn="ctr"/>
                      <a:r>
                        <a:rPr lang="en-US" sz="1100" b="1" u="none" strike="noStrike" dirty="0">
                          <a:effectLst/>
                        </a:rPr>
                        <a:t>ZIA Business Bundle</a:t>
                      </a:r>
                    </a:p>
                    <a:p>
                      <a:pPr algn="ctr" fontAlgn="ctr"/>
                      <a:r>
                        <a:rPr lang="en-US" sz="1100" b="1" u="none" strike="noStrike" dirty="0">
                          <a:effectLst/>
                        </a:rPr>
                        <a:t>(10 Seat Minimum)</a:t>
                      </a:r>
                      <a:endParaRPr lang="en-US" sz="11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100" b="1" u="none" strike="noStrike" dirty="0">
                          <a:effectLst/>
                        </a:rPr>
                        <a:t>ZIA Secure Transformation Bundle</a:t>
                      </a:r>
                    </a:p>
                    <a:p>
                      <a:pPr algn="ctr" fontAlgn="ctr"/>
                      <a:r>
                        <a:rPr lang="en-US" sz="1100" b="1" u="none" strike="noStrike" dirty="0">
                          <a:effectLst/>
                        </a:rPr>
                        <a:t>(10 Seat Minimum)</a:t>
                      </a:r>
                      <a:endParaRPr lang="en-US" sz="1100" b="1" i="0" u="none" strike="noStrike" dirty="0">
                        <a:solidFill>
                          <a:srgbClr val="000000"/>
                        </a:solidFill>
                        <a:effectLst/>
                        <a:latin typeface="Calibri" panose="020F0502020204030204" pitchFamily="34" charset="0"/>
                      </a:endParaRPr>
                    </a:p>
                  </a:txBody>
                  <a:tcPr marL="8852" marR="8852" marT="8852" marB="0" anchor="ctr"/>
                </a:tc>
                <a:extLst>
                  <a:ext uri="{0D108BD9-81ED-4DB2-BD59-A6C34878D82A}">
                    <a16:rowId xmlns:a16="http://schemas.microsoft.com/office/drawing/2014/main" val="3732830848"/>
                  </a:ext>
                </a:extLst>
              </a:tr>
              <a:tr h="249784">
                <a:tc>
                  <a:txBody>
                    <a:bodyPr/>
                    <a:lstStyle/>
                    <a:p>
                      <a:pPr algn="l" fontAlgn="ctr"/>
                      <a:r>
                        <a:rPr lang="en-US" sz="1000" u="none" strike="noStrike" dirty="0">
                          <a:effectLst/>
                        </a:rPr>
                        <a:t>High Availability Data Center Access w/latency SLAs</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extLst>
                  <a:ext uri="{0D108BD9-81ED-4DB2-BD59-A6C34878D82A}">
                    <a16:rowId xmlns:a16="http://schemas.microsoft.com/office/drawing/2014/main" val="2126151488"/>
                  </a:ext>
                </a:extLst>
              </a:tr>
              <a:tr h="249784">
                <a:tc>
                  <a:txBody>
                    <a:bodyPr/>
                    <a:lstStyle/>
                    <a:p>
                      <a:pPr algn="l" fontAlgn="ctr"/>
                      <a:r>
                        <a:rPr lang="en-US" sz="1000" u="none" strike="noStrike" dirty="0">
                          <a:effectLst/>
                        </a:rPr>
                        <a:t>Security Policy Follows the User Anywhere</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extLst>
                  <a:ext uri="{0D108BD9-81ED-4DB2-BD59-A6C34878D82A}">
                    <a16:rowId xmlns:a16="http://schemas.microsoft.com/office/drawing/2014/main" val="2534984216"/>
                  </a:ext>
                </a:extLst>
              </a:tr>
              <a:tr h="249784">
                <a:tc>
                  <a:txBody>
                    <a:bodyPr/>
                    <a:lstStyle/>
                    <a:p>
                      <a:pPr algn="l" fontAlgn="ctr"/>
                      <a:r>
                        <a:rPr lang="en-US" sz="1000" u="none" strike="noStrike" dirty="0">
                          <a:effectLst/>
                        </a:rPr>
                        <a:t>Traffic Forwarding - GRE, PAC, Proxy Chaining, IPSEC</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extLst>
                  <a:ext uri="{0D108BD9-81ED-4DB2-BD59-A6C34878D82A}">
                    <a16:rowId xmlns:a16="http://schemas.microsoft.com/office/drawing/2014/main" val="3531518957"/>
                  </a:ext>
                </a:extLst>
              </a:tr>
              <a:tr h="249784">
                <a:tc>
                  <a:txBody>
                    <a:bodyPr/>
                    <a:lstStyle/>
                    <a:p>
                      <a:pPr algn="l" fontAlgn="ctr"/>
                      <a:r>
                        <a:rPr lang="en-US" sz="1000" u="none" strike="noStrike" dirty="0">
                          <a:effectLst/>
                        </a:rPr>
                        <a:t>Authentication - SAML, Secure LDAP, Kerberos</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extLst>
                  <a:ext uri="{0D108BD9-81ED-4DB2-BD59-A6C34878D82A}">
                    <a16:rowId xmlns:a16="http://schemas.microsoft.com/office/drawing/2014/main" val="4043582744"/>
                  </a:ext>
                </a:extLst>
              </a:tr>
              <a:tr h="249784">
                <a:tc>
                  <a:txBody>
                    <a:bodyPr/>
                    <a:lstStyle/>
                    <a:p>
                      <a:pPr algn="l" fontAlgn="ctr"/>
                      <a:r>
                        <a:rPr lang="en-US" sz="1000" u="none" strike="noStrike" dirty="0">
                          <a:effectLst/>
                        </a:rPr>
                        <a:t>ZScaler Application for Mobile Traffic</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extLst>
                  <a:ext uri="{0D108BD9-81ED-4DB2-BD59-A6C34878D82A}">
                    <a16:rowId xmlns:a16="http://schemas.microsoft.com/office/drawing/2014/main" val="1168594655"/>
                  </a:ext>
                </a:extLst>
              </a:tr>
              <a:tr h="249784">
                <a:tc>
                  <a:txBody>
                    <a:bodyPr/>
                    <a:lstStyle/>
                    <a:p>
                      <a:pPr algn="l" fontAlgn="ctr"/>
                      <a:r>
                        <a:rPr lang="en-US" sz="1000" u="none" strike="noStrike" dirty="0">
                          <a:effectLst/>
                        </a:rPr>
                        <a:t>Real-Time Reporting and Logging: 6 Months &amp; Real Time Reporting</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extLst>
                  <a:ext uri="{0D108BD9-81ED-4DB2-BD59-A6C34878D82A}">
                    <a16:rowId xmlns:a16="http://schemas.microsoft.com/office/drawing/2014/main" val="4086494148"/>
                  </a:ext>
                </a:extLst>
              </a:tr>
              <a:tr h="249784">
                <a:tc>
                  <a:txBody>
                    <a:bodyPr/>
                    <a:lstStyle/>
                    <a:p>
                      <a:pPr algn="l" fontAlgn="ctr"/>
                      <a:r>
                        <a:rPr lang="en-US" sz="1000" u="none" strike="noStrike" dirty="0">
                          <a:effectLst/>
                        </a:rPr>
                        <a:t>NSS Log (Nanolog) Streaming Service</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000" u="none" strike="noStrike" dirty="0">
                          <a:effectLst/>
                        </a:rPr>
                        <a:t>Add-On</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000" u="none" strike="noStrike" dirty="0">
                          <a:effectLst/>
                        </a:rPr>
                        <a:t>Add-On</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extLst>
                  <a:ext uri="{0D108BD9-81ED-4DB2-BD59-A6C34878D82A}">
                    <a16:rowId xmlns:a16="http://schemas.microsoft.com/office/drawing/2014/main" val="951020341"/>
                  </a:ext>
                </a:extLst>
              </a:tr>
              <a:tr h="169627">
                <a:tc>
                  <a:txBody>
                    <a:bodyPr/>
                    <a:lstStyle/>
                    <a:p>
                      <a:pPr algn="l" fontAlgn="ctr"/>
                      <a:r>
                        <a:rPr lang="en-US" sz="1000" u="none" strike="noStrike" dirty="0">
                          <a:effectLst/>
                        </a:rPr>
                        <a:t>NSS Log Recovery Web Mgmt Fee</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000" u="none" strike="noStrike" dirty="0">
                          <a:effectLst/>
                        </a:rPr>
                        <a:t>Add-On</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000" u="none" strike="noStrike" dirty="0">
                          <a:effectLst/>
                        </a:rPr>
                        <a:t>Add-On</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000" u="none" strike="noStrike" dirty="0">
                          <a:effectLst/>
                        </a:rPr>
                        <a:t>Add-On</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000" u="none" strike="noStrike" dirty="0">
                          <a:effectLst/>
                        </a:rPr>
                        <a:t>Add-On</a:t>
                      </a:r>
                      <a:endParaRPr lang="en-US" sz="1000" b="1" i="0" u="none" strike="noStrike" dirty="0">
                        <a:solidFill>
                          <a:srgbClr val="000000"/>
                        </a:solidFill>
                        <a:effectLst/>
                        <a:latin typeface="Calibri" panose="020F0502020204030204" pitchFamily="34" charset="0"/>
                      </a:endParaRPr>
                    </a:p>
                  </a:txBody>
                  <a:tcPr marL="8852" marR="8852" marT="8852" marB="0" anchor="ctr"/>
                </a:tc>
                <a:extLst>
                  <a:ext uri="{0D108BD9-81ED-4DB2-BD59-A6C34878D82A}">
                    <a16:rowId xmlns:a16="http://schemas.microsoft.com/office/drawing/2014/main" val="1576233180"/>
                  </a:ext>
                </a:extLst>
              </a:tr>
              <a:tr h="169627">
                <a:tc>
                  <a:txBody>
                    <a:bodyPr/>
                    <a:lstStyle/>
                    <a:p>
                      <a:pPr algn="l" fontAlgn="ctr"/>
                      <a:r>
                        <a:rPr lang="en-US" sz="1000" u="none" strike="noStrike" dirty="0">
                          <a:effectLst/>
                        </a:rPr>
                        <a:t>NSS Log Recovery Firewall Mgmt Fee</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000" u="none" strike="noStrike" dirty="0">
                          <a:effectLst/>
                        </a:rPr>
                        <a:t>Add-On</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000" u="none" strike="noStrike" dirty="0">
                          <a:effectLst/>
                        </a:rPr>
                        <a:t>Add-On</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000" u="none" strike="noStrike" dirty="0">
                          <a:effectLst/>
                        </a:rPr>
                        <a:t>Add-On</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000" u="none" strike="noStrike" dirty="0">
                          <a:effectLst/>
                        </a:rPr>
                        <a:t>Add-On</a:t>
                      </a:r>
                      <a:endParaRPr lang="en-US" sz="1000" b="1" i="0" u="none" strike="noStrike" dirty="0">
                        <a:solidFill>
                          <a:srgbClr val="000000"/>
                        </a:solidFill>
                        <a:effectLst/>
                        <a:latin typeface="Calibri" panose="020F0502020204030204" pitchFamily="34" charset="0"/>
                      </a:endParaRPr>
                    </a:p>
                  </a:txBody>
                  <a:tcPr marL="8852" marR="8852" marT="8852" marB="0" anchor="ctr"/>
                </a:tc>
                <a:extLst>
                  <a:ext uri="{0D108BD9-81ED-4DB2-BD59-A6C34878D82A}">
                    <a16:rowId xmlns:a16="http://schemas.microsoft.com/office/drawing/2014/main" val="2799639632"/>
                  </a:ext>
                </a:extLst>
              </a:tr>
              <a:tr h="249784">
                <a:tc>
                  <a:txBody>
                    <a:bodyPr/>
                    <a:lstStyle/>
                    <a:p>
                      <a:pPr algn="l" fontAlgn="ctr"/>
                      <a:r>
                        <a:rPr lang="en-US" sz="1000" u="none" strike="noStrike" dirty="0">
                          <a:effectLst/>
                        </a:rPr>
                        <a:t>SSL Inspection</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000" u="none" strike="noStrike" dirty="0">
                          <a:effectLst/>
                        </a:rPr>
                        <a:t>Add-On</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000" u="none" strike="noStrike" dirty="0">
                          <a:effectLst/>
                        </a:rPr>
                        <a:t>Add-On</a:t>
                      </a:r>
                      <a:endParaRPr lang="en-US" sz="10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tc>
                  <a:txBody>
                    <a:bodyPr/>
                    <a:lstStyle/>
                    <a:p>
                      <a:pPr algn="ctr" fontAlgn="ctr"/>
                      <a:r>
                        <a:rPr lang="en-US" sz="1500" u="none" strike="noStrike" dirty="0">
                          <a:effectLst/>
                        </a:rPr>
                        <a:t>√</a:t>
                      </a:r>
                      <a:endParaRPr lang="en-US" sz="1500" b="1" i="0" u="none" strike="noStrike" dirty="0">
                        <a:solidFill>
                          <a:srgbClr val="000000"/>
                        </a:solidFill>
                        <a:effectLst/>
                        <a:latin typeface="Calibri" panose="020F0502020204030204" pitchFamily="34" charset="0"/>
                      </a:endParaRPr>
                    </a:p>
                  </a:txBody>
                  <a:tcPr marL="8852" marR="8852" marT="8852" marB="0" anchor="ctr"/>
                </a:tc>
                <a:extLst>
                  <a:ext uri="{0D108BD9-81ED-4DB2-BD59-A6C34878D82A}">
                    <a16:rowId xmlns:a16="http://schemas.microsoft.com/office/drawing/2014/main" val="1392995047"/>
                  </a:ext>
                </a:extLst>
              </a:tr>
              <a:tr h="234462">
                <a:tc>
                  <a:txBody>
                    <a:bodyPr/>
                    <a:lstStyle/>
                    <a:p>
                      <a:pPr algn="ctr" fontAlgn="ctr"/>
                      <a:r>
                        <a:rPr lang="en-US" sz="1400" b="1" i="0" u="none" strike="noStrike" dirty="0">
                          <a:solidFill>
                            <a:srgbClr val="000000"/>
                          </a:solidFill>
                          <a:effectLst/>
                          <a:latin typeface="Calibri" panose="020F0502020204030204" pitchFamily="34" charset="0"/>
                        </a:rPr>
                        <a:t>Cloud Security Services</a:t>
                      </a:r>
                    </a:p>
                  </a:txBody>
                  <a:tcPr marL="9525" marR="9525" marT="9525" marB="0" anchor="ct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tc>
                <a:extLst>
                  <a:ext uri="{0D108BD9-81ED-4DB2-BD59-A6C34878D82A}">
                    <a16:rowId xmlns:a16="http://schemas.microsoft.com/office/drawing/2014/main" val="1877179927"/>
                  </a:ext>
                </a:extLst>
              </a:tr>
              <a:tr h="266524">
                <a:tc>
                  <a:txBody>
                    <a:bodyPr/>
                    <a:lstStyle/>
                    <a:p>
                      <a:pPr algn="l" fontAlgn="ctr"/>
                      <a:r>
                        <a:rPr lang="en-US" sz="1100" b="1" i="0" u="none" strike="noStrike" dirty="0">
                          <a:solidFill>
                            <a:srgbClr val="000000"/>
                          </a:solidFill>
                          <a:effectLst/>
                          <a:latin typeface="Calibri" panose="020F0502020204030204" pitchFamily="34" charset="0"/>
                        </a:rPr>
                        <a:t>Content Filtering</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3442663701"/>
                  </a:ext>
                </a:extLst>
              </a:tr>
              <a:tr h="266524">
                <a:tc>
                  <a:txBody>
                    <a:bodyPr/>
                    <a:lstStyle/>
                    <a:p>
                      <a:pPr algn="l" fontAlgn="ctr"/>
                      <a:r>
                        <a:rPr lang="en-US" sz="1100" b="0" i="0" u="none" strike="noStrike" dirty="0">
                          <a:solidFill>
                            <a:srgbClr val="000000"/>
                          </a:solidFill>
                          <a:effectLst/>
                          <a:latin typeface="Calibri" panose="020F0502020204030204" pitchFamily="34" charset="0"/>
                        </a:rPr>
                        <a:t>Standard Cloud Firewall: Rules by Location, IP, Ports &amp; Protocols</a:t>
                      </a:r>
                    </a:p>
                  </a:txBody>
                  <a:tcPr marL="171450"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107811366"/>
                  </a:ext>
                </a:extLst>
              </a:tr>
              <a:tr h="266524">
                <a:tc>
                  <a:txBody>
                    <a:bodyPr/>
                    <a:lstStyle/>
                    <a:p>
                      <a:pPr algn="l" fontAlgn="ctr"/>
                      <a:r>
                        <a:rPr lang="en-US" sz="1100" b="0" i="0" u="none" strike="noStrike" dirty="0">
                          <a:solidFill>
                            <a:srgbClr val="000000"/>
                          </a:solidFill>
                          <a:effectLst/>
                          <a:latin typeface="Calibri" panose="020F0502020204030204" pitchFamily="34" charset="0"/>
                        </a:rPr>
                        <a:t>Advanced Cloud Firewall &amp; Logging</a:t>
                      </a:r>
                    </a:p>
                  </a:txBody>
                  <a:tcPr marL="171450"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Add-On</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Add-On</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Add-On</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2091894853"/>
                  </a:ext>
                </a:extLst>
              </a:tr>
              <a:tr h="266524">
                <a:tc>
                  <a:txBody>
                    <a:bodyPr/>
                    <a:lstStyle/>
                    <a:p>
                      <a:pPr algn="l" fontAlgn="ctr"/>
                      <a:r>
                        <a:rPr lang="en-US" sz="1100" b="1" i="0" u="none" strike="noStrike" dirty="0">
                          <a:solidFill>
                            <a:srgbClr val="000000"/>
                          </a:solidFill>
                          <a:effectLst/>
                          <a:latin typeface="Calibri" panose="020F0502020204030204" pitchFamily="34" charset="0"/>
                        </a:rPr>
                        <a:t>Inline Anti-Virus &amp; Anti-Spyware</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Not Available</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2981057254"/>
                  </a:ext>
                </a:extLst>
              </a:tr>
              <a:tr h="266524">
                <a:tc>
                  <a:txBody>
                    <a:bodyPr/>
                    <a:lstStyle/>
                    <a:p>
                      <a:pPr algn="l" fontAlgn="ctr"/>
                      <a:r>
                        <a:rPr lang="en-US" sz="1100" b="1" i="0" u="none" strike="noStrike" dirty="0">
                          <a:solidFill>
                            <a:srgbClr val="000000"/>
                          </a:solidFill>
                          <a:effectLst/>
                          <a:latin typeface="Calibri" panose="020F0502020204030204" pitchFamily="34" charset="0"/>
                        </a:rPr>
                        <a:t>Advanced Threat Protection</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Not Available</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Add-On</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3695019971"/>
                  </a:ext>
                </a:extLst>
              </a:tr>
              <a:tr h="266524">
                <a:tc>
                  <a:txBody>
                    <a:bodyPr/>
                    <a:lstStyle/>
                    <a:p>
                      <a:pPr algn="l" fontAlgn="ctr"/>
                      <a:r>
                        <a:rPr lang="en-US" sz="1100" b="1" i="0" u="none" strike="noStrike" dirty="0">
                          <a:solidFill>
                            <a:srgbClr val="000000"/>
                          </a:solidFill>
                          <a:effectLst/>
                          <a:latin typeface="Calibri" panose="020F0502020204030204" pitchFamily="34" charset="0"/>
                        </a:rPr>
                        <a:t>Cloud Apps Control: Discover, Monitor &amp; Control of Web Applications</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Add-On</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Add-On</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1983342197"/>
                  </a:ext>
                </a:extLst>
              </a:tr>
              <a:tr h="266524">
                <a:tc>
                  <a:txBody>
                    <a:bodyPr/>
                    <a:lstStyle/>
                    <a:p>
                      <a:pPr algn="l" fontAlgn="ctr"/>
                      <a:r>
                        <a:rPr lang="en-US" sz="1100" b="1" i="0" u="none" strike="noStrike" dirty="0">
                          <a:solidFill>
                            <a:srgbClr val="000000"/>
                          </a:solidFill>
                          <a:effectLst/>
                          <a:latin typeface="Calibri" panose="020F0502020204030204" pitchFamily="34" charset="0"/>
                        </a:rPr>
                        <a:t>Web Access Control</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Add-On</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Add-On</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3229844202"/>
                  </a:ext>
                </a:extLst>
              </a:tr>
              <a:tr h="266524">
                <a:tc>
                  <a:txBody>
                    <a:bodyPr/>
                    <a:lstStyle/>
                    <a:p>
                      <a:pPr algn="l" fontAlgn="ctr"/>
                      <a:r>
                        <a:rPr lang="en-US" sz="1100" b="1" i="0" u="none" strike="noStrike" dirty="0">
                          <a:solidFill>
                            <a:srgbClr val="000000"/>
                          </a:solidFill>
                          <a:effectLst/>
                          <a:latin typeface="Calibri" panose="020F0502020204030204" pitchFamily="34" charset="0"/>
                        </a:rPr>
                        <a:t>Bandwidth Control: Protect Key Apps &amp; Limit Recreation Apps Policies</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Add-On</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Add-On</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199978740"/>
                  </a:ext>
                </a:extLst>
              </a:tr>
              <a:tr h="266524">
                <a:tc>
                  <a:txBody>
                    <a:bodyPr/>
                    <a:lstStyle/>
                    <a:p>
                      <a:pPr algn="l" fontAlgn="ctr"/>
                      <a:r>
                        <a:rPr lang="en-US" sz="1100" b="1" i="0" u="none" strike="noStrike" dirty="0">
                          <a:solidFill>
                            <a:srgbClr val="000000"/>
                          </a:solidFill>
                          <a:effectLst/>
                          <a:latin typeface="Calibri" panose="020F0502020204030204" pitchFamily="34" charset="0"/>
                        </a:rPr>
                        <a:t>Mobile Applications &amp; Devices: Granular Policy Setting &amp; Reporting</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Not Available</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Not Available</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875399817"/>
                  </a:ext>
                </a:extLst>
              </a:tr>
              <a:tr h="272537">
                <a:tc>
                  <a:txBody>
                    <a:bodyPr/>
                    <a:lstStyle/>
                    <a:p>
                      <a:pPr marL="0" indent="0" algn="l" fontAlgn="ctr"/>
                      <a:r>
                        <a:rPr lang="en-US" sz="1100" b="1" i="0" u="none" strike="noStrike" dirty="0">
                          <a:solidFill>
                            <a:srgbClr val="000000"/>
                          </a:solidFill>
                          <a:effectLst/>
                          <a:latin typeface="Calibri" panose="020F0502020204030204" pitchFamily="34" charset="0"/>
                        </a:rPr>
                        <a:t>Standard Cloud Sandbox: .exe and .dll from unknown &amp; suspicious sites</a:t>
                      </a:r>
                    </a:p>
                  </a:txBody>
                  <a:tcPr marL="9144" anchor="ctr"/>
                </a:tc>
                <a:tc>
                  <a:txBody>
                    <a:bodyPr/>
                    <a:lstStyle/>
                    <a:p>
                      <a:pPr algn="ctr" fontAlgn="ctr"/>
                      <a:r>
                        <a:rPr lang="en-US" sz="1100" b="1" i="0" u="none" strike="noStrike" dirty="0">
                          <a:solidFill>
                            <a:srgbClr val="000000"/>
                          </a:solidFill>
                          <a:effectLst/>
                          <a:latin typeface="Calibri" panose="020F0502020204030204" pitchFamily="34" charset="0"/>
                        </a:rPr>
                        <a:t>Not Available</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816893925"/>
                  </a:ext>
                </a:extLst>
              </a:tr>
              <a:tr h="272537">
                <a:tc>
                  <a:txBody>
                    <a:bodyPr/>
                    <a:lstStyle/>
                    <a:p>
                      <a:pPr algn="l" fontAlgn="ctr"/>
                      <a:r>
                        <a:rPr lang="en-US" sz="1100" b="1" i="0" u="none" strike="noStrike" dirty="0">
                          <a:solidFill>
                            <a:srgbClr val="000000"/>
                          </a:solidFill>
                          <a:effectLst/>
                          <a:latin typeface="Calibri" panose="020F0502020204030204" pitchFamily="34" charset="0"/>
                        </a:rPr>
                        <a:t>Advanced Cloud Sandbox: all file types, Quarantine Policy, Reports</a:t>
                      </a:r>
                    </a:p>
                  </a:txBody>
                  <a:tcPr marL="9144" anchor="ctr"/>
                </a:tc>
                <a:tc>
                  <a:txBody>
                    <a:bodyPr/>
                    <a:lstStyle/>
                    <a:p>
                      <a:pPr algn="ctr" fontAlgn="ctr"/>
                      <a:r>
                        <a:rPr lang="en-US" sz="1100" b="1" i="0" u="none" strike="noStrike" dirty="0">
                          <a:solidFill>
                            <a:srgbClr val="000000"/>
                          </a:solidFill>
                          <a:effectLst/>
                          <a:latin typeface="Calibri" panose="020F0502020204030204" pitchFamily="34" charset="0"/>
                        </a:rPr>
                        <a:t>Not Available</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Add-On</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Add-On</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1113459141"/>
                  </a:ext>
                </a:extLst>
              </a:tr>
              <a:tr h="186366">
                <a:tc>
                  <a:txBody>
                    <a:bodyPr/>
                    <a:lstStyle/>
                    <a:p>
                      <a:pPr algn="l" fontAlgn="ctr"/>
                      <a:r>
                        <a:rPr lang="en-US" sz="1100" b="1" i="0" u="none" strike="noStrike" dirty="0">
                          <a:solidFill>
                            <a:srgbClr val="000000"/>
                          </a:solidFill>
                          <a:effectLst/>
                          <a:latin typeface="Calibri" panose="020F0502020204030204" pitchFamily="34" charset="0"/>
                        </a:rPr>
                        <a:t>IPSec Encrypted VPNs</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Not Available</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Not Available</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Not Available</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Add-On</a:t>
                      </a:r>
                    </a:p>
                  </a:txBody>
                  <a:tcPr marL="9525" marR="9525" marT="9525" marB="0" anchor="ctr"/>
                </a:tc>
                <a:extLst>
                  <a:ext uri="{0D108BD9-81ED-4DB2-BD59-A6C34878D82A}">
                    <a16:rowId xmlns:a16="http://schemas.microsoft.com/office/drawing/2014/main" val="3710511103"/>
                  </a:ext>
                </a:extLst>
              </a:tr>
              <a:tr h="266524">
                <a:tc>
                  <a:txBody>
                    <a:bodyPr/>
                    <a:lstStyle/>
                    <a:p>
                      <a:pPr algn="l" fontAlgn="ctr"/>
                      <a:r>
                        <a:rPr lang="en-US" sz="1100" b="1" i="0" u="none" strike="noStrike" dirty="0">
                          <a:solidFill>
                            <a:srgbClr val="000000"/>
                          </a:solidFill>
                          <a:effectLst/>
                          <a:latin typeface="Calibri" panose="020F0502020204030204" pitchFamily="34" charset="0"/>
                        </a:rPr>
                        <a:t>Basic DLP: True File Type Control by Users, Groups &amp; Destinations</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tc>
                  <a:txBody>
                    <a:bodyPr/>
                    <a:lstStyle/>
                    <a:p>
                      <a:pPr algn="ctr" fontAlgn="ctr"/>
                      <a:r>
                        <a:rPr lang="en-US" sz="1600" b="1" i="0" u="none" strike="noStrike" dirty="0">
                          <a:solidFill>
                            <a:srgbClr val="000000"/>
                          </a:solidFill>
                          <a:effectLst/>
                          <a:latin typeface="Calibri" panose="020F0502020204030204" pitchFamily="34" charset="0"/>
                        </a:rPr>
                        <a:t>√</a:t>
                      </a:r>
                    </a:p>
                  </a:txBody>
                  <a:tcPr marL="9525" marR="9525" marT="9525" marB="0" anchor="ctr"/>
                </a:tc>
                <a:extLst>
                  <a:ext uri="{0D108BD9-81ED-4DB2-BD59-A6C34878D82A}">
                    <a16:rowId xmlns:a16="http://schemas.microsoft.com/office/drawing/2014/main" val="2523427149"/>
                  </a:ext>
                </a:extLst>
              </a:tr>
              <a:tr h="362714">
                <a:tc>
                  <a:txBody>
                    <a:bodyPr/>
                    <a:lstStyle/>
                    <a:p>
                      <a:pPr algn="l" fontAlgn="ctr"/>
                      <a:r>
                        <a:rPr lang="en-US" sz="1100" b="1" i="0" u="none" strike="noStrike" dirty="0">
                          <a:solidFill>
                            <a:srgbClr val="000000"/>
                          </a:solidFill>
                          <a:effectLst/>
                          <a:latin typeface="Calibri" panose="020F0502020204030204" pitchFamily="34" charset="0"/>
                        </a:rPr>
                        <a:t>DLP Enhanced, ICAP for DLP, DLP Exact Data Match Daily Prioritization for Top 100 Domains, Dedicated Proxy Port on Entire Cloud</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Add-On</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Add-On</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Add-On</a:t>
                      </a:r>
                    </a:p>
                  </a:txBody>
                  <a:tcPr marL="9525" marR="9525" marT="9525" marB="0" anchor="ctr"/>
                </a:tc>
                <a:tc>
                  <a:txBody>
                    <a:bodyPr/>
                    <a:lstStyle/>
                    <a:p>
                      <a:pPr algn="ctr" fontAlgn="ctr"/>
                      <a:r>
                        <a:rPr lang="en-US" sz="1100" b="1" i="0" u="none" strike="noStrike" dirty="0">
                          <a:solidFill>
                            <a:srgbClr val="000000"/>
                          </a:solidFill>
                          <a:effectLst/>
                          <a:latin typeface="Calibri" panose="020F0502020204030204" pitchFamily="34" charset="0"/>
                        </a:rPr>
                        <a:t>Add-On</a:t>
                      </a:r>
                    </a:p>
                  </a:txBody>
                  <a:tcPr marL="9525" marR="9525" marT="9525" marB="0" anchor="ctr"/>
                </a:tc>
                <a:extLst>
                  <a:ext uri="{0D108BD9-81ED-4DB2-BD59-A6C34878D82A}">
                    <a16:rowId xmlns:a16="http://schemas.microsoft.com/office/drawing/2014/main" val="1012943608"/>
                  </a:ext>
                </a:extLst>
              </a:tr>
            </a:tbl>
          </a:graphicData>
        </a:graphic>
      </p:graphicFrame>
    </p:spTree>
    <p:custDataLst>
      <p:tags r:id="rId1"/>
    </p:custDataLst>
    <p:extLst>
      <p:ext uri="{BB962C8B-B14F-4D97-AF65-F5344CB8AC3E}">
        <p14:creationId xmlns:p14="http://schemas.microsoft.com/office/powerpoint/2010/main" val="1970949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2" name="TextBox 1">
            <a:extLst>
              <a:ext uri="{FF2B5EF4-FFF2-40B4-BE49-F238E27FC236}">
                <a16:creationId xmlns:a16="http://schemas.microsoft.com/office/drawing/2014/main" id="{40053E71-5AD4-8D5B-2549-295A8100AF0E}"/>
              </a:ext>
            </a:extLst>
          </p:cNvPr>
          <p:cNvSpPr txBox="1"/>
          <p:nvPr/>
        </p:nvSpPr>
        <p:spPr>
          <a:xfrm>
            <a:off x="8813079" y="118937"/>
            <a:ext cx="15327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3" name="Picture 2">
            <a:extLst>
              <a:ext uri="{FF2B5EF4-FFF2-40B4-BE49-F238E27FC236}">
                <a16:creationId xmlns:a16="http://schemas.microsoft.com/office/drawing/2014/main" id="{166DCFF9-7836-EA0F-75F9-13DF184C66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70977" y="326492"/>
            <a:ext cx="1879585" cy="398416"/>
          </a:xfrm>
          <a:prstGeom prst="rect">
            <a:avLst/>
          </a:prstGeom>
        </p:spPr>
      </p:pic>
      <p:pic>
        <p:nvPicPr>
          <p:cNvPr id="4" name="Picture 3" descr="Text&#10;&#10;Description automatically generated">
            <a:extLst>
              <a:ext uri="{FF2B5EF4-FFF2-40B4-BE49-F238E27FC236}">
                <a16:creationId xmlns:a16="http://schemas.microsoft.com/office/drawing/2014/main" id="{F18EFDE2-87BA-B301-E2E8-BE0DD3C9A6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33" y="58544"/>
            <a:ext cx="3583909" cy="893154"/>
          </a:xfrm>
          <a:prstGeom prst="rect">
            <a:avLst/>
          </a:prstGeom>
        </p:spPr>
      </p:pic>
      <p:sp>
        <p:nvSpPr>
          <p:cNvPr id="5" name="Title 1">
            <a:extLst>
              <a:ext uri="{FF2B5EF4-FFF2-40B4-BE49-F238E27FC236}">
                <a16:creationId xmlns:a16="http://schemas.microsoft.com/office/drawing/2014/main" id="{FB805ED5-8490-010E-A4C6-CE66D548B659}"/>
              </a:ext>
            </a:extLst>
          </p:cNvPr>
          <p:cNvSpPr>
            <a:spLocks noGrp="1"/>
          </p:cNvSpPr>
          <p:nvPr>
            <p:ph type="title"/>
          </p:nvPr>
        </p:nvSpPr>
        <p:spPr>
          <a:xfrm>
            <a:off x="4036520" y="173460"/>
            <a:ext cx="4232562" cy="876821"/>
          </a:xfrm>
        </p:spPr>
        <p:txBody>
          <a:bodyPr>
            <a:normAutofit/>
          </a:bodyPr>
          <a:lstStyle/>
          <a:p>
            <a:r>
              <a:rPr lang="en-US" sz="4000" dirty="0">
                <a:solidFill>
                  <a:srgbClr val="518EB2"/>
                </a:solidFill>
              </a:rPr>
              <a:t>Plan Pricing</a:t>
            </a:r>
          </a:p>
        </p:txBody>
      </p:sp>
      <p:graphicFrame>
        <p:nvGraphicFramePr>
          <p:cNvPr id="8" name="Table 7">
            <a:extLst>
              <a:ext uri="{FF2B5EF4-FFF2-40B4-BE49-F238E27FC236}">
                <a16:creationId xmlns:a16="http://schemas.microsoft.com/office/drawing/2014/main" id="{6A11FCD6-976E-C648-F426-D911936F8FDE}"/>
              </a:ext>
            </a:extLst>
          </p:cNvPr>
          <p:cNvGraphicFramePr>
            <a:graphicFrameLocks noGrp="1"/>
          </p:cNvGraphicFramePr>
          <p:nvPr>
            <p:extLst>
              <p:ext uri="{D42A27DB-BD31-4B8C-83A1-F6EECF244321}">
                <p14:modId xmlns:p14="http://schemas.microsoft.com/office/powerpoint/2010/main" val="3951384427"/>
              </p:ext>
            </p:extLst>
          </p:nvPr>
        </p:nvGraphicFramePr>
        <p:xfrm>
          <a:off x="652274" y="1566872"/>
          <a:ext cx="10887451" cy="3724255"/>
        </p:xfrm>
        <a:graphic>
          <a:graphicData uri="http://schemas.openxmlformats.org/drawingml/2006/table">
            <a:tbl>
              <a:tblPr>
                <a:tableStyleId>{5C22544A-7EE6-4342-B048-85BDC9FD1C3A}</a:tableStyleId>
              </a:tblPr>
              <a:tblGrid>
                <a:gridCol w="2803561">
                  <a:extLst>
                    <a:ext uri="{9D8B030D-6E8A-4147-A177-3AD203B41FA5}">
                      <a16:colId xmlns:a16="http://schemas.microsoft.com/office/drawing/2014/main" val="2307133017"/>
                    </a:ext>
                  </a:extLst>
                </a:gridCol>
                <a:gridCol w="808389">
                  <a:extLst>
                    <a:ext uri="{9D8B030D-6E8A-4147-A177-3AD203B41FA5}">
                      <a16:colId xmlns:a16="http://schemas.microsoft.com/office/drawing/2014/main" val="922393114"/>
                    </a:ext>
                  </a:extLst>
                </a:gridCol>
                <a:gridCol w="808389">
                  <a:extLst>
                    <a:ext uri="{9D8B030D-6E8A-4147-A177-3AD203B41FA5}">
                      <a16:colId xmlns:a16="http://schemas.microsoft.com/office/drawing/2014/main" val="4185544052"/>
                    </a:ext>
                  </a:extLst>
                </a:gridCol>
                <a:gridCol w="808389">
                  <a:extLst>
                    <a:ext uri="{9D8B030D-6E8A-4147-A177-3AD203B41FA5}">
                      <a16:colId xmlns:a16="http://schemas.microsoft.com/office/drawing/2014/main" val="1248206917"/>
                    </a:ext>
                  </a:extLst>
                </a:gridCol>
                <a:gridCol w="808389">
                  <a:extLst>
                    <a:ext uri="{9D8B030D-6E8A-4147-A177-3AD203B41FA5}">
                      <a16:colId xmlns:a16="http://schemas.microsoft.com/office/drawing/2014/main" val="3095870632"/>
                    </a:ext>
                  </a:extLst>
                </a:gridCol>
                <a:gridCol w="808389">
                  <a:extLst>
                    <a:ext uri="{9D8B030D-6E8A-4147-A177-3AD203B41FA5}">
                      <a16:colId xmlns:a16="http://schemas.microsoft.com/office/drawing/2014/main" val="4119154578"/>
                    </a:ext>
                  </a:extLst>
                </a:gridCol>
                <a:gridCol w="808389">
                  <a:extLst>
                    <a:ext uri="{9D8B030D-6E8A-4147-A177-3AD203B41FA5}">
                      <a16:colId xmlns:a16="http://schemas.microsoft.com/office/drawing/2014/main" val="2017176024"/>
                    </a:ext>
                  </a:extLst>
                </a:gridCol>
                <a:gridCol w="808389">
                  <a:extLst>
                    <a:ext uri="{9D8B030D-6E8A-4147-A177-3AD203B41FA5}">
                      <a16:colId xmlns:a16="http://schemas.microsoft.com/office/drawing/2014/main" val="3760976409"/>
                    </a:ext>
                  </a:extLst>
                </a:gridCol>
                <a:gridCol w="808389">
                  <a:extLst>
                    <a:ext uri="{9D8B030D-6E8A-4147-A177-3AD203B41FA5}">
                      <a16:colId xmlns:a16="http://schemas.microsoft.com/office/drawing/2014/main" val="1066681146"/>
                    </a:ext>
                  </a:extLst>
                </a:gridCol>
                <a:gridCol w="808389">
                  <a:extLst>
                    <a:ext uri="{9D8B030D-6E8A-4147-A177-3AD203B41FA5}">
                      <a16:colId xmlns:a16="http://schemas.microsoft.com/office/drawing/2014/main" val="1830067164"/>
                    </a:ext>
                  </a:extLst>
                </a:gridCol>
                <a:gridCol w="808389">
                  <a:extLst>
                    <a:ext uri="{9D8B030D-6E8A-4147-A177-3AD203B41FA5}">
                      <a16:colId xmlns:a16="http://schemas.microsoft.com/office/drawing/2014/main" val="3474298657"/>
                    </a:ext>
                  </a:extLst>
                </a:gridCol>
              </a:tblGrid>
              <a:tr h="489052">
                <a:tc>
                  <a:txBody>
                    <a:bodyPr/>
                    <a:lstStyle/>
                    <a:p>
                      <a:pPr algn="l" fontAlgn="b"/>
                      <a:endParaRPr lang="en-US" sz="1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gridSpan="10">
                  <a:txBody>
                    <a:bodyPr/>
                    <a:lstStyle/>
                    <a:p>
                      <a:pPr algn="ctr" fontAlgn="b"/>
                      <a:r>
                        <a:rPr lang="en-US" sz="1400" b="1" u="none" strike="noStrike" dirty="0">
                          <a:effectLst/>
                          <a:latin typeface="Open Sans" panose="020B0606030504020204" pitchFamily="34" charset="0"/>
                          <a:ea typeface="Open Sans" panose="020B0606030504020204" pitchFamily="34" charset="0"/>
                          <a:cs typeface="Open Sans" panose="020B0606030504020204" pitchFamily="34" charset="0"/>
                        </a:rPr>
                        <a:t>Monthly Per User Pricing</a:t>
                      </a:r>
                      <a:endParaRPr lang="en-US" sz="1400" b="1" i="0" u="none" strike="noStrike"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9598779"/>
                  </a:ext>
                </a:extLst>
              </a:tr>
              <a:tr h="589349">
                <a:tc>
                  <a:txBody>
                    <a:bodyPr/>
                    <a:lstStyle/>
                    <a:p>
                      <a:pPr algn="ctr" fontAlgn="b"/>
                      <a:r>
                        <a:rPr lang="en-US" sz="1400" b="1" u="none" strike="noStrike" dirty="0">
                          <a:effectLst/>
                          <a:latin typeface="Open Sans" panose="020B0606030504020204" pitchFamily="34" charset="0"/>
                          <a:ea typeface="Open Sans" panose="020B0606030504020204" pitchFamily="34" charset="0"/>
                          <a:cs typeface="Open Sans" panose="020B0606030504020204" pitchFamily="34" charset="0"/>
                        </a:rPr>
                        <a:t>Product Name</a:t>
                      </a:r>
                      <a:endParaRPr lang="en-US" sz="1400" b="1" i="0" u="none" strike="noStrike"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ctr"/>
                </a:tc>
                <a:tc>
                  <a:txBody>
                    <a:bodyPr/>
                    <a:lstStyle/>
                    <a:p>
                      <a:pPr algn="ct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Up to 99</a:t>
                      </a:r>
                      <a:endParaRPr lang="en-US" sz="1300" b="1" i="0" u="none" strike="noStrike"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ct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100+</a:t>
                      </a:r>
                      <a:endParaRPr lang="en-US" sz="1300" b="1" i="0" u="none" strike="noStrike"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ct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500+</a:t>
                      </a:r>
                      <a:endParaRPr lang="en-US" sz="1300" b="1" i="0" u="none" strike="noStrike"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ct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1,000+</a:t>
                      </a:r>
                      <a:endParaRPr lang="en-US" sz="1300" b="1" i="0" u="none" strike="noStrike"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ct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2,500+</a:t>
                      </a:r>
                      <a:endParaRPr lang="en-US" sz="1300" b="1" i="0" u="none" strike="noStrike"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ct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5,000+</a:t>
                      </a:r>
                      <a:endParaRPr lang="en-US" sz="1300" b="1" i="0" u="none" strike="noStrike"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ct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10,000+</a:t>
                      </a:r>
                      <a:endParaRPr lang="en-US" sz="1300" b="1" i="0" u="none" strike="noStrike"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ct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25,000+</a:t>
                      </a:r>
                      <a:endParaRPr lang="en-US" sz="1300" b="1" i="0" u="none" strike="noStrike"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ct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50,000+</a:t>
                      </a:r>
                      <a:endParaRPr lang="en-US" sz="1300" b="1" i="0" u="none" strike="noStrike"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ct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100,000+</a:t>
                      </a:r>
                      <a:endParaRPr lang="en-US" sz="1300" b="1" i="0" u="none" strike="noStrike"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extLst>
                  <a:ext uri="{0D108BD9-81ED-4DB2-BD59-A6C34878D82A}">
                    <a16:rowId xmlns:a16="http://schemas.microsoft.com/office/drawing/2014/main" val="2749078494"/>
                  </a:ext>
                </a:extLst>
              </a:tr>
              <a:tr h="489052">
                <a:tc>
                  <a:txBody>
                    <a:bodyPr/>
                    <a:lstStyle/>
                    <a:p>
                      <a:pPr algn="l" fontAlgn="b"/>
                      <a:r>
                        <a:rPr lang="en-US" sz="1400" b="1" u="none" strike="noStrike" dirty="0">
                          <a:effectLst/>
                          <a:latin typeface="Open Sans" panose="020B0606030504020204" pitchFamily="34" charset="0"/>
                          <a:ea typeface="Open Sans" panose="020B0606030504020204" pitchFamily="34" charset="0"/>
                          <a:cs typeface="Open Sans" panose="020B0606030504020204" pitchFamily="34" charset="0"/>
                        </a:rPr>
                        <a:t>Secure Internet Platform</a:t>
                      </a:r>
                      <a:endParaRPr lang="en-US" sz="14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R="9525" marT="9525" marB="0" anchor="ctr"/>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$1.80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$1.13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$0.81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$0.75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$0.68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$0.63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$0.57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$0.53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$0.51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$0.45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extLst>
                  <a:ext uri="{0D108BD9-81ED-4DB2-BD59-A6C34878D82A}">
                    <a16:rowId xmlns:a16="http://schemas.microsoft.com/office/drawing/2014/main" val="4205987686"/>
                  </a:ext>
                </a:extLst>
              </a:tr>
              <a:tr h="489052">
                <a:tc>
                  <a:txBody>
                    <a:bodyPr/>
                    <a:lstStyle/>
                    <a:p>
                      <a:pPr algn="l" fontAlgn="b"/>
                      <a:r>
                        <a:rPr lang="en-US" sz="1400" b="1" u="none" strike="noStrike" dirty="0">
                          <a:effectLst/>
                          <a:latin typeface="Open Sans" panose="020B0606030504020204" pitchFamily="34" charset="0"/>
                          <a:ea typeface="Open Sans" panose="020B0606030504020204" pitchFamily="34" charset="0"/>
                          <a:cs typeface="Open Sans" panose="020B0606030504020204" pitchFamily="34" charset="0"/>
                        </a:rPr>
                        <a:t>ZIA Professional Bundle</a:t>
                      </a:r>
                      <a:endParaRPr lang="en-US" sz="14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R="9525" marT="9525" marB="0" anchor="ctr"/>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$5.04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$3.31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$2.50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$2.10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$1.91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$1.75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$1.60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$1.47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$1.37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$1.27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extLst>
                  <a:ext uri="{0D108BD9-81ED-4DB2-BD59-A6C34878D82A}">
                    <a16:rowId xmlns:a16="http://schemas.microsoft.com/office/drawing/2014/main" val="3673837975"/>
                  </a:ext>
                </a:extLst>
              </a:tr>
              <a:tr h="489052">
                <a:tc>
                  <a:txBody>
                    <a:bodyPr/>
                    <a:lstStyle/>
                    <a:p>
                      <a:pPr algn="l" fontAlgn="b"/>
                      <a:r>
                        <a:rPr lang="en-US" sz="1400" b="1" u="none" strike="noStrike" dirty="0">
                          <a:effectLst/>
                          <a:latin typeface="Open Sans" panose="020B0606030504020204" pitchFamily="34" charset="0"/>
                          <a:ea typeface="Open Sans" panose="020B0606030504020204" pitchFamily="34" charset="0"/>
                          <a:cs typeface="Open Sans" panose="020B0606030504020204" pitchFamily="34" charset="0"/>
                        </a:rPr>
                        <a:t>ZIA Business Bundle</a:t>
                      </a:r>
                      <a:endParaRPr lang="en-US" sz="14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R="9525" marT="9525" marB="0" anchor="ctr"/>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$8.08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$5.30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$4.00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$3.37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$3.06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$2.80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$2.56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$2.36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$2.20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$2.04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extLst>
                  <a:ext uri="{0D108BD9-81ED-4DB2-BD59-A6C34878D82A}">
                    <a16:rowId xmlns:a16="http://schemas.microsoft.com/office/drawing/2014/main" val="1371635482"/>
                  </a:ext>
                </a:extLst>
              </a:tr>
              <a:tr h="589349">
                <a:tc>
                  <a:txBody>
                    <a:bodyPr/>
                    <a:lstStyle/>
                    <a:p>
                      <a:pPr algn="l" fontAlgn="b"/>
                      <a:r>
                        <a:rPr lang="en-US" sz="1400" b="1" u="none" strike="noStrike" dirty="0">
                          <a:effectLst/>
                          <a:latin typeface="Open Sans" panose="020B0606030504020204" pitchFamily="34" charset="0"/>
                          <a:ea typeface="Open Sans" panose="020B0606030504020204" pitchFamily="34" charset="0"/>
                          <a:cs typeface="Open Sans" panose="020B0606030504020204" pitchFamily="34" charset="0"/>
                        </a:rPr>
                        <a:t>ZIA Secure Transformation Bundle</a:t>
                      </a:r>
                      <a:endParaRPr lang="en-US" sz="14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R="9525" marT="9525" marB="0" anchor="ctr"/>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$14.83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$9.73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$7.34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$6.18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$5.62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$5.14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$4.70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$4.33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$4.04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$3.75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extLst>
                  <a:ext uri="{0D108BD9-81ED-4DB2-BD59-A6C34878D82A}">
                    <a16:rowId xmlns:a16="http://schemas.microsoft.com/office/drawing/2014/main" val="1930251427"/>
                  </a:ext>
                </a:extLst>
              </a:tr>
              <a:tr h="589349">
                <a:tc>
                  <a:txBody>
                    <a:bodyPr/>
                    <a:lstStyle/>
                    <a:p>
                      <a:pPr algn="l" fontAlgn="b"/>
                      <a:r>
                        <a:rPr lang="en-US" sz="1400" b="1" u="none" strike="noStrike" dirty="0">
                          <a:effectLst/>
                          <a:latin typeface="Open Sans" panose="020B0606030504020204" pitchFamily="34" charset="0"/>
                          <a:ea typeface="Open Sans" panose="020B0606030504020204" pitchFamily="34" charset="0"/>
                          <a:cs typeface="Open Sans" panose="020B0606030504020204" pitchFamily="34" charset="0"/>
                        </a:rPr>
                        <a:t>ZIA Enterprise License Agreement</a:t>
                      </a:r>
                      <a:endParaRPr lang="en-US" sz="1400" b="1"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R="9525" marT="9525" marB="0" anchor="ctr"/>
                </a:tc>
                <a:tc gridSpan="6">
                  <a:txBody>
                    <a:bodyPr/>
                    <a:lstStyle/>
                    <a:p>
                      <a:pPr algn="ct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Minimum 10,000 seats</a:t>
                      </a:r>
                      <a:endParaRPr lang="en-US" sz="1300" b="1" i="0" u="none" strike="noStrike" dirty="0">
                        <a:solidFill>
                          <a:srgbClr val="FFFFFF"/>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$7.68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$6.11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$5.37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tc>
                  <a:txBody>
                    <a:bodyPr/>
                    <a:lstStyle/>
                    <a:p>
                      <a:pPr algn="r" fontAlgn="b"/>
                      <a:r>
                        <a:rPr lang="en-US" sz="1300" u="none" strike="noStrike" dirty="0">
                          <a:effectLst/>
                          <a:latin typeface="Open Sans" panose="020B0606030504020204" pitchFamily="34" charset="0"/>
                          <a:ea typeface="Open Sans" panose="020B0606030504020204" pitchFamily="34" charset="0"/>
                          <a:cs typeface="Open Sans" panose="020B0606030504020204" pitchFamily="34" charset="0"/>
                        </a:rPr>
                        <a:t>$4.83 </a:t>
                      </a:r>
                      <a:endParaRPr lang="en-US" sz="13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txBody>
                  <a:tcPr marL="9525" marR="9525" marT="9525" marB="0" anchor="b"/>
                </a:tc>
                <a:extLst>
                  <a:ext uri="{0D108BD9-81ED-4DB2-BD59-A6C34878D82A}">
                    <a16:rowId xmlns:a16="http://schemas.microsoft.com/office/drawing/2014/main" val="3287152528"/>
                  </a:ext>
                </a:extLst>
              </a:tr>
            </a:tbl>
          </a:graphicData>
        </a:graphic>
      </p:graphicFrame>
      <p:sp>
        <p:nvSpPr>
          <p:cNvPr id="9" name="TextBox 8">
            <a:extLst>
              <a:ext uri="{FF2B5EF4-FFF2-40B4-BE49-F238E27FC236}">
                <a16:creationId xmlns:a16="http://schemas.microsoft.com/office/drawing/2014/main" id="{7DFD6994-D034-6416-33BE-BAF5F8F22330}"/>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8998818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2" name="TextBox 1">
            <a:extLst>
              <a:ext uri="{FF2B5EF4-FFF2-40B4-BE49-F238E27FC236}">
                <a16:creationId xmlns:a16="http://schemas.microsoft.com/office/drawing/2014/main" id="{40053E71-5AD4-8D5B-2549-295A8100AF0E}"/>
              </a:ext>
            </a:extLst>
          </p:cNvPr>
          <p:cNvSpPr txBox="1"/>
          <p:nvPr/>
        </p:nvSpPr>
        <p:spPr>
          <a:xfrm>
            <a:off x="8813079" y="118937"/>
            <a:ext cx="15327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3" name="Picture 2">
            <a:extLst>
              <a:ext uri="{FF2B5EF4-FFF2-40B4-BE49-F238E27FC236}">
                <a16:creationId xmlns:a16="http://schemas.microsoft.com/office/drawing/2014/main" id="{166DCFF9-7836-EA0F-75F9-13DF184C66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70977" y="326492"/>
            <a:ext cx="1879585" cy="398416"/>
          </a:xfrm>
          <a:prstGeom prst="rect">
            <a:avLst/>
          </a:prstGeom>
        </p:spPr>
      </p:pic>
      <p:pic>
        <p:nvPicPr>
          <p:cNvPr id="4" name="Picture 3" descr="Text&#10;&#10;Description automatically generated">
            <a:extLst>
              <a:ext uri="{FF2B5EF4-FFF2-40B4-BE49-F238E27FC236}">
                <a16:creationId xmlns:a16="http://schemas.microsoft.com/office/drawing/2014/main" id="{F18EFDE2-87BA-B301-E2E8-BE0DD3C9A6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33" y="58544"/>
            <a:ext cx="3583909" cy="893154"/>
          </a:xfrm>
          <a:prstGeom prst="rect">
            <a:avLst/>
          </a:prstGeom>
        </p:spPr>
      </p:pic>
      <p:sp>
        <p:nvSpPr>
          <p:cNvPr id="5" name="Title 1">
            <a:extLst>
              <a:ext uri="{FF2B5EF4-FFF2-40B4-BE49-F238E27FC236}">
                <a16:creationId xmlns:a16="http://schemas.microsoft.com/office/drawing/2014/main" id="{FB805ED5-8490-010E-A4C6-CE66D548B659}"/>
              </a:ext>
            </a:extLst>
          </p:cNvPr>
          <p:cNvSpPr>
            <a:spLocks noGrp="1"/>
          </p:cNvSpPr>
          <p:nvPr>
            <p:ph type="title"/>
          </p:nvPr>
        </p:nvSpPr>
        <p:spPr>
          <a:xfrm>
            <a:off x="3979719" y="173336"/>
            <a:ext cx="4232562" cy="876821"/>
          </a:xfrm>
        </p:spPr>
        <p:txBody>
          <a:bodyPr>
            <a:normAutofit/>
          </a:bodyPr>
          <a:lstStyle/>
          <a:p>
            <a:r>
              <a:rPr lang="en-US" sz="4000" dirty="0">
                <a:solidFill>
                  <a:srgbClr val="518EB2"/>
                </a:solidFill>
              </a:rPr>
              <a:t>Remote Access</a:t>
            </a:r>
          </a:p>
        </p:txBody>
      </p:sp>
      <p:sp>
        <p:nvSpPr>
          <p:cNvPr id="10" name="TextBox 9">
            <a:extLst>
              <a:ext uri="{FF2B5EF4-FFF2-40B4-BE49-F238E27FC236}">
                <a16:creationId xmlns:a16="http://schemas.microsoft.com/office/drawing/2014/main" id="{F7F58216-3692-4B63-ECFF-DFDB1D4E3981}"/>
              </a:ext>
            </a:extLst>
          </p:cNvPr>
          <p:cNvSpPr txBox="1"/>
          <p:nvPr/>
        </p:nvSpPr>
        <p:spPr>
          <a:xfrm>
            <a:off x="838199" y="1159253"/>
            <a:ext cx="10562169" cy="1477328"/>
          </a:xfrm>
          <a:prstGeom prst="rect">
            <a:avLst/>
          </a:prstGeom>
          <a:noFill/>
        </p:spPr>
        <p:txBody>
          <a:bodyPr wrap="square">
            <a:spAutoFit/>
          </a:bodyPr>
          <a:lstStyle/>
          <a:p>
            <a:r>
              <a:rPr lang="en-US" b="1" dirty="0">
                <a:solidFill>
                  <a:schemeClr val="accent1"/>
                </a:solidFill>
              </a:rPr>
              <a:t>Zscaler Private Access (ZPA) </a:t>
            </a:r>
            <a:r>
              <a:rPr lang="en-US" dirty="0"/>
              <a:t>is a cloud service from Zscaler that provides zero trust, secure remote access to internal applications running on cloud or data center. With ZPA, applications are never exposed to the internet, making them completely invisible to unauthorized users. The service enables the applications to connect to users via inside-out connectivity versus extending the network to them.</a:t>
            </a:r>
          </a:p>
        </p:txBody>
      </p:sp>
      <p:sp>
        <p:nvSpPr>
          <p:cNvPr id="11" name="TextBox 10">
            <a:extLst>
              <a:ext uri="{FF2B5EF4-FFF2-40B4-BE49-F238E27FC236}">
                <a16:creationId xmlns:a16="http://schemas.microsoft.com/office/drawing/2014/main" id="{94E5CE22-7778-27FA-6A6D-6DD037CBE240}"/>
              </a:ext>
            </a:extLst>
          </p:cNvPr>
          <p:cNvSpPr txBox="1"/>
          <p:nvPr/>
        </p:nvSpPr>
        <p:spPr>
          <a:xfrm>
            <a:off x="838198" y="4089180"/>
            <a:ext cx="9039640" cy="1785104"/>
          </a:xfrm>
          <a:prstGeom prst="rect">
            <a:avLst/>
          </a:prstGeom>
          <a:noFill/>
        </p:spPr>
        <p:txBody>
          <a:bodyPr wrap="square">
            <a:spAutoFit/>
          </a:bodyPr>
          <a:lstStyle/>
          <a:p>
            <a:pPr>
              <a:spcAft>
                <a:spcPts val="600"/>
              </a:spcAft>
            </a:pPr>
            <a:r>
              <a:rPr lang="en-US" b="1" dirty="0">
                <a:solidFill>
                  <a:srgbClr val="518EB2"/>
                </a:solidFill>
              </a:rPr>
              <a:t>ZPA’s unique design is based on four key tenets:</a:t>
            </a:r>
          </a:p>
          <a:p>
            <a:pPr marL="457200" indent="-457200">
              <a:spcAft>
                <a:spcPts val="600"/>
              </a:spcAft>
              <a:buClr>
                <a:schemeClr val="accent1"/>
              </a:buClr>
              <a:buFont typeface="Arial" panose="020B0604020202020204" pitchFamily="34" charset="0"/>
              <a:buChar char="•"/>
            </a:pPr>
            <a:r>
              <a:rPr lang="en-US" dirty="0"/>
              <a:t>Connect users to applications without placing users on the network</a:t>
            </a:r>
          </a:p>
          <a:p>
            <a:pPr marL="457200" indent="-457200">
              <a:spcAft>
                <a:spcPts val="600"/>
              </a:spcAft>
              <a:buClr>
                <a:schemeClr val="accent1"/>
              </a:buClr>
              <a:buFont typeface="Arial" panose="020B0604020202020204" pitchFamily="34" charset="0"/>
              <a:buChar char="•"/>
            </a:pPr>
            <a:r>
              <a:rPr lang="en-US" dirty="0"/>
              <a:t>Never expose applications to unauthorized users</a:t>
            </a:r>
          </a:p>
          <a:p>
            <a:pPr marL="457200" indent="-457200">
              <a:spcAft>
                <a:spcPts val="600"/>
              </a:spcAft>
              <a:buClr>
                <a:schemeClr val="accent1"/>
              </a:buClr>
              <a:buFont typeface="Arial" panose="020B0604020202020204" pitchFamily="34" charset="0"/>
              <a:buChar char="•"/>
            </a:pPr>
            <a:r>
              <a:rPr lang="en-US" dirty="0"/>
              <a:t>Enable app segmentation without network segmentation</a:t>
            </a:r>
          </a:p>
          <a:p>
            <a:pPr marL="457200" indent="-457200">
              <a:spcAft>
                <a:spcPts val="600"/>
              </a:spcAft>
              <a:buClr>
                <a:schemeClr val="accent1"/>
              </a:buClr>
              <a:buFont typeface="Arial" panose="020B0604020202020204" pitchFamily="34" charset="0"/>
              <a:buChar char="•"/>
            </a:pPr>
            <a:r>
              <a:rPr lang="en-US" dirty="0"/>
              <a:t>The internet is the new corporate network</a:t>
            </a:r>
          </a:p>
        </p:txBody>
      </p:sp>
      <p:pic>
        <p:nvPicPr>
          <p:cNvPr id="14" name="Picture 13">
            <a:extLst>
              <a:ext uri="{FF2B5EF4-FFF2-40B4-BE49-F238E27FC236}">
                <a16:creationId xmlns:a16="http://schemas.microsoft.com/office/drawing/2014/main" id="{26170BBE-0CF9-107F-F3A5-F09352AE3697}"/>
              </a:ext>
            </a:extLst>
          </p:cNvPr>
          <p:cNvPicPr>
            <a:picLocks noChangeAspect="1"/>
          </p:cNvPicPr>
          <p:nvPr/>
        </p:nvPicPr>
        <p:blipFill>
          <a:blip r:embed="rId7"/>
          <a:stretch>
            <a:fillRect/>
          </a:stretch>
        </p:blipFill>
        <p:spPr>
          <a:xfrm>
            <a:off x="838198" y="2694753"/>
            <a:ext cx="11049001" cy="1204997"/>
          </a:xfrm>
          <a:prstGeom prst="rect">
            <a:avLst/>
          </a:prstGeom>
        </p:spPr>
      </p:pic>
      <p:sp>
        <p:nvSpPr>
          <p:cNvPr id="15" name="TextBox 14">
            <a:extLst>
              <a:ext uri="{FF2B5EF4-FFF2-40B4-BE49-F238E27FC236}">
                <a16:creationId xmlns:a16="http://schemas.microsoft.com/office/drawing/2014/main" id="{987C13F2-5167-4C0A-8B90-BAD3691235CA}"/>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41090723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2" name="TextBox 1">
            <a:extLst>
              <a:ext uri="{FF2B5EF4-FFF2-40B4-BE49-F238E27FC236}">
                <a16:creationId xmlns:a16="http://schemas.microsoft.com/office/drawing/2014/main" id="{40053E71-5AD4-8D5B-2549-295A8100AF0E}"/>
              </a:ext>
            </a:extLst>
          </p:cNvPr>
          <p:cNvSpPr txBox="1"/>
          <p:nvPr/>
        </p:nvSpPr>
        <p:spPr>
          <a:xfrm>
            <a:off x="8813079" y="118937"/>
            <a:ext cx="153270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3" name="Picture 2">
            <a:extLst>
              <a:ext uri="{FF2B5EF4-FFF2-40B4-BE49-F238E27FC236}">
                <a16:creationId xmlns:a16="http://schemas.microsoft.com/office/drawing/2014/main" id="{166DCFF9-7836-EA0F-75F9-13DF184C660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370977" y="326492"/>
            <a:ext cx="1879585" cy="398416"/>
          </a:xfrm>
          <a:prstGeom prst="rect">
            <a:avLst/>
          </a:prstGeom>
        </p:spPr>
      </p:pic>
      <p:pic>
        <p:nvPicPr>
          <p:cNvPr id="4" name="Picture 3" descr="Text&#10;&#10;Description automatically generated">
            <a:extLst>
              <a:ext uri="{FF2B5EF4-FFF2-40B4-BE49-F238E27FC236}">
                <a16:creationId xmlns:a16="http://schemas.microsoft.com/office/drawing/2014/main" id="{F18EFDE2-87BA-B301-E2E8-BE0DD3C9A6E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233" y="58544"/>
            <a:ext cx="3583909" cy="893154"/>
          </a:xfrm>
          <a:prstGeom prst="rect">
            <a:avLst/>
          </a:prstGeom>
        </p:spPr>
      </p:pic>
      <p:sp>
        <p:nvSpPr>
          <p:cNvPr id="5" name="Title 1">
            <a:extLst>
              <a:ext uri="{FF2B5EF4-FFF2-40B4-BE49-F238E27FC236}">
                <a16:creationId xmlns:a16="http://schemas.microsoft.com/office/drawing/2014/main" id="{FB805ED5-8490-010E-A4C6-CE66D548B659}"/>
              </a:ext>
            </a:extLst>
          </p:cNvPr>
          <p:cNvSpPr>
            <a:spLocks noGrp="1"/>
          </p:cNvSpPr>
          <p:nvPr>
            <p:ph type="title"/>
          </p:nvPr>
        </p:nvSpPr>
        <p:spPr>
          <a:xfrm>
            <a:off x="3979719" y="173336"/>
            <a:ext cx="4232562" cy="876821"/>
          </a:xfrm>
        </p:spPr>
        <p:txBody>
          <a:bodyPr>
            <a:normAutofit/>
          </a:bodyPr>
          <a:lstStyle/>
          <a:p>
            <a:r>
              <a:rPr lang="en-US" sz="4000" dirty="0">
                <a:solidFill>
                  <a:srgbClr val="518EB2"/>
                </a:solidFill>
              </a:rPr>
              <a:t>Remote Access</a:t>
            </a:r>
          </a:p>
        </p:txBody>
      </p:sp>
      <p:pic>
        <p:nvPicPr>
          <p:cNvPr id="6" name="Picture 5">
            <a:extLst>
              <a:ext uri="{FF2B5EF4-FFF2-40B4-BE49-F238E27FC236}">
                <a16:creationId xmlns:a16="http://schemas.microsoft.com/office/drawing/2014/main" id="{03475C41-1774-1B7F-C471-7B4A36436C2A}"/>
              </a:ext>
            </a:extLst>
          </p:cNvPr>
          <p:cNvPicPr>
            <a:picLocks noChangeAspect="1"/>
          </p:cNvPicPr>
          <p:nvPr/>
        </p:nvPicPr>
        <p:blipFill>
          <a:blip r:embed="rId7"/>
          <a:stretch>
            <a:fillRect/>
          </a:stretch>
        </p:blipFill>
        <p:spPr>
          <a:xfrm>
            <a:off x="881875" y="1102703"/>
            <a:ext cx="10428249" cy="4763360"/>
          </a:xfrm>
          <a:prstGeom prst="rect">
            <a:avLst/>
          </a:prstGeom>
        </p:spPr>
      </p:pic>
      <p:sp>
        <p:nvSpPr>
          <p:cNvPr id="7" name="TextBox 6">
            <a:extLst>
              <a:ext uri="{FF2B5EF4-FFF2-40B4-BE49-F238E27FC236}">
                <a16:creationId xmlns:a16="http://schemas.microsoft.com/office/drawing/2014/main" id="{7CD6A714-C973-9386-9EB7-EC6FD56B541B}"/>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4852672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3" name="Picture 2">
            <a:extLst>
              <a:ext uri="{FF2B5EF4-FFF2-40B4-BE49-F238E27FC236}">
                <a16:creationId xmlns:a16="http://schemas.microsoft.com/office/drawing/2014/main" id="{8681203E-9D7D-35D0-E943-CDF28D9B9184}"/>
              </a:ext>
            </a:extLst>
          </p:cNvPr>
          <p:cNvPicPr>
            <a:picLocks noChangeAspect="1"/>
          </p:cNvPicPr>
          <p:nvPr/>
        </p:nvPicPr>
        <p:blipFill>
          <a:blip r:embed="rId5"/>
          <a:stretch>
            <a:fillRect/>
          </a:stretch>
        </p:blipFill>
        <p:spPr>
          <a:xfrm>
            <a:off x="896983" y="0"/>
            <a:ext cx="9820091" cy="5982695"/>
          </a:xfrm>
          <a:prstGeom prst="rect">
            <a:avLst/>
          </a:prstGeom>
        </p:spPr>
      </p:pic>
      <p:sp>
        <p:nvSpPr>
          <p:cNvPr id="4" name="TextBox 3">
            <a:extLst>
              <a:ext uri="{FF2B5EF4-FFF2-40B4-BE49-F238E27FC236}">
                <a16:creationId xmlns:a16="http://schemas.microsoft.com/office/drawing/2014/main" id="{AEA8D4A2-9DD4-3614-619A-E05737EA0CAC}"/>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6"/>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7"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2721076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Text, icon&#10;&#10;Description automatically generated">
            <a:extLst>
              <a:ext uri="{FF2B5EF4-FFF2-40B4-BE49-F238E27FC236}">
                <a16:creationId xmlns:a16="http://schemas.microsoft.com/office/drawing/2014/main" id="{972E6910-C20C-8E10-D256-C1F5109904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90" y="86975"/>
            <a:ext cx="4490744" cy="876821"/>
          </a:xfrm>
          <a:prstGeom prst="rect">
            <a:avLst/>
          </a:prstGeom>
        </p:spPr>
      </p:pic>
      <p:pic>
        <p:nvPicPr>
          <p:cNvPr id="9" name="Picture 8">
            <a:extLst>
              <a:ext uri="{FF2B5EF4-FFF2-40B4-BE49-F238E27FC236}">
                <a16:creationId xmlns:a16="http://schemas.microsoft.com/office/drawing/2014/main" id="{66782E69-E447-D3A9-519C-ED358A026105}"/>
              </a:ext>
            </a:extLst>
          </p:cNvPr>
          <p:cNvPicPr>
            <a:picLocks noChangeAspect="1"/>
          </p:cNvPicPr>
          <p:nvPr/>
        </p:nvPicPr>
        <p:blipFill>
          <a:blip r:embed="rId6"/>
          <a:stretch>
            <a:fillRect/>
          </a:stretch>
        </p:blipFill>
        <p:spPr>
          <a:xfrm>
            <a:off x="0" y="1654884"/>
            <a:ext cx="12192000" cy="3548232"/>
          </a:xfrm>
          <a:prstGeom prst="rect">
            <a:avLst/>
          </a:prstGeom>
        </p:spPr>
      </p:pic>
      <p:sp>
        <p:nvSpPr>
          <p:cNvPr id="10" name="TextBox 9">
            <a:extLst>
              <a:ext uri="{FF2B5EF4-FFF2-40B4-BE49-F238E27FC236}">
                <a16:creationId xmlns:a16="http://schemas.microsoft.com/office/drawing/2014/main" id="{C8D34CC2-F001-54B2-68F2-3A613931A31D}"/>
              </a:ext>
            </a:extLst>
          </p:cNvPr>
          <p:cNvSpPr txBox="1"/>
          <p:nvPr/>
        </p:nvSpPr>
        <p:spPr>
          <a:xfrm>
            <a:off x="8812238" y="124130"/>
            <a:ext cx="15707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11" name="Picture 10">
            <a:extLst>
              <a:ext uri="{FF2B5EF4-FFF2-40B4-BE49-F238E27FC236}">
                <a16:creationId xmlns:a16="http://schemas.microsoft.com/office/drawing/2014/main" id="{93842267-874A-8C2D-44B9-B9ADCB33664C}"/>
              </a:ext>
            </a:extLst>
          </p:cNvPr>
          <p:cNvPicPr>
            <a:picLocks noChangeAspect="1"/>
          </p:cNvPicPr>
          <p:nvPr/>
        </p:nvPicPr>
        <p:blipFill>
          <a:blip r:embed="rId7"/>
          <a:stretch>
            <a:fillRect/>
          </a:stretch>
        </p:blipFill>
        <p:spPr>
          <a:xfrm>
            <a:off x="8797763" y="452840"/>
            <a:ext cx="1570713" cy="265473"/>
          </a:xfrm>
          <a:prstGeom prst="rect">
            <a:avLst/>
          </a:prstGeom>
        </p:spPr>
      </p:pic>
      <p:sp>
        <p:nvSpPr>
          <p:cNvPr id="12" name="TextBox 11">
            <a:extLst>
              <a:ext uri="{FF2B5EF4-FFF2-40B4-BE49-F238E27FC236}">
                <a16:creationId xmlns:a16="http://schemas.microsoft.com/office/drawing/2014/main" id="{A110A09F-F8EB-06AD-02CC-CEA792255B0D}"/>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4704761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Text, icon&#10;&#10;Description automatically generated">
            <a:extLst>
              <a:ext uri="{FF2B5EF4-FFF2-40B4-BE49-F238E27FC236}">
                <a16:creationId xmlns:a16="http://schemas.microsoft.com/office/drawing/2014/main" id="{972E6910-C20C-8E10-D256-C1F5109904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90" y="86975"/>
            <a:ext cx="4490744" cy="876821"/>
          </a:xfrm>
          <a:prstGeom prst="rect">
            <a:avLst/>
          </a:prstGeom>
        </p:spPr>
      </p:pic>
      <p:pic>
        <p:nvPicPr>
          <p:cNvPr id="5" name="Picture 4">
            <a:extLst>
              <a:ext uri="{FF2B5EF4-FFF2-40B4-BE49-F238E27FC236}">
                <a16:creationId xmlns:a16="http://schemas.microsoft.com/office/drawing/2014/main" id="{0220A7B9-909E-7DAB-CEAA-B9D69A554727}"/>
              </a:ext>
            </a:extLst>
          </p:cNvPr>
          <p:cNvPicPr>
            <a:picLocks noChangeAspect="1"/>
          </p:cNvPicPr>
          <p:nvPr/>
        </p:nvPicPr>
        <p:blipFill>
          <a:blip r:embed="rId6"/>
          <a:stretch>
            <a:fillRect/>
          </a:stretch>
        </p:blipFill>
        <p:spPr>
          <a:xfrm>
            <a:off x="313340" y="1153226"/>
            <a:ext cx="4057553" cy="2918317"/>
          </a:xfrm>
          <a:prstGeom prst="rect">
            <a:avLst/>
          </a:prstGeom>
        </p:spPr>
      </p:pic>
      <p:pic>
        <p:nvPicPr>
          <p:cNvPr id="7" name="Picture 6">
            <a:extLst>
              <a:ext uri="{FF2B5EF4-FFF2-40B4-BE49-F238E27FC236}">
                <a16:creationId xmlns:a16="http://schemas.microsoft.com/office/drawing/2014/main" id="{0234E66C-BB6C-093D-7C9D-07F6351533C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7368" y="1339203"/>
            <a:ext cx="2029108" cy="652984"/>
          </a:xfrm>
          <a:prstGeom prst="rect">
            <a:avLst/>
          </a:prstGeom>
        </p:spPr>
      </p:pic>
      <p:sp>
        <p:nvSpPr>
          <p:cNvPr id="8" name="Title 1">
            <a:extLst>
              <a:ext uri="{FF2B5EF4-FFF2-40B4-BE49-F238E27FC236}">
                <a16:creationId xmlns:a16="http://schemas.microsoft.com/office/drawing/2014/main" id="{4249C87B-A884-1B26-4DD1-4BD18DA1E01B}"/>
              </a:ext>
            </a:extLst>
          </p:cNvPr>
          <p:cNvSpPr txBox="1">
            <a:spLocks/>
          </p:cNvSpPr>
          <p:nvPr/>
        </p:nvSpPr>
        <p:spPr>
          <a:xfrm>
            <a:off x="1321520" y="3470463"/>
            <a:ext cx="3814906" cy="99888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1" i="0" kern="1200">
                <a:solidFill>
                  <a:schemeClr val="tx1"/>
                </a:solidFill>
                <a:latin typeface="Open Sans" charset="0"/>
                <a:ea typeface="Open Sans" charset="0"/>
                <a:cs typeface="Open Sans" charset="0"/>
              </a:defRPr>
            </a:lvl1pPr>
          </a:lstStyle>
          <a:p>
            <a:r>
              <a:rPr lang="en-US" sz="2400" dirty="0">
                <a:solidFill>
                  <a:schemeClr val="tx2"/>
                </a:solidFill>
                <a:latin typeface="+mn-lt"/>
              </a:rPr>
              <a:t>Desktop Models</a:t>
            </a:r>
            <a:endParaRPr lang="en-US" sz="2800" dirty="0">
              <a:solidFill>
                <a:schemeClr val="tx2"/>
              </a:solidFill>
              <a:latin typeface="+mn-lt"/>
            </a:endParaRPr>
          </a:p>
        </p:txBody>
      </p:sp>
      <p:sp>
        <p:nvSpPr>
          <p:cNvPr id="9" name="Title 1">
            <a:extLst>
              <a:ext uri="{FF2B5EF4-FFF2-40B4-BE49-F238E27FC236}">
                <a16:creationId xmlns:a16="http://schemas.microsoft.com/office/drawing/2014/main" id="{15AA64D6-843E-AEF9-F6B2-E762C565D5FE}"/>
              </a:ext>
            </a:extLst>
          </p:cNvPr>
          <p:cNvSpPr txBox="1">
            <a:spLocks/>
          </p:cNvSpPr>
          <p:nvPr/>
        </p:nvSpPr>
        <p:spPr>
          <a:xfrm>
            <a:off x="1399409" y="4091561"/>
            <a:ext cx="3814906" cy="166153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342900" indent="-342900">
              <a:buFont typeface="Arial" panose="020B0604020202020204" pitchFamily="34" charset="0"/>
              <a:buChar char="•"/>
            </a:pPr>
            <a:r>
              <a:rPr lang="en-US" sz="2400" b="0" dirty="0">
                <a:latin typeface="+mn-lt"/>
              </a:rPr>
              <a:t>XGS 116</a:t>
            </a:r>
          </a:p>
          <a:p>
            <a:pPr marL="342900" indent="-342900">
              <a:buFont typeface="Arial" panose="020B0604020202020204" pitchFamily="34" charset="0"/>
              <a:buChar char="•"/>
            </a:pPr>
            <a:r>
              <a:rPr lang="en-US" sz="2400" b="0" dirty="0">
                <a:latin typeface="+mn-lt"/>
              </a:rPr>
              <a:t>XGS 126</a:t>
            </a:r>
          </a:p>
          <a:p>
            <a:pPr marL="342900" indent="-342900">
              <a:buFont typeface="Arial" panose="020B0604020202020204" pitchFamily="34" charset="0"/>
              <a:buChar char="•"/>
            </a:pPr>
            <a:r>
              <a:rPr lang="en-US" sz="2400" b="0" dirty="0">
                <a:latin typeface="+mn-lt"/>
              </a:rPr>
              <a:t>XGS 136</a:t>
            </a:r>
            <a:endParaRPr lang="en-US" sz="2800" b="0" dirty="0">
              <a:latin typeface="+mn-lt"/>
            </a:endParaRPr>
          </a:p>
        </p:txBody>
      </p:sp>
      <p:pic>
        <p:nvPicPr>
          <p:cNvPr id="10" name="Picture 9">
            <a:extLst>
              <a:ext uri="{FF2B5EF4-FFF2-40B4-BE49-F238E27FC236}">
                <a16:creationId xmlns:a16="http://schemas.microsoft.com/office/drawing/2014/main" id="{63A4A744-661A-BDA1-5B72-684B77079882}"/>
              </a:ext>
            </a:extLst>
          </p:cNvPr>
          <p:cNvPicPr>
            <a:picLocks noChangeAspect="1"/>
          </p:cNvPicPr>
          <p:nvPr/>
        </p:nvPicPr>
        <p:blipFill>
          <a:blip r:embed="rId8"/>
          <a:stretch>
            <a:fillRect/>
          </a:stretch>
        </p:blipFill>
        <p:spPr>
          <a:xfrm>
            <a:off x="4750629" y="1203517"/>
            <a:ext cx="4081880" cy="4733411"/>
          </a:xfrm>
          <a:prstGeom prst="rect">
            <a:avLst/>
          </a:prstGeom>
        </p:spPr>
      </p:pic>
      <p:sp>
        <p:nvSpPr>
          <p:cNvPr id="11" name="Title 1">
            <a:extLst>
              <a:ext uri="{FF2B5EF4-FFF2-40B4-BE49-F238E27FC236}">
                <a16:creationId xmlns:a16="http://schemas.microsoft.com/office/drawing/2014/main" id="{9696683C-D4F8-F43B-469B-38C50E2495A8}"/>
              </a:ext>
            </a:extLst>
          </p:cNvPr>
          <p:cNvSpPr txBox="1">
            <a:spLocks/>
          </p:cNvSpPr>
          <p:nvPr/>
        </p:nvSpPr>
        <p:spPr>
          <a:xfrm>
            <a:off x="8994957" y="1429192"/>
            <a:ext cx="1914334" cy="11259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342900" indent="-342900">
              <a:buFont typeface="Arial" panose="020B0604020202020204" pitchFamily="34" charset="0"/>
              <a:buChar char="•"/>
            </a:pPr>
            <a:r>
              <a:rPr lang="en-US" sz="2400" b="0" dirty="0">
                <a:latin typeface="+mn-lt"/>
              </a:rPr>
              <a:t>XGS 2100</a:t>
            </a:r>
          </a:p>
          <a:p>
            <a:pPr marL="342900" indent="-342900">
              <a:buFont typeface="Arial" panose="020B0604020202020204" pitchFamily="34" charset="0"/>
              <a:buChar char="•"/>
            </a:pPr>
            <a:r>
              <a:rPr lang="en-US" sz="2400" b="0" dirty="0">
                <a:latin typeface="+mn-lt"/>
              </a:rPr>
              <a:t>XGS 2300</a:t>
            </a:r>
          </a:p>
          <a:p>
            <a:pPr marL="342900" indent="-342900">
              <a:buFont typeface="Arial" panose="020B0604020202020204" pitchFamily="34" charset="0"/>
              <a:buChar char="•"/>
            </a:pPr>
            <a:r>
              <a:rPr lang="en-US" sz="2400" b="0" dirty="0">
                <a:latin typeface="+mn-lt"/>
              </a:rPr>
              <a:t>XGS 3100</a:t>
            </a:r>
          </a:p>
        </p:txBody>
      </p:sp>
      <p:sp>
        <p:nvSpPr>
          <p:cNvPr id="12" name="Title 1">
            <a:extLst>
              <a:ext uri="{FF2B5EF4-FFF2-40B4-BE49-F238E27FC236}">
                <a16:creationId xmlns:a16="http://schemas.microsoft.com/office/drawing/2014/main" id="{C4D27ACB-F045-12E0-3297-49F40EF4F92C}"/>
              </a:ext>
            </a:extLst>
          </p:cNvPr>
          <p:cNvSpPr txBox="1">
            <a:spLocks/>
          </p:cNvSpPr>
          <p:nvPr/>
        </p:nvSpPr>
        <p:spPr>
          <a:xfrm>
            <a:off x="9029792" y="4071543"/>
            <a:ext cx="2112910" cy="1514355"/>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342900" indent="-342900">
              <a:buFont typeface="Arial" panose="020B0604020202020204" pitchFamily="34" charset="0"/>
              <a:buChar char="•"/>
            </a:pPr>
            <a:r>
              <a:rPr lang="en-US" sz="2400" b="0" dirty="0">
                <a:latin typeface="+mn-lt"/>
              </a:rPr>
              <a:t>XGS </a:t>
            </a:r>
            <a:r>
              <a:rPr lang="en-US" sz="2600" b="0" dirty="0">
                <a:latin typeface="+mn-lt"/>
              </a:rPr>
              <a:t>3300</a:t>
            </a:r>
            <a:endParaRPr lang="en-US" sz="2400" b="0" dirty="0">
              <a:latin typeface="+mn-lt"/>
            </a:endParaRPr>
          </a:p>
          <a:p>
            <a:pPr marL="342900" indent="-342900">
              <a:buFont typeface="Arial" panose="020B0604020202020204" pitchFamily="34" charset="0"/>
              <a:buChar char="•"/>
            </a:pPr>
            <a:r>
              <a:rPr lang="en-US" sz="2400" b="0" dirty="0">
                <a:latin typeface="+mn-lt"/>
              </a:rPr>
              <a:t>XGS 4300</a:t>
            </a:r>
          </a:p>
          <a:p>
            <a:pPr marL="342900" indent="-342900">
              <a:buFont typeface="Arial" panose="020B0604020202020204" pitchFamily="34" charset="0"/>
              <a:buChar char="•"/>
            </a:pPr>
            <a:r>
              <a:rPr lang="en-US" sz="2400" b="0" dirty="0">
                <a:latin typeface="+mn-lt"/>
              </a:rPr>
              <a:t>XGS 4500</a:t>
            </a:r>
          </a:p>
          <a:p>
            <a:pPr marL="342900" indent="-342900">
              <a:buFont typeface="Arial" panose="020B0604020202020204" pitchFamily="34" charset="0"/>
              <a:buChar char="•"/>
            </a:pPr>
            <a:r>
              <a:rPr lang="en-US" sz="2400" b="0" dirty="0">
                <a:latin typeface="+mn-lt"/>
              </a:rPr>
              <a:t>XGS 5500</a:t>
            </a:r>
          </a:p>
          <a:p>
            <a:pPr marL="342900" indent="-342900">
              <a:buFont typeface="Arial" panose="020B0604020202020204" pitchFamily="34" charset="0"/>
              <a:buChar char="•"/>
            </a:pPr>
            <a:r>
              <a:rPr lang="en-US" sz="2400" b="0" dirty="0">
                <a:latin typeface="+mn-lt"/>
              </a:rPr>
              <a:t>XGS 6500</a:t>
            </a:r>
          </a:p>
          <a:p>
            <a:pPr marL="342900" indent="-342900">
              <a:buFont typeface="Arial" panose="020B0604020202020204" pitchFamily="34" charset="0"/>
              <a:buChar char="•"/>
            </a:pPr>
            <a:endParaRPr lang="en-US" sz="2400" b="0" dirty="0">
              <a:latin typeface="+mn-lt"/>
            </a:endParaRPr>
          </a:p>
        </p:txBody>
      </p:sp>
      <p:sp>
        <p:nvSpPr>
          <p:cNvPr id="13" name="TextBox 12">
            <a:extLst>
              <a:ext uri="{FF2B5EF4-FFF2-40B4-BE49-F238E27FC236}">
                <a16:creationId xmlns:a16="http://schemas.microsoft.com/office/drawing/2014/main" id="{833CCFE8-A314-4A98-602C-7CB43D8530A2}"/>
              </a:ext>
            </a:extLst>
          </p:cNvPr>
          <p:cNvSpPr txBox="1"/>
          <p:nvPr/>
        </p:nvSpPr>
        <p:spPr>
          <a:xfrm>
            <a:off x="8812238" y="124130"/>
            <a:ext cx="15707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14" name="Picture 13">
            <a:extLst>
              <a:ext uri="{FF2B5EF4-FFF2-40B4-BE49-F238E27FC236}">
                <a16:creationId xmlns:a16="http://schemas.microsoft.com/office/drawing/2014/main" id="{98A45FAD-2A66-B416-C093-766BCF9B9547}"/>
              </a:ext>
            </a:extLst>
          </p:cNvPr>
          <p:cNvPicPr>
            <a:picLocks noChangeAspect="1"/>
          </p:cNvPicPr>
          <p:nvPr/>
        </p:nvPicPr>
        <p:blipFill>
          <a:blip r:embed="rId9"/>
          <a:stretch>
            <a:fillRect/>
          </a:stretch>
        </p:blipFill>
        <p:spPr>
          <a:xfrm>
            <a:off x="8797763" y="452840"/>
            <a:ext cx="1570713" cy="265473"/>
          </a:xfrm>
          <a:prstGeom prst="rect">
            <a:avLst/>
          </a:prstGeom>
        </p:spPr>
      </p:pic>
      <p:sp>
        <p:nvSpPr>
          <p:cNvPr id="15" name="TextBox 14">
            <a:extLst>
              <a:ext uri="{FF2B5EF4-FFF2-40B4-BE49-F238E27FC236}">
                <a16:creationId xmlns:a16="http://schemas.microsoft.com/office/drawing/2014/main" id="{5D4CAE54-9C30-7558-9612-442CA3CDAF85}"/>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399208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51" name="Title 1">
            <a:extLst>
              <a:ext uri="{FF2B5EF4-FFF2-40B4-BE49-F238E27FC236}">
                <a16:creationId xmlns:a16="http://schemas.microsoft.com/office/drawing/2014/main" id="{827EC31A-4F12-2F5D-686A-14E46CD7D745}"/>
              </a:ext>
            </a:extLst>
          </p:cNvPr>
          <p:cNvSpPr>
            <a:spLocks noGrp="1"/>
          </p:cNvSpPr>
          <p:nvPr>
            <p:ph type="title"/>
          </p:nvPr>
        </p:nvSpPr>
        <p:spPr>
          <a:xfrm>
            <a:off x="2515942" y="145176"/>
            <a:ext cx="7906061" cy="675477"/>
          </a:xfrm>
        </p:spPr>
        <p:txBody>
          <a:bodyPr>
            <a:normAutofit/>
          </a:bodyPr>
          <a:lstStyle/>
          <a:p>
            <a:pPr algn="ctr"/>
            <a:r>
              <a:rPr kumimoji="0" lang="en-US" sz="4000" i="0" u="none" strike="noStrike" kern="1200" cap="none" spc="0" normalizeH="0" baseline="0" noProof="0" dirty="0">
                <a:ln>
                  <a:noFill/>
                </a:ln>
                <a:solidFill>
                  <a:srgbClr val="518EB2"/>
                </a:solidFill>
                <a:effectLst/>
                <a:uLnTx/>
                <a:uFillTx/>
                <a:ea typeface="Open Sans" charset="0"/>
                <a:cs typeface="Open Sans" charset="0"/>
              </a:rPr>
              <a:t>POTS Lines &amp; Aggregation</a:t>
            </a:r>
            <a:endParaRPr lang="en-US" sz="2000" dirty="0">
              <a:solidFill>
                <a:srgbClr val="518EB2"/>
              </a:solidFill>
            </a:endParaRPr>
          </a:p>
        </p:txBody>
      </p:sp>
      <p:sp>
        <p:nvSpPr>
          <p:cNvPr id="52" name="TextBox 51">
            <a:extLst>
              <a:ext uri="{FF2B5EF4-FFF2-40B4-BE49-F238E27FC236}">
                <a16:creationId xmlns:a16="http://schemas.microsoft.com/office/drawing/2014/main" id="{5984FA36-D221-3EE5-7A65-955F6E19BF07}"/>
              </a:ext>
            </a:extLst>
          </p:cNvPr>
          <p:cNvSpPr txBox="1"/>
          <p:nvPr/>
        </p:nvSpPr>
        <p:spPr>
          <a:xfrm>
            <a:off x="1040808" y="2198450"/>
            <a:ext cx="10856331" cy="707886"/>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P</a:t>
            </a:r>
            <a:r>
              <a:rPr kumimoji="0" lang="en-US" sz="2000" b="0" i="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lain </a:t>
            </a:r>
            <a:r>
              <a:rPr kumimoji="0" lang="en-US" sz="2000" b="1" i="0" u="none" strike="noStrike" kern="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O</a:t>
            </a:r>
            <a:r>
              <a:rPr kumimoji="0" lang="en-US" sz="2000" b="0" i="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ld </a:t>
            </a:r>
            <a:r>
              <a:rPr kumimoji="0" lang="en-US" sz="2000" b="1" i="0" u="none" strike="noStrike" kern="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T</a:t>
            </a:r>
            <a:r>
              <a:rPr kumimoji="0" lang="en-US" sz="2000" b="0" i="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elephone </a:t>
            </a:r>
            <a:r>
              <a:rPr kumimoji="0" lang="en-US" sz="2000" b="1" i="0" u="none" strike="noStrike" kern="0" cap="none" spc="0" normalizeH="0" baseline="0" noProof="0" dirty="0">
                <a:ln>
                  <a:noFill/>
                </a:ln>
                <a:solidFill>
                  <a:schemeClr val="accent1"/>
                </a:solidFill>
                <a:effectLst/>
                <a:uLnTx/>
                <a:uFillTx/>
                <a:latin typeface="Open Sans" panose="020B0606030504020204" pitchFamily="34" charset="0"/>
                <a:ea typeface="Open Sans" panose="020B0606030504020204" pitchFamily="34" charset="0"/>
                <a:cs typeface="Open Sans" panose="020B0606030504020204" pitchFamily="34" charset="0"/>
              </a:rPr>
              <a:t>S</a:t>
            </a:r>
            <a:r>
              <a:rPr kumimoji="0" lang="en-US" sz="2000" b="0" i="0" u="none" strike="noStrike" kern="0" cap="none" spc="0" normalizeH="0" baseline="0" noProof="0" dirty="0">
                <a:ln>
                  <a:noFill/>
                </a:ln>
                <a:effectLst/>
                <a:uLnTx/>
                <a:uFillTx/>
                <a:latin typeface="Open Sans" panose="020B0606030504020204" pitchFamily="34" charset="0"/>
                <a:ea typeface="Open Sans" panose="020B0606030504020204" pitchFamily="34" charset="0"/>
                <a:cs typeface="Open Sans" panose="020B0606030504020204" pitchFamily="34" charset="0"/>
              </a:rPr>
              <a:t>ervice (POTS), or plain ordinary telephone service, is a retronym for voice-grade telephone service employing analog signal transmission over copper loops.</a:t>
            </a:r>
          </a:p>
        </p:txBody>
      </p:sp>
      <p:sp>
        <p:nvSpPr>
          <p:cNvPr id="53" name="TextBox 52">
            <a:extLst>
              <a:ext uri="{FF2B5EF4-FFF2-40B4-BE49-F238E27FC236}">
                <a16:creationId xmlns:a16="http://schemas.microsoft.com/office/drawing/2014/main" id="{D55FCB96-38AC-8A49-E654-08C776D62BDA}"/>
              </a:ext>
            </a:extLst>
          </p:cNvPr>
          <p:cNvSpPr txBox="1"/>
          <p:nvPr/>
        </p:nvSpPr>
        <p:spPr>
          <a:xfrm>
            <a:off x="2077318" y="3429000"/>
            <a:ext cx="8542474" cy="1985159"/>
          </a:xfrm>
          <a:prstGeom prst="rect">
            <a:avLst/>
          </a:prstGeom>
          <a:noFill/>
        </p:spPr>
        <p:txBody>
          <a:bodyPr wrap="square">
            <a:spAutoFit/>
          </a:bodyPr>
          <a:lstStyle/>
          <a:p>
            <a:pPr marL="457200" marR="0" lvl="0" indent="-45720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800" b="0" i="0" u="none" strike="noStrike" kern="0" cap="none" spc="0" normalizeH="0" baseline="0" noProof="0" dirty="0">
                <a:ln>
                  <a:noFill/>
                </a:ln>
                <a:solidFill>
                  <a:srgbClr val="121D00"/>
                </a:solidFill>
                <a:effectLst/>
                <a:uLnTx/>
                <a:uFillTx/>
              </a:rPr>
              <a:t>Can offer POTS lines in most markets across the US</a:t>
            </a:r>
          </a:p>
          <a:p>
            <a:pPr marL="457200" marR="0" lvl="0" indent="-45720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800" b="0" i="0" u="none" strike="noStrike" kern="0" cap="none" spc="0" normalizeH="0" baseline="0" noProof="0" dirty="0">
                <a:ln>
                  <a:noFill/>
                </a:ln>
                <a:solidFill>
                  <a:srgbClr val="121D00"/>
                </a:solidFill>
                <a:effectLst/>
                <a:uLnTx/>
                <a:uFillTx/>
              </a:rPr>
              <a:t>Bring any and all POTS lines over to BullsEye</a:t>
            </a:r>
          </a:p>
          <a:p>
            <a:pPr marL="457200" marR="0" lvl="0" indent="-45720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800" b="0" i="0" u="none" strike="noStrike" kern="0" cap="none" spc="0" normalizeH="0" baseline="0" noProof="0" dirty="0">
                <a:ln>
                  <a:noFill/>
                </a:ln>
                <a:solidFill>
                  <a:srgbClr val="121D00"/>
                </a:solidFill>
                <a:effectLst/>
                <a:uLnTx/>
                <a:uFillTx/>
              </a:rPr>
              <a:t>Remember BullsEye’s</a:t>
            </a:r>
            <a:r>
              <a:rPr kumimoji="0" lang="en-US" sz="1800" b="0" i="0" u="none" strike="noStrike" kern="0" cap="none" spc="0" normalizeH="0" baseline="0" noProof="0" dirty="0">
                <a:ln>
                  <a:noFill/>
                </a:ln>
                <a:solidFill>
                  <a:srgbClr val="951A29"/>
                </a:solidFill>
                <a:effectLst/>
                <a:uLnTx/>
                <a:uFillTx/>
              </a:rPr>
              <a:t> P</a:t>
            </a:r>
            <a:r>
              <a:rPr kumimoji="0" lang="en-US" sz="1800" b="0" i="0" u="none" strike="noStrike" kern="0" cap="none" spc="0" normalizeH="0" baseline="0" noProof="0" dirty="0">
                <a:ln>
                  <a:noFill/>
                </a:ln>
                <a:solidFill>
                  <a:srgbClr val="121D00"/>
                </a:solidFill>
                <a:effectLst/>
                <a:uLnTx/>
                <a:uFillTx/>
              </a:rPr>
              <a:t>2</a:t>
            </a:r>
            <a:r>
              <a:rPr kumimoji="0" lang="en-US" sz="1800" b="0" i="0" u="none" strike="noStrike" kern="0" cap="none" spc="0" normalizeH="0" baseline="0" noProof="0" dirty="0">
                <a:ln>
                  <a:noFill/>
                </a:ln>
                <a:solidFill>
                  <a:srgbClr val="951A29"/>
                </a:solidFill>
                <a:effectLst/>
                <a:uLnTx/>
                <a:uFillTx/>
              </a:rPr>
              <a:t>V</a:t>
            </a:r>
          </a:p>
          <a:p>
            <a:pPr marL="457200" marR="0" lvl="0" indent="-45720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800" b="0" i="0" u="none" strike="noStrike" kern="0" cap="none" spc="0" normalizeH="0" baseline="0" noProof="0" dirty="0">
                <a:ln>
                  <a:noFill/>
                </a:ln>
                <a:solidFill>
                  <a:srgbClr val="121D00"/>
                </a:solidFill>
                <a:effectLst/>
                <a:uLnTx/>
                <a:uFillTx/>
              </a:rPr>
              <a:t>Check for availability…less &amp; less true POTs (Copper) options.  Should be looking at migrating to VoIP options, such as hosted voice, integrated voice, or POTs-in-a-Box replacement (EPIK)</a:t>
            </a:r>
          </a:p>
        </p:txBody>
      </p:sp>
      <p:sp>
        <p:nvSpPr>
          <p:cNvPr id="54" name="Title 25">
            <a:extLst>
              <a:ext uri="{FF2B5EF4-FFF2-40B4-BE49-F238E27FC236}">
                <a16:creationId xmlns:a16="http://schemas.microsoft.com/office/drawing/2014/main" id="{6FAF635D-1459-C891-0B00-31ECB8DBC7CD}"/>
              </a:ext>
            </a:extLst>
          </p:cNvPr>
          <p:cNvSpPr txBox="1">
            <a:spLocks/>
          </p:cNvSpPr>
          <p:nvPr/>
        </p:nvSpPr>
        <p:spPr>
          <a:xfrm>
            <a:off x="1003892" y="1562640"/>
            <a:ext cx="2782457" cy="56784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400" dirty="0">
                <a:solidFill>
                  <a:schemeClr val="accent1"/>
                </a:solidFill>
                <a:latin typeface="Open Sans" panose="020B0606030504020204" pitchFamily="34" charset="0"/>
                <a:ea typeface="Open Sans" panose="020B0606030504020204" pitchFamily="34" charset="0"/>
                <a:cs typeface="Open Sans" panose="020B0606030504020204" pitchFamily="34" charset="0"/>
              </a:rPr>
              <a:t>What is POTS?</a:t>
            </a:r>
          </a:p>
        </p:txBody>
      </p:sp>
      <p:pic>
        <p:nvPicPr>
          <p:cNvPr id="55" name="Picture 54" descr="Icon&#10;&#10;Description automatically generated">
            <a:extLst>
              <a:ext uri="{FF2B5EF4-FFF2-40B4-BE49-F238E27FC236}">
                <a16:creationId xmlns:a16="http://schemas.microsoft.com/office/drawing/2014/main" id="{A7E4476E-A997-22D3-A057-EABF458752A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656" y="145176"/>
            <a:ext cx="2693005" cy="801735"/>
          </a:xfrm>
          <a:prstGeom prst="rect">
            <a:avLst/>
          </a:prstGeom>
        </p:spPr>
      </p:pic>
      <p:sp>
        <p:nvSpPr>
          <p:cNvPr id="56" name="TextBox 55">
            <a:extLst>
              <a:ext uri="{FF2B5EF4-FFF2-40B4-BE49-F238E27FC236}">
                <a16:creationId xmlns:a16="http://schemas.microsoft.com/office/drawing/2014/main" id="{A6861640-B521-6E2D-A0B7-C9D8199587C7}"/>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6"/>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7"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5618735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Text, icon&#10;&#10;Description automatically generated">
            <a:extLst>
              <a:ext uri="{FF2B5EF4-FFF2-40B4-BE49-F238E27FC236}">
                <a16:creationId xmlns:a16="http://schemas.microsoft.com/office/drawing/2014/main" id="{972E6910-C20C-8E10-D256-C1F5109904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90" y="86975"/>
            <a:ext cx="4490744" cy="876821"/>
          </a:xfrm>
          <a:prstGeom prst="rect">
            <a:avLst/>
          </a:prstGeom>
        </p:spPr>
      </p:pic>
      <p:sp>
        <p:nvSpPr>
          <p:cNvPr id="6" name="Title 1">
            <a:extLst>
              <a:ext uri="{FF2B5EF4-FFF2-40B4-BE49-F238E27FC236}">
                <a16:creationId xmlns:a16="http://schemas.microsoft.com/office/drawing/2014/main" id="{E6BB9B77-CF2C-0191-D8FC-20CB8F50D00B}"/>
              </a:ext>
            </a:extLst>
          </p:cNvPr>
          <p:cNvSpPr>
            <a:spLocks noGrp="1"/>
          </p:cNvSpPr>
          <p:nvPr>
            <p:ph type="title"/>
          </p:nvPr>
        </p:nvSpPr>
        <p:spPr>
          <a:xfrm>
            <a:off x="3658594" y="230662"/>
            <a:ext cx="4972409" cy="605489"/>
          </a:xfrm>
        </p:spPr>
        <p:txBody>
          <a:bodyPr>
            <a:normAutofit/>
          </a:bodyPr>
          <a:lstStyle/>
          <a:p>
            <a:r>
              <a:rPr lang="en-US" sz="3200" dirty="0">
                <a:solidFill>
                  <a:srgbClr val="518EB2"/>
                </a:solidFill>
              </a:rPr>
              <a:t>Endpoint Protection </a:t>
            </a:r>
            <a:endParaRPr lang="en-US" sz="2000" dirty="0">
              <a:solidFill>
                <a:srgbClr val="518EB2"/>
              </a:solidFill>
            </a:endParaRPr>
          </a:p>
        </p:txBody>
      </p:sp>
      <p:sp>
        <p:nvSpPr>
          <p:cNvPr id="13" name="TextBox 12">
            <a:extLst>
              <a:ext uri="{FF2B5EF4-FFF2-40B4-BE49-F238E27FC236}">
                <a16:creationId xmlns:a16="http://schemas.microsoft.com/office/drawing/2014/main" id="{075E62A0-F1C2-83EB-2CC6-F266908A1409}"/>
              </a:ext>
            </a:extLst>
          </p:cNvPr>
          <p:cNvSpPr txBox="1"/>
          <p:nvPr/>
        </p:nvSpPr>
        <p:spPr>
          <a:xfrm>
            <a:off x="598050" y="1107483"/>
            <a:ext cx="10398034" cy="1631216"/>
          </a:xfrm>
          <a:prstGeom prst="rect">
            <a:avLst/>
          </a:prstGeom>
          <a:noFill/>
        </p:spPr>
        <p:txBody>
          <a:bodyPr wrap="square">
            <a:spAutoFit/>
          </a:bodyPr>
          <a:lstStyle/>
          <a:p>
            <a:r>
              <a:rPr lang="en-US" sz="2000" dirty="0"/>
              <a:t>BullsEye’s endpoint protection software from Sophos delivers total defense from today’s onslaught of viruses and malware for every device type imaginable. Intercept X from Sophos provides endpoint protection against today’s threats, and Sophos designed it from the ground up using 30+ years of virus and malware detection experience. 	</a:t>
            </a:r>
            <a:endParaRPr lang="en-US" sz="2000" b="1" dirty="0">
              <a:solidFill>
                <a:schemeClr val="accent1"/>
              </a:solidFill>
            </a:endParaRPr>
          </a:p>
        </p:txBody>
      </p:sp>
      <p:sp>
        <p:nvSpPr>
          <p:cNvPr id="14" name="TextBox 13">
            <a:extLst>
              <a:ext uri="{FF2B5EF4-FFF2-40B4-BE49-F238E27FC236}">
                <a16:creationId xmlns:a16="http://schemas.microsoft.com/office/drawing/2014/main" id="{5036A159-BAB7-F976-9CED-35DF5F082AEE}"/>
              </a:ext>
            </a:extLst>
          </p:cNvPr>
          <p:cNvSpPr txBox="1"/>
          <p:nvPr/>
        </p:nvSpPr>
        <p:spPr>
          <a:xfrm>
            <a:off x="598050" y="2806080"/>
            <a:ext cx="8963960" cy="3200876"/>
          </a:xfrm>
          <a:prstGeom prst="rect">
            <a:avLst/>
          </a:prstGeom>
          <a:noFill/>
        </p:spPr>
        <p:txBody>
          <a:bodyPr wrap="square">
            <a:spAutoFit/>
          </a:bodyPr>
          <a:lstStyle/>
          <a:p>
            <a:pPr>
              <a:spcAft>
                <a:spcPts val="600"/>
              </a:spcAft>
              <a:buClr>
                <a:schemeClr val="accent1"/>
              </a:buClr>
            </a:pPr>
            <a:r>
              <a:rPr lang="en-US" sz="1800" b="1" dirty="0">
                <a:solidFill>
                  <a:schemeClr val="accent1"/>
                </a:solidFill>
              </a:rPr>
              <a:t>Here’s how it works: </a:t>
            </a:r>
          </a:p>
          <a:p>
            <a:pPr marL="457200" indent="-457200">
              <a:spcAft>
                <a:spcPts val="600"/>
              </a:spcAft>
              <a:buClr>
                <a:schemeClr val="accent1"/>
              </a:buClr>
              <a:buFont typeface="Arial" panose="020B0604020202020204" pitchFamily="34" charset="0"/>
              <a:buChar char="•"/>
            </a:pPr>
            <a:r>
              <a:rPr lang="en-US" dirty="0">
                <a:solidFill>
                  <a:schemeClr val="tx2"/>
                </a:solidFill>
              </a:rPr>
              <a:t>Get advanced protection to stop the latest threats</a:t>
            </a:r>
          </a:p>
          <a:p>
            <a:pPr marL="457200" indent="-457200">
              <a:spcAft>
                <a:spcPts val="600"/>
              </a:spcAft>
              <a:buClr>
                <a:schemeClr val="accent1"/>
              </a:buClr>
              <a:buFont typeface="Arial" panose="020B0604020202020204" pitchFamily="34" charset="0"/>
              <a:buChar char="•"/>
            </a:pPr>
            <a:r>
              <a:rPr lang="en-US" dirty="0">
                <a:solidFill>
                  <a:schemeClr val="tx2"/>
                </a:solidFill>
              </a:rPr>
              <a:t>Make management straightforward</a:t>
            </a:r>
          </a:p>
          <a:p>
            <a:pPr marL="457200" indent="-457200">
              <a:spcAft>
                <a:spcPts val="600"/>
              </a:spcAft>
              <a:buClr>
                <a:schemeClr val="accent1"/>
              </a:buClr>
              <a:buFont typeface="Arial" panose="020B0604020202020204" pitchFamily="34" charset="0"/>
              <a:buChar char="•"/>
            </a:pPr>
            <a:r>
              <a:rPr lang="en-US" dirty="0">
                <a:solidFill>
                  <a:schemeClr val="tx2"/>
                </a:solidFill>
              </a:rPr>
              <a:t>Spend less and save time</a:t>
            </a:r>
          </a:p>
          <a:p>
            <a:pPr marL="457200" indent="-457200">
              <a:spcAft>
                <a:spcPts val="600"/>
              </a:spcAft>
              <a:buClr>
                <a:schemeClr val="accent1"/>
              </a:buClr>
              <a:buFont typeface="Arial" panose="020B0604020202020204" pitchFamily="34" charset="0"/>
              <a:buChar char="•"/>
            </a:pPr>
            <a:r>
              <a:rPr lang="en-US" dirty="0">
                <a:solidFill>
                  <a:schemeClr val="tx2"/>
                </a:solidFill>
              </a:rPr>
              <a:t>Implement security that grows with you</a:t>
            </a:r>
          </a:p>
          <a:p>
            <a:pPr marL="457200" indent="-457200">
              <a:spcAft>
                <a:spcPts val="600"/>
              </a:spcAft>
              <a:buClr>
                <a:schemeClr val="accent1"/>
              </a:buClr>
              <a:buFont typeface="Arial" panose="020B0604020202020204" pitchFamily="34" charset="0"/>
              <a:buChar char="•"/>
            </a:pPr>
            <a:r>
              <a:rPr lang="en-US" dirty="0">
                <a:solidFill>
                  <a:schemeClr val="tx2"/>
                </a:solidFill>
              </a:rPr>
              <a:t>Benefit from smarter, faster protection</a:t>
            </a:r>
          </a:p>
          <a:p>
            <a:pPr marL="457200" indent="-457200">
              <a:spcAft>
                <a:spcPts val="600"/>
              </a:spcAft>
              <a:buClr>
                <a:schemeClr val="accent1"/>
              </a:buClr>
              <a:buFont typeface="Arial" panose="020B0604020202020204" pitchFamily="34" charset="0"/>
              <a:buChar char="•"/>
            </a:pPr>
            <a:r>
              <a:rPr lang="en-US" dirty="0">
                <a:solidFill>
                  <a:schemeClr val="tx2"/>
                </a:solidFill>
              </a:rPr>
              <a:t>Stop unknown threats such as Zero-day viruses and malware</a:t>
            </a:r>
          </a:p>
          <a:p>
            <a:pPr marL="457200" indent="-457200">
              <a:spcAft>
                <a:spcPts val="600"/>
              </a:spcAft>
              <a:buClr>
                <a:schemeClr val="accent1"/>
              </a:buClr>
              <a:buFont typeface="Arial" panose="020B0604020202020204" pitchFamily="34" charset="0"/>
              <a:buChar char="•"/>
            </a:pPr>
            <a:r>
              <a:rPr lang="en-US" dirty="0">
                <a:solidFill>
                  <a:schemeClr val="tx2"/>
                </a:solidFill>
              </a:rPr>
              <a:t>Block ransomware beyond just blocking with rollback capabilities</a:t>
            </a:r>
          </a:p>
          <a:p>
            <a:pPr marL="457200" indent="-457200">
              <a:spcAft>
                <a:spcPts val="600"/>
              </a:spcAft>
              <a:buClr>
                <a:schemeClr val="accent1"/>
              </a:buClr>
              <a:buFont typeface="Arial" panose="020B0604020202020204" pitchFamily="34" charset="0"/>
              <a:buChar char="•"/>
            </a:pPr>
            <a:r>
              <a:rPr lang="en-US" dirty="0">
                <a:solidFill>
                  <a:schemeClr val="tx2"/>
                </a:solidFill>
              </a:rPr>
              <a:t>Deny attackers</a:t>
            </a:r>
          </a:p>
        </p:txBody>
      </p:sp>
      <p:sp>
        <p:nvSpPr>
          <p:cNvPr id="15" name="TextBox 14">
            <a:extLst>
              <a:ext uri="{FF2B5EF4-FFF2-40B4-BE49-F238E27FC236}">
                <a16:creationId xmlns:a16="http://schemas.microsoft.com/office/drawing/2014/main" id="{56CA66AB-3B0D-0163-8ECE-A21A422E3FB8}"/>
              </a:ext>
            </a:extLst>
          </p:cNvPr>
          <p:cNvSpPr txBox="1"/>
          <p:nvPr/>
        </p:nvSpPr>
        <p:spPr>
          <a:xfrm>
            <a:off x="8812238" y="124130"/>
            <a:ext cx="15707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16" name="Picture 15">
            <a:extLst>
              <a:ext uri="{FF2B5EF4-FFF2-40B4-BE49-F238E27FC236}">
                <a16:creationId xmlns:a16="http://schemas.microsoft.com/office/drawing/2014/main" id="{B3A67D5C-4695-E18A-9C15-5B9B7699F445}"/>
              </a:ext>
            </a:extLst>
          </p:cNvPr>
          <p:cNvPicPr>
            <a:picLocks noChangeAspect="1"/>
          </p:cNvPicPr>
          <p:nvPr/>
        </p:nvPicPr>
        <p:blipFill>
          <a:blip r:embed="rId6"/>
          <a:stretch>
            <a:fillRect/>
          </a:stretch>
        </p:blipFill>
        <p:spPr>
          <a:xfrm>
            <a:off x="8797763" y="452840"/>
            <a:ext cx="1570713" cy="265473"/>
          </a:xfrm>
          <a:prstGeom prst="rect">
            <a:avLst/>
          </a:prstGeom>
        </p:spPr>
      </p:pic>
      <p:sp>
        <p:nvSpPr>
          <p:cNvPr id="17" name="TextBox 16">
            <a:extLst>
              <a:ext uri="{FF2B5EF4-FFF2-40B4-BE49-F238E27FC236}">
                <a16:creationId xmlns:a16="http://schemas.microsoft.com/office/drawing/2014/main" id="{DAA3C0DE-D53E-869B-560B-999130AF298B}"/>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0466461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Text, icon&#10;&#10;Description automatically generated">
            <a:extLst>
              <a:ext uri="{FF2B5EF4-FFF2-40B4-BE49-F238E27FC236}">
                <a16:creationId xmlns:a16="http://schemas.microsoft.com/office/drawing/2014/main" id="{972E6910-C20C-8E10-D256-C1F5109904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90" y="86975"/>
            <a:ext cx="4490744" cy="876821"/>
          </a:xfrm>
          <a:prstGeom prst="rect">
            <a:avLst/>
          </a:prstGeom>
        </p:spPr>
      </p:pic>
      <p:sp>
        <p:nvSpPr>
          <p:cNvPr id="3" name="TextBox 2">
            <a:extLst>
              <a:ext uri="{FF2B5EF4-FFF2-40B4-BE49-F238E27FC236}">
                <a16:creationId xmlns:a16="http://schemas.microsoft.com/office/drawing/2014/main" id="{FC30C3B5-39BE-54EC-9BE6-D747900E97C4}"/>
              </a:ext>
            </a:extLst>
          </p:cNvPr>
          <p:cNvSpPr txBox="1"/>
          <p:nvPr/>
        </p:nvSpPr>
        <p:spPr>
          <a:xfrm>
            <a:off x="8812238" y="124130"/>
            <a:ext cx="15707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4" name="Picture 3">
            <a:extLst>
              <a:ext uri="{FF2B5EF4-FFF2-40B4-BE49-F238E27FC236}">
                <a16:creationId xmlns:a16="http://schemas.microsoft.com/office/drawing/2014/main" id="{74D7D495-8220-4B0C-8463-1C1804041E14}"/>
              </a:ext>
            </a:extLst>
          </p:cNvPr>
          <p:cNvPicPr>
            <a:picLocks noChangeAspect="1"/>
          </p:cNvPicPr>
          <p:nvPr/>
        </p:nvPicPr>
        <p:blipFill>
          <a:blip r:embed="rId6"/>
          <a:stretch>
            <a:fillRect/>
          </a:stretch>
        </p:blipFill>
        <p:spPr>
          <a:xfrm>
            <a:off x="8797763" y="452840"/>
            <a:ext cx="1570713" cy="265473"/>
          </a:xfrm>
          <a:prstGeom prst="rect">
            <a:avLst/>
          </a:prstGeom>
        </p:spPr>
      </p:pic>
      <p:sp>
        <p:nvSpPr>
          <p:cNvPr id="8" name="Title 1">
            <a:extLst>
              <a:ext uri="{FF2B5EF4-FFF2-40B4-BE49-F238E27FC236}">
                <a16:creationId xmlns:a16="http://schemas.microsoft.com/office/drawing/2014/main" id="{9D53533B-52FF-EA67-C568-1499B320D821}"/>
              </a:ext>
            </a:extLst>
          </p:cNvPr>
          <p:cNvSpPr>
            <a:spLocks noGrp="1"/>
          </p:cNvSpPr>
          <p:nvPr>
            <p:ph type="title"/>
          </p:nvPr>
        </p:nvSpPr>
        <p:spPr>
          <a:xfrm>
            <a:off x="3028411" y="248738"/>
            <a:ext cx="5984962" cy="544385"/>
          </a:xfrm>
        </p:spPr>
        <p:txBody>
          <a:bodyPr>
            <a:noAutofit/>
          </a:bodyPr>
          <a:lstStyle/>
          <a:p>
            <a:pPr algn="ctr"/>
            <a:r>
              <a:rPr lang="en-US" sz="3200" dirty="0">
                <a:solidFill>
                  <a:srgbClr val="518EB2"/>
                </a:solidFill>
              </a:rPr>
              <a:t>Phish Threat Education</a:t>
            </a:r>
          </a:p>
        </p:txBody>
      </p:sp>
      <p:sp>
        <p:nvSpPr>
          <p:cNvPr id="9" name="TextBox 8">
            <a:extLst>
              <a:ext uri="{FF2B5EF4-FFF2-40B4-BE49-F238E27FC236}">
                <a16:creationId xmlns:a16="http://schemas.microsoft.com/office/drawing/2014/main" id="{6502E575-1523-207E-A09B-927132A463F2}"/>
              </a:ext>
            </a:extLst>
          </p:cNvPr>
          <p:cNvSpPr txBox="1"/>
          <p:nvPr/>
        </p:nvSpPr>
        <p:spPr>
          <a:xfrm>
            <a:off x="227760" y="1479481"/>
            <a:ext cx="7492172" cy="400110"/>
          </a:xfrm>
          <a:prstGeom prst="rect">
            <a:avLst/>
          </a:prstGeom>
          <a:noFill/>
        </p:spPr>
        <p:txBody>
          <a:bodyPr wrap="square">
            <a:spAutoFit/>
          </a:bodyPr>
          <a:lstStyle/>
          <a:p>
            <a:pPr algn="ctr">
              <a:spcAft>
                <a:spcPts val="600"/>
              </a:spcAft>
            </a:pPr>
            <a:r>
              <a:rPr lang="en-US" sz="2000" b="1" dirty="0">
                <a:solidFill>
                  <a:schemeClr val="tx2"/>
                </a:solidFill>
              </a:rPr>
              <a:t>Simulated attack campaigns and training in 3 easy steps.</a:t>
            </a:r>
          </a:p>
        </p:txBody>
      </p:sp>
      <p:sp>
        <p:nvSpPr>
          <p:cNvPr id="11" name="TextBox 10">
            <a:extLst>
              <a:ext uri="{FF2B5EF4-FFF2-40B4-BE49-F238E27FC236}">
                <a16:creationId xmlns:a16="http://schemas.microsoft.com/office/drawing/2014/main" id="{B9C7F5F0-5FAB-5E47-8AAF-403E01DB9E8B}"/>
              </a:ext>
            </a:extLst>
          </p:cNvPr>
          <p:cNvSpPr txBox="1"/>
          <p:nvPr/>
        </p:nvSpPr>
        <p:spPr>
          <a:xfrm>
            <a:off x="276094" y="4142977"/>
            <a:ext cx="1981200" cy="954107"/>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1400" dirty="0">
                <a:solidFill>
                  <a:schemeClr val="bg2"/>
                </a:solidFill>
              </a:rPr>
              <a:t>Customizable attack templates fed by latest threat intelligence</a:t>
            </a:r>
          </a:p>
        </p:txBody>
      </p:sp>
      <p:sp>
        <p:nvSpPr>
          <p:cNvPr id="12" name="TextBox 11">
            <a:extLst>
              <a:ext uri="{FF2B5EF4-FFF2-40B4-BE49-F238E27FC236}">
                <a16:creationId xmlns:a16="http://schemas.microsoft.com/office/drawing/2014/main" id="{1914DE7A-84C8-241B-4A8F-C10AF55BB0AA}"/>
              </a:ext>
            </a:extLst>
          </p:cNvPr>
          <p:cNvSpPr txBox="1"/>
          <p:nvPr/>
        </p:nvSpPr>
        <p:spPr>
          <a:xfrm>
            <a:off x="2954003" y="4103397"/>
            <a:ext cx="2058600" cy="1169551"/>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1400" dirty="0">
                <a:solidFill>
                  <a:schemeClr val="bg2"/>
                </a:solidFill>
              </a:rPr>
              <a:t>Range of interactive training courses covering security &amp; compliance topics</a:t>
            </a:r>
          </a:p>
        </p:txBody>
      </p:sp>
      <p:sp>
        <p:nvSpPr>
          <p:cNvPr id="15" name="TextBox 14">
            <a:extLst>
              <a:ext uri="{FF2B5EF4-FFF2-40B4-BE49-F238E27FC236}">
                <a16:creationId xmlns:a16="http://schemas.microsoft.com/office/drawing/2014/main" id="{1700488D-F2A9-28AF-2046-F585EA8CD3CD}"/>
              </a:ext>
            </a:extLst>
          </p:cNvPr>
          <p:cNvSpPr txBox="1"/>
          <p:nvPr/>
        </p:nvSpPr>
        <p:spPr>
          <a:xfrm>
            <a:off x="5670789" y="4142976"/>
            <a:ext cx="2058600" cy="1169551"/>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1400" dirty="0">
                <a:solidFill>
                  <a:schemeClr val="bg2"/>
                </a:solidFill>
              </a:rPr>
              <a:t>Campaign Reporting</a:t>
            </a:r>
          </a:p>
          <a:p>
            <a:pPr marL="285750" indent="-285750">
              <a:buClr>
                <a:schemeClr val="bg1"/>
              </a:buClr>
              <a:buFont typeface="Arial" panose="020B0604020202020204" pitchFamily="34" charset="0"/>
              <a:buChar char="•"/>
            </a:pPr>
            <a:r>
              <a:rPr lang="en-US" sz="1400" dirty="0">
                <a:solidFill>
                  <a:schemeClr val="bg2"/>
                </a:solidFill>
              </a:rPr>
              <a:t>Security posture by organization, group or individual </a:t>
            </a:r>
          </a:p>
        </p:txBody>
      </p:sp>
      <p:sp>
        <p:nvSpPr>
          <p:cNvPr id="16" name="TextBox 15">
            <a:extLst>
              <a:ext uri="{FF2B5EF4-FFF2-40B4-BE49-F238E27FC236}">
                <a16:creationId xmlns:a16="http://schemas.microsoft.com/office/drawing/2014/main" id="{DCF7EDEB-CB61-5930-88D6-8795EAB24402}"/>
              </a:ext>
            </a:extLst>
          </p:cNvPr>
          <p:cNvSpPr txBox="1"/>
          <p:nvPr/>
        </p:nvSpPr>
        <p:spPr>
          <a:xfrm>
            <a:off x="8141022" y="3059668"/>
            <a:ext cx="3957607" cy="369332"/>
          </a:xfrm>
          <a:prstGeom prst="rect">
            <a:avLst/>
          </a:prstGeom>
          <a:noFill/>
        </p:spPr>
        <p:txBody>
          <a:bodyPr wrap="square">
            <a:spAutoFit/>
          </a:bodyPr>
          <a:lstStyle/>
          <a:p>
            <a:r>
              <a:rPr lang="en-US" b="1" dirty="0">
                <a:solidFill>
                  <a:schemeClr val="accent1"/>
                </a:solidFill>
              </a:rPr>
              <a:t>Security Topics </a:t>
            </a:r>
          </a:p>
        </p:txBody>
      </p:sp>
      <p:sp>
        <p:nvSpPr>
          <p:cNvPr id="17" name="TextBox 16">
            <a:extLst>
              <a:ext uri="{FF2B5EF4-FFF2-40B4-BE49-F238E27FC236}">
                <a16:creationId xmlns:a16="http://schemas.microsoft.com/office/drawing/2014/main" id="{435D56E1-54A9-AC90-FA0F-849BA705114A}"/>
              </a:ext>
            </a:extLst>
          </p:cNvPr>
          <p:cNvSpPr txBox="1"/>
          <p:nvPr/>
        </p:nvSpPr>
        <p:spPr>
          <a:xfrm>
            <a:off x="8143264" y="1260118"/>
            <a:ext cx="4479371" cy="1631216"/>
          </a:xfrm>
          <a:prstGeom prst="rect">
            <a:avLst/>
          </a:prstGeom>
          <a:noFill/>
        </p:spPr>
        <p:txBody>
          <a:bodyPr wrap="square">
            <a:spAutoFit/>
          </a:bodyPr>
          <a:lstStyle/>
          <a:p>
            <a:pPr marL="285750" indent="-285750">
              <a:spcAft>
                <a:spcPts val="600"/>
              </a:spcAft>
              <a:buClr>
                <a:schemeClr val="accent1"/>
              </a:buClr>
              <a:buFont typeface="Arial" panose="020B0604020202020204" pitchFamily="34" charset="0"/>
              <a:buChar char="•"/>
            </a:pPr>
            <a:r>
              <a:rPr lang="en-US" dirty="0"/>
              <a:t>Choice of 9 languages</a:t>
            </a:r>
          </a:p>
          <a:p>
            <a:pPr marL="285750" indent="-285750">
              <a:spcAft>
                <a:spcPts val="600"/>
              </a:spcAft>
              <a:buClr>
                <a:schemeClr val="accent1"/>
              </a:buClr>
              <a:buFont typeface="Arial" panose="020B0604020202020204" pitchFamily="34" charset="0"/>
              <a:buChar char="•"/>
            </a:pPr>
            <a:r>
              <a:rPr lang="en-US" dirty="0"/>
              <a:t>Realistic simulations powered by global threat intelligence</a:t>
            </a:r>
          </a:p>
          <a:p>
            <a:pPr marL="285750" indent="-285750">
              <a:spcAft>
                <a:spcPts val="600"/>
              </a:spcAft>
              <a:buClr>
                <a:schemeClr val="accent1"/>
              </a:buClr>
              <a:buFont typeface="Arial" panose="020B0604020202020204" pitchFamily="34" charset="0"/>
              <a:buChar char="•"/>
            </a:pPr>
            <a:r>
              <a:rPr lang="en-US" dirty="0"/>
              <a:t>Library of international templates from beginner to expert</a:t>
            </a:r>
          </a:p>
        </p:txBody>
      </p:sp>
      <p:sp>
        <p:nvSpPr>
          <p:cNvPr id="18" name="TextBox 17">
            <a:extLst>
              <a:ext uri="{FF2B5EF4-FFF2-40B4-BE49-F238E27FC236}">
                <a16:creationId xmlns:a16="http://schemas.microsoft.com/office/drawing/2014/main" id="{F551914B-5801-A3B4-FF55-DABA9624E086}"/>
              </a:ext>
            </a:extLst>
          </p:cNvPr>
          <p:cNvSpPr txBox="1"/>
          <p:nvPr/>
        </p:nvSpPr>
        <p:spPr>
          <a:xfrm>
            <a:off x="8141022" y="847348"/>
            <a:ext cx="3807139" cy="369332"/>
          </a:xfrm>
          <a:prstGeom prst="rect">
            <a:avLst/>
          </a:prstGeom>
          <a:noFill/>
        </p:spPr>
        <p:txBody>
          <a:bodyPr wrap="square">
            <a:spAutoFit/>
          </a:bodyPr>
          <a:lstStyle/>
          <a:p>
            <a:r>
              <a:rPr lang="en-US" b="1" dirty="0">
                <a:solidFill>
                  <a:schemeClr val="accent1"/>
                </a:solidFill>
              </a:rPr>
              <a:t>Multiple scenarios &amp; difficulties</a:t>
            </a:r>
          </a:p>
        </p:txBody>
      </p:sp>
      <p:sp>
        <p:nvSpPr>
          <p:cNvPr id="19" name="TextBox 18">
            <a:extLst>
              <a:ext uri="{FF2B5EF4-FFF2-40B4-BE49-F238E27FC236}">
                <a16:creationId xmlns:a16="http://schemas.microsoft.com/office/drawing/2014/main" id="{2229C0E5-5C2C-31BE-1EE2-E7522415D61C}"/>
              </a:ext>
            </a:extLst>
          </p:cNvPr>
          <p:cNvSpPr txBox="1"/>
          <p:nvPr/>
        </p:nvSpPr>
        <p:spPr>
          <a:xfrm>
            <a:off x="8141022" y="3429694"/>
            <a:ext cx="3994574" cy="3139321"/>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100A14"/>
                </a:solidFill>
              </a:rPr>
              <a:t>Phishing</a:t>
            </a:r>
          </a:p>
          <a:p>
            <a:pPr marL="285750" indent="-285750">
              <a:buFont typeface="Arial" panose="020B0604020202020204" pitchFamily="34" charset="0"/>
              <a:buChar char="•"/>
            </a:pPr>
            <a:r>
              <a:rPr lang="en-US" dirty="0">
                <a:solidFill>
                  <a:srgbClr val="100A14"/>
                </a:solidFill>
              </a:rPr>
              <a:t>Credential harvesting</a:t>
            </a:r>
          </a:p>
          <a:p>
            <a:pPr marL="285750" indent="-285750">
              <a:buFont typeface="Arial" panose="020B0604020202020204" pitchFamily="34" charset="0"/>
              <a:buChar char="•"/>
            </a:pPr>
            <a:r>
              <a:rPr lang="en-US" dirty="0">
                <a:solidFill>
                  <a:srgbClr val="100A14"/>
                </a:solidFill>
              </a:rPr>
              <a:t>Vishing (phone phishing)</a:t>
            </a:r>
          </a:p>
          <a:p>
            <a:pPr marL="285750" indent="-285750">
              <a:buFont typeface="Arial" panose="020B0604020202020204" pitchFamily="34" charset="0"/>
              <a:buChar char="•"/>
            </a:pPr>
            <a:r>
              <a:rPr lang="en-US" dirty="0">
                <a:solidFill>
                  <a:srgbClr val="100A14"/>
                </a:solidFill>
              </a:rPr>
              <a:t>Social engineering</a:t>
            </a:r>
          </a:p>
          <a:p>
            <a:pPr marL="285750" indent="-285750">
              <a:buFont typeface="Arial" panose="020B0604020202020204" pitchFamily="34" charset="0"/>
              <a:buChar char="•"/>
            </a:pPr>
            <a:r>
              <a:rPr lang="en-US" dirty="0">
                <a:solidFill>
                  <a:srgbClr val="100A14"/>
                </a:solidFill>
              </a:rPr>
              <a:t>Ransomware</a:t>
            </a:r>
          </a:p>
          <a:p>
            <a:pPr marL="285750" indent="-285750">
              <a:buFont typeface="Arial" panose="020B0604020202020204" pitchFamily="34" charset="0"/>
              <a:buChar char="•"/>
            </a:pPr>
            <a:r>
              <a:rPr lang="en-US" dirty="0">
                <a:solidFill>
                  <a:srgbClr val="100A14"/>
                </a:solidFill>
              </a:rPr>
              <a:t>Secure social media use</a:t>
            </a:r>
          </a:p>
          <a:p>
            <a:pPr marL="285750" indent="-285750">
              <a:buFont typeface="Arial" panose="020B0604020202020204" pitchFamily="34" charset="0"/>
              <a:buChar char="•"/>
            </a:pPr>
            <a:r>
              <a:rPr lang="en-US" dirty="0">
                <a:solidFill>
                  <a:srgbClr val="100A14"/>
                </a:solidFill>
              </a:rPr>
              <a:t>Public Wi-Fi</a:t>
            </a:r>
          </a:p>
          <a:p>
            <a:pPr marL="285750" indent="-285750">
              <a:buFont typeface="Arial" panose="020B0604020202020204" pitchFamily="34" charset="0"/>
              <a:buChar char="•"/>
            </a:pPr>
            <a:r>
              <a:rPr lang="en-US" dirty="0">
                <a:solidFill>
                  <a:srgbClr val="100A14"/>
                </a:solidFill>
              </a:rPr>
              <a:t>Malicious attachments</a:t>
            </a:r>
          </a:p>
          <a:p>
            <a:pPr marL="285750" indent="-285750">
              <a:buFont typeface="Arial" panose="020B0604020202020204" pitchFamily="34" charset="0"/>
              <a:buChar char="•"/>
            </a:pPr>
            <a:r>
              <a:rPr lang="en-US" dirty="0">
                <a:solidFill>
                  <a:srgbClr val="100A14"/>
                </a:solidFill>
              </a:rPr>
              <a:t>Passwords &amp; passphrases </a:t>
            </a:r>
          </a:p>
          <a:p>
            <a:pPr marL="285750" indent="-285750">
              <a:buFont typeface="Arial" panose="020B0604020202020204" pitchFamily="34" charset="0"/>
              <a:buChar char="•"/>
            </a:pPr>
            <a:endParaRPr lang="en-US" dirty="0">
              <a:solidFill>
                <a:schemeClr val="tx2"/>
              </a:solidFill>
            </a:endParaRPr>
          </a:p>
          <a:p>
            <a:pPr marL="285750" indent="-285750">
              <a:buFont typeface="Arial" panose="020B0604020202020204" pitchFamily="34" charset="0"/>
              <a:buChar char="•"/>
            </a:pPr>
            <a:endParaRPr lang="en-US" dirty="0">
              <a:solidFill>
                <a:schemeClr val="tx2"/>
              </a:solidFill>
            </a:endParaRPr>
          </a:p>
        </p:txBody>
      </p:sp>
      <p:pic>
        <p:nvPicPr>
          <p:cNvPr id="22" name="Picture 21" descr="Text&#10;&#10;Description automatically generated">
            <a:extLst>
              <a:ext uri="{FF2B5EF4-FFF2-40B4-BE49-F238E27FC236}">
                <a16:creationId xmlns:a16="http://schemas.microsoft.com/office/drawing/2014/main" id="{56587A10-5DEE-FDA1-12CD-A5ED571B7E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1982" y="2065240"/>
            <a:ext cx="7583727" cy="3313279"/>
          </a:xfrm>
          <a:prstGeom prst="rect">
            <a:avLst/>
          </a:prstGeom>
        </p:spPr>
      </p:pic>
      <p:sp>
        <p:nvSpPr>
          <p:cNvPr id="23" name="TextBox 22">
            <a:extLst>
              <a:ext uri="{FF2B5EF4-FFF2-40B4-BE49-F238E27FC236}">
                <a16:creationId xmlns:a16="http://schemas.microsoft.com/office/drawing/2014/main" id="{1F9A6DF0-079C-A4DD-0AF3-3663CFA54DAF}"/>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5056663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2" name="Title 1">
            <a:extLst>
              <a:ext uri="{FF2B5EF4-FFF2-40B4-BE49-F238E27FC236}">
                <a16:creationId xmlns:a16="http://schemas.microsoft.com/office/drawing/2014/main" id="{9366D100-CAED-AB12-A5A4-350DED26BD9B}"/>
              </a:ext>
            </a:extLst>
          </p:cNvPr>
          <p:cNvSpPr>
            <a:spLocks noGrp="1"/>
          </p:cNvSpPr>
          <p:nvPr>
            <p:ph type="title"/>
          </p:nvPr>
        </p:nvSpPr>
        <p:spPr>
          <a:xfrm>
            <a:off x="1160871" y="217872"/>
            <a:ext cx="9074967" cy="876821"/>
          </a:xfrm>
        </p:spPr>
        <p:txBody>
          <a:bodyPr>
            <a:normAutofit/>
          </a:bodyPr>
          <a:lstStyle/>
          <a:p>
            <a:r>
              <a:rPr lang="en-US" sz="4000" b="0" dirty="0">
                <a:solidFill>
                  <a:schemeClr val="tx1"/>
                </a:solidFill>
              </a:rPr>
              <a:t>MANAGED</a:t>
            </a:r>
            <a:r>
              <a:rPr lang="en-US" sz="4000" b="0" dirty="0">
                <a:solidFill>
                  <a:srgbClr val="518EB2"/>
                </a:solidFill>
              </a:rPr>
              <a:t> - </a:t>
            </a:r>
            <a:r>
              <a:rPr lang="en-US" sz="4000" b="0" dirty="0" err="1">
                <a:solidFill>
                  <a:srgbClr val="518EB2"/>
                </a:solidFill>
              </a:rPr>
              <a:t>BullsEye</a:t>
            </a:r>
            <a:r>
              <a:rPr lang="en-US" sz="4000" b="0" dirty="0">
                <a:solidFill>
                  <a:srgbClr val="518EB2"/>
                </a:solidFill>
              </a:rPr>
              <a:t> Router &amp; Switch</a:t>
            </a:r>
          </a:p>
        </p:txBody>
      </p:sp>
      <p:pic>
        <p:nvPicPr>
          <p:cNvPr id="4" name="Picture 3" descr="Logo&#10;&#10;Description automatically generated">
            <a:extLst>
              <a:ext uri="{FF2B5EF4-FFF2-40B4-BE49-F238E27FC236}">
                <a16:creationId xmlns:a16="http://schemas.microsoft.com/office/drawing/2014/main" id="{5AED78FC-3C91-77C5-51ED-8BEBA0A574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593" y="52254"/>
            <a:ext cx="1053278" cy="876717"/>
          </a:xfrm>
          <a:prstGeom prst="rect">
            <a:avLst/>
          </a:prstGeom>
        </p:spPr>
      </p:pic>
      <p:sp>
        <p:nvSpPr>
          <p:cNvPr id="8" name="TextBox 7">
            <a:extLst>
              <a:ext uri="{FF2B5EF4-FFF2-40B4-BE49-F238E27FC236}">
                <a16:creationId xmlns:a16="http://schemas.microsoft.com/office/drawing/2014/main" id="{A82D2555-E339-2E7E-6E49-3D7EF1376E58}"/>
              </a:ext>
            </a:extLst>
          </p:cNvPr>
          <p:cNvSpPr txBox="1"/>
          <p:nvPr/>
        </p:nvSpPr>
        <p:spPr>
          <a:xfrm>
            <a:off x="7268461" y="1483541"/>
            <a:ext cx="2173095" cy="369331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21D00"/>
                </a:solidFill>
                <a:effectLst/>
                <a:uLnTx/>
                <a:uFillTx/>
                <a:latin typeface="Calibri"/>
                <a:ea typeface="+mn-ea"/>
                <a:cs typeface="+mn-cs"/>
              </a:rPr>
              <a:t>VIRTUAL TECH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21D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21D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21D00"/>
                </a:solidFill>
                <a:effectLst/>
                <a:uLnTx/>
                <a:uFillTx/>
                <a:latin typeface="Calibri"/>
                <a:ea typeface="+mn-ea"/>
                <a:cs typeface="+mn-cs"/>
              </a:rPr>
              <a:t>MANAGED ROUTER</a:t>
            </a:r>
            <a:endParaRPr lang="en-US" i="1" dirty="0">
              <a:solidFill>
                <a:srgbClr val="121D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D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D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21D00"/>
                </a:solidFill>
                <a:effectLst/>
                <a:uLnTx/>
                <a:uFillTx/>
                <a:latin typeface="Calibri"/>
                <a:ea typeface="+mn-ea"/>
                <a:cs typeface="+mn-cs"/>
              </a:rPr>
              <a:t>MANAGED SWITCH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21D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i="1" dirty="0">
              <a:solidFill>
                <a:srgbClr val="121D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21D00"/>
                </a:solidFill>
                <a:latin typeface="Calibri"/>
              </a:rPr>
              <a:t>MANAGED FIREWALL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21D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21D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121D00"/>
                </a:solidFill>
                <a:latin typeface="Calibri"/>
              </a:rPr>
              <a:t>MANAGED WI-FI</a:t>
            </a:r>
          </a:p>
        </p:txBody>
      </p:sp>
      <p:pic>
        <p:nvPicPr>
          <p:cNvPr id="15" name="Picture 14" descr="A picture containing logo&#10;&#10;Description automatically generated">
            <a:hlinkClick r:id="rId6" action="ppaction://hlinksldjump"/>
            <a:extLst>
              <a:ext uri="{FF2B5EF4-FFF2-40B4-BE49-F238E27FC236}">
                <a16:creationId xmlns:a16="http://schemas.microsoft.com/office/drawing/2014/main" id="{6BCC258D-312F-BA37-204E-63CB015DC2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9422" y="1284123"/>
            <a:ext cx="843577" cy="710061"/>
          </a:xfrm>
          <a:prstGeom prst="rect">
            <a:avLst/>
          </a:prstGeom>
        </p:spPr>
      </p:pic>
      <p:pic>
        <p:nvPicPr>
          <p:cNvPr id="16" name="Picture 15" descr="Logo&#10;&#10;Description automatically generated">
            <a:hlinkClick r:id="rId8" action="ppaction://hlinksldjump"/>
            <a:extLst>
              <a:ext uri="{FF2B5EF4-FFF2-40B4-BE49-F238E27FC236}">
                <a16:creationId xmlns:a16="http://schemas.microsoft.com/office/drawing/2014/main" id="{D85D6931-95FD-7B96-6000-690A425E9BE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59421" y="2160944"/>
            <a:ext cx="843577" cy="697960"/>
          </a:xfrm>
          <a:prstGeom prst="rect">
            <a:avLst/>
          </a:prstGeom>
        </p:spPr>
      </p:pic>
      <p:pic>
        <p:nvPicPr>
          <p:cNvPr id="17" name="Picture 16" descr="Circle&#10;&#10;Description automatically generated">
            <a:hlinkClick r:id="rId10" action="ppaction://hlinksldjump"/>
            <a:extLst>
              <a:ext uri="{FF2B5EF4-FFF2-40B4-BE49-F238E27FC236}">
                <a16:creationId xmlns:a16="http://schemas.microsoft.com/office/drawing/2014/main" id="{895E23CF-5F8D-8C61-4C64-AE2A163CBD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59421" y="2985324"/>
            <a:ext cx="843577" cy="702168"/>
          </a:xfrm>
          <a:prstGeom prst="rect">
            <a:avLst/>
          </a:prstGeom>
        </p:spPr>
      </p:pic>
      <p:pic>
        <p:nvPicPr>
          <p:cNvPr id="19" name="Picture 18" descr="A picture containing text, clipart&#10;&#10;Description automatically generated">
            <a:hlinkClick r:id="rId12" action="ppaction://hlinksldjump"/>
            <a:extLst>
              <a:ext uri="{FF2B5EF4-FFF2-40B4-BE49-F238E27FC236}">
                <a16:creationId xmlns:a16="http://schemas.microsoft.com/office/drawing/2014/main" id="{B1D5932E-7FA2-B63C-92C3-91486FD8013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259420" y="3813912"/>
            <a:ext cx="843578" cy="698822"/>
          </a:xfrm>
          <a:prstGeom prst="rect">
            <a:avLst/>
          </a:prstGeom>
        </p:spPr>
      </p:pic>
      <p:pic>
        <p:nvPicPr>
          <p:cNvPr id="21" name="Picture 20" descr="Icon&#10;&#10;Description automatically generated">
            <a:hlinkClick r:id="rId14" action="ppaction://hlinksldjump"/>
            <a:extLst>
              <a:ext uri="{FF2B5EF4-FFF2-40B4-BE49-F238E27FC236}">
                <a16:creationId xmlns:a16="http://schemas.microsoft.com/office/drawing/2014/main" id="{0D48FEF7-62DE-F665-E743-686624FA053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59420" y="4639154"/>
            <a:ext cx="837552" cy="697960"/>
          </a:xfrm>
          <a:prstGeom prst="rect">
            <a:avLst/>
          </a:prstGeom>
        </p:spPr>
      </p:pic>
      <p:sp>
        <p:nvSpPr>
          <p:cNvPr id="22" name="TextBox 21">
            <a:extLst>
              <a:ext uri="{FF2B5EF4-FFF2-40B4-BE49-F238E27FC236}">
                <a16:creationId xmlns:a16="http://schemas.microsoft.com/office/drawing/2014/main" id="{AB998313-A014-F0E4-71F7-8540256948A2}"/>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6"/>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7"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
        <p:nvSpPr>
          <p:cNvPr id="23" name="Title 1">
            <a:extLst>
              <a:ext uri="{FF2B5EF4-FFF2-40B4-BE49-F238E27FC236}">
                <a16:creationId xmlns:a16="http://schemas.microsoft.com/office/drawing/2014/main" id="{D5FBB025-AE68-FE43-1221-DC101243912F}"/>
              </a:ext>
            </a:extLst>
          </p:cNvPr>
          <p:cNvSpPr txBox="1">
            <a:spLocks/>
          </p:cNvSpPr>
          <p:nvPr/>
        </p:nvSpPr>
        <p:spPr>
          <a:xfrm>
            <a:off x="634232" y="1788218"/>
            <a:ext cx="4737868" cy="30839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518EB2"/>
                </a:solidFill>
                <a:effectLst/>
                <a:uLnTx/>
                <a:uFillTx/>
                <a:latin typeface="Open Sans"/>
                <a:ea typeface="Open Sans" charset="0"/>
                <a:cs typeface="Open Sans" charset="0"/>
              </a:rPr>
              <a:t>Remote management of onsite infrastructure hardware.</a:t>
            </a: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sz="3200" b="0" i="0" u="none" strike="noStrike" kern="1200" cap="none" spc="0" normalizeH="0" baseline="0" noProof="0" dirty="0">
              <a:ln>
                <a:noFill/>
              </a:ln>
              <a:solidFill>
                <a:srgbClr val="518EB2"/>
              </a:solidFill>
              <a:effectLst/>
              <a:uLnTx/>
              <a:uFillTx/>
              <a:latin typeface="Open Sans"/>
              <a:ea typeface="Open Sans" charset="0"/>
              <a:cs typeface="Open Sans" charset="0"/>
            </a:endParaRPr>
          </a:p>
        </p:txBody>
      </p:sp>
    </p:spTree>
    <p:custDataLst>
      <p:tags r:id="rId1"/>
    </p:custDataLst>
    <p:extLst>
      <p:ext uri="{BB962C8B-B14F-4D97-AF65-F5344CB8AC3E}">
        <p14:creationId xmlns:p14="http://schemas.microsoft.com/office/powerpoint/2010/main" val="10036069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6" name="Title 1">
            <a:extLst>
              <a:ext uri="{FF2B5EF4-FFF2-40B4-BE49-F238E27FC236}">
                <a16:creationId xmlns:a16="http://schemas.microsoft.com/office/drawing/2014/main" id="{F8787B0D-6F83-6966-3A28-CCF04597A1D1}"/>
              </a:ext>
            </a:extLst>
          </p:cNvPr>
          <p:cNvSpPr>
            <a:spLocks noGrp="1"/>
          </p:cNvSpPr>
          <p:nvPr>
            <p:ph type="title"/>
          </p:nvPr>
        </p:nvSpPr>
        <p:spPr>
          <a:xfrm>
            <a:off x="1076313" y="185268"/>
            <a:ext cx="10366218" cy="876821"/>
          </a:xfrm>
        </p:spPr>
        <p:txBody>
          <a:bodyPr>
            <a:normAutofit/>
          </a:bodyPr>
          <a:lstStyle/>
          <a:p>
            <a:r>
              <a:rPr lang="en-US" sz="4400" dirty="0">
                <a:solidFill>
                  <a:srgbClr val="518EB2"/>
                </a:solidFill>
              </a:rPr>
              <a:t>What is a Virtual Tech?</a:t>
            </a:r>
            <a:endParaRPr lang="en-US" sz="3200" dirty="0">
              <a:solidFill>
                <a:srgbClr val="518EB2"/>
              </a:solidFill>
            </a:endParaRPr>
          </a:p>
        </p:txBody>
      </p:sp>
      <p:sp>
        <p:nvSpPr>
          <p:cNvPr id="7" name="TextBox 6">
            <a:extLst>
              <a:ext uri="{FF2B5EF4-FFF2-40B4-BE49-F238E27FC236}">
                <a16:creationId xmlns:a16="http://schemas.microsoft.com/office/drawing/2014/main" id="{AB717A2C-FE8E-75EA-97CA-B18BBD58C2A8}"/>
              </a:ext>
            </a:extLst>
          </p:cNvPr>
          <p:cNvSpPr txBox="1"/>
          <p:nvPr/>
        </p:nvSpPr>
        <p:spPr>
          <a:xfrm>
            <a:off x="1057023" y="1038978"/>
            <a:ext cx="9967332" cy="2246769"/>
          </a:xfrm>
          <a:prstGeom prst="rect">
            <a:avLst/>
          </a:prstGeom>
          <a:noFill/>
        </p:spPr>
        <p:txBody>
          <a:bodyPr wrap="square">
            <a:spAutoFit/>
          </a:bodyPr>
          <a:lstStyle/>
          <a:p>
            <a:r>
              <a:rPr lang="en-US" sz="2800" dirty="0"/>
              <a:t>A </a:t>
            </a:r>
            <a:r>
              <a:rPr lang="en-US" sz="2800" b="1" dirty="0">
                <a:solidFill>
                  <a:schemeClr val="accent1"/>
                </a:solidFill>
              </a:rPr>
              <a:t>Virtual Tech</a:t>
            </a:r>
            <a:r>
              <a:rPr lang="en-US" sz="2800" dirty="0"/>
              <a:t> is a BullsEye networking device that allows our Support Engineers to securely remote access your network to do testing on your computer networks current issue and help get it resolved much faster than waiting for a Tech to be deployed onsite. </a:t>
            </a:r>
          </a:p>
        </p:txBody>
      </p:sp>
      <p:sp>
        <p:nvSpPr>
          <p:cNvPr id="9" name="Title 25">
            <a:extLst>
              <a:ext uri="{FF2B5EF4-FFF2-40B4-BE49-F238E27FC236}">
                <a16:creationId xmlns:a16="http://schemas.microsoft.com/office/drawing/2014/main" id="{A5F411FF-BF8F-FE5D-BD80-1D014D12C17B}"/>
              </a:ext>
            </a:extLst>
          </p:cNvPr>
          <p:cNvSpPr txBox="1">
            <a:spLocks/>
          </p:cNvSpPr>
          <p:nvPr/>
        </p:nvSpPr>
        <p:spPr>
          <a:xfrm>
            <a:off x="1076313" y="3213051"/>
            <a:ext cx="10515600" cy="8768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800" dirty="0">
                <a:solidFill>
                  <a:schemeClr val="accent1"/>
                </a:solidFill>
              </a:rPr>
              <a:t>Reasons to utilize a Virtual Tech:</a:t>
            </a:r>
          </a:p>
        </p:txBody>
      </p:sp>
      <p:sp>
        <p:nvSpPr>
          <p:cNvPr id="10" name="TextBox 9">
            <a:extLst>
              <a:ext uri="{FF2B5EF4-FFF2-40B4-BE49-F238E27FC236}">
                <a16:creationId xmlns:a16="http://schemas.microsoft.com/office/drawing/2014/main" id="{A88651B6-27E3-CFED-EA8B-75B39053DE26}"/>
              </a:ext>
            </a:extLst>
          </p:cNvPr>
          <p:cNvSpPr txBox="1"/>
          <p:nvPr/>
        </p:nvSpPr>
        <p:spPr>
          <a:xfrm>
            <a:off x="1076313" y="3912872"/>
            <a:ext cx="8562278" cy="1938992"/>
          </a:xfrm>
          <a:prstGeom prst="rect">
            <a:avLst/>
          </a:prstGeom>
          <a:noFill/>
        </p:spPr>
        <p:txBody>
          <a:bodyPr wrap="square">
            <a:spAutoFit/>
          </a:bodyPr>
          <a:lstStyle/>
          <a:p>
            <a:pPr marL="457200" indent="-457200">
              <a:buBlip>
                <a:blip r:embed="rId5"/>
              </a:buBlip>
            </a:pPr>
            <a:r>
              <a:rPr lang="en-US" sz="2400" dirty="0">
                <a:solidFill>
                  <a:schemeClr val="tx2"/>
                </a:solidFill>
              </a:rPr>
              <a:t>Customer has a lot of locations that want to deploy any of BullsEye’s many VoIP options and need assistance in running BullsEye’s </a:t>
            </a:r>
            <a:r>
              <a:rPr lang="en-US" sz="2400" b="1" dirty="0" err="1">
                <a:solidFill>
                  <a:schemeClr val="tx2"/>
                </a:solidFill>
              </a:rPr>
              <a:t>V</a:t>
            </a:r>
            <a:r>
              <a:rPr lang="en-US" sz="2400" dirty="0" err="1">
                <a:solidFill>
                  <a:schemeClr val="tx2"/>
                </a:solidFill>
              </a:rPr>
              <a:t>oice</a:t>
            </a:r>
            <a:r>
              <a:rPr lang="en-US" sz="2400" b="1" dirty="0" err="1">
                <a:solidFill>
                  <a:schemeClr val="tx2"/>
                </a:solidFill>
              </a:rPr>
              <a:t>R</a:t>
            </a:r>
            <a:r>
              <a:rPr lang="en-US" sz="2400" dirty="0" err="1">
                <a:solidFill>
                  <a:schemeClr val="tx2"/>
                </a:solidFill>
              </a:rPr>
              <a:t>eadiness</a:t>
            </a:r>
            <a:r>
              <a:rPr lang="en-US" sz="2400" b="1" dirty="0" err="1">
                <a:solidFill>
                  <a:schemeClr val="tx2"/>
                </a:solidFill>
              </a:rPr>
              <a:t>T</a:t>
            </a:r>
            <a:r>
              <a:rPr lang="en-US" sz="2400" dirty="0" err="1">
                <a:solidFill>
                  <a:schemeClr val="tx2"/>
                </a:solidFill>
              </a:rPr>
              <a:t>esing</a:t>
            </a:r>
            <a:r>
              <a:rPr lang="en-US" sz="2400" dirty="0">
                <a:solidFill>
                  <a:schemeClr val="tx2"/>
                </a:solidFill>
              </a:rPr>
              <a:t> and remediate the issues with the under-lying broadband carrier. </a:t>
            </a:r>
          </a:p>
        </p:txBody>
      </p:sp>
      <p:pic>
        <p:nvPicPr>
          <p:cNvPr id="11" name="Picture 10" descr="A picture containing logo&#10;&#10;Description automatically generated">
            <a:extLst>
              <a:ext uri="{FF2B5EF4-FFF2-40B4-BE49-F238E27FC236}">
                <a16:creationId xmlns:a16="http://schemas.microsoft.com/office/drawing/2014/main" id="{2CF06F0D-638B-B3AC-E989-0F04925C5D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3446" y="124498"/>
            <a:ext cx="843577" cy="710061"/>
          </a:xfrm>
          <a:prstGeom prst="rect">
            <a:avLst/>
          </a:prstGeom>
        </p:spPr>
      </p:pic>
      <p:sp>
        <p:nvSpPr>
          <p:cNvPr id="12" name="TextBox 11">
            <a:extLst>
              <a:ext uri="{FF2B5EF4-FFF2-40B4-BE49-F238E27FC236}">
                <a16:creationId xmlns:a16="http://schemas.microsoft.com/office/drawing/2014/main" id="{B64846B5-D9F0-3CF9-1FD7-FD338F200E56}"/>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3959869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2" name="Title 1">
            <a:extLst>
              <a:ext uri="{FF2B5EF4-FFF2-40B4-BE49-F238E27FC236}">
                <a16:creationId xmlns:a16="http://schemas.microsoft.com/office/drawing/2014/main" id="{437DA13D-3613-B236-F964-D9454034515E}"/>
              </a:ext>
            </a:extLst>
          </p:cNvPr>
          <p:cNvSpPr>
            <a:spLocks noGrp="1"/>
          </p:cNvSpPr>
          <p:nvPr>
            <p:ph type="title"/>
          </p:nvPr>
        </p:nvSpPr>
        <p:spPr>
          <a:xfrm>
            <a:off x="1141009" y="236274"/>
            <a:ext cx="10366218" cy="876821"/>
          </a:xfrm>
        </p:spPr>
        <p:txBody>
          <a:bodyPr>
            <a:normAutofit/>
          </a:bodyPr>
          <a:lstStyle/>
          <a:p>
            <a:r>
              <a:rPr lang="en-US" sz="4000" dirty="0">
                <a:solidFill>
                  <a:srgbClr val="518EB2"/>
                </a:solidFill>
              </a:rPr>
              <a:t>What is a Managed Router?</a:t>
            </a:r>
          </a:p>
        </p:txBody>
      </p:sp>
      <p:sp>
        <p:nvSpPr>
          <p:cNvPr id="3" name="TextBox 2">
            <a:extLst>
              <a:ext uri="{FF2B5EF4-FFF2-40B4-BE49-F238E27FC236}">
                <a16:creationId xmlns:a16="http://schemas.microsoft.com/office/drawing/2014/main" id="{E4059BA6-F386-AD19-6DF2-0D9C94AA8685}"/>
              </a:ext>
            </a:extLst>
          </p:cNvPr>
          <p:cNvSpPr txBox="1"/>
          <p:nvPr/>
        </p:nvSpPr>
        <p:spPr>
          <a:xfrm>
            <a:off x="614285" y="1292996"/>
            <a:ext cx="9967332" cy="2246769"/>
          </a:xfrm>
          <a:prstGeom prst="rect">
            <a:avLst/>
          </a:prstGeom>
          <a:noFill/>
        </p:spPr>
        <p:txBody>
          <a:bodyPr wrap="square">
            <a:spAutoFit/>
          </a:bodyPr>
          <a:lstStyle/>
          <a:p>
            <a:r>
              <a:rPr lang="en-US" sz="2800" dirty="0"/>
              <a:t>A </a:t>
            </a:r>
            <a:r>
              <a:rPr lang="en-US" sz="2800" b="1" dirty="0">
                <a:solidFill>
                  <a:schemeClr val="accent1"/>
                </a:solidFill>
              </a:rPr>
              <a:t>Router</a:t>
            </a:r>
            <a:r>
              <a:rPr lang="en-US" sz="2800" dirty="0"/>
              <a:t> is a networking device that forwards data packets between computer networks. </a:t>
            </a:r>
            <a:r>
              <a:rPr lang="en-US" sz="2800" b="1" dirty="0">
                <a:solidFill>
                  <a:schemeClr val="accent1"/>
                </a:solidFill>
              </a:rPr>
              <a:t>Routers</a:t>
            </a:r>
            <a:r>
              <a:rPr lang="en-US" sz="2800" dirty="0"/>
              <a:t> perform the traffic directing functions on the Internet. Data sent through the internet, such as a web page or email, is in the form of data packets. </a:t>
            </a:r>
          </a:p>
        </p:txBody>
      </p:sp>
      <p:sp>
        <p:nvSpPr>
          <p:cNvPr id="4" name="Title 25">
            <a:extLst>
              <a:ext uri="{FF2B5EF4-FFF2-40B4-BE49-F238E27FC236}">
                <a16:creationId xmlns:a16="http://schemas.microsoft.com/office/drawing/2014/main" id="{04AE3B99-D63E-7E1B-4EC0-8CA55CA15702}"/>
              </a:ext>
            </a:extLst>
          </p:cNvPr>
          <p:cNvSpPr txBox="1">
            <a:spLocks/>
          </p:cNvSpPr>
          <p:nvPr/>
        </p:nvSpPr>
        <p:spPr>
          <a:xfrm>
            <a:off x="614285" y="3895144"/>
            <a:ext cx="10515600" cy="8768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800" dirty="0">
                <a:solidFill>
                  <a:schemeClr val="accent1"/>
                </a:solidFill>
              </a:rPr>
              <a:t>Reasons to utilize a Managed Router:</a:t>
            </a:r>
          </a:p>
        </p:txBody>
      </p:sp>
      <p:sp>
        <p:nvSpPr>
          <p:cNvPr id="5" name="TextBox 4">
            <a:extLst>
              <a:ext uri="{FF2B5EF4-FFF2-40B4-BE49-F238E27FC236}">
                <a16:creationId xmlns:a16="http://schemas.microsoft.com/office/drawing/2014/main" id="{F3BC69C4-F55F-1016-71A0-591F51C14BC4}"/>
              </a:ext>
            </a:extLst>
          </p:cNvPr>
          <p:cNvSpPr txBox="1"/>
          <p:nvPr/>
        </p:nvSpPr>
        <p:spPr>
          <a:xfrm>
            <a:off x="614285" y="4617035"/>
            <a:ext cx="9702665" cy="830997"/>
          </a:xfrm>
          <a:prstGeom prst="rect">
            <a:avLst/>
          </a:prstGeom>
          <a:noFill/>
        </p:spPr>
        <p:txBody>
          <a:bodyPr wrap="square">
            <a:spAutoFit/>
          </a:bodyPr>
          <a:lstStyle/>
          <a:p>
            <a:r>
              <a:rPr lang="en-US" sz="2400" dirty="0">
                <a:solidFill>
                  <a:schemeClr val="tx2"/>
                </a:solidFill>
              </a:rPr>
              <a:t>Customer wants / needs a managed Edge Device but already has a firewall.  This can be added to any broadband connection.</a:t>
            </a:r>
          </a:p>
        </p:txBody>
      </p:sp>
      <p:pic>
        <p:nvPicPr>
          <p:cNvPr id="6" name="Picture 5" descr="Logo&#10;&#10;Description automatically generated">
            <a:extLst>
              <a:ext uri="{FF2B5EF4-FFF2-40B4-BE49-F238E27FC236}">
                <a16:creationId xmlns:a16="http://schemas.microsoft.com/office/drawing/2014/main" id="{545B0B56-0FE2-7B9D-156C-B42FAAB8C6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62" y="66976"/>
            <a:ext cx="1053447" cy="871602"/>
          </a:xfrm>
          <a:prstGeom prst="rect">
            <a:avLst/>
          </a:prstGeom>
        </p:spPr>
      </p:pic>
      <p:sp>
        <p:nvSpPr>
          <p:cNvPr id="7" name="TextBox 6">
            <a:extLst>
              <a:ext uri="{FF2B5EF4-FFF2-40B4-BE49-F238E27FC236}">
                <a16:creationId xmlns:a16="http://schemas.microsoft.com/office/drawing/2014/main" id="{80306E4D-E6A4-D5C1-5B2D-B4CA762DF48F}"/>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6"/>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7"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4749304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2" name="Title 1">
            <a:extLst>
              <a:ext uri="{FF2B5EF4-FFF2-40B4-BE49-F238E27FC236}">
                <a16:creationId xmlns:a16="http://schemas.microsoft.com/office/drawing/2014/main" id="{0E11928C-08A3-376E-F99A-3183719D1EC9}"/>
              </a:ext>
            </a:extLst>
          </p:cNvPr>
          <p:cNvSpPr>
            <a:spLocks noGrp="1"/>
          </p:cNvSpPr>
          <p:nvPr>
            <p:ph type="title"/>
          </p:nvPr>
        </p:nvSpPr>
        <p:spPr>
          <a:xfrm>
            <a:off x="1191091" y="177402"/>
            <a:ext cx="7822794" cy="876821"/>
          </a:xfrm>
        </p:spPr>
        <p:txBody>
          <a:bodyPr>
            <a:normAutofit/>
          </a:bodyPr>
          <a:lstStyle/>
          <a:p>
            <a:r>
              <a:rPr lang="en-US" sz="4000" dirty="0">
                <a:solidFill>
                  <a:srgbClr val="518EB2"/>
                </a:solidFill>
              </a:rPr>
              <a:t>ERLite-3</a:t>
            </a:r>
            <a:endParaRPr lang="en-US" dirty="0">
              <a:solidFill>
                <a:srgbClr val="518EB2"/>
              </a:solidFill>
            </a:endParaRPr>
          </a:p>
        </p:txBody>
      </p:sp>
      <p:sp>
        <p:nvSpPr>
          <p:cNvPr id="3" name="Title 25">
            <a:extLst>
              <a:ext uri="{FF2B5EF4-FFF2-40B4-BE49-F238E27FC236}">
                <a16:creationId xmlns:a16="http://schemas.microsoft.com/office/drawing/2014/main" id="{F33FC85C-6405-8EAB-3607-7E1FE51744BF}"/>
              </a:ext>
            </a:extLst>
          </p:cNvPr>
          <p:cNvSpPr txBox="1">
            <a:spLocks/>
          </p:cNvSpPr>
          <p:nvPr/>
        </p:nvSpPr>
        <p:spPr>
          <a:xfrm>
            <a:off x="688063" y="1152378"/>
            <a:ext cx="9696262" cy="953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A40C34"/>
              </a:solidFill>
              <a:effectLst/>
              <a:uLnTx/>
              <a:uFillTx/>
              <a:latin typeface="Calibri"/>
              <a:ea typeface="Open Sans" charset="0"/>
              <a:cs typeface="Open Sans" charset="0"/>
            </a:endParaRPr>
          </a:p>
        </p:txBody>
      </p:sp>
      <p:sp>
        <p:nvSpPr>
          <p:cNvPr id="4" name="TextBox 3">
            <a:extLst>
              <a:ext uri="{FF2B5EF4-FFF2-40B4-BE49-F238E27FC236}">
                <a16:creationId xmlns:a16="http://schemas.microsoft.com/office/drawing/2014/main" id="{E5339FEF-A8E4-02A9-B95F-7FF0CA0FE881}"/>
              </a:ext>
            </a:extLst>
          </p:cNvPr>
          <p:cNvSpPr txBox="1"/>
          <p:nvPr/>
        </p:nvSpPr>
        <p:spPr>
          <a:xfrm>
            <a:off x="8996475" y="29108"/>
            <a:ext cx="167152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5" name="Picture 4">
            <a:extLst>
              <a:ext uri="{FF2B5EF4-FFF2-40B4-BE49-F238E27FC236}">
                <a16:creationId xmlns:a16="http://schemas.microsoft.com/office/drawing/2014/main" id="{71BC4D93-91BA-E86F-2B4C-4C98D0B003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07871" y="333321"/>
            <a:ext cx="1343635" cy="395610"/>
          </a:xfrm>
          <a:prstGeom prst="rect">
            <a:avLst/>
          </a:prstGeom>
        </p:spPr>
      </p:pic>
      <p:pic>
        <p:nvPicPr>
          <p:cNvPr id="6" name="Picture 5">
            <a:extLst>
              <a:ext uri="{FF2B5EF4-FFF2-40B4-BE49-F238E27FC236}">
                <a16:creationId xmlns:a16="http://schemas.microsoft.com/office/drawing/2014/main" id="{1FFD2ABB-8B31-E72E-7535-04F9A5986CF0}"/>
              </a:ext>
            </a:extLst>
          </p:cNvPr>
          <p:cNvPicPr>
            <a:picLocks noChangeAspect="1"/>
          </p:cNvPicPr>
          <p:nvPr/>
        </p:nvPicPr>
        <p:blipFill>
          <a:blip r:embed="rId6"/>
          <a:stretch>
            <a:fillRect/>
          </a:stretch>
        </p:blipFill>
        <p:spPr>
          <a:xfrm>
            <a:off x="1807675" y="1588801"/>
            <a:ext cx="7256380" cy="1912902"/>
          </a:xfrm>
          <a:prstGeom prst="rect">
            <a:avLst/>
          </a:prstGeom>
        </p:spPr>
      </p:pic>
      <p:sp>
        <p:nvSpPr>
          <p:cNvPr id="7" name="Title 1">
            <a:extLst>
              <a:ext uri="{FF2B5EF4-FFF2-40B4-BE49-F238E27FC236}">
                <a16:creationId xmlns:a16="http://schemas.microsoft.com/office/drawing/2014/main" id="{D0B31DC8-2B07-3B0D-2CC3-147FFF064DB8}"/>
              </a:ext>
            </a:extLst>
          </p:cNvPr>
          <p:cNvSpPr txBox="1">
            <a:spLocks/>
          </p:cNvSpPr>
          <p:nvPr/>
        </p:nvSpPr>
        <p:spPr>
          <a:xfrm>
            <a:off x="1807675" y="3911445"/>
            <a:ext cx="7296863" cy="7688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000" dirty="0">
                <a:solidFill>
                  <a:srgbClr val="518EB2"/>
                </a:solidFill>
                <a:latin typeface="+mn-lt"/>
              </a:rPr>
              <a:t>Managed Router</a:t>
            </a:r>
          </a:p>
          <a:p>
            <a:pPr marL="457200" indent="-457200">
              <a:buClr>
                <a:schemeClr val="accent1"/>
              </a:buClr>
              <a:buFont typeface="Arial" panose="020B0604020202020204" pitchFamily="34" charset="0"/>
              <a:buChar char="•"/>
            </a:pPr>
            <a:r>
              <a:rPr lang="en-US" sz="1800" b="0" dirty="0">
                <a:latin typeface="+mn-lt"/>
              </a:rPr>
              <a:t>(3) LAN / WAN Gigabit RJ-45 ports</a:t>
            </a:r>
          </a:p>
        </p:txBody>
      </p:sp>
      <p:pic>
        <p:nvPicPr>
          <p:cNvPr id="9" name="Picture 8" descr="Logo&#10;&#10;Description automatically generated">
            <a:extLst>
              <a:ext uri="{FF2B5EF4-FFF2-40B4-BE49-F238E27FC236}">
                <a16:creationId xmlns:a16="http://schemas.microsoft.com/office/drawing/2014/main" id="{5738E67E-4537-1673-C039-72F10B1286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562" y="66976"/>
            <a:ext cx="1053447" cy="871602"/>
          </a:xfrm>
          <a:prstGeom prst="rect">
            <a:avLst/>
          </a:prstGeom>
        </p:spPr>
      </p:pic>
      <p:sp>
        <p:nvSpPr>
          <p:cNvPr id="10" name="TextBox 9">
            <a:extLst>
              <a:ext uri="{FF2B5EF4-FFF2-40B4-BE49-F238E27FC236}">
                <a16:creationId xmlns:a16="http://schemas.microsoft.com/office/drawing/2014/main" id="{EC8E145B-2D44-F7C9-0148-45F595D667D1}"/>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4295360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2" name="Title 1">
            <a:extLst>
              <a:ext uri="{FF2B5EF4-FFF2-40B4-BE49-F238E27FC236}">
                <a16:creationId xmlns:a16="http://schemas.microsoft.com/office/drawing/2014/main" id="{0E11928C-08A3-376E-F99A-3183719D1EC9}"/>
              </a:ext>
            </a:extLst>
          </p:cNvPr>
          <p:cNvSpPr>
            <a:spLocks noGrp="1"/>
          </p:cNvSpPr>
          <p:nvPr>
            <p:ph type="title"/>
          </p:nvPr>
        </p:nvSpPr>
        <p:spPr>
          <a:xfrm>
            <a:off x="1191091" y="177402"/>
            <a:ext cx="7822794" cy="876821"/>
          </a:xfrm>
        </p:spPr>
        <p:txBody>
          <a:bodyPr>
            <a:normAutofit/>
          </a:bodyPr>
          <a:lstStyle/>
          <a:p>
            <a:r>
              <a:rPr lang="en-US" sz="4000" dirty="0">
                <a:solidFill>
                  <a:srgbClr val="518EB2"/>
                </a:solidFill>
              </a:rPr>
              <a:t>ER-4</a:t>
            </a:r>
            <a:endParaRPr lang="en-US" dirty="0">
              <a:solidFill>
                <a:srgbClr val="518EB2"/>
              </a:solidFill>
            </a:endParaRPr>
          </a:p>
        </p:txBody>
      </p:sp>
      <p:sp>
        <p:nvSpPr>
          <p:cNvPr id="3" name="Title 25">
            <a:extLst>
              <a:ext uri="{FF2B5EF4-FFF2-40B4-BE49-F238E27FC236}">
                <a16:creationId xmlns:a16="http://schemas.microsoft.com/office/drawing/2014/main" id="{F33FC85C-6405-8EAB-3607-7E1FE51744BF}"/>
              </a:ext>
            </a:extLst>
          </p:cNvPr>
          <p:cNvSpPr txBox="1">
            <a:spLocks/>
          </p:cNvSpPr>
          <p:nvPr/>
        </p:nvSpPr>
        <p:spPr>
          <a:xfrm>
            <a:off x="688063" y="1152378"/>
            <a:ext cx="9696262" cy="953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A40C34"/>
              </a:solidFill>
              <a:effectLst/>
              <a:uLnTx/>
              <a:uFillTx/>
              <a:latin typeface="Calibri"/>
              <a:ea typeface="Open Sans" charset="0"/>
              <a:cs typeface="Open Sans" charset="0"/>
            </a:endParaRPr>
          </a:p>
        </p:txBody>
      </p:sp>
      <p:sp>
        <p:nvSpPr>
          <p:cNvPr id="4" name="TextBox 3">
            <a:extLst>
              <a:ext uri="{FF2B5EF4-FFF2-40B4-BE49-F238E27FC236}">
                <a16:creationId xmlns:a16="http://schemas.microsoft.com/office/drawing/2014/main" id="{E5339FEF-A8E4-02A9-B95F-7FF0CA0FE881}"/>
              </a:ext>
            </a:extLst>
          </p:cNvPr>
          <p:cNvSpPr txBox="1"/>
          <p:nvPr/>
        </p:nvSpPr>
        <p:spPr>
          <a:xfrm>
            <a:off x="8996475" y="29108"/>
            <a:ext cx="167152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5" name="Picture 4">
            <a:extLst>
              <a:ext uri="{FF2B5EF4-FFF2-40B4-BE49-F238E27FC236}">
                <a16:creationId xmlns:a16="http://schemas.microsoft.com/office/drawing/2014/main" id="{71BC4D93-91BA-E86F-2B4C-4C98D0B003A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007871" y="333321"/>
            <a:ext cx="1343635" cy="395610"/>
          </a:xfrm>
          <a:prstGeom prst="rect">
            <a:avLst/>
          </a:prstGeom>
        </p:spPr>
      </p:pic>
      <p:sp>
        <p:nvSpPr>
          <p:cNvPr id="9" name="Title 1">
            <a:extLst>
              <a:ext uri="{FF2B5EF4-FFF2-40B4-BE49-F238E27FC236}">
                <a16:creationId xmlns:a16="http://schemas.microsoft.com/office/drawing/2014/main" id="{0BAFEC68-6344-3501-D316-CD7180A7355C}"/>
              </a:ext>
            </a:extLst>
          </p:cNvPr>
          <p:cNvSpPr txBox="1">
            <a:spLocks/>
          </p:cNvSpPr>
          <p:nvPr/>
        </p:nvSpPr>
        <p:spPr>
          <a:xfrm>
            <a:off x="2432327" y="3430177"/>
            <a:ext cx="7123720" cy="11754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000" dirty="0">
                <a:solidFill>
                  <a:srgbClr val="518EB2"/>
                </a:solidFill>
                <a:latin typeface="+mn-lt"/>
              </a:rPr>
              <a:t>Managed Router</a:t>
            </a:r>
          </a:p>
          <a:p>
            <a:pPr marL="457200" indent="-457200">
              <a:buBlip>
                <a:blip r:embed="rId6"/>
              </a:buBlip>
            </a:pPr>
            <a:r>
              <a:rPr lang="en-US" sz="1800" b="0" dirty="0">
                <a:latin typeface="+mn-lt"/>
              </a:rPr>
              <a:t>(3) LAN / WAN Gigabit RJ-45 ports</a:t>
            </a:r>
          </a:p>
          <a:p>
            <a:pPr marL="457200" indent="-457200">
              <a:buBlip>
                <a:blip r:embed="rId6"/>
              </a:buBlip>
            </a:pPr>
            <a:r>
              <a:rPr lang="en-US" sz="1800" b="0" dirty="0">
                <a:latin typeface="+mn-lt"/>
              </a:rPr>
              <a:t>(1) SFP WAN/LAN assignable port</a:t>
            </a:r>
          </a:p>
          <a:p>
            <a:pPr marL="457200" indent="-457200">
              <a:buFont typeface="Wingdings" panose="05000000000000000000" pitchFamily="2" charset="2"/>
              <a:buChar char="ü"/>
            </a:pPr>
            <a:endParaRPr lang="en-US" sz="1800" dirty="0">
              <a:latin typeface="+mn-lt"/>
            </a:endParaRPr>
          </a:p>
        </p:txBody>
      </p:sp>
      <p:pic>
        <p:nvPicPr>
          <p:cNvPr id="10" name="Picture 9">
            <a:extLst>
              <a:ext uri="{FF2B5EF4-FFF2-40B4-BE49-F238E27FC236}">
                <a16:creationId xmlns:a16="http://schemas.microsoft.com/office/drawing/2014/main" id="{8B57CEF4-0622-4FF6-E370-7D3EADF45479}"/>
              </a:ext>
            </a:extLst>
          </p:cNvPr>
          <p:cNvPicPr>
            <a:picLocks noChangeAspect="1"/>
          </p:cNvPicPr>
          <p:nvPr/>
        </p:nvPicPr>
        <p:blipFill>
          <a:blip r:embed="rId7"/>
          <a:stretch>
            <a:fillRect/>
          </a:stretch>
        </p:blipFill>
        <p:spPr>
          <a:xfrm>
            <a:off x="2432327" y="1569675"/>
            <a:ext cx="7327346" cy="1056466"/>
          </a:xfrm>
          <a:prstGeom prst="rect">
            <a:avLst/>
          </a:prstGeom>
        </p:spPr>
      </p:pic>
      <p:pic>
        <p:nvPicPr>
          <p:cNvPr id="11" name="Picture 10" descr="Logo&#10;&#10;Description automatically generated">
            <a:extLst>
              <a:ext uri="{FF2B5EF4-FFF2-40B4-BE49-F238E27FC236}">
                <a16:creationId xmlns:a16="http://schemas.microsoft.com/office/drawing/2014/main" id="{D0101071-5430-0F9D-CE2C-4FC98410E7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562" y="66976"/>
            <a:ext cx="1053447" cy="871602"/>
          </a:xfrm>
          <a:prstGeom prst="rect">
            <a:avLst/>
          </a:prstGeom>
        </p:spPr>
      </p:pic>
      <p:sp>
        <p:nvSpPr>
          <p:cNvPr id="12" name="TextBox 11">
            <a:extLst>
              <a:ext uri="{FF2B5EF4-FFF2-40B4-BE49-F238E27FC236}">
                <a16:creationId xmlns:a16="http://schemas.microsoft.com/office/drawing/2014/main" id="{0E2D18CA-D3BE-B415-5F0F-403556B0886B}"/>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1207098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3" name="Title 25">
            <a:extLst>
              <a:ext uri="{FF2B5EF4-FFF2-40B4-BE49-F238E27FC236}">
                <a16:creationId xmlns:a16="http://schemas.microsoft.com/office/drawing/2014/main" id="{F33FC85C-6405-8EAB-3607-7E1FE51744BF}"/>
              </a:ext>
            </a:extLst>
          </p:cNvPr>
          <p:cNvSpPr txBox="1">
            <a:spLocks/>
          </p:cNvSpPr>
          <p:nvPr/>
        </p:nvSpPr>
        <p:spPr>
          <a:xfrm>
            <a:off x="688063" y="1152378"/>
            <a:ext cx="9696262" cy="953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A40C34"/>
              </a:solidFill>
              <a:effectLst/>
              <a:uLnTx/>
              <a:uFillTx/>
              <a:latin typeface="Calibri"/>
              <a:ea typeface="Open Sans" charset="0"/>
              <a:cs typeface="Open Sans" charset="0"/>
            </a:endParaRPr>
          </a:p>
        </p:txBody>
      </p:sp>
      <p:pic>
        <p:nvPicPr>
          <p:cNvPr id="11" name="Picture 10" descr="Logo&#10;&#10;Description automatically generated">
            <a:extLst>
              <a:ext uri="{FF2B5EF4-FFF2-40B4-BE49-F238E27FC236}">
                <a16:creationId xmlns:a16="http://schemas.microsoft.com/office/drawing/2014/main" id="{D0101071-5430-0F9D-CE2C-4FC98410E7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62" y="66976"/>
            <a:ext cx="1053447" cy="871602"/>
          </a:xfrm>
          <a:prstGeom prst="rect">
            <a:avLst/>
          </a:prstGeom>
        </p:spPr>
      </p:pic>
      <p:sp>
        <p:nvSpPr>
          <p:cNvPr id="16" name="TextBox 15">
            <a:extLst>
              <a:ext uri="{FF2B5EF4-FFF2-40B4-BE49-F238E27FC236}">
                <a16:creationId xmlns:a16="http://schemas.microsoft.com/office/drawing/2014/main" id="{A38C81C1-9520-4DE4-B135-AB222DB77740}"/>
              </a:ext>
            </a:extLst>
          </p:cNvPr>
          <p:cNvSpPr txBox="1"/>
          <p:nvPr/>
        </p:nvSpPr>
        <p:spPr>
          <a:xfrm>
            <a:off x="8875915" y="-55880"/>
            <a:ext cx="170496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18" name="Picture 17">
            <a:extLst>
              <a:ext uri="{FF2B5EF4-FFF2-40B4-BE49-F238E27FC236}">
                <a16:creationId xmlns:a16="http://schemas.microsoft.com/office/drawing/2014/main" id="{8D6D38AB-684D-E28B-39D1-B4289C0C5D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37678" y="239407"/>
            <a:ext cx="981441" cy="500122"/>
          </a:xfrm>
          <a:prstGeom prst="rect">
            <a:avLst/>
          </a:prstGeom>
        </p:spPr>
      </p:pic>
      <p:sp>
        <p:nvSpPr>
          <p:cNvPr id="6" name="Title 1">
            <a:extLst>
              <a:ext uri="{FF2B5EF4-FFF2-40B4-BE49-F238E27FC236}">
                <a16:creationId xmlns:a16="http://schemas.microsoft.com/office/drawing/2014/main" id="{4DA534E0-5204-4D22-91F8-2BE15DCC5DE4}"/>
              </a:ext>
            </a:extLst>
          </p:cNvPr>
          <p:cNvSpPr>
            <a:spLocks noGrp="1"/>
          </p:cNvSpPr>
          <p:nvPr>
            <p:ph type="title"/>
          </p:nvPr>
        </p:nvSpPr>
        <p:spPr>
          <a:xfrm>
            <a:off x="1141009" y="221739"/>
            <a:ext cx="7928796" cy="876821"/>
          </a:xfrm>
        </p:spPr>
        <p:txBody>
          <a:bodyPr>
            <a:normAutofit/>
          </a:bodyPr>
          <a:lstStyle/>
          <a:p>
            <a:r>
              <a:rPr lang="en-US" sz="4000" dirty="0">
                <a:solidFill>
                  <a:srgbClr val="518EB2"/>
                </a:solidFill>
              </a:rPr>
              <a:t>MAX-BR1-MINI-LTE-US-T-M</a:t>
            </a:r>
            <a:endParaRPr lang="en-US" dirty="0">
              <a:solidFill>
                <a:srgbClr val="518EB2"/>
              </a:solidFill>
            </a:endParaRPr>
          </a:p>
        </p:txBody>
      </p:sp>
      <p:sp>
        <p:nvSpPr>
          <p:cNvPr id="7" name="Title 1">
            <a:extLst>
              <a:ext uri="{FF2B5EF4-FFF2-40B4-BE49-F238E27FC236}">
                <a16:creationId xmlns:a16="http://schemas.microsoft.com/office/drawing/2014/main" id="{919A9CD9-5C9C-A12C-17B3-14E173E3D942}"/>
              </a:ext>
            </a:extLst>
          </p:cNvPr>
          <p:cNvSpPr txBox="1">
            <a:spLocks/>
          </p:cNvSpPr>
          <p:nvPr/>
        </p:nvSpPr>
        <p:spPr>
          <a:xfrm>
            <a:off x="2218702" y="3711042"/>
            <a:ext cx="7082613" cy="1671849"/>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000" dirty="0">
                <a:solidFill>
                  <a:srgbClr val="518EB2"/>
                </a:solidFill>
                <a:latin typeface="+mn-lt"/>
              </a:rPr>
              <a:t>Managed Router</a:t>
            </a:r>
          </a:p>
          <a:p>
            <a:pPr marL="457200" indent="-457200">
              <a:lnSpc>
                <a:spcPct val="100000"/>
              </a:lnSpc>
              <a:buClr>
                <a:schemeClr val="accent1"/>
              </a:buClr>
              <a:buFont typeface="Arial" panose="020B0604020202020204" pitchFamily="34" charset="0"/>
              <a:buChar char="•"/>
            </a:pPr>
            <a:r>
              <a:rPr lang="en-US" sz="1800" b="0" dirty="0">
                <a:latin typeface="+mn-lt"/>
              </a:rPr>
              <a:t>Industrial-Grade 4G LTE Router</a:t>
            </a:r>
          </a:p>
          <a:p>
            <a:pPr marL="457200" indent="-457200">
              <a:lnSpc>
                <a:spcPct val="100000"/>
              </a:lnSpc>
              <a:buClr>
                <a:schemeClr val="accent1"/>
              </a:buClr>
              <a:buFont typeface="Arial" panose="020B0604020202020204" pitchFamily="34" charset="0"/>
              <a:buChar char="•"/>
            </a:pPr>
            <a:r>
              <a:rPr lang="en-US" sz="1800" b="0" dirty="0">
                <a:latin typeface="+mn-lt"/>
              </a:rPr>
              <a:t>1x Embedded 4G LTE Modem (for use in the US)</a:t>
            </a:r>
          </a:p>
          <a:p>
            <a:pPr marL="457200" indent="-457200">
              <a:lnSpc>
                <a:spcPct val="100000"/>
              </a:lnSpc>
              <a:buClr>
                <a:schemeClr val="accent1"/>
              </a:buClr>
              <a:buFont typeface="Arial" panose="020B0604020202020204" pitchFamily="34" charset="0"/>
              <a:buChar char="•"/>
            </a:pPr>
            <a:r>
              <a:rPr lang="en-US" sz="1800" b="0" dirty="0">
                <a:latin typeface="+mn-lt"/>
              </a:rPr>
              <a:t>1x Optional Ethernet WAN</a:t>
            </a:r>
          </a:p>
          <a:p>
            <a:pPr marL="457200" indent="-457200">
              <a:lnSpc>
                <a:spcPct val="100000"/>
              </a:lnSpc>
              <a:buClr>
                <a:schemeClr val="accent1"/>
              </a:buClr>
              <a:buFont typeface="Arial" panose="020B0604020202020204" pitchFamily="34" charset="0"/>
              <a:buChar char="•"/>
            </a:pPr>
            <a:r>
              <a:rPr lang="en-US" sz="1800" b="0" dirty="0">
                <a:latin typeface="+mn-lt"/>
              </a:rPr>
              <a:t>Optional WAN Failover</a:t>
            </a:r>
          </a:p>
          <a:p>
            <a:pPr marL="457200" indent="-457200">
              <a:lnSpc>
                <a:spcPct val="100000"/>
              </a:lnSpc>
              <a:buClr>
                <a:schemeClr val="accent1"/>
              </a:buClr>
              <a:buFont typeface="Arial" panose="020B0604020202020204" pitchFamily="34" charset="0"/>
              <a:buChar char="•"/>
            </a:pPr>
            <a:r>
              <a:rPr lang="en-US" sz="1800" b="0" dirty="0">
                <a:latin typeface="+mn-lt"/>
              </a:rPr>
              <a:t>no Wi-Fi no GPS</a:t>
            </a:r>
          </a:p>
        </p:txBody>
      </p:sp>
      <p:pic>
        <p:nvPicPr>
          <p:cNvPr id="8" name="Picture 7">
            <a:extLst>
              <a:ext uri="{FF2B5EF4-FFF2-40B4-BE49-F238E27FC236}">
                <a16:creationId xmlns:a16="http://schemas.microsoft.com/office/drawing/2014/main" id="{F364D598-6167-FBCC-D91E-307CDDF7EDDC}"/>
              </a:ext>
            </a:extLst>
          </p:cNvPr>
          <p:cNvPicPr>
            <a:picLocks noChangeAspect="1"/>
          </p:cNvPicPr>
          <p:nvPr/>
        </p:nvPicPr>
        <p:blipFill>
          <a:blip r:embed="rId7"/>
          <a:stretch>
            <a:fillRect/>
          </a:stretch>
        </p:blipFill>
        <p:spPr>
          <a:xfrm>
            <a:off x="2218702" y="1347168"/>
            <a:ext cx="4494251" cy="1993318"/>
          </a:xfrm>
          <a:prstGeom prst="rect">
            <a:avLst/>
          </a:prstGeom>
        </p:spPr>
      </p:pic>
      <p:sp>
        <p:nvSpPr>
          <p:cNvPr id="9" name="TextBox 8">
            <a:extLst>
              <a:ext uri="{FF2B5EF4-FFF2-40B4-BE49-F238E27FC236}">
                <a16:creationId xmlns:a16="http://schemas.microsoft.com/office/drawing/2014/main" id="{82D40566-9CCE-9ADF-9974-C2B9F2CD369C}"/>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6156477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3" name="Title 25">
            <a:extLst>
              <a:ext uri="{FF2B5EF4-FFF2-40B4-BE49-F238E27FC236}">
                <a16:creationId xmlns:a16="http://schemas.microsoft.com/office/drawing/2014/main" id="{F33FC85C-6405-8EAB-3607-7E1FE51744BF}"/>
              </a:ext>
            </a:extLst>
          </p:cNvPr>
          <p:cNvSpPr txBox="1">
            <a:spLocks/>
          </p:cNvSpPr>
          <p:nvPr/>
        </p:nvSpPr>
        <p:spPr>
          <a:xfrm>
            <a:off x="688063" y="1152378"/>
            <a:ext cx="9696262" cy="953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A40C34"/>
              </a:solidFill>
              <a:effectLst/>
              <a:uLnTx/>
              <a:uFillTx/>
              <a:latin typeface="Calibri"/>
              <a:ea typeface="Open Sans" charset="0"/>
              <a:cs typeface="Open Sans" charset="0"/>
            </a:endParaRPr>
          </a:p>
        </p:txBody>
      </p:sp>
      <p:pic>
        <p:nvPicPr>
          <p:cNvPr id="11" name="Picture 10" descr="Logo&#10;&#10;Description automatically generated">
            <a:extLst>
              <a:ext uri="{FF2B5EF4-FFF2-40B4-BE49-F238E27FC236}">
                <a16:creationId xmlns:a16="http://schemas.microsoft.com/office/drawing/2014/main" id="{D0101071-5430-0F9D-CE2C-4FC98410E7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62" y="66976"/>
            <a:ext cx="1053447" cy="871602"/>
          </a:xfrm>
          <a:prstGeom prst="rect">
            <a:avLst/>
          </a:prstGeom>
        </p:spPr>
      </p:pic>
      <p:sp>
        <p:nvSpPr>
          <p:cNvPr id="16" name="TextBox 15">
            <a:extLst>
              <a:ext uri="{FF2B5EF4-FFF2-40B4-BE49-F238E27FC236}">
                <a16:creationId xmlns:a16="http://schemas.microsoft.com/office/drawing/2014/main" id="{A38C81C1-9520-4DE4-B135-AB222DB77740}"/>
              </a:ext>
            </a:extLst>
          </p:cNvPr>
          <p:cNvSpPr txBox="1"/>
          <p:nvPr/>
        </p:nvSpPr>
        <p:spPr>
          <a:xfrm>
            <a:off x="8875915" y="-55880"/>
            <a:ext cx="170496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18" name="Picture 17">
            <a:extLst>
              <a:ext uri="{FF2B5EF4-FFF2-40B4-BE49-F238E27FC236}">
                <a16:creationId xmlns:a16="http://schemas.microsoft.com/office/drawing/2014/main" id="{8D6D38AB-684D-E28B-39D1-B4289C0C5D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37678" y="239407"/>
            <a:ext cx="981441" cy="500122"/>
          </a:xfrm>
          <a:prstGeom prst="rect">
            <a:avLst/>
          </a:prstGeom>
        </p:spPr>
      </p:pic>
      <p:sp>
        <p:nvSpPr>
          <p:cNvPr id="5" name="Title 25">
            <a:extLst>
              <a:ext uri="{FF2B5EF4-FFF2-40B4-BE49-F238E27FC236}">
                <a16:creationId xmlns:a16="http://schemas.microsoft.com/office/drawing/2014/main" id="{59D42806-59BD-B9D2-6C7C-6B6D71F9C859}"/>
              </a:ext>
            </a:extLst>
          </p:cNvPr>
          <p:cNvSpPr txBox="1">
            <a:spLocks/>
          </p:cNvSpPr>
          <p:nvPr/>
        </p:nvSpPr>
        <p:spPr>
          <a:xfrm>
            <a:off x="688063" y="1152378"/>
            <a:ext cx="9696262" cy="953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A40C34"/>
              </a:solidFill>
              <a:effectLst/>
              <a:uLnTx/>
              <a:uFillTx/>
              <a:latin typeface="Calibri"/>
              <a:ea typeface="Open Sans" charset="0"/>
              <a:cs typeface="Open Sans" charset="0"/>
            </a:endParaRPr>
          </a:p>
        </p:txBody>
      </p:sp>
      <p:sp>
        <p:nvSpPr>
          <p:cNvPr id="9" name="Title 1">
            <a:extLst>
              <a:ext uri="{FF2B5EF4-FFF2-40B4-BE49-F238E27FC236}">
                <a16:creationId xmlns:a16="http://schemas.microsoft.com/office/drawing/2014/main" id="{290F06FB-E1F8-D0C5-4964-99C69366BA40}"/>
              </a:ext>
            </a:extLst>
          </p:cNvPr>
          <p:cNvSpPr txBox="1">
            <a:spLocks/>
          </p:cNvSpPr>
          <p:nvPr/>
        </p:nvSpPr>
        <p:spPr>
          <a:xfrm>
            <a:off x="1224945" y="168657"/>
            <a:ext cx="7928796" cy="876821"/>
          </a:xfrm>
          <a:prstGeom prst="rect">
            <a:avLst/>
          </a:prstGeom>
        </p:spPr>
        <p:txBody>
          <a:bodyPr>
            <a:normAutofit/>
          </a:bodyPr>
          <a:lstStyle>
            <a:lvl1pPr algn="l" defTabSz="914400" rtl="0" eaLnBrk="1" latinLnBrk="0" hangingPunct="1">
              <a:lnSpc>
                <a:spcPct val="90000"/>
              </a:lnSpc>
              <a:spcBef>
                <a:spcPct val="0"/>
              </a:spcBef>
              <a:buNone/>
              <a:defRPr sz="2400" b="1"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400" dirty="0">
                <a:solidFill>
                  <a:srgbClr val="518EB2"/>
                </a:solidFill>
              </a:rPr>
              <a:t>MAX-BR1-PRO-5G-T-PRM</a:t>
            </a:r>
            <a:endParaRPr lang="en-US" dirty="0">
              <a:solidFill>
                <a:srgbClr val="518EB2"/>
              </a:solidFill>
            </a:endParaRPr>
          </a:p>
        </p:txBody>
      </p:sp>
      <p:pic>
        <p:nvPicPr>
          <p:cNvPr id="10" name="Picture 9">
            <a:extLst>
              <a:ext uri="{FF2B5EF4-FFF2-40B4-BE49-F238E27FC236}">
                <a16:creationId xmlns:a16="http://schemas.microsoft.com/office/drawing/2014/main" id="{3EEB028D-9F31-E2FB-DDC4-38B95DC71D29}"/>
              </a:ext>
            </a:extLst>
          </p:cNvPr>
          <p:cNvPicPr>
            <a:picLocks noChangeAspect="1"/>
          </p:cNvPicPr>
          <p:nvPr/>
        </p:nvPicPr>
        <p:blipFill>
          <a:blip r:embed="rId7"/>
          <a:stretch>
            <a:fillRect/>
          </a:stretch>
        </p:blipFill>
        <p:spPr>
          <a:xfrm>
            <a:off x="2410806" y="792740"/>
            <a:ext cx="7100139" cy="2476226"/>
          </a:xfrm>
          <a:prstGeom prst="rect">
            <a:avLst/>
          </a:prstGeom>
        </p:spPr>
      </p:pic>
      <p:sp>
        <p:nvSpPr>
          <p:cNvPr id="12" name="Title 1">
            <a:extLst>
              <a:ext uri="{FF2B5EF4-FFF2-40B4-BE49-F238E27FC236}">
                <a16:creationId xmlns:a16="http://schemas.microsoft.com/office/drawing/2014/main" id="{7F958657-93F9-9850-FB46-75D45DC385B0}"/>
              </a:ext>
            </a:extLst>
          </p:cNvPr>
          <p:cNvSpPr txBox="1">
            <a:spLocks/>
          </p:cNvSpPr>
          <p:nvPr/>
        </p:nvSpPr>
        <p:spPr>
          <a:xfrm>
            <a:off x="688063" y="2549707"/>
            <a:ext cx="10545627" cy="38803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dirty="0">
                <a:solidFill>
                  <a:srgbClr val="518EB2"/>
                </a:solidFill>
                <a:latin typeface="+mn-lt"/>
              </a:rPr>
              <a:t>Managed Router</a:t>
            </a:r>
          </a:p>
          <a:p>
            <a:pPr marL="457200" indent="-457200">
              <a:lnSpc>
                <a:spcPct val="100000"/>
              </a:lnSpc>
              <a:buBlip>
                <a:blip r:embed="rId8"/>
              </a:buBlip>
            </a:pPr>
            <a:r>
              <a:rPr lang="en-US" sz="1600" b="0" dirty="0">
                <a:latin typeface="+mn-lt"/>
              </a:rPr>
              <a:t>Internet Connections Supported: 1 Embedded 5G/Cat 20 LTE, 1 Wired WAN, Wi-Fi as WAN*</a:t>
            </a:r>
          </a:p>
          <a:p>
            <a:pPr marL="457200" indent="-457200">
              <a:lnSpc>
                <a:spcPct val="100000"/>
              </a:lnSpc>
              <a:buBlip>
                <a:blip r:embed="rId8"/>
              </a:buBlip>
            </a:pPr>
            <a:r>
              <a:rPr lang="en-US" sz="1600" b="0" dirty="0">
                <a:latin typeface="+mn-lt"/>
              </a:rPr>
              <a:t>Networks Supported for Embedded Modem: 5G (NSA) Sub 6Ghz: n1, n2, n3, n5, n28, n41, n66, n71, n77, n78, n79; 4G bands: B1, B2, B3, B4, B5, B7, B8, B12, B13, B14, B17, B18, B19, B20, B25, B26, B28, B29, B30, B32, B34, B38, B39, B40, B41, B42, B46, B48, B66, B71</a:t>
            </a:r>
          </a:p>
          <a:p>
            <a:pPr marL="457200" indent="-457200">
              <a:lnSpc>
                <a:spcPct val="100000"/>
              </a:lnSpc>
              <a:buBlip>
                <a:blip r:embed="rId8"/>
              </a:buBlip>
            </a:pPr>
            <a:r>
              <a:rPr lang="en-US" sz="1600" b="0" dirty="0">
                <a:latin typeface="+mn-lt"/>
              </a:rPr>
              <a:t>Certifications: AT&amp;T, FirstNet, T-Mobile, Us Cellular, Verizon, and Verizon CBAND</a:t>
            </a:r>
          </a:p>
          <a:p>
            <a:pPr marL="457200" indent="-457200">
              <a:lnSpc>
                <a:spcPct val="100000"/>
              </a:lnSpc>
              <a:buBlip>
                <a:blip r:embed="rId8"/>
              </a:buBlip>
            </a:pPr>
            <a:r>
              <a:rPr lang="en-US" sz="1600" b="0" dirty="0">
                <a:latin typeface="+mn-lt"/>
              </a:rPr>
              <a:t>Wi-Fi Standard: Wi-Fi 6, 2X2 MU-MIMO</a:t>
            </a:r>
          </a:p>
          <a:p>
            <a:pPr marL="457200" indent="-457200">
              <a:lnSpc>
                <a:spcPct val="100000"/>
              </a:lnSpc>
              <a:buBlip>
                <a:blip r:embed="rId8"/>
              </a:buBlip>
            </a:pPr>
            <a:r>
              <a:rPr lang="en-US" sz="1600" b="0" dirty="0">
                <a:latin typeface="+mn-lt"/>
              </a:rPr>
              <a:t>Wi-Fi Range: 250-300' through walls, much greater unobstructed (variable depending on interference from other electronics and physical interference such as walls and ceilings)</a:t>
            </a:r>
          </a:p>
          <a:p>
            <a:pPr marL="457200" indent="-457200">
              <a:lnSpc>
                <a:spcPct val="100000"/>
              </a:lnSpc>
              <a:buBlip>
                <a:blip r:embed="rId8"/>
              </a:buBlip>
            </a:pPr>
            <a:r>
              <a:rPr lang="en-US" sz="1600" b="0" dirty="0">
                <a:latin typeface="+mn-lt"/>
              </a:rPr>
              <a:t>Ethernet ports: 2 GbE LAN + 1 GbE WAN</a:t>
            </a:r>
          </a:p>
          <a:p>
            <a:pPr marL="457200" indent="-457200">
              <a:lnSpc>
                <a:spcPct val="100000"/>
              </a:lnSpc>
              <a:buBlip>
                <a:blip r:embed="rId8"/>
              </a:buBlip>
            </a:pPr>
            <a:r>
              <a:rPr lang="en-US" sz="1600" b="0" dirty="0">
                <a:latin typeface="+mn-lt"/>
              </a:rPr>
              <a:t>The BR1 Pro 5G uses a 4FF Nano SIM (not 2FF like many other routers)</a:t>
            </a:r>
          </a:p>
        </p:txBody>
      </p:sp>
      <p:sp>
        <p:nvSpPr>
          <p:cNvPr id="13" name="TextBox 12">
            <a:extLst>
              <a:ext uri="{FF2B5EF4-FFF2-40B4-BE49-F238E27FC236}">
                <a16:creationId xmlns:a16="http://schemas.microsoft.com/office/drawing/2014/main" id="{EF52A578-7C43-723C-648C-B45EBA4B4B9F}"/>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40676494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3" name="Title 25">
            <a:extLst>
              <a:ext uri="{FF2B5EF4-FFF2-40B4-BE49-F238E27FC236}">
                <a16:creationId xmlns:a16="http://schemas.microsoft.com/office/drawing/2014/main" id="{F33FC85C-6405-8EAB-3607-7E1FE51744BF}"/>
              </a:ext>
            </a:extLst>
          </p:cNvPr>
          <p:cNvSpPr txBox="1">
            <a:spLocks/>
          </p:cNvSpPr>
          <p:nvPr/>
        </p:nvSpPr>
        <p:spPr>
          <a:xfrm>
            <a:off x="688063" y="1152378"/>
            <a:ext cx="9696262" cy="953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A40C34"/>
              </a:solidFill>
              <a:effectLst/>
              <a:uLnTx/>
              <a:uFillTx/>
              <a:latin typeface="Calibri"/>
              <a:ea typeface="Open Sans" charset="0"/>
              <a:cs typeface="Open Sans" charset="0"/>
            </a:endParaRPr>
          </a:p>
        </p:txBody>
      </p:sp>
      <p:pic>
        <p:nvPicPr>
          <p:cNvPr id="11" name="Picture 10" descr="Logo&#10;&#10;Description automatically generated">
            <a:extLst>
              <a:ext uri="{FF2B5EF4-FFF2-40B4-BE49-F238E27FC236}">
                <a16:creationId xmlns:a16="http://schemas.microsoft.com/office/drawing/2014/main" id="{D0101071-5430-0F9D-CE2C-4FC98410E7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62" y="66976"/>
            <a:ext cx="1053447" cy="871602"/>
          </a:xfrm>
          <a:prstGeom prst="rect">
            <a:avLst/>
          </a:prstGeom>
        </p:spPr>
      </p:pic>
      <p:sp>
        <p:nvSpPr>
          <p:cNvPr id="16" name="TextBox 15">
            <a:extLst>
              <a:ext uri="{FF2B5EF4-FFF2-40B4-BE49-F238E27FC236}">
                <a16:creationId xmlns:a16="http://schemas.microsoft.com/office/drawing/2014/main" id="{A38C81C1-9520-4DE4-B135-AB222DB77740}"/>
              </a:ext>
            </a:extLst>
          </p:cNvPr>
          <p:cNvSpPr txBox="1"/>
          <p:nvPr/>
        </p:nvSpPr>
        <p:spPr>
          <a:xfrm>
            <a:off x="8875915" y="-55880"/>
            <a:ext cx="1704965" cy="3385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18" name="Picture 17">
            <a:extLst>
              <a:ext uri="{FF2B5EF4-FFF2-40B4-BE49-F238E27FC236}">
                <a16:creationId xmlns:a16="http://schemas.microsoft.com/office/drawing/2014/main" id="{8D6D38AB-684D-E28B-39D1-B4289C0C5D3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37678" y="239407"/>
            <a:ext cx="981441" cy="500122"/>
          </a:xfrm>
          <a:prstGeom prst="rect">
            <a:avLst/>
          </a:prstGeom>
        </p:spPr>
      </p:pic>
      <p:sp>
        <p:nvSpPr>
          <p:cNvPr id="2" name="Title 1">
            <a:extLst>
              <a:ext uri="{FF2B5EF4-FFF2-40B4-BE49-F238E27FC236}">
                <a16:creationId xmlns:a16="http://schemas.microsoft.com/office/drawing/2014/main" id="{B4DC3DC2-A5CD-302F-0BB3-B8A35536803F}"/>
              </a:ext>
            </a:extLst>
          </p:cNvPr>
          <p:cNvSpPr txBox="1">
            <a:spLocks/>
          </p:cNvSpPr>
          <p:nvPr/>
        </p:nvSpPr>
        <p:spPr>
          <a:xfrm>
            <a:off x="1224945" y="168657"/>
            <a:ext cx="7928796" cy="876821"/>
          </a:xfrm>
          <a:prstGeom prst="rect">
            <a:avLst/>
          </a:prstGeom>
        </p:spPr>
        <p:txBody>
          <a:bodyPr>
            <a:normAutofit/>
          </a:bodyPr>
          <a:lstStyle>
            <a:lvl1pPr algn="l" defTabSz="914400" rtl="0" eaLnBrk="1" latinLnBrk="0" hangingPunct="1">
              <a:lnSpc>
                <a:spcPct val="90000"/>
              </a:lnSpc>
              <a:spcBef>
                <a:spcPct val="0"/>
              </a:spcBef>
              <a:buNone/>
              <a:defRPr sz="2400" b="1"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000" dirty="0">
                <a:solidFill>
                  <a:srgbClr val="518EB2"/>
                </a:solidFill>
              </a:rPr>
              <a:t>BPL-021X-LTE-US-T-PRM</a:t>
            </a:r>
            <a:endParaRPr lang="en-US" dirty="0">
              <a:solidFill>
                <a:srgbClr val="518EB2"/>
              </a:solidFill>
            </a:endParaRPr>
          </a:p>
        </p:txBody>
      </p:sp>
      <p:sp>
        <p:nvSpPr>
          <p:cNvPr id="4" name="Title 1">
            <a:extLst>
              <a:ext uri="{FF2B5EF4-FFF2-40B4-BE49-F238E27FC236}">
                <a16:creationId xmlns:a16="http://schemas.microsoft.com/office/drawing/2014/main" id="{AF8218F3-E5CB-B6BD-EDB9-78A51D3A1C63}"/>
              </a:ext>
            </a:extLst>
          </p:cNvPr>
          <p:cNvSpPr txBox="1">
            <a:spLocks/>
          </p:cNvSpPr>
          <p:nvPr/>
        </p:nvSpPr>
        <p:spPr>
          <a:xfrm>
            <a:off x="2883478" y="3426882"/>
            <a:ext cx="6751887" cy="177654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000" dirty="0">
                <a:solidFill>
                  <a:srgbClr val="518EB2"/>
                </a:solidFill>
                <a:latin typeface="+mn-lt"/>
              </a:rPr>
              <a:t>Managed Router</a:t>
            </a:r>
          </a:p>
          <a:p>
            <a:pPr marL="457200" indent="-457200">
              <a:buClr>
                <a:schemeClr val="accent1"/>
              </a:buClr>
              <a:buFont typeface="Arial" panose="020B0604020202020204" pitchFamily="34" charset="0"/>
              <a:buChar char="•"/>
            </a:pPr>
            <a:r>
              <a:rPr lang="en-US" sz="2000" b="0" dirty="0">
                <a:latin typeface="+mn-lt"/>
              </a:rPr>
              <a:t>Futureproof SD-WAN Router for Small Businesses and Branches</a:t>
            </a:r>
          </a:p>
          <a:p>
            <a:pPr marL="457200" indent="-457200">
              <a:buClr>
                <a:schemeClr val="accent1"/>
              </a:buClr>
              <a:buFont typeface="Arial" panose="020B0604020202020204" pitchFamily="34" charset="0"/>
              <a:buChar char="•"/>
            </a:pPr>
            <a:r>
              <a:rPr lang="en-US" sz="2000" b="0" dirty="0">
                <a:latin typeface="+mn-lt"/>
              </a:rPr>
              <a:t>1x GE WAN ports</a:t>
            </a:r>
          </a:p>
          <a:p>
            <a:pPr marL="457200" indent="-457200">
              <a:buClr>
                <a:schemeClr val="accent1"/>
              </a:buClr>
              <a:buFont typeface="Arial" panose="020B0604020202020204" pitchFamily="34" charset="0"/>
              <a:buChar char="•"/>
            </a:pPr>
            <a:r>
              <a:rPr lang="en-US" sz="2000" b="0" dirty="0">
                <a:latin typeface="+mn-lt"/>
              </a:rPr>
              <a:t>4x GE LAN ports</a:t>
            </a:r>
          </a:p>
          <a:p>
            <a:pPr marL="457200" indent="-457200">
              <a:buClr>
                <a:schemeClr val="accent1"/>
              </a:buClr>
              <a:buFont typeface="Arial" panose="020B0604020202020204" pitchFamily="34" charset="0"/>
              <a:buChar char="•"/>
            </a:pPr>
            <a:r>
              <a:rPr lang="en-US" sz="2000" b="0" dirty="0">
                <a:latin typeface="+mn-lt"/>
              </a:rPr>
              <a:t>1x LTE modem (CAT-4) </a:t>
            </a:r>
          </a:p>
          <a:p>
            <a:pPr marL="457200" indent="-457200">
              <a:buClr>
                <a:schemeClr val="accent1"/>
              </a:buClr>
              <a:buFont typeface="Arial" panose="020B0604020202020204" pitchFamily="34" charset="0"/>
              <a:buChar char="•"/>
            </a:pPr>
            <a:r>
              <a:rPr lang="en-US" sz="2000" b="0" dirty="0">
                <a:latin typeface="+mn-lt"/>
              </a:rPr>
              <a:t>900Mbps Router Throughput</a:t>
            </a:r>
          </a:p>
        </p:txBody>
      </p:sp>
      <p:pic>
        <p:nvPicPr>
          <p:cNvPr id="5" name="Picture 4">
            <a:extLst>
              <a:ext uri="{FF2B5EF4-FFF2-40B4-BE49-F238E27FC236}">
                <a16:creationId xmlns:a16="http://schemas.microsoft.com/office/drawing/2014/main" id="{833B9E33-9E11-954F-76E5-5D915E0F02FA}"/>
              </a:ext>
            </a:extLst>
          </p:cNvPr>
          <p:cNvPicPr>
            <a:picLocks noChangeAspect="1"/>
          </p:cNvPicPr>
          <p:nvPr/>
        </p:nvPicPr>
        <p:blipFill>
          <a:blip r:embed="rId7"/>
          <a:stretch>
            <a:fillRect/>
          </a:stretch>
        </p:blipFill>
        <p:spPr>
          <a:xfrm>
            <a:off x="2411490" y="892003"/>
            <a:ext cx="7369020" cy="2087889"/>
          </a:xfrm>
          <a:prstGeom prst="rect">
            <a:avLst/>
          </a:prstGeom>
        </p:spPr>
      </p:pic>
      <p:sp>
        <p:nvSpPr>
          <p:cNvPr id="8" name="TextBox 7">
            <a:extLst>
              <a:ext uri="{FF2B5EF4-FFF2-40B4-BE49-F238E27FC236}">
                <a16:creationId xmlns:a16="http://schemas.microsoft.com/office/drawing/2014/main" id="{368E8FF1-5B7E-D46C-AC0D-55969E72B41E}"/>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4054738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88A396-DF93-F1E8-D580-7A993A685002}"/>
              </a:ext>
            </a:extLst>
          </p:cNvPr>
          <p:cNvSpPr txBox="1">
            <a:spLocks/>
          </p:cNvSpPr>
          <p:nvPr/>
        </p:nvSpPr>
        <p:spPr>
          <a:xfrm>
            <a:off x="4476206" y="3429000"/>
            <a:ext cx="6096000" cy="876821"/>
          </a:xfrm>
          <a:prstGeom prst="rect">
            <a:avLst/>
          </a:prstGeom>
          <a:noFill/>
        </p:spPr>
        <p:txBody>
          <a:bodyPr anchor="b"/>
          <a:lstStyle>
            <a:lvl1pPr algn="ctr" defTabSz="914400" rtl="0" eaLnBrk="1" latinLnBrk="0" hangingPunct="1">
              <a:lnSpc>
                <a:spcPct val="90000"/>
              </a:lnSpc>
              <a:spcBef>
                <a:spcPct val="0"/>
              </a:spcBef>
              <a:buNone/>
              <a:defRPr sz="6000" b="0" kern="120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CONNECTIVITY</a:t>
            </a:r>
          </a:p>
        </p:txBody>
      </p:sp>
      <p:sp>
        <p:nvSpPr>
          <p:cNvPr id="9" name="TextBox 8">
            <a:extLst>
              <a:ext uri="{FF2B5EF4-FFF2-40B4-BE49-F238E27FC236}">
                <a16:creationId xmlns:a16="http://schemas.microsoft.com/office/drawing/2014/main" id="{C1E27333-777E-9BDB-DBA5-F6CEDFD14AAE}"/>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3"/>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4"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0968118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3" name="Title 25">
            <a:extLst>
              <a:ext uri="{FF2B5EF4-FFF2-40B4-BE49-F238E27FC236}">
                <a16:creationId xmlns:a16="http://schemas.microsoft.com/office/drawing/2014/main" id="{F33FC85C-6405-8EAB-3607-7E1FE51744BF}"/>
              </a:ext>
            </a:extLst>
          </p:cNvPr>
          <p:cNvSpPr txBox="1">
            <a:spLocks/>
          </p:cNvSpPr>
          <p:nvPr/>
        </p:nvSpPr>
        <p:spPr>
          <a:xfrm>
            <a:off x="688063" y="1152378"/>
            <a:ext cx="9696262" cy="953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A40C34"/>
              </a:solidFill>
              <a:effectLst/>
              <a:uLnTx/>
              <a:uFillTx/>
              <a:latin typeface="Calibri"/>
              <a:ea typeface="Open Sans" charset="0"/>
              <a:cs typeface="Open Sans" charset="0"/>
            </a:endParaRPr>
          </a:p>
        </p:txBody>
      </p:sp>
      <p:pic>
        <p:nvPicPr>
          <p:cNvPr id="11" name="Picture 10" descr="Logo&#10;&#10;Description automatically generated">
            <a:extLst>
              <a:ext uri="{FF2B5EF4-FFF2-40B4-BE49-F238E27FC236}">
                <a16:creationId xmlns:a16="http://schemas.microsoft.com/office/drawing/2014/main" id="{D0101071-5430-0F9D-CE2C-4FC98410E7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62" y="66976"/>
            <a:ext cx="1053447" cy="871602"/>
          </a:xfrm>
          <a:prstGeom prst="rect">
            <a:avLst/>
          </a:prstGeom>
        </p:spPr>
      </p:pic>
      <p:sp>
        <p:nvSpPr>
          <p:cNvPr id="6" name="Title 1">
            <a:extLst>
              <a:ext uri="{FF2B5EF4-FFF2-40B4-BE49-F238E27FC236}">
                <a16:creationId xmlns:a16="http://schemas.microsoft.com/office/drawing/2014/main" id="{AB4D4787-3E0E-4367-1070-8C53689F4068}"/>
              </a:ext>
            </a:extLst>
          </p:cNvPr>
          <p:cNvSpPr>
            <a:spLocks noGrp="1"/>
          </p:cNvSpPr>
          <p:nvPr>
            <p:ph type="title"/>
          </p:nvPr>
        </p:nvSpPr>
        <p:spPr>
          <a:xfrm>
            <a:off x="1141009" y="163143"/>
            <a:ext cx="7928796" cy="876821"/>
          </a:xfrm>
        </p:spPr>
        <p:txBody>
          <a:bodyPr>
            <a:normAutofit/>
          </a:bodyPr>
          <a:lstStyle/>
          <a:p>
            <a:r>
              <a:rPr lang="en-US" sz="4400" dirty="0" err="1">
                <a:solidFill>
                  <a:srgbClr val="518EB2"/>
                </a:solidFill>
              </a:rPr>
              <a:t>NetVanta</a:t>
            </a:r>
            <a:r>
              <a:rPr lang="en-US" sz="4400" dirty="0">
                <a:solidFill>
                  <a:srgbClr val="518EB2"/>
                </a:solidFill>
              </a:rPr>
              <a:t> 1560-08-65W</a:t>
            </a:r>
            <a:endParaRPr lang="en-US" dirty="0">
              <a:solidFill>
                <a:srgbClr val="518EB2"/>
              </a:solidFill>
            </a:endParaRPr>
          </a:p>
        </p:txBody>
      </p:sp>
      <p:sp>
        <p:nvSpPr>
          <p:cNvPr id="7" name="Title 1">
            <a:extLst>
              <a:ext uri="{FF2B5EF4-FFF2-40B4-BE49-F238E27FC236}">
                <a16:creationId xmlns:a16="http://schemas.microsoft.com/office/drawing/2014/main" id="{E448E8ED-3375-A3AA-98D1-CAAC6CB1FA5C}"/>
              </a:ext>
            </a:extLst>
          </p:cNvPr>
          <p:cNvSpPr txBox="1">
            <a:spLocks/>
          </p:cNvSpPr>
          <p:nvPr/>
        </p:nvSpPr>
        <p:spPr>
          <a:xfrm>
            <a:off x="1143255" y="2759282"/>
            <a:ext cx="9957136" cy="3154538"/>
          </a:xfrm>
          <a:prstGeom prst="rect">
            <a:avLst/>
          </a:prstGeom>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dirty="0">
                <a:solidFill>
                  <a:srgbClr val="518EB2"/>
                </a:solidFill>
                <a:latin typeface="+mn-lt"/>
              </a:rPr>
              <a:t>Managed Router</a:t>
            </a:r>
          </a:p>
          <a:p>
            <a:endParaRPr lang="en-US" sz="1800" b="0" dirty="0">
              <a:latin typeface="+mn-lt"/>
            </a:endParaRPr>
          </a:p>
          <a:p>
            <a:r>
              <a:rPr lang="en-US" sz="1800" b="0" dirty="0">
                <a:latin typeface="+mn-lt"/>
              </a:rPr>
              <a:t>The </a:t>
            </a:r>
            <a:r>
              <a:rPr lang="en-US" sz="1800" b="0" dirty="0" err="1">
                <a:latin typeface="+mn-lt"/>
              </a:rPr>
              <a:t>NetVanta</a:t>
            </a:r>
            <a:r>
              <a:rPr lang="en-US" sz="1800" b="0" dirty="0">
                <a:latin typeface="+mn-lt"/>
              </a:rPr>
              <a:t> 1560 Series of enterprise-class, fully managed Gigabit PoE+ switches are the best switches for supporting highly resilient IoT, cloud applications, and Voice over IP (VoIP).</a:t>
            </a:r>
          </a:p>
          <a:p>
            <a:endParaRPr lang="en-US" sz="1800" b="0" dirty="0">
              <a:latin typeface="+mn-lt"/>
            </a:endParaRPr>
          </a:p>
          <a:p>
            <a:r>
              <a:rPr lang="en-US" sz="1800" b="0" dirty="0">
                <a:latin typeface="+mn-lt"/>
              </a:rPr>
              <a:t>They are purpose built for enterprises looking to upgrade their networks with high-performance, reliable, scalable and easy-to-manage switching solutions.</a:t>
            </a:r>
          </a:p>
          <a:p>
            <a:endParaRPr lang="en-US" sz="1800" b="0" dirty="0">
              <a:latin typeface="+mn-lt"/>
            </a:endParaRPr>
          </a:p>
          <a:p>
            <a:r>
              <a:rPr lang="en-US" sz="1800" b="0" dirty="0" err="1">
                <a:latin typeface="+mn-lt"/>
              </a:rPr>
              <a:t>NetVanta</a:t>
            </a:r>
            <a:r>
              <a:rPr lang="en-US" sz="1800" b="0" dirty="0">
                <a:latin typeface="+mn-lt"/>
              </a:rPr>
              <a:t> 1560 switches offer advanced multilayer switching, high-bandwidth capabilities, voice-aware features, and the right functionality to enable scaling from small business to enterprise-sized networks.</a:t>
            </a:r>
          </a:p>
          <a:p>
            <a:endParaRPr lang="en-US" sz="2000" dirty="0">
              <a:solidFill>
                <a:srgbClr val="518EB2"/>
              </a:solidFill>
              <a:latin typeface="+mn-lt"/>
            </a:endParaRPr>
          </a:p>
          <a:p>
            <a:pPr marL="457200" indent="-457200">
              <a:lnSpc>
                <a:spcPct val="100000"/>
              </a:lnSpc>
              <a:buBlip>
                <a:blip r:embed="rId6"/>
              </a:buBlip>
            </a:pPr>
            <a:r>
              <a:rPr lang="en-US" sz="1600" b="0" dirty="0">
                <a:latin typeface="+mn-lt"/>
              </a:rPr>
              <a:t>12-Port </a:t>
            </a:r>
          </a:p>
          <a:p>
            <a:pPr marL="457200" indent="-457200">
              <a:lnSpc>
                <a:spcPct val="100000"/>
              </a:lnSpc>
              <a:buBlip>
                <a:blip r:embed="rId6"/>
              </a:buBlip>
            </a:pPr>
            <a:r>
              <a:rPr lang="en-US" sz="1600" b="0" dirty="0">
                <a:latin typeface="+mn-lt"/>
              </a:rPr>
              <a:t>L3</a:t>
            </a:r>
          </a:p>
          <a:p>
            <a:pPr marL="457200" indent="-457200">
              <a:lnSpc>
                <a:spcPct val="100000"/>
              </a:lnSpc>
              <a:buBlip>
                <a:blip r:embed="rId6"/>
              </a:buBlip>
            </a:pPr>
            <a:r>
              <a:rPr lang="en-US" sz="1600" b="0" dirty="0">
                <a:latin typeface="+mn-lt"/>
              </a:rPr>
              <a:t>10 x 10/100/1000 (PoE+) + 2 x Gigabit SFP</a:t>
            </a:r>
          </a:p>
          <a:p>
            <a:pPr marL="457200" indent="-457200">
              <a:lnSpc>
                <a:spcPct val="100000"/>
              </a:lnSpc>
              <a:buBlip>
                <a:blip r:embed="rId6"/>
              </a:buBlip>
            </a:pPr>
            <a:r>
              <a:rPr lang="en-US" sz="1600" b="0" dirty="0">
                <a:latin typeface="+mn-lt"/>
              </a:rPr>
              <a:t>rack-mountable</a:t>
            </a:r>
          </a:p>
          <a:p>
            <a:pPr marL="457200" indent="-457200">
              <a:lnSpc>
                <a:spcPct val="100000"/>
              </a:lnSpc>
              <a:buBlip>
                <a:blip r:embed="rId6"/>
              </a:buBlip>
            </a:pPr>
            <a:r>
              <a:rPr lang="en-US" sz="1600" b="0" dirty="0">
                <a:latin typeface="+mn-lt"/>
              </a:rPr>
              <a:t>PoE+ (150 W)</a:t>
            </a:r>
          </a:p>
          <a:p>
            <a:pPr marL="457200" indent="-457200">
              <a:lnSpc>
                <a:spcPct val="100000"/>
              </a:lnSpc>
              <a:buBlip>
                <a:blip r:embed="rId6"/>
              </a:buBlip>
            </a:pPr>
            <a:endParaRPr lang="en-US" sz="1600" b="0" dirty="0">
              <a:latin typeface="+mn-lt"/>
            </a:endParaRPr>
          </a:p>
        </p:txBody>
      </p:sp>
      <p:pic>
        <p:nvPicPr>
          <p:cNvPr id="8" name="Picture 7">
            <a:extLst>
              <a:ext uri="{FF2B5EF4-FFF2-40B4-BE49-F238E27FC236}">
                <a16:creationId xmlns:a16="http://schemas.microsoft.com/office/drawing/2014/main" id="{37B6C893-780F-C12A-5024-59F1BCAA8806}"/>
              </a:ext>
            </a:extLst>
          </p:cNvPr>
          <p:cNvPicPr>
            <a:picLocks noChangeAspect="1"/>
          </p:cNvPicPr>
          <p:nvPr/>
        </p:nvPicPr>
        <p:blipFill>
          <a:blip r:embed="rId7"/>
          <a:stretch>
            <a:fillRect/>
          </a:stretch>
        </p:blipFill>
        <p:spPr>
          <a:xfrm>
            <a:off x="2792890" y="1208016"/>
            <a:ext cx="6657866" cy="1361836"/>
          </a:xfrm>
          <a:prstGeom prst="rect">
            <a:avLst/>
          </a:prstGeom>
        </p:spPr>
      </p:pic>
      <p:pic>
        <p:nvPicPr>
          <p:cNvPr id="9" name="Picture 8">
            <a:extLst>
              <a:ext uri="{FF2B5EF4-FFF2-40B4-BE49-F238E27FC236}">
                <a16:creationId xmlns:a16="http://schemas.microsoft.com/office/drawing/2014/main" id="{9682523D-AC30-F315-5B2B-14D4B31984F2}"/>
              </a:ext>
            </a:extLst>
          </p:cNvPr>
          <p:cNvPicPr>
            <a:picLocks noChangeAspect="1"/>
          </p:cNvPicPr>
          <p:nvPr/>
        </p:nvPicPr>
        <p:blipFill>
          <a:blip r:embed="rId8"/>
          <a:stretch>
            <a:fillRect/>
          </a:stretch>
        </p:blipFill>
        <p:spPr>
          <a:xfrm>
            <a:off x="8824492" y="-24463"/>
            <a:ext cx="1481456" cy="713294"/>
          </a:xfrm>
          <a:prstGeom prst="rect">
            <a:avLst/>
          </a:prstGeom>
        </p:spPr>
      </p:pic>
      <p:sp>
        <p:nvSpPr>
          <p:cNvPr id="10" name="TextBox 9">
            <a:extLst>
              <a:ext uri="{FF2B5EF4-FFF2-40B4-BE49-F238E27FC236}">
                <a16:creationId xmlns:a16="http://schemas.microsoft.com/office/drawing/2014/main" id="{E5698571-2679-8729-DFC0-1953A234490B}"/>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0436065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D0101071-5430-0F9D-CE2C-4FC98410E7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62" y="66976"/>
            <a:ext cx="1053447" cy="871602"/>
          </a:xfrm>
          <a:prstGeom prst="rect">
            <a:avLst/>
          </a:prstGeom>
        </p:spPr>
      </p:pic>
      <p:sp>
        <p:nvSpPr>
          <p:cNvPr id="5" name="Title 1">
            <a:extLst>
              <a:ext uri="{FF2B5EF4-FFF2-40B4-BE49-F238E27FC236}">
                <a16:creationId xmlns:a16="http://schemas.microsoft.com/office/drawing/2014/main" id="{FFE8655E-5861-08CE-9037-D8DDBBECF831}"/>
              </a:ext>
            </a:extLst>
          </p:cNvPr>
          <p:cNvSpPr>
            <a:spLocks noGrp="1"/>
          </p:cNvSpPr>
          <p:nvPr>
            <p:ph type="title"/>
          </p:nvPr>
        </p:nvSpPr>
        <p:spPr>
          <a:xfrm>
            <a:off x="1141009" y="136875"/>
            <a:ext cx="7928796" cy="876821"/>
          </a:xfrm>
        </p:spPr>
        <p:txBody>
          <a:bodyPr>
            <a:normAutofit/>
          </a:bodyPr>
          <a:lstStyle/>
          <a:p>
            <a:r>
              <a:rPr lang="en-US" sz="4400" dirty="0">
                <a:solidFill>
                  <a:srgbClr val="518EB2"/>
                </a:solidFill>
              </a:rPr>
              <a:t>UniFi Mobile Router</a:t>
            </a:r>
            <a:endParaRPr lang="en-US" dirty="0">
              <a:solidFill>
                <a:srgbClr val="518EB2"/>
              </a:solidFill>
            </a:endParaRPr>
          </a:p>
        </p:txBody>
      </p:sp>
      <p:sp>
        <p:nvSpPr>
          <p:cNvPr id="10" name="Title 1">
            <a:extLst>
              <a:ext uri="{FF2B5EF4-FFF2-40B4-BE49-F238E27FC236}">
                <a16:creationId xmlns:a16="http://schemas.microsoft.com/office/drawing/2014/main" id="{41CCF7B1-0C4B-C44D-AD4E-C54DEE5194E6}"/>
              </a:ext>
            </a:extLst>
          </p:cNvPr>
          <p:cNvSpPr txBox="1">
            <a:spLocks/>
          </p:cNvSpPr>
          <p:nvPr/>
        </p:nvSpPr>
        <p:spPr>
          <a:xfrm>
            <a:off x="5114932" y="1836173"/>
            <a:ext cx="6124568" cy="3185653"/>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dirty="0">
                <a:solidFill>
                  <a:srgbClr val="518EB2"/>
                </a:solidFill>
                <a:latin typeface="+mn-lt"/>
              </a:rPr>
              <a:t>Managed Router</a:t>
            </a:r>
          </a:p>
          <a:p>
            <a:endParaRPr lang="en-US" sz="1800" b="0" dirty="0">
              <a:latin typeface="+mn-lt"/>
            </a:endParaRPr>
          </a:p>
          <a:p>
            <a:r>
              <a:rPr lang="en-US" sz="1800" b="0" dirty="0">
                <a:latin typeface="+mn-lt"/>
              </a:rPr>
              <a:t>Plug-and-play managed mobile Wi-Fi router.</a:t>
            </a:r>
          </a:p>
          <a:p>
            <a:endParaRPr lang="en-US" sz="2000" dirty="0">
              <a:solidFill>
                <a:srgbClr val="518EB2"/>
              </a:solidFill>
              <a:latin typeface="+mn-lt"/>
            </a:endParaRPr>
          </a:p>
          <a:p>
            <a:pPr marL="457200" indent="-457200">
              <a:lnSpc>
                <a:spcPct val="100000"/>
              </a:lnSpc>
              <a:buBlip>
                <a:blip r:embed="rId6"/>
              </a:buBlip>
            </a:pPr>
            <a:r>
              <a:rPr lang="en-US" sz="1600" b="0" dirty="0">
                <a:latin typeface="+mn-lt"/>
              </a:rPr>
              <a:t>LTE Category 4</a:t>
            </a:r>
          </a:p>
          <a:p>
            <a:pPr marL="457200" indent="-457200">
              <a:lnSpc>
                <a:spcPct val="100000"/>
              </a:lnSpc>
              <a:buBlip>
                <a:blip r:embed="rId6"/>
              </a:buBlip>
            </a:pPr>
            <a:r>
              <a:rPr lang="en-US" sz="1600" b="0" dirty="0">
                <a:latin typeface="+mn-lt"/>
              </a:rPr>
              <a:t>USB-C, Terminal block, and PoE power options</a:t>
            </a:r>
          </a:p>
          <a:p>
            <a:pPr marL="457200" indent="-457200">
              <a:lnSpc>
                <a:spcPct val="100000"/>
              </a:lnSpc>
              <a:buBlip>
                <a:blip r:embed="rId6"/>
              </a:buBlip>
            </a:pPr>
            <a:r>
              <a:rPr lang="en-US" sz="1600" b="0" dirty="0">
                <a:latin typeface="+mn-lt"/>
              </a:rPr>
              <a:t>(1) GbE PoE LAN port for second device*</a:t>
            </a:r>
          </a:p>
          <a:p>
            <a:pPr marL="457200" indent="-457200">
              <a:lnSpc>
                <a:spcPct val="100000"/>
              </a:lnSpc>
              <a:buBlip>
                <a:blip r:embed="rId6"/>
              </a:buBlip>
            </a:pPr>
            <a:r>
              <a:rPr lang="en-US" sz="1600" b="0" dirty="0">
                <a:latin typeface="+mn-lt"/>
              </a:rPr>
              <a:t>Integrated GPS</a:t>
            </a:r>
          </a:p>
          <a:p>
            <a:pPr marL="457200" indent="-457200">
              <a:lnSpc>
                <a:spcPct val="100000"/>
              </a:lnSpc>
              <a:buBlip>
                <a:blip r:embed="rId6"/>
              </a:buBlip>
            </a:pPr>
            <a:r>
              <a:rPr lang="en-US" sz="1600" b="0" dirty="0">
                <a:latin typeface="+mn-lt"/>
              </a:rPr>
              <a:t>Detachable long-range antenna</a:t>
            </a:r>
          </a:p>
          <a:p>
            <a:pPr marL="457200" indent="-457200">
              <a:lnSpc>
                <a:spcPct val="100000"/>
              </a:lnSpc>
              <a:buBlip>
                <a:blip r:embed="rId6"/>
              </a:buBlip>
            </a:pPr>
            <a:endParaRPr lang="en-US" sz="1600" b="0" dirty="0">
              <a:latin typeface="+mn-lt"/>
            </a:endParaRPr>
          </a:p>
          <a:p>
            <a:pPr marL="457200" indent="-457200">
              <a:lnSpc>
                <a:spcPct val="100000"/>
              </a:lnSpc>
              <a:buBlip>
                <a:blip r:embed="rId6"/>
              </a:buBlip>
            </a:pPr>
            <a:endParaRPr lang="en-US" sz="1600" b="0" dirty="0">
              <a:latin typeface="+mn-lt"/>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6"/>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6"/>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a:lnSpc>
                <a:spcPct val="100000"/>
              </a:lnSpc>
            </a:pPr>
            <a:endParaRPr lang="en-US" sz="1600" b="0" dirty="0">
              <a:latin typeface="+mn-lt"/>
            </a:endParaRPr>
          </a:p>
        </p:txBody>
      </p:sp>
      <p:pic>
        <p:nvPicPr>
          <p:cNvPr id="12" name="Picture 11">
            <a:extLst>
              <a:ext uri="{FF2B5EF4-FFF2-40B4-BE49-F238E27FC236}">
                <a16:creationId xmlns:a16="http://schemas.microsoft.com/office/drawing/2014/main" id="{8861609D-7DA3-43BF-2658-D8967A7BB82A}"/>
              </a:ext>
            </a:extLst>
          </p:cNvPr>
          <p:cNvPicPr>
            <a:picLocks noChangeAspect="1"/>
          </p:cNvPicPr>
          <p:nvPr/>
        </p:nvPicPr>
        <p:blipFill>
          <a:blip r:embed="rId7"/>
          <a:stretch>
            <a:fillRect/>
          </a:stretch>
        </p:blipFill>
        <p:spPr>
          <a:xfrm>
            <a:off x="9455423" y="8149"/>
            <a:ext cx="856717" cy="765665"/>
          </a:xfrm>
          <a:prstGeom prst="rect">
            <a:avLst/>
          </a:prstGeom>
        </p:spPr>
      </p:pic>
      <p:pic>
        <p:nvPicPr>
          <p:cNvPr id="13" name="Picture 12">
            <a:extLst>
              <a:ext uri="{FF2B5EF4-FFF2-40B4-BE49-F238E27FC236}">
                <a16:creationId xmlns:a16="http://schemas.microsoft.com/office/drawing/2014/main" id="{4DC2AA47-8927-7C79-19FA-BFB46AFEA94D}"/>
              </a:ext>
            </a:extLst>
          </p:cNvPr>
          <p:cNvPicPr>
            <a:picLocks noChangeAspect="1"/>
          </p:cNvPicPr>
          <p:nvPr/>
        </p:nvPicPr>
        <p:blipFill>
          <a:blip r:embed="rId8"/>
          <a:stretch>
            <a:fillRect/>
          </a:stretch>
        </p:blipFill>
        <p:spPr>
          <a:xfrm>
            <a:off x="-66491" y="390981"/>
            <a:ext cx="5063436" cy="5063436"/>
          </a:xfrm>
          <a:prstGeom prst="rect">
            <a:avLst/>
          </a:prstGeom>
        </p:spPr>
      </p:pic>
      <p:sp>
        <p:nvSpPr>
          <p:cNvPr id="14" name="TextBox 13">
            <a:extLst>
              <a:ext uri="{FF2B5EF4-FFF2-40B4-BE49-F238E27FC236}">
                <a16:creationId xmlns:a16="http://schemas.microsoft.com/office/drawing/2014/main" id="{1C9F04BE-9055-EE6A-DDB3-3FBFC5F1D409}"/>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66218960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D0101071-5430-0F9D-CE2C-4FC98410E7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62" y="66976"/>
            <a:ext cx="1053447" cy="871602"/>
          </a:xfrm>
          <a:prstGeom prst="rect">
            <a:avLst/>
          </a:prstGeom>
        </p:spPr>
      </p:pic>
      <p:pic>
        <p:nvPicPr>
          <p:cNvPr id="12" name="Picture 11">
            <a:extLst>
              <a:ext uri="{FF2B5EF4-FFF2-40B4-BE49-F238E27FC236}">
                <a16:creationId xmlns:a16="http://schemas.microsoft.com/office/drawing/2014/main" id="{8861609D-7DA3-43BF-2658-D8967A7BB82A}"/>
              </a:ext>
            </a:extLst>
          </p:cNvPr>
          <p:cNvPicPr>
            <a:picLocks noChangeAspect="1"/>
          </p:cNvPicPr>
          <p:nvPr/>
        </p:nvPicPr>
        <p:blipFill>
          <a:blip r:embed="rId6"/>
          <a:stretch>
            <a:fillRect/>
          </a:stretch>
        </p:blipFill>
        <p:spPr>
          <a:xfrm>
            <a:off x="9455423" y="8149"/>
            <a:ext cx="856717" cy="765665"/>
          </a:xfrm>
          <a:prstGeom prst="rect">
            <a:avLst/>
          </a:prstGeom>
        </p:spPr>
      </p:pic>
      <p:sp>
        <p:nvSpPr>
          <p:cNvPr id="4" name="Title 1">
            <a:extLst>
              <a:ext uri="{FF2B5EF4-FFF2-40B4-BE49-F238E27FC236}">
                <a16:creationId xmlns:a16="http://schemas.microsoft.com/office/drawing/2014/main" id="{17BE895A-1629-BFA6-9960-4CAC8A02F38F}"/>
              </a:ext>
            </a:extLst>
          </p:cNvPr>
          <p:cNvSpPr>
            <a:spLocks noGrp="1"/>
          </p:cNvSpPr>
          <p:nvPr>
            <p:ph type="title"/>
          </p:nvPr>
        </p:nvSpPr>
        <p:spPr>
          <a:xfrm>
            <a:off x="1141009" y="154395"/>
            <a:ext cx="7928796" cy="876821"/>
          </a:xfrm>
        </p:spPr>
        <p:txBody>
          <a:bodyPr>
            <a:normAutofit/>
          </a:bodyPr>
          <a:lstStyle/>
          <a:p>
            <a:r>
              <a:rPr lang="en-US" sz="4400" dirty="0">
                <a:solidFill>
                  <a:srgbClr val="518EB2"/>
                </a:solidFill>
              </a:rPr>
              <a:t>Dream Machine Pro</a:t>
            </a:r>
            <a:endParaRPr lang="en-US" dirty="0">
              <a:solidFill>
                <a:srgbClr val="518EB2"/>
              </a:solidFill>
            </a:endParaRPr>
          </a:p>
        </p:txBody>
      </p:sp>
      <p:sp>
        <p:nvSpPr>
          <p:cNvPr id="6" name="Title 1">
            <a:extLst>
              <a:ext uri="{FF2B5EF4-FFF2-40B4-BE49-F238E27FC236}">
                <a16:creationId xmlns:a16="http://schemas.microsoft.com/office/drawing/2014/main" id="{D76F5818-AAFE-BCB5-D9E7-D6FA16E3FCF8}"/>
              </a:ext>
            </a:extLst>
          </p:cNvPr>
          <p:cNvSpPr txBox="1">
            <a:spLocks/>
          </p:cNvSpPr>
          <p:nvPr/>
        </p:nvSpPr>
        <p:spPr>
          <a:xfrm>
            <a:off x="1141009" y="2583162"/>
            <a:ext cx="9269816" cy="3268702"/>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dirty="0">
                <a:solidFill>
                  <a:srgbClr val="518EB2"/>
                </a:solidFill>
                <a:latin typeface="+mn-lt"/>
              </a:rPr>
              <a:t>Managed Router</a:t>
            </a:r>
          </a:p>
          <a:p>
            <a:endParaRPr lang="en-US" sz="1800" b="0" dirty="0">
              <a:latin typeface="+mn-lt"/>
            </a:endParaRPr>
          </a:p>
          <a:p>
            <a:r>
              <a:rPr lang="en-US" sz="1800" b="0" dirty="0">
                <a:latin typeface="+mn-lt"/>
              </a:rPr>
              <a:t>All-in-one, enterprise-grade UniFi OS Console and security gateway designed to host the full UniFi application suite. These enable control of Wi-Fi, Security Cameras, Phone Systems, and Door Access.</a:t>
            </a:r>
          </a:p>
          <a:p>
            <a:endParaRPr lang="en-US" sz="2000" dirty="0">
              <a:solidFill>
                <a:srgbClr val="518EB2"/>
              </a:solidFill>
              <a:latin typeface="+mn-lt"/>
            </a:endParaRPr>
          </a:p>
          <a:p>
            <a:pPr marL="457200" indent="-457200">
              <a:lnSpc>
                <a:spcPct val="100000"/>
              </a:lnSpc>
              <a:buBlip>
                <a:blip r:embed="rId7"/>
              </a:buBlip>
            </a:pPr>
            <a:r>
              <a:rPr lang="en-US" sz="1600" b="0" dirty="0">
                <a:latin typeface="+mn-lt"/>
              </a:rPr>
              <a:t>Pre-installed UniFi Network application</a:t>
            </a:r>
          </a:p>
          <a:p>
            <a:pPr marL="457200" indent="-457200">
              <a:lnSpc>
                <a:spcPct val="100000"/>
              </a:lnSpc>
              <a:buBlip>
                <a:blip r:embed="rId7"/>
              </a:buBlip>
            </a:pPr>
            <a:r>
              <a:rPr lang="en-US" sz="1600" b="0" dirty="0">
                <a:latin typeface="+mn-lt"/>
              </a:rPr>
              <a:t>LAN ports: (8) GbE RJ45, (1) 10G SFP+</a:t>
            </a:r>
          </a:p>
          <a:p>
            <a:pPr marL="457200" indent="-457200">
              <a:lnSpc>
                <a:spcPct val="100000"/>
              </a:lnSpc>
              <a:buBlip>
                <a:blip r:embed="rId7"/>
              </a:buBlip>
            </a:pPr>
            <a:r>
              <a:rPr lang="en-US" sz="1600" b="0" dirty="0">
                <a:latin typeface="+mn-lt"/>
              </a:rPr>
              <a:t>WAN ports: (1) GbE RJ45, (1) 10G SFP+</a:t>
            </a:r>
          </a:p>
          <a:p>
            <a:pPr marL="457200" indent="-457200">
              <a:lnSpc>
                <a:spcPct val="100000"/>
              </a:lnSpc>
              <a:buBlip>
                <a:blip r:embed="rId7"/>
              </a:buBlip>
            </a:pPr>
            <a:r>
              <a:rPr lang="en-US" sz="1600" b="0" dirty="0">
                <a:latin typeface="+mn-lt"/>
              </a:rPr>
              <a:t>Threat management and traffic/client identification</a:t>
            </a:r>
          </a:p>
          <a:p>
            <a:pPr marL="457200" indent="-457200">
              <a:lnSpc>
                <a:spcPct val="100000"/>
              </a:lnSpc>
              <a:buBlip>
                <a:blip r:embed="rId7"/>
              </a:buBlip>
            </a:pPr>
            <a:r>
              <a:rPr lang="en-US" sz="1600" b="0" dirty="0">
                <a:latin typeface="+mn-lt"/>
              </a:rPr>
              <a:t>(1) 3.5" HDD bay for storing UniFi Protect recordings</a:t>
            </a:r>
          </a:p>
          <a:p>
            <a:pPr marL="457200" indent="-457200">
              <a:lnSpc>
                <a:spcPct val="100000"/>
              </a:lnSpc>
              <a:buBlip>
                <a:blip r:embed="rId7"/>
              </a:buBlip>
            </a:pPr>
            <a:endParaRPr lang="en-US" sz="1600" b="0" dirty="0">
              <a:latin typeface="+mn-lt"/>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7"/>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7"/>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a:lnSpc>
                <a:spcPct val="100000"/>
              </a:lnSpc>
            </a:pPr>
            <a:endParaRPr lang="en-US" sz="1600" b="0" dirty="0">
              <a:latin typeface="+mn-lt"/>
            </a:endParaRPr>
          </a:p>
        </p:txBody>
      </p:sp>
      <p:pic>
        <p:nvPicPr>
          <p:cNvPr id="7" name="Picture 6">
            <a:extLst>
              <a:ext uri="{FF2B5EF4-FFF2-40B4-BE49-F238E27FC236}">
                <a16:creationId xmlns:a16="http://schemas.microsoft.com/office/drawing/2014/main" id="{62767353-A6A5-03CF-4CFE-C48B6C910C7F}"/>
              </a:ext>
            </a:extLst>
          </p:cNvPr>
          <p:cNvPicPr>
            <a:picLocks noChangeAspect="1"/>
          </p:cNvPicPr>
          <p:nvPr/>
        </p:nvPicPr>
        <p:blipFill>
          <a:blip r:embed="rId8"/>
          <a:stretch>
            <a:fillRect/>
          </a:stretch>
        </p:blipFill>
        <p:spPr>
          <a:xfrm>
            <a:off x="1141009" y="1484015"/>
            <a:ext cx="9176279" cy="909717"/>
          </a:xfrm>
          <a:prstGeom prst="rect">
            <a:avLst/>
          </a:prstGeom>
        </p:spPr>
      </p:pic>
      <p:sp>
        <p:nvSpPr>
          <p:cNvPr id="8" name="TextBox 7">
            <a:extLst>
              <a:ext uri="{FF2B5EF4-FFF2-40B4-BE49-F238E27FC236}">
                <a16:creationId xmlns:a16="http://schemas.microsoft.com/office/drawing/2014/main" id="{48CDE44C-0991-019F-8291-D486029A4FEA}"/>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2118683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D0101071-5430-0F9D-CE2C-4FC98410E7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62" y="66976"/>
            <a:ext cx="1053447" cy="871602"/>
          </a:xfrm>
          <a:prstGeom prst="rect">
            <a:avLst/>
          </a:prstGeom>
        </p:spPr>
      </p:pic>
      <p:pic>
        <p:nvPicPr>
          <p:cNvPr id="12" name="Picture 11">
            <a:extLst>
              <a:ext uri="{FF2B5EF4-FFF2-40B4-BE49-F238E27FC236}">
                <a16:creationId xmlns:a16="http://schemas.microsoft.com/office/drawing/2014/main" id="{8861609D-7DA3-43BF-2658-D8967A7BB82A}"/>
              </a:ext>
            </a:extLst>
          </p:cNvPr>
          <p:cNvPicPr>
            <a:picLocks noChangeAspect="1"/>
          </p:cNvPicPr>
          <p:nvPr/>
        </p:nvPicPr>
        <p:blipFill>
          <a:blip r:embed="rId6"/>
          <a:stretch>
            <a:fillRect/>
          </a:stretch>
        </p:blipFill>
        <p:spPr>
          <a:xfrm>
            <a:off x="9455423" y="8149"/>
            <a:ext cx="856717" cy="765665"/>
          </a:xfrm>
          <a:prstGeom prst="rect">
            <a:avLst/>
          </a:prstGeom>
        </p:spPr>
      </p:pic>
      <p:sp>
        <p:nvSpPr>
          <p:cNvPr id="4" name="Title 1">
            <a:extLst>
              <a:ext uri="{FF2B5EF4-FFF2-40B4-BE49-F238E27FC236}">
                <a16:creationId xmlns:a16="http://schemas.microsoft.com/office/drawing/2014/main" id="{17BE895A-1629-BFA6-9960-4CAC8A02F38F}"/>
              </a:ext>
            </a:extLst>
          </p:cNvPr>
          <p:cNvSpPr>
            <a:spLocks noGrp="1"/>
          </p:cNvSpPr>
          <p:nvPr>
            <p:ph type="title"/>
          </p:nvPr>
        </p:nvSpPr>
        <p:spPr>
          <a:xfrm>
            <a:off x="1141009" y="154395"/>
            <a:ext cx="7928796" cy="876821"/>
          </a:xfrm>
        </p:spPr>
        <p:txBody>
          <a:bodyPr>
            <a:normAutofit/>
          </a:bodyPr>
          <a:lstStyle/>
          <a:p>
            <a:r>
              <a:rPr lang="en-US" sz="4400" dirty="0">
                <a:solidFill>
                  <a:srgbClr val="518EB2"/>
                </a:solidFill>
              </a:rPr>
              <a:t>Dream Machine Pro SE</a:t>
            </a:r>
            <a:endParaRPr lang="en-US" dirty="0">
              <a:solidFill>
                <a:srgbClr val="518EB2"/>
              </a:solidFill>
            </a:endParaRPr>
          </a:p>
        </p:txBody>
      </p:sp>
      <p:sp>
        <p:nvSpPr>
          <p:cNvPr id="2" name="Title 1">
            <a:extLst>
              <a:ext uri="{FF2B5EF4-FFF2-40B4-BE49-F238E27FC236}">
                <a16:creationId xmlns:a16="http://schemas.microsoft.com/office/drawing/2014/main" id="{9868510B-B7E0-A2F4-7DF2-13C46486E2DD}"/>
              </a:ext>
            </a:extLst>
          </p:cNvPr>
          <p:cNvSpPr txBox="1">
            <a:spLocks/>
          </p:cNvSpPr>
          <p:nvPr/>
        </p:nvSpPr>
        <p:spPr>
          <a:xfrm>
            <a:off x="1117432" y="2645683"/>
            <a:ext cx="9176279" cy="3097892"/>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dirty="0">
                <a:solidFill>
                  <a:srgbClr val="518EB2"/>
                </a:solidFill>
                <a:latin typeface="+mn-lt"/>
              </a:rPr>
              <a:t>Managed Router</a:t>
            </a:r>
          </a:p>
          <a:p>
            <a:endParaRPr lang="en-US" sz="1800" b="0" dirty="0">
              <a:latin typeface="+mn-lt"/>
            </a:endParaRPr>
          </a:p>
          <a:p>
            <a:r>
              <a:rPr lang="en-US" sz="1800" b="0" dirty="0">
                <a:latin typeface="+mn-lt"/>
              </a:rPr>
              <a:t>All-in-one, enterprise-grade UniFi OS Console and security gateway designed to host the full UniFi application suite. These enable control of Wi-Fi, Security Cameras, Phone Systems, and Door Access.</a:t>
            </a:r>
          </a:p>
          <a:p>
            <a:endParaRPr lang="en-US" sz="2000" dirty="0">
              <a:solidFill>
                <a:srgbClr val="518EB2"/>
              </a:solidFill>
              <a:latin typeface="+mn-lt"/>
            </a:endParaRPr>
          </a:p>
          <a:p>
            <a:pPr marL="457200" indent="-457200">
              <a:lnSpc>
                <a:spcPct val="100000"/>
              </a:lnSpc>
              <a:buBlip>
                <a:blip r:embed="rId7"/>
              </a:buBlip>
            </a:pPr>
            <a:r>
              <a:rPr lang="en-US" sz="1600" b="0" dirty="0">
                <a:latin typeface="+mn-lt"/>
              </a:rPr>
              <a:t>Integrated 8-port PoE Switch</a:t>
            </a:r>
          </a:p>
          <a:p>
            <a:pPr marL="457200" indent="-457200">
              <a:lnSpc>
                <a:spcPct val="100000"/>
              </a:lnSpc>
              <a:buBlip>
                <a:blip r:embed="rId7"/>
              </a:buBlip>
            </a:pPr>
            <a:r>
              <a:rPr lang="en-US" sz="1600" b="0" dirty="0">
                <a:latin typeface="+mn-lt"/>
              </a:rPr>
              <a:t>128 GB of integrated storage</a:t>
            </a:r>
          </a:p>
          <a:p>
            <a:pPr marL="457200" indent="-457200">
              <a:lnSpc>
                <a:spcPct val="100000"/>
              </a:lnSpc>
              <a:buBlip>
                <a:blip r:embed="rId7"/>
              </a:buBlip>
            </a:pPr>
            <a:r>
              <a:rPr lang="en-US" sz="1600" b="0" dirty="0">
                <a:latin typeface="+mn-lt"/>
              </a:rPr>
              <a:t>LAN ports: (8) GbE RJ45, (1) 10G SFP+</a:t>
            </a:r>
          </a:p>
          <a:p>
            <a:pPr marL="457200" indent="-457200">
              <a:lnSpc>
                <a:spcPct val="100000"/>
              </a:lnSpc>
              <a:buBlip>
                <a:blip r:embed="rId7"/>
              </a:buBlip>
            </a:pPr>
            <a:r>
              <a:rPr lang="en-US" sz="1600" b="0" dirty="0">
                <a:latin typeface="+mn-lt"/>
              </a:rPr>
              <a:t>WAN ports: (1) 2.5GbE RJ45, (1) 10G SFP+</a:t>
            </a:r>
          </a:p>
          <a:p>
            <a:pPr marL="457200" indent="-457200">
              <a:lnSpc>
                <a:spcPct val="100000"/>
              </a:lnSpc>
              <a:buBlip>
                <a:blip r:embed="rId7"/>
              </a:buBlip>
            </a:pPr>
            <a:r>
              <a:rPr lang="en-US" sz="1600" b="0" dirty="0">
                <a:latin typeface="+mn-lt"/>
              </a:rPr>
              <a:t>Threat management and traffic/client identification</a:t>
            </a:r>
          </a:p>
          <a:p>
            <a:pPr marL="457200" indent="-457200">
              <a:lnSpc>
                <a:spcPct val="100000"/>
              </a:lnSpc>
              <a:buBlip>
                <a:blip r:embed="rId7"/>
              </a:buBlip>
            </a:pPr>
            <a:r>
              <a:rPr lang="en-US" sz="1600" b="0" dirty="0">
                <a:latin typeface="+mn-lt"/>
              </a:rPr>
              <a:t>(1) 3.5" HDD bay for storing UniFi Protect recordings</a:t>
            </a:r>
          </a:p>
          <a:p>
            <a:pPr marL="457200" indent="-457200">
              <a:lnSpc>
                <a:spcPct val="100000"/>
              </a:lnSpc>
              <a:buBlip>
                <a:blip r:embed="rId7"/>
              </a:buBlip>
            </a:pPr>
            <a:endParaRPr lang="en-US" sz="1600" b="0" dirty="0">
              <a:latin typeface="+mn-lt"/>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7"/>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7"/>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a:lnSpc>
                <a:spcPct val="100000"/>
              </a:lnSpc>
            </a:pPr>
            <a:endParaRPr lang="en-US" sz="1600" b="0" dirty="0">
              <a:latin typeface="+mn-lt"/>
            </a:endParaRPr>
          </a:p>
        </p:txBody>
      </p:sp>
      <p:pic>
        <p:nvPicPr>
          <p:cNvPr id="3" name="Picture 2">
            <a:extLst>
              <a:ext uri="{FF2B5EF4-FFF2-40B4-BE49-F238E27FC236}">
                <a16:creationId xmlns:a16="http://schemas.microsoft.com/office/drawing/2014/main" id="{81D5116A-12AF-D593-A935-B0857834106B}"/>
              </a:ext>
            </a:extLst>
          </p:cNvPr>
          <p:cNvPicPr>
            <a:picLocks noChangeAspect="1"/>
          </p:cNvPicPr>
          <p:nvPr/>
        </p:nvPicPr>
        <p:blipFill>
          <a:blip r:embed="rId8"/>
          <a:stretch>
            <a:fillRect/>
          </a:stretch>
        </p:blipFill>
        <p:spPr>
          <a:xfrm>
            <a:off x="1117432" y="1546536"/>
            <a:ext cx="9176279" cy="909717"/>
          </a:xfrm>
          <a:prstGeom prst="rect">
            <a:avLst/>
          </a:prstGeom>
        </p:spPr>
      </p:pic>
      <p:sp>
        <p:nvSpPr>
          <p:cNvPr id="5" name="TextBox 4">
            <a:extLst>
              <a:ext uri="{FF2B5EF4-FFF2-40B4-BE49-F238E27FC236}">
                <a16:creationId xmlns:a16="http://schemas.microsoft.com/office/drawing/2014/main" id="{3FFAE283-66D5-6E00-8753-9D877A33424C}"/>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441494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1" name="Picture 10" descr="Logo&#10;&#10;Description automatically generated">
            <a:extLst>
              <a:ext uri="{FF2B5EF4-FFF2-40B4-BE49-F238E27FC236}">
                <a16:creationId xmlns:a16="http://schemas.microsoft.com/office/drawing/2014/main" id="{D0101071-5430-0F9D-CE2C-4FC98410E70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62" y="66976"/>
            <a:ext cx="1053447" cy="871602"/>
          </a:xfrm>
          <a:prstGeom prst="rect">
            <a:avLst/>
          </a:prstGeom>
        </p:spPr>
      </p:pic>
      <p:pic>
        <p:nvPicPr>
          <p:cNvPr id="12" name="Picture 11">
            <a:extLst>
              <a:ext uri="{FF2B5EF4-FFF2-40B4-BE49-F238E27FC236}">
                <a16:creationId xmlns:a16="http://schemas.microsoft.com/office/drawing/2014/main" id="{8861609D-7DA3-43BF-2658-D8967A7BB82A}"/>
              </a:ext>
            </a:extLst>
          </p:cNvPr>
          <p:cNvPicPr>
            <a:picLocks noChangeAspect="1"/>
          </p:cNvPicPr>
          <p:nvPr/>
        </p:nvPicPr>
        <p:blipFill>
          <a:blip r:embed="rId6"/>
          <a:stretch>
            <a:fillRect/>
          </a:stretch>
        </p:blipFill>
        <p:spPr>
          <a:xfrm>
            <a:off x="9455423" y="8149"/>
            <a:ext cx="856717" cy="765665"/>
          </a:xfrm>
          <a:prstGeom prst="rect">
            <a:avLst/>
          </a:prstGeom>
        </p:spPr>
      </p:pic>
      <p:sp>
        <p:nvSpPr>
          <p:cNvPr id="4" name="Title 1">
            <a:extLst>
              <a:ext uri="{FF2B5EF4-FFF2-40B4-BE49-F238E27FC236}">
                <a16:creationId xmlns:a16="http://schemas.microsoft.com/office/drawing/2014/main" id="{17BE895A-1629-BFA6-9960-4CAC8A02F38F}"/>
              </a:ext>
            </a:extLst>
          </p:cNvPr>
          <p:cNvSpPr>
            <a:spLocks noGrp="1"/>
          </p:cNvSpPr>
          <p:nvPr>
            <p:ph type="title"/>
          </p:nvPr>
        </p:nvSpPr>
        <p:spPr>
          <a:xfrm>
            <a:off x="1141009" y="154395"/>
            <a:ext cx="7928796" cy="876821"/>
          </a:xfrm>
        </p:spPr>
        <p:txBody>
          <a:bodyPr>
            <a:normAutofit/>
          </a:bodyPr>
          <a:lstStyle/>
          <a:p>
            <a:r>
              <a:rPr lang="en-US" sz="4400" dirty="0">
                <a:solidFill>
                  <a:srgbClr val="518EB2"/>
                </a:solidFill>
              </a:rPr>
              <a:t>Dream Wall</a:t>
            </a:r>
            <a:endParaRPr lang="en-US" dirty="0">
              <a:solidFill>
                <a:srgbClr val="518EB2"/>
              </a:solidFill>
            </a:endParaRPr>
          </a:p>
        </p:txBody>
      </p:sp>
      <p:sp>
        <p:nvSpPr>
          <p:cNvPr id="5" name="Title 1">
            <a:extLst>
              <a:ext uri="{FF2B5EF4-FFF2-40B4-BE49-F238E27FC236}">
                <a16:creationId xmlns:a16="http://schemas.microsoft.com/office/drawing/2014/main" id="{963FCE18-7273-AD70-A25F-44BA16C9146E}"/>
              </a:ext>
            </a:extLst>
          </p:cNvPr>
          <p:cNvSpPr txBox="1">
            <a:spLocks/>
          </p:cNvSpPr>
          <p:nvPr/>
        </p:nvSpPr>
        <p:spPr>
          <a:xfrm>
            <a:off x="3530471" y="773814"/>
            <a:ext cx="6899403" cy="50215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dirty="0">
                <a:solidFill>
                  <a:srgbClr val="518EB2"/>
                </a:solidFill>
                <a:latin typeface="+mn-lt"/>
              </a:rPr>
              <a:t>Managed Router</a:t>
            </a:r>
          </a:p>
          <a:p>
            <a:endParaRPr lang="en-US" sz="1800" b="0" dirty="0">
              <a:latin typeface="+mn-lt"/>
            </a:endParaRPr>
          </a:p>
          <a:p>
            <a:r>
              <a:rPr lang="en-US" sz="1800" b="0" dirty="0">
                <a:latin typeface="+mn-lt"/>
              </a:rPr>
              <a:t>Wall-mountable UniFi OS Console with a built-in security gateway, high-speed access point, network video recorder, and PoE switch. This console can host the full UniFi application suite and connect to multiple redundant power supplies.</a:t>
            </a:r>
          </a:p>
          <a:p>
            <a:endParaRPr lang="en-US" sz="2000" dirty="0">
              <a:solidFill>
                <a:srgbClr val="518EB2"/>
              </a:solidFill>
              <a:latin typeface="+mn-lt"/>
            </a:endParaRPr>
          </a:p>
          <a:p>
            <a:pPr marL="457200" indent="-457200">
              <a:lnSpc>
                <a:spcPct val="100000"/>
              </a:lnSpc>
              <a:buBlip>
                <a:blip r:embed="rId7"/>
              </a:buBlip>
            </a:pPr>
            <a:r>
              <a:rPr lang="en-US" sz="1600" b="0" dirty="0">
                <a:latin typeface="+mn-lt"/>
              </a:rPr>
              <a:t>Dual-band (2.4GHz and 5GHz) </a:t>
            </a:r>
            <a:r>
              <a:rPr lang="en-US" sz="1600" b="0" dirty="0" err="1">
                <a:latin typeface="+mn-lt"/>
              </a:rPr>
              <a:t>WiFi</a:t>
            </a:r>
            <a:r>
              <a:rPr lang="en-US" sz="1600" b="0" dirty="0">
                <a:latin typeface="+mn-lt"/>
              </a:rPr>
              <a:t> AP with a 2.7 Gbps aggregate throughput rate</a:t>
            </a:r>
          </a:p>
          <a:p>
            <a:pPr marL="457200" indent="-457200">
              <a:lnSpc>
                <a:spcPct val="100000"/>
              </a:lnSpc>
              <a:buBlip>
                <a:blip r:embed="rId7"/>
              </a:buBlip>
            </a:pPr>
            <a:r>
              <a:rPr lang="en-US" sz="1600" b="0" dirty="0">
                <a:latin typeface="+mn-lt"/>
              </a:rPr>
              <a:t>WAN ports: (1) 10G SFP+ and (1) 2.5GbE RJ45</a:t>
            </a:r>
          </a:p>
          <a:p>
            <a:pPr marL="457200" indent="-457200">
              <a:lnSpc>
                <a:spcPct val="100000"/>
              </a:lnSpc>
              <a:buBlip>
                <a:blip r:embed="rId7"/>
              </a:buBlip>
            </a:pPr>
            <a:r>
              <a:rPr lang="en-US" sz="1600" b="0" dirty="0">
                <a:latin typeface="+mn-lt"/>
              </a:rPr>
              <a:t>LAN ports: (1) 10G SFP+ and (17) GbE RJ45 LAN ports, including (4) PoE, (4) PoE+, and (4) PoE++ outputs</a:t>
            </a:r>
          </a:p>
          <a:p>
            <a:pPr marL="457200" indent="-457200">
              <a:lnSpc>
                <a:spcPct val="100000"/>
              </a:lnSpc>
              <a:buBlip>
                <a:blip r:embed="rId7"/>
              </a:buBlip>
            </a:pPr>
            <a:r>
              <a:rPr lang="en-US" sz="1600" b="0" dirty="0">
                <a:latin typeface="+mn-lt"/>
              </a:rPr>
              <a:t>128 GB of integrated storage and an additional Micro SD card slot </a:t>
            </a:r>
            <a:r>
              <a:rPr lang="en-US" sz="1600" b="0" i="1" dirty="0">
                <a:latin typeface="+mn-lt"/>
              </a:rPr>
              <a:t>(Additional memory cards must contain at least 128 GB of storage)</a:t>
            </a:r>
          </a:p>
          <a:p>
            <a:pPr marL="457200" indent="-457200">
              <a:lnSpc>
                <a:spcPct val="100000"/>
              </a:lnSpc>
              <a:buBlip>
                <a:blip r:embed="rId7"/>
              </a:buBlip>
            </a:pPr>
            <a:endParaRPr lang="en-US" sz="1600" b="0" i="1" dirty="0">
              <a:latin typeface="+mn-lt"/>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7"/>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7"/>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a:lnSpc>
                <a:spcPct val="100000"/>
              </a:lnSpc>
            </a:pPr>
            <a:endParaRPr lang="en-US" sz="1600" b="0" i="1" dirty="0">
              <a:latin typeface="+mn-lt"/>
            </a:endParaRPr>
          </a:p>
        </p:txBody>
      </p:sp>
      <p:pic>
        <p:nvPicPr>
          <p:cNvPr id="6" name="Picture 5">
            <a:extLst>
              <a:ext uri="{FF2B5EF4-FFF2-40B4-BE49-F238E27FC236}">
                <a16:creationId xmlns:a16="http://schemas.microsoft.com/office/drawing/2014/main" id="{623C875F-E378-F727-91E6-51C2994DB73F}"/>
              </a:ext>
            </a:extLst>
          </p:cNvPr>
          <p:cNvPicPr>
            <a:picLocks noChangeAspect="1"/>
          </p:cNvPicPr>
          <p:nvPr/>
        </p:nvPicPr>
        <p:blipFill>
          <a:blip r:embed="rId8"/>
          <a:stretch>
            <a:fillRect/>
          </a:stretch>
        </p:blipFill>
        <p:spPr>
          <a:xfrm>
            <a:off x="631146" y="1108414"/>
            <a:ext cx="2619741" cy="4686954"/>
          </a:xfrm>
          <a:prstGeom prst="rect">
            <a:avLst/>
          </a:prstGeom>
        </p:spPr>
      </p:pic>
      <p:sp>
        <p:nvSpPr>
          <p:cNvPr id="7" name="TextBox 6">
            <a:extLst>
              <a:ext uri="{FF2B5EF4-FFF2-40B4-BE49-F238E27FC236}">
                <a16:creationId xmlns:a16="http://schemas.microsoft.com/office/drawing/2014/main" id="{E4330AB8-53BD-9967-983B-BF03708DD947}"/>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9239490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Circle&#10;&#10;Description automatically generated">
            <a:extLst>
              <a:ext uri="{FF2B5EF4-FFF2-40B4-BE49-F238E27FC236}">
                <a16:creationId xmlns:a16="http://schemas.microsoft.com/office/drawing/2014/main" id="{25EC6EE5-828E-6E85-B4CC-9C5AB1A70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90" y="60963"/>
            <a:ext cx="1053447" cy="876857"/>
          </a:xfrm>
          <a:prstGeom prst="rect">
            <a:avLst/>
          </a:prstGeom>
        </p:spPr>
      </p:pic>
      <p:sp>
        <p:nvSpPr>
          <p:cNvPr id="3" name="Title 1">
            <a:extLst>
              <a:ext uri="{FF2B5EF4-FFF2-40B4-BE49-F238E27FC236}">
                <a16:creationId xmlns:a16="http://schemas.microsoft.com/office/drawing/2014/main" id="{99C642F9-A36D-5651-014D-25F23AE4FB3E}"/>
              </a:ext>
            </a:extLst>
          </p:cNvPr>
          <p:cNvSpPr>
            <a:spLocks noGrp="1"/>
          </p:cNvSpPr>
          <p:nvPr>
            <p:ph type="title"/>
          </p:nvPr>
        </p:nvSpPr>
        <p:spPr>
          <a:xfrm>
            <a:off x="1266979" y="116197"/>
            <a:ext cx="7928796" cy="876821"/>
          </a:xfrm>
        </p:spPr>
        <p:txBody>
          <a:bodyPr>
            <a:normAutofit/>
          </a:bodyPr>
          <a:lstStyle/>
          <a:p>
            <a:r>
              <a:rPr lang="en-US" sz="4000" dirty="0">
                <a:solidFill>
                  <a:srgbClr val="518EB2"/>
                </a:solidFill>
              </a:rPr>
              <a:t>What is a Managed Switch?</a:t>
            </a:r>
            <a:endParaRPr lang="en-US" dirty="0">
              <a:solidFill>
                <a:srgbClr val="518EB2"/>
              </a:solidFill>
            </a:endParaRPr>
          </a:p>
        </p:txBody>
      </p:sp>
      <p:sp>
        <p:nvSpPr>
          <p:cNvPr id="4" name="Title 25">
            <a:extLst>
              <a:ext uri="{FF2B5EF4-FFF2-40B4-BE49-F238E27FC236}">
                <a16:creationId xmlns:a16="http://schemas.microsoft.com/office/drawing/2014/main" id="{7B3CD99A-EDE1-003B-D3EE-F9FEF60C9EBC}"/>
              </a:ext>
            </a:extLst>
          </p:cNvPr>
          <p:cNvSpPr txBox="1">
            <a:spLocks/>
          </p:cNvSpPr>
          <p:nvPr/>
        </p:nvSpPr>
        <p:spPr>
          <a:xfrm>
            <a:off x="1676648" y="1265254"/>
            <a:ext cx="9696262" cy="953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A40C34"/>
              </a:solidFill>
              <a:effectLst/>
              <a:uLnTx/>
              <a:uFillTx/>
              <a:latin typeface="Calibri"/>
              <a:ea typeface="Open Sans" charset="0"/>
              <a:cs typeface="Open Sans" charset="0"/>
            </a:endParaRPr>
          </a:p>
        </p:txBody>
      </p:sp>
      <p:sp>
        <p:nvSpPr>
          <p:cNvPr id="5" name="TextBox 4">
            <a:extLst>
              <a:ext uri="{FF2B5EF4-FFF2-40B4-BE49-F238E27FC236}">
                <a16:creationId xmlns:a16="http://schemas.microsoft.com/office/drawing/2014/main" id="{5782F7AC-99F0-5307-56D8-8E8DAA3D0FD7}"/>
              </a:ext>
            </a:extLst>
          </p:cNvPr>
          <p:cNvSpPr txBox="1"/>
          <p:nvPr/>
        </p:nvSpPr>
        <p:spPr>
          <a:xfrm>
            <a:off x="613813" y="1273318"/>
            <a:ext cx="11246415" cy="1631216"/>
          </a:xfrm>
          <a:prstGeom prst="rect">
            <a:avLst/>
          </a:prstGeom>
          <a:noFill/>
        </p:spPr>
        <p:txBody>
          <a:bodyPr wrap="square">
            <a:spAutoFit/>
          </a:bodyPr>
          <a:lstStyle/>
          <a:p>
            <a:r>
              <a:rPr lang="en-US" sz="2400" dirty="0"/>
              <a:t>A network switch is networking hardware that connects devices on a computer network by using packet switching to receive and forward data to the destination device. A network switch is a multiport network bridge that uses MAC addresses to forward data at the data link layer of the </a:t>
            </a:r>
            <a:r>
              <a:rPr lang="en-US" sz="2800" dirty="0"/>
              <a:t>OSI model.</a:t>
            </a:r>
          </a:p>
        </p:txBody>
      </p:sp>
      <p:sp>
        <p:nvSpPr>
          <p:cNvPr id="6" name="Title 25">
            <a:extLst>
              <a:ext uri="{FF2B5EF4-FFF2-40B4-BE49-F238E27FC236}">
                <a16:creationId xmlns:a16="http://schemas.microsoft.com/office/drawing/2014/main" id="{C52EE656-FBAD-7A58-BF7A-F4B8FE506919}"/>
              </a:ext>
            </a:extLst>
          </p:cNvPr>
          <p:cNvSpPr txBox="1">
            <a:spLocks/>
          </p:cNvSpPr>
          <p:nvPr/>
        </p:nvSpPr>
        <p:spPr>
          <a:xfrm>
            <a:off x="613813" y="3195466"/>
            <a:ext cx="10515600" cy="629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400" dirty="0"/>
              <a:t>Reasons to utilize a Managed Switch:</a:t>
            </a:r>
          </a:p>
        </p:txBody>
      </p:sp>
      <p:sp>
        <p:nvSpPr>
          <p:cNvPr id="7" name="TextBox 6">
            <a:extLst>
              <a:ext uri="{FF2B5EF4-FFF2-40B4-BE49-F238E27FC236}">
                <a16:creationId xmlns:a16="http://schemas.microsoft.com/office/drawing/2014/main" id="{9C33DD43-4A5A-993D-E9B1-58BAC7CE23DB}"/>
              </a:ext>
            </a:extLst>
          </p:cNvPr>
          <p:cNvSpPr txBox="1"/>
          <p:nvPr/>
        </p:nvSpPr>
        <p:spPr>
          <a:xfrm>
            <a:off x="613813" y="3914809"/>
            <a:ext cx="8562278" cy="1323439"/>
          </a:xfrm>
          <a:prstGeom prst="rect">
            <a:avLst/>
          </a:prstGeom>
          <a:noFill/>
        </p:spPr>
        <p:txBody>
          <a:bodyPr wrap="square">
            <a:spAutoFit/>
          </a:bodyPr>
          <a:lstStyle/>
          <a:p>
            <a:pPr marL="457200" indent="-457200">
              <a:buClr>
                <a:schemeClr val="accent1"/>
              </a:buClr>
              <a:buFont typeface="Arial" panose="020B0604020202020204" pitchFamily="34" charset="0"/>
              <a:buChar char="•"/>
            </a:pPr>
            <a:r>
              <a:rPr lang="en-US" sz="2000" dirty="0">
                <a:solidFill>
                  <a:schemeClr val="accent1"/>
                </a:solidFill>
              </a:rPr>
              <a:t>PoE+ Power for Access Points &amp; IP Phones</a:t>
            </a:r>
          </a:p>
          <a:p>
            <a:pPr marL="457200" indent="-457200">
              <a:buClr>
                <a:schemeClr val="accent1"/>
              </a:buClr>
              <a:buFont typeface="Arial" panose="020B0604020202020204" pitchFamily="34" charset="0"/>
              <a:buChar char="•"/>
            </a:pPr>
            <a:r>
              <a:rPr lang="en-US" sz="2000" dirty="0">
                <a:solidFill>
                  <a:schemeClr val="accent1"/>
                </a:solidFill>
              </a:rPr>
              <a:t>Traffic Shaping (Voice)</a:t>
            </a:r>
          </a:p>
          <a:p>
            <a:pPr marL="457200" indent="-457200">
              <a:buClr>
                <a:schemeClr val="accent1"/>
              </a:buClr>
              <a:buFont typeface="Arial" panose="020B0604020202020204" pitchFamily="34" charset="0"/>
              <a:buChar char="•"/>
            </a:pPr>
            <a:r>
              <a:rPr lang="en-US" sz="2000" dirty="0">
                <a:solidFill>
                  <a:schemeClr val="accent1"/>
                </a:solidFill>
              </a:rPr>
              <a:t>Additional ports needed</a:t>
            </a:r>
          </a:p>
          <a:p>
            <a:pPr marL="457200" indent="-457200">
              <a:buClr>
                <a:schemeClr val="accent1"/>
              </a:buClr>
              <a:buFont typeface="Arial" panose="020B0604020202020204" pitchFamily="34" charset="0"/>
              <a:buChar char="•"/>
            </a:pPr>
            <a:r>
              <a:rPr lang="en-US" sz="2000" dirty="0">
                <a:solidFill>
                  <a:schemeClr val="accent1"/>
                </a:solidFill>
              </a:rPr>
              <a:t>VLAN Segmentation</a:t>
            </a:r>
          </a:p>
        </p:txBody>
      </p:sp>
      <p:sp>
        <p:nvSpPr>
          <p:cNvPr id="8" name="TextBox 7">
            <a:extLst>
              <a:ext uri="{FF2B5EF4-FFF2-40B4-BE49-F238E27FC236}">
                <a16:creationId xmlns:a16="http://schemas.microsoft.com/office/drawing/2014/main" id="{F2D6126D-B536-55AE-F0E8-C753B72E5C7B}"/>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6"/>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7"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49667298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Circle&#10;&#10;Description automatically generated">
            <a:extLst>
              <a:ext uri="{FF2B5EF4-FFF2-40B4-BE49-F238E27FC236}">
                <a16:creationId xmlns:a16="http://schemas.microsoft.com/office/drawing/2014/main" id="{25EC6EE5-828E-6E85-B4CC-9C5AB1A70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90" y="60963"/>
            <a:ext cx="1053447" cy="876857"/>
          </a:xfrm>
          <a:prstGeom prst="rect">
            <a:avLst/>
          </a:prstGeom>
        </p:spPr>
      </p:pic>
      <p:sp>
        <p:nvSpPr>
          <p:cNvPr id="11" name="TextBox 10">
            <a:extLst>
              <a:ext uri="{FF2B5EF4-FFF2-40B4-BE49-F238E27FC236}">
                <a16:creationId xmlns:a16="http://schemas.microsoft.com/office/drawing/2014/main" id="{D1BF1F3D-48DA-3B60-F57A-DE19C8ADE606}"/>
              </a:ext>
            </a:extLst>
          </p:cNvPr>
          <p:cNvSpPr txBox="1"/>
          <p:nvPr/>
        </p:nvSpPr>
        <p:spPr>
          <a:xfrm>
            <a:off x="8787979" y="200583"/>
            <a:ext cx="158650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sp>
        <p:nvSpPr>
          <p:cNvPr id="12" name="Title 1">
            <a:extLst>
              <a:ext uri="{FF2B5EF4-FFF2-40B4-BE49-F238E27FC236}">
                <a16:creationId xmlns:a16="http://schemas.microsoft.com/office/drawing/2014/main" id="{89F64EBB-98BE-2B98-BE87-7FD56CCE5C35}"/>
              </a:ext>
            </a:extLst>
          </p:cNvPr>
          <p:cNvSpPr txBox="1">
            <a:spLocks/>
          </p:cNvSpPr>
          <p:nvPr/>
        </p:nvSpPr>
        <p:spPr>
          <a:xfrm>
            <a:off x="3142837" y="3953985"/>
            <a:ext cx="6233329" cy="106039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000" dirty="0">
                <a:solidFill>
                  <a:srgbClr val="518EB2"/>
                </a:solidFill>
                <a:latin typeface="+mn-lt"/>
              </a:rPr>
              <a:t>Managed Switch</a:t>
            </a:r>
          </a:p>
          <a:p>
            <a:pPr marL="457200" indent="-457200">
              <a:buClr>
                <a:schemeClr val="accent1"/>
              </a:buClr>
              <a:buFont typeface="Arial" panose="020B0604020202020204" pitchFamily="34" charset="0"/>
              <a:buChar char="•"/>
            </a:pPr>
            <a:r>
              <a:rPr lang="en-US" sz="1800" b="0" dirty="0">
                <a:latin typeface="+mn-lt"/>
              </a:rPr>
              <a:t>(5) Gigabit Port</a:t>
            </a:r>
          </a:p>
          <a:p>
            <a:pPr marL="457200" indent="-457200">
              <a:buClr>
                <a:schemeClr val="accent1"/>
              </a:buClr>
              <a:buFont typeface="Arial" panose="020B0604020202020204" pitchFamily="34" charset="0"/>
              <a:buChar char="•"/>
            </a:pPr>
            <a:r>
              <a:rPr lang="en-US" sz="1800" b="0" dirty="0">
                <a:latin typeface="+mn-lt"/>
              </a:rPr>
              <a:t> Current edge traffic shaping switch</a:t>
            </a:r>
          </a:p>
        </p:txBody>
      </p:sp>
      <p:pic>
        <p:nvPicPr>
          <p:cNvPr id="13" name="Picture 12">
            <a:extLst>
              <a:ext uri="{FF2B5EF4-FFF2-40B4-BE49-F238E27FC236}">
                <a16:creationId xmlns:a16="http://schemas.microsoft.com/office/drawing/2014/main" id="{C3FB268C-52CD-77CF-688B-0CEA26F28181}"/>
              </a:ext>
            </a:extLst>
          </p:cNvPr>
          <p:cNvPicPr>
            <a:picLocks noChangeAspect="1"/>
          </p:cNvPicPr>
          <p:nvPr/>
        </p:nvPicPr>
        <p:blipFill>
          <a:blip r:embed="rId6"/>
          <a:stretch>
            <a:fillRect/>
          </a:stretch>
        </p:blipFill>
        <p:spPr>
          <a:xfrm>
            <a:off x="8833709" y="504690"/>
            <a:ext cx="1495046" cy="214805"/>
          </a:xfrm>
          <a:prstGeom prst="rect">
            <a:avLst/>
          </a:prstGeom>
        </p:spPr>
      </p:pic>
      <p:pic>
        <p:nvPicPr>
          <p:cNvPr id="14" name="Picture 13">
            <a:extLst>
              <a:ext uri="{FF2B5EF4-FFF2-40B4-BE49-F238E27FC236}">
                <a16:creationId xmlns:a16="http://schemas.microsoft.com/office/drawing/2014/main" id="{552F71ED-3EF8-84B5-9963-2876669DF08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142837" y="1598785"/>
            <a:ext cx="5906325" cy="1833819"/>
          </a:xfrm>
          <a:prstGeom prst="rect">
            <a:avLst/>
          </a:prstGeom>
        </p:spPr>
      </p:pic>
      <p:sp>
        <p:nvSpPr>
          <p:cNvPr id="17" name="Title 1">
            <a:extLst>
              <a:ext uri="{FF2B5EF4-FFF2-40B4-BE49-F238E27FC236}">
                <a16:creationId xmlns:a16="http://schemas.microsoft.com/office/drawing/2014/main" id="{1F43AD6E-4081-67F4-A8C3-1F0DE3BFC569}"/>
              </a:ext>
            </a:extLst>
          </p:cNvPr>
          <p:cNvSpPr>
            <a:spLocks noGrp="1"/>
          </p:cNvSpPr>
          <p:nvPr>
            <p:ph type="title"/>
          </p:nvPr>
        </p:nvSpPr>
        <p:spPr>
          <a:xfrm>
            <a:off x="1186267" y="214761"/>
            <a:ext cx="7928796" cy="876821"/>
          </a:xfrm>
        </p:spPr>
        <p:txBody>
          <a:bodyPr>
            <a:normAutofit/>
          </a:bodyPr>
          <a:lstStyle/>
          <a:p>
            <a:r>
              <a:rPr lang="en-US" sz="4000" dirty="0">
                <a:solidFill>
                  <a:srgbClr val="518EB2"/>
                </a:solidFill>
              </a:rPr>
              <a:t>GS728TP-200NAS SWITCH</a:t>
            </a:r>
            <a:endParaRPr lang="en-US" dirty="0">
              <a:solidFill>
                <a:srgbClr val="518EB2"/>
              </a:solidFill>
            </a:endParaRPr>
          </a:p>
        </p:txBody>
      </p:sp>
      <p:sp>
        <p:nvSpPr>
          <p:cNvPr id="18" name="TextBox 17">
            <a:extLst>
              <a:ext uri="{FF2B5EF4-FFF2-40B4-BE49-F238E27FC236}">
                <a16:creationId xmlns:a16="http://schemas.microsoft.com/office/drawing/2014/main" id="{EE5112B1-8FF9-DE60-0B82-50EA38DB0DCD}"/>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137674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Circle&#10;&#10;Description automatically generated">
            <a:extLst>
              <a:ext uri="{FF2B5EF4-FFF2-40B4-BE49-F238E27FC236}">
                <a16:creationId xmlns:a16="http://schemas.microsoft.com/office/drawing/2014/main" id="{25EC6EE5-828E-6E85-B4CC-9C5AB1A70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90" y="60963"/>
            <a:ext cx="1053447" cy="876857"/>
          </a:xfrm>
          <a:prstGeom prst="rect">
            <a:avLst/>
          </a:prstGeom>
        </p:spPr>
      </p:pic>
      <p:sp>
        <p:nvSpPr>
          <p:cNvPr id="10" name="Title 1">
            <a:extLst>
              <a:ext uri="{FF2B5EF4-FFF2-40B4-BE49-F238E27FC236}">
                <a16:creationId xmlns:a16="http://schemas.microsoft.com/office/drawing/2014/main" id="{E09EAD46-CD69-EF56-A478-1A524BFEBE58}"/>
              </a:ext>
            </a:extLst>
          </p:cNvPr>
          <p:cNvSpPr>
            <a:spLocks noGrp="1"/>
          </p:cNvSpPr>
          <p:nvPr>
            <p:ph type="title"/>
          </p:nvPr>
        </p:nvSpPr>
        <p:spPr>
          <a:xfrm>
            <a:off x="1260759" y="200583"/>
            <a:ext cx="7928796" cy="876821"/>
          </a:xfrm>
        </p:spPr>
        <p:txBody>
          <a:bodyPr>
            <a:normAutofit/>
          </a:bodyPr>
          <a:lstStyle/>
          <a:p>
            <a:r>
              <a:rPr lang="en-US" sz="4000" dirty="0">
                <a:solidFill>
                  <a:srgbClr val="518EB2"/>
                </a:solidFill>
              </a:rPr>
              <a:t>GS728TP-200NAS SWITCH</a:t>
            </a:r>
            <a:endParaRPr lang="en-US" dirty="0">
              <a:solidFill>
                <a:srgbClr val="518EB2"/>
              </a:solidFill>
            </a:endParaRPr>
          </a:p>
        </p:txBody>
      </p:sp>
      <p:sp>
        <p:nvSpPr>
          <p:cNvPr id="11" name="TextBox 10">
            <a:extLst>
              <a:ext uri="{FF2B5EF4-FFF2-40B4-BE49-F238E27FC236}">
                <a16:creationId xmlns:a16="http://schemas.microsoft.com/office/drawing/2014/main" id="{D1BF1F3D-48DA-3B60-F57A-DE19C8ADE606}"/>
              </a:ext>
            </a:extLst>
          </p:cNvPr>
          <p:cNvSpPr txBox="1"/>
          <p:nvPr/>
        </p:nvSpPr>
        <p:spPr>
          <a:xfrm>
            <a:off x="8787979" y="200583"/>
            <a:ext cx="158650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13" name="Picture 12">
            <a:extLst>
              <a:ext uri="{FF2B5EF4-FFF2-40B4-BE49-F238E27FC236}">
                <a16:creationId xmlns:a16="http://schemas.microsoft.com/office/drawing/2014/main" id="{C3FB268C-52CD-77CF-688B-0CEA26F28181}"/>
              </a:ext>
            </a:extLst>
          </p:cNvPr>
          <p:cNvPicPr>
            <a:picLocks noChangeAspect="1"/>
          </p:cNvPicPr>
          <p:nvPr/>
        </p:nvPicPr>
        <p:blipFill>
          <a:blip r:embed="rId6"/>
          <a:stretch>
            <a:fillRect/>
          </a:stretch>
        </p:blipFill>
        <p:spPr>
          <a:xfrm>
            <a:off x="8833709" y="504690"/>
            <a:ext cx="1495046" cy="214805"/>
          </a:xfrm>
          <a:prstGeom prst="rect">
            <a:avLst/>
          </a:prstGeom>
        </p:spPr>
      </p:pic>
      <p:pic>
        <p:nvPicPr>
          <p:cNvPr id="3" name="Picture 2">
            <a:extLst>
              <a:ext uri="{FF2B5EF4-FFF2-40B4-BE49-F238E27FC236}">
                <a16:creationId xmlns:a16="http://schemas.microsoft.com/office/drawing/2014/main" id="{38CB2045-9502-C08F-14AE-8A410111E4B1}"/>
              </a:ext>
            </a:extLst>
          </p:cNvPr>
          <p:cNvPicPr>
            <a:picLocks noChangeAspect="1"/>
          </p:cNvPicPr>
          <p:nvPr/>
        </p:nvPicPr>
        <p:blipFill>
          <a:blip r:embed="rId7"/>
          <a:stretch>
            <a:fillRect/>
          </a:stretch>
        </p:blipFill>
        <p:spPr>
          <a:xfrm>
            <a:off x="1359906" y="1741314"/>
            <a:ext cx="9472187" cy="985108"/>
          </a:xfrm>
          <a:prstGeom prst="rect">
            <a:avLst/>
          </a:prstGeom>
        </p:spPr>
      </p:pic>
      <p:sp>
        <p:nvSpPr>
          <p:cNvPr id="4" name="Title 1">
            <a:extLst>
              <a:ext uri="{FF2B5EF4-FFF2-40B4-BE49-F238E27FC236}">
                <a16:creationId xmlns:a16="http://schemas.microsoft.com/office/drawing/2014/main" id="{96BEDBCD-65F2-9C27-4942-DDF91EC30FEC}"/>
              </a:ext>
            </a:extLst>
          </p:cNvPr>
          <p:cNvSpPr txBox="1">
            <a:spLocks/>
          </p:cNvSpPr>
          <p:nvPr/>
        </p:nvSpPr>
        <p:spPr>
          <a:xfrm>
            <a:off x="1359906" y="3952989"/>
            <a:ext cx="6175746" cy="944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000" dirty="0">
                <a:solidFill>
                  <a:srgbClr val="518EB2"/>
                </a:solidFill>
                <a:latin typeface="+mn-lt"/>
              </a:rPr>
              <a:t>Managed PoE+ Switch</a:t>
            </a:r>
          </a:p>
          <a:p>
            <a:pPr marL="342900" indent="-342900">
              <a:lnSpc>
                <a:spcPct val="100000"/>
              </a:lnSpc>
              <a:buClr>
                <a:schemeClr val="accent1"/>
              </a:buClr>
              <a:buFont typeface="Arial" panose="020B0604020202020204" pitchFamily="34" charset="0"/>
              <a:buChar char="•"/>
            </a:pPr>
            <a:r>
              <a:rPr lang="en-US" sz="1800" b="0" dirty="0">
                <a:latin typeface="+mn-lt"/>
              </a:rPr>
              <a:t>(16) Gigabit RJ-45 ports</a:t>
            </a:r>
          </a:p>
          <a:p>
            <a:pPr marL="342900" indent="-342900">
              <a:lnSpc>
                <a:spcPct val="100000"/>
              </a:lnSpc>
              <a:buClr>
                <a:schemeClr val="accent1"/>
              </a:buClr>
              <a:buFont typeface="Arial" panose="020B0604020202020204" pitchFamily="34" charset="0"/>
              <a:buChar char="•"/>
            </a:pPr>
            <a:r>
              <a:rPr lang="en-US" sz="1800" b="0" dirty="0">
                <a:latin typeface="+mn-lt"/>
              </a:rPr>
              <a:t>(4) Gigabit SFP ports</a:t>
            </a:r>
          </a:p>
        </p:txBody>
      </p:sp>
      <p:sp>
        <p:nvSpPr>
          <p:cNvPr id="5" name="TextBox 4">
            <a:extLst>
              <a:ext uri="{FF2B5EF4-FFF2-40B4-BE49-F238E27FC236}">
                <a16:creationId xmlns:a16="http://schemas.microsoft.com/office/drawing/2014/main" id="{9C0EC14C-123E-0F85-C08C-6AB5589F92D1}"/>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6787562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Circle&#10;&#10;Description automatically generated">
            <a:extLst>
              <a:ext uri="{FF2B5EF4-FFF2-40B4-BE49-F238E27FC236}">
                <a16:creationId xmlns:a16="http://schemas.microsoft.com/office/drawing/2014/main" id="{25EC6EE5-828E-6E85-B4CC-9C5AB1A70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90" y="60963"/>
            <a:ext cx="1053447" cy="876857"/>
          </a:xfrm>
          <a:prstGeom prst="rect">
            <a:avLst/>
          </a:prstGeom>
        </p:spPr>
      </p:pic>
      <p:sp>
        <p:nvSpPr>
          <p:cNvPr id="11" name="TextBox 10">
            <a:extLst>
              <a:ext uri="{FF2B5EF4-FFF2-40B4-BE49-F238E27FC236}">
                <a16:creationId xmlns:a16="http://schemas.microsoft.com/office/drawing/2014/main" id="{D1BF1F3D-48DA-3B60-F57A-DE19C8ADE606}"/>
              </a:ext>
            </a:extLst>
          </p:cNvPr>
          <p:cNvSpPr txBox="1"/>
          <p:nvPr/>
        </p:nvSpPr>
        <p:spPr>
          <a:xfrm>
            <a:off x="9084071" y="69948"/>
            <a:ext cx="158650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7" name="Picture 6">
            <a:extLst>
              <a:ext uri="{FF2B5EF4-FFF2-40B4-BE49-F238E27FC236}">
                <a16:creationId xmlns:a16="http://schemas.microsoft.com/office/drawing/2014/main" id="{4BB156CD-A985-DE61-3AA3-2F179DBCA9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25886" y="354857"/>
            <a:ext cx="1154734" cy="339992"/>
          </a:xfrm>
          <a:prstGeom prst="rect">
            <a:avLst/>
          </a:prstGeom>
        </p:spPr>
      </p:pic>
      <p:sp>
        <p:nvSpPr>
          <p:cNvPr id="8" name="Title 1">
            <a:extLst>
              <a:ext uri="{FF2B5EF4-FFF2-40B4-BE49-F238E27FC236}">
                <a16:creationId xmlns:a16="http://schemas.microsoft.com/office/drawing/2014/main" id="{EAA56106-9276-2191-1030-E29E2ED76C2A}"/>
              </a:ext>
            </a:extLst>
          </p:cNvPr>
          <p:cNvSpPr>
            <a:spLocks noGrp="1"/>
          </p:cNvSpPr>
          <p:nvPr>
            <p:ph type="title"/>
          </p:nvPr>
        </p:nvSpPr>
        <p:spPr>
          <a:xfrm>
            <a:off x="1226183" y="189278"/>
            <a:ext cx="7928796" cy="876821"/>
          </a:xfrm>
        </p:spPr>
        <p:txBody>
          <a:bodyPr>
            <a:normAutofit/>
          </a:bodyPr>
          <a:lstStyle/>
          <a:p>
            <a:r>
              <a:rPr lang="en-US" sz="4000" dirty="0">
                <a:solidFill>
                  <a:srgbClr val="518EB2"/>
                </a:solidFill>
              </a:rPr>
              <a:t>PoE+ ES-8-150W SWITCH</a:t>
            </a:r>
            <a:endParaRPr lang="en-US" dirty="0">
              <a:solidFill>
                <a:srgbClr val="518EB2"/>
              </a:solidFill>
            </a:endParaRPr>
          </a:p>
        </p:txBody>
      </p:sp>
      <p:pic>
        <p:nvPicPr>
          <p:cNvPr id="9" name="Picture 8">
            <a:extLst>
              <a:ext uri="{FF2B5EF4-FFF2-40B4-BE49-F238E27FC236}">
                <a16:creationId xmlns:a16="http://schemas.microsoft.com/office/drawing/2014/main" id="{DE560941-9D33-248F-64CE-A4814E218D1F}"/>
              </a:ext>
            </a:extLst>
          </p:cNvPr>
          <p:cNvPicPr>
            <a:picLocks noChangeAspect="1"/>
          </p:cNvPicPr>
          <p:nvPr/>
        </p:nvPicPr>
        <p:blipFill>
          <a:blip r:embed="rId7"/>
          <a:stretch>
            <a:fillRect/>
          </a:stretch>
        </p:blipFill>
        <p:spPr>
          <a:xfrm>
            <a:off x="2218702" y="1630555"/>
            <a:ext cx="7499893" cy="1604915"/>
          </a:xfrm>
          <a:prstGeom prst="rect">
            <a:avLst/>
          </a:prstGeom>
        </p:spPr>
      </p:pic>
      <p:sp>
        <p:nvSpPr>
          <p:cNvPr id="12" name="Title 1">
            <a:extLst>
              <a:ext uri="{FF2B5EF4-FFF2-40B4-BE49-F238E27FC236}">
                <a16:creationId xmlns:a16="http://schemas.microsoft.com/office/drawing/2014/main" id="{40037BA8-BBB5-3FA1-8C3B-2FE4667EB7FB}"/>
              </a:ext>
            </a:extLst>
          </p:cNvPr>
          <p:cNvSpPr txBox="1">
            <a:spLocks/>
          </p:cNvSpPr>
          <p:nvPr/>
        </p:nvSpPr>
        <p:spPr>
          <a:xfrm>
            <a:off x="2218702" y="3732657"/>
            <a:ext cx="6672630" cy="94454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000" dirty="0">
                <a:solidFill>
                  <a:srgbClr val="518EB2"/>
                </a:solidFill>
                <a:latin typeface="+mn-lt"/>
              </a:rPr>
              <a:t>Managed PoE+ Switch</a:t>
            </a:r>
          </a:p>
          <a:p>
            <a:pPr marL="342900" indent="-342900">
              <a:lnSpc>
                <a:spcPct val="100000"/>
              </a:lnSpc>
              <a:buClr>
                <a:schemeClr val="accent1"/>
              </a:buClr>
              <a:buFont typeface="Arial" panose="020B0604020202020204" pitchFamily="34" charset="0"/>
              <a:buChar char="•"/>
            </a:pPr>
            <a:r>
              <a:rPr lang="en-US" sz="1800" b="0" dirty="0">
                <a:latin typeface="+mn-lt"/>
              </a:rPr>
              <a:t>(8) Gigabit RJ-45 ports</a:t>
            </a:r>
          </a:p>
          <a:p>
            <a:pPr marL="342900" indent="-342900">
              <a:lnSpc>
                <a:spcPct val="100000"/>
              </a:lnSpc>
              <a:buClr>
                <a:schemeClr val="accent1"/>
              </a:buClr>
              <a:buFont typeface="Arial" panose="020B0604020202020204" pitchFamily="34" charset="0"/>
              <a:buChar char="•"/>
            </a:pPr>
            <a:r>
              <a:rPr lang="en-US" sz="1800" b="0" dirty="0">
                <a:latin typeface="+mn-lt"/>
              </a:rPr>
              <a:t>(2) Gigabit SFP ports</a:t>
            </a:r>
          </a:p>
        </p:txBody>
      </p:sp>
      <p:sp>
        <p:nvSpPr>
          <p:cNvPr id="14" name="TextBox 13">
            <a:extLst>
              <a:ext uri="{FF2B5EF4-FFF2-40B4-BE49-F238E27FC236}">
                <a16:creationId xmlns:a16="http://schemas.microsoft.com/office/drawing/2014/main" id="{68C099DF-1796-D7A7-641B-87825AE3B790}"/>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7061850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Circle&#10;&#10;Description automatically generated">
            <a:extLst>
              <a:ext uri="{FF2B5EF4-FFF2-40B4-BE49-F238E27FC236}">
                <a16:creationId xmlns:a16="http://schemas.microsoft.com/office/drawing/2014/main" id="{25EC6EE5-828E-6E85-B4CC-9C5AB1A70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90" y="60963"/>
            <a:ext cx="1053447" cy="876857"/>
          </a:xfrm>
          <a:prstGeom prst="rect">
            <a:avLst/>
          </a:prstGeom>
        </p:spPr>
      </p:pic>
      <p:sp>
        <p:nvSpPr>
          <p:cNvPr id="11" name="TextBox 10">
            <a:extLst>
              <a:ext uri="{FF2B5EF4-FFF2-40B4-BE49-F238E27FC236}">
                <a16:creationId xmlns:a16="http://schemas.microsoft.com/office/drawing/2014/main" id="{D1BF1F3D-48DA-3B60-F57A-DE19C8ADE606}"/>
              </a:ext>
            </a:extLst>
          </p:cNvPr>
          <p:cNvSpPr txBox="1"/>
          <p:nvPr/>
        </p:nvSpPr>
        <p:spPr>
          <a:xfrm>
            <a:off x="9084071" y="69948"/>
            <a:ext cx="158650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7" name="Picture 6">
            <a:extLst>
              <a:ext uri="{FF2B5EF4-FFF2-40B4-BE49-F238E27FC236}">
                <a16:creationId xmlns:a16="http://schemas.microsoft.com/office/drawing/2014/main" id="{4BB156CD-A985-DE61-3AA3-2F179DBCA9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25886" y="354857"/>
            <a:ext cx="1154734" cy="339992"/>
          </a:xfrm>
          <a:prstGeom prst="rect">
            <a:avLst/>
          </a:prstGeom>
        </p:spPr>
      </p:pic>
      <p:sp>
        <p:nvSpPr>
          <p:cNvPr id="5" name="Title 25">
            <a:extLst>
              <a:ext uri="{FF2B5EF4-FFF2-40B4-BE49-F238E27FC236}">
                <a16:creationId xmlns:a16="http://schemas.microsoft.com/office/drawing/2014/main" id="{0122C91A-96FE-D35C-88C1-735417296ECD}"/>
              </a:ext>
            </a:extLst>
          </p:cNvPr>
          <p:cNvSpPr txBox="1">
            <a:spLocks/>
          </p:cNvSpPr>
          <p:nvPr/>
        </p:nvSpPr>
        <p:spPr>
          <a:xfrm>
            <a:off x="688063" y="1152378"/>
            <a:ext cx="9696262" cy="953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A40C34"/>
              </a:solidFill>
              <a:effectLst/>
              <a:uLnTx/>
              <a:uFillTx/>
              <a:latin typeface="Calibri"/>
              <a:ea typeface="Open Sans" charset="0"/>
              <a:cs typeface="Open Sans" charset="0"/>
            </a:endParaRPr>
          </a:p>
        </p:txBody>
      </p:sp>
      <p:sp>
        <p:nvSpPr>
          <p:cNvPr id="6" name="Title 25">
            <a:extLst>
              <a:ext uri="{FF2B5EF4-FFF2-40B4-BE49-F238E27FC236}">
                <a16:creationId xmlns:a16="http://schemas.microsoft.com/office/drawing/2014/main" id="{8F5932EA-BBBF-1333-9F3C-369495C5FF9A}"/>
              </a:ext>
            </a:extLst>
          </p:cNvPr>
          <p:cNvSpPr txBox="1">
            <a:spLocks/>
          </p:cNvSpPr>
          <p:nvPr/>
        </p:nvSpPr>
        <p:spPr>
          <a:xfrm>
            <a:off x="688063" y="1152378"/>
            <a:ext cx="9696262" cy="953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A40C34"/>
              </a:solidFill>
              <a:effectLst/>
              <a:uLnTx/>
              <a:uFillTx/>
              <a:latin typeface="Calibri"/>
              <a:ea typeface="Open Sans" charset="0"/>
              <a:cs typeface="Open Sans" charset="0"/>
            </a:endParaRPr>
          </a:p>
        </p:txBody>
      </p:sp>
      <p:sp>
        <p:nvSpPr>
          <p:cNvPr id="10" name="Title 1">
            <a:extLst>
              <a:ext uri="{FF2B5EF4-FFF2-40B4-BE49-F238E27FC236}">
                <a16:creationId xmlns:a16="http://schemas.microsoft.com/office/drawing/2014/main" id="{D45A3E76-EEA2-3752-5831-2D1D085A374E}"/>
              </a:ext>
            </a:extLst>
          </p:cNvPr>
          <p:cNvSpPr txBox="1">
            <a:spLocks/>
          </p:cNvSpPr>
          <p:nvPr/>
        </p:nvSpPr>
        <p:spPr>
          <a:xfrm>
            <a:off x="1136839" y="151695"/>
            <a:ext cx="7928796" cy="876821"/>
          </a:xfrm>
          <a:prstGeom prst="rect">
            <a:avLst/>
          </a:prstGeom>
        </p:spPr>
        <p:txBody>
          <a:bodyPr>
            <a:normAutofit/>
          </a:bodyPr>
          <a:lstStyle>
            <a:lvl1pPr algn="l" defTabSz="914400" rtl="0" eaLnBrk="1" latinLnBrk="0" hangingPunct="1">
              <a:lnSpc>
                <a:spcPct val="90000"/>
              </a:lnSpc>
              <a:spcBef>
                <a:spcPct val="0"/>
              </a:spcBef>
              <a:buNone/>
              <a:defRPr sz="2400" b="1"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400" dirty="0">
                <a:solidFill>
                  <a:srgbClr val="518EB2"/>
                </a:solidFill>
              </a:rPr>
              <a:t>PoE+ ES-16-150W SWITCH</a:t>
            </a:r>
            <a:endParaRPr lang="en-US" sz="2800" dirty="0">
              <a:solidFill>
                <a:srgbClr val="518EB2"/>
              </a:solidFill>
            </a:endParaRPr>
          </a:p>
        </p:txBody>
      </p:sp>
      <p:pic>
        <p:nvPicPr>
          <p:cNvPr id="13" name="Picture 12">
            <a:extLst>
              <a:ext uri="{FF2B5EF4-FFF2-40B4-BE49-F238E27FC236}">
                <a16:creationId xmlns:a16="http://schemas.microsoft.com/office/drawing/2014/main" id="{5F747D6D-405D-DD7A-2050-A3B526807A4D}"/>
              </a:ext>
            </a:extLst>
          </p:cNvPr>
          <p:cNvPicPr>
            <a:picLocks noChangeAspect="1"/>
          </p:cNvPicPr>
          <p:nvPr/>
        </p:nvPicPr>
        <p:blipFill>
          <a:blip r:embed="rId7"/>
          <a:stretch>
            <a:fillRect/>
          </a:stretch>
        </p:blipFill>
        <p:spPr>
          <a:xfrm>
            <a:off x="1107682" y="1355032"/>
            <a:ext cx="9376682" cy="940703"/>
          </a:xfrm>
          <a:prstGeom prst="rect">
            <a:avLst/>
          </a:prstGeom>
        </p:spPr>
      </p:pic>
      <p:sp>
        <p:nvSpPr>
          <p:cNvPr id="14" name="Title 1">
            <a:extLst>
              <a:ext uri="{FF2B5EF4-FFF2-40B4-BE49-F238E27FC236}">
                <a16:creationId xmlns:a16="http://schemas.microsoft.com/office/drawing/2014/main" id="{5034FBE0-B954-8217-6147-40C9E3B04F33}"/>
              </a:ext>
            </a:extLst>
          </p:cNvPr>
          <p:cNvSpPr txBox="1">
            <a:spLocks/>
          </p:cNvSpPr>
          <p:nvPr/>
        </p:nvSpPr>
        <p:spPr>
          <a:xfrm>
            <a:off x="1107682" y="2563834"/>
            <a:ext cx="4083443" cy="257966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000" dirty="0">
                <a:solidFill>
                  <a:srgbClr val="518EB2"/>
                </a:solidFill>
                <a:latin typeface="+mn-lt"/>
              </a:rPr>
              <a:t>Managed PoE+ Switch</a:t>
            </a:r>
          </a:p>
          <a:p>
            <a:pPr marL="342900" indent="-342900">
              <a:lnSpc>
                <a:spcPct val="100000"/>
              </a:lnSpc>
              <a:buBlip>
                <a:blip r:embed="rId8"/>
              </a:buBlip>
            </a:pPr>
            <a:r>
              <a:rPr lang="en-US" sz="1800" b="0" dirty="0">
                <a:latin typeface="+mn-lt"/>
              </a:rPr>
              <a:t>(16) Gigabit RJ-45 ports</a:t>
            </a:r>
          </a:p>
          <a:p>
            <a:pPr marL="342900" indent="-342900">
              <a:lnSpc>
                <a:spcPct val="100000"/>
              </a:lnSpc>
              <a:buBlip>
                <a:blip r:embed="rId8"/>
              </a:buBlip>
            </a:pPr>
            <a:r>
              <a:rPr lang="en-US" sz="1800" b="0" dirty="0">
                <a:latin typeface="+mn-lt"/>
              </a:rPr>
              <a:t>(2) Gigabit SFP ports</a:t>
            </a:r>
          </a:p>
          <a:p>
            <a:pPr marL="342900" indent="-342900">
              <a:lnSpc>
                <a:spcPct val="100000"/>
              </a:lnSpc>
              <a:buBlip>
                <a:blip r:embed="rId8"/>
              </a:buBlip>
            </a:pPr>
            <a:endParaRPr lang="en-US" sz="1800" b="0" dirty="0">
              <a:latin typeface="+mn-lt"/>
            </a:endParaRPr>
          </a:p>
          <a:p>
            <a:pPr>
              <a:lnSpc>
                <a:spcPct val="100000"/>
              </a:lnSpc>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8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800" b="0" i="0" u="none" strike="noStrike" kern="1200" cap="none" spc="0" normalizeH="0" baseline="0" noProof="0" dirty="0" err="1">
                <a:ln>
                  <a:noFill/>
                </a:ln>
                <a:effectLst/>
                <a:uLnTx/>
                <a:uFillTx/>
                <a:latin typeface="Open Sans"/>
                <a:ea typeface="Open Sans" charset="0"/>
                <a:cs typeface="Open Sans" charset="0"/>
              </a:rPr>
              <a:t>TSaaS</a:t>
            </a:r>
            <a:r>
              <a:rPr kumimoji="0" lang="en-US" sz="1800" b="0" i="0" u="none" strike="noStrike" kern="1200" cap="none" spc="0" normalizeH="0" baseline="0" noProof="0" dirty="0">
                <a:ln>
                  <a:noFill/>
                </a:ln>
                <a:effectLst/>
                <a:uLnTx/>
                <a:uFillTx/>
                <a:latin typeface="Open Sans"/>
                <a:ea typeface="Open Sans" charset="0"/>
                <a:cs typeface="Open Sans" charset="0"/>
              </a:rPr>
              <a:t> only offering</a:t>
            </a:r>
          </a:p>
          <a:p>
            <a:pPr>
              <a:lnSpc>
                <a:spcPct val="100000"/>
              </a:lnSpc>
            </a:pPr>
            <a:endParaRPr lang="en-US" sz="1800" b="0" dirty="0">
              <a:latin typeface="+mn-lt"/>
            </a:endParaRPr>
          </a:p>
        </p:txBody>
      </p:sp>
      <p:sp>
        <p:nvSpPr>
          <p:cNvPr id="15" name="TextBox 14">
            <a:extLst>
              <a:ext uri="{FF2B5EF4-FFF2-40B4-BE49-F238E27FC236}">
                <a16:creationId xmlns:a16="http://schemas.microsoft.com/office/drawing/2014/main" id="{41ED1260-D633-A95E-4695-15E95144759D}"/>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655881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2" name="Rectangle 1">
            <a:extLst>
              <a:ext uri="{FF2B5EF4-FFF2-40B4-BE49-F238E27FC236}">
                <a16:creationId xmlns:a16="http://schemas.microsoft.com/office/drawing/2014/main" id="{A07174F8-9AF5-3FFC-DBE4-99048E81427F}"/>
              </a:ext>
            </a:extLst>
          </p:cNvPr>
          <p:cNvSpPr/>
          <p:nvPr/>
        </p:nvSpPr>
        <p:spPr>
          <a:xfrm>
            <a:off x="3284648" y="2153958"/>
            <a:ext cx="8559534" cy="3608017"/>
          </a:xfrm>
          <a:prstGeom prst="rect">
            <a:avLst/>
          </a:prstGeom>
          <a:solidFill>
            <a:schemeClr val="bg1"/>
          </a:solidFill>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1">
            <a:extLst>
              <a:ext uri="{FF2B5EF4-FFF2-40B4-BE49-F238E27FC236}">
                <a16:creationId xmlns:a16="http://schemas.microsoft.com/office/drawing/2014/main" id="{91E173E9-F0AF-B94C-CD9C-6E0468D1457E}"/>
              </a:ext>
            </a:extLst>
          </p:cNvPr>
          <p:cNvSpPr>
            <a:spLocks noGrp="1"/>
          </p:cNvSpPr>
          <p:nvPr>
            <p:ph type="title"/>
          </p:nvPr>
        </p:nvSpPr>
        <p:spPr>
          <a:xfrm>
            <a:off x="4167673" y="191729"/>
            <a:ext cx="6043430" cy="510411"/>
          </a:xfrm>
        </p:spPr>
        <p:txBody>
          <a:bodyPr>
            <a:normAutofit fontScale="90000"/>
          </a:bodyPr>
          <a:lstStyle/>
          <a:p>
            <a:r>
              <a:rPr lang="en-US" sz="4000" dirty="0">
                <a:solidFill>
                  <a:srgbClr val="518EB2"/>
                </a:solidFill>
                <a:latin typeface="+mn-lt"/>
              </a:rPr>
              <a:t>Bandwidth Aggregation</a:t>
            </a:r>
            <a:endParaRPr lang="en-US" sz="4000" dirty="0">
              <a:solidFill>
                <a:srgbClr val="518EB2"/>
              </a:solidFill>
            </a:endParaRPr>
          </a:p>
        </p:txBody>
      </p:sp>
      <p:sp>
        <p:nvSpPr>
          <p:cNvPr id="4" name="TextBox 3">
            <a:extLst>
              <a:ext uri="{FF2B5EF4-FFF2-40B4-BE49-F238E27FC236}">
                <a16:creationId xmlns:a16="http://schemas.microsoft.com/office/drawing/2014/main" id="{978EE250-5B1C-F552-2F93-62929855D001}"/>
              </a:ext>
            </a:extLst>
          </p:cNvPr>
          <p:cNvSpPr txBox="1"/>
          <p:nvPr/>
        </p:nvSpPr>
        <p:spPr>
          <a:xfrm>
            <a:off x="340129" y="1256642"/>
            <a:ext cx="11203240" cy="707886"/>
          </a:xfrm>
          <a:prstGeom prst="rect">
            <a:avLst/>
          </a:prstGeom>
          <a:noFill/>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dirty="0">
                <a:ln>
                  <a:noFill/>
                </a:ln>
                <a:solidFill>
                  <a:srgbClr val="518EB2"/>
                </a:solidFill>
                <a:effectLst/>
                <a:uLnTx/>
                <a:uFillTx/>
                <a:latin typeface="+mj-lt"/>
              </a:rPr>
              <a:t>BullsEye has partnerships with over 150 underlying providers.  Enabling best options for delivering the needed bandwidth at locations all over the United States. </a:t>
            </a:r>
          </a:p>
        </p:txBody>
      </p:sp>
      <p:sp>
        <p:nvSpPr>
          <p:cNvPr id="5" name="TextBox 4">
            <a:extLst>
              <a:ext uri="{FF2B5EF4-FFF2-40B4-BE49-F238E27FC236}">
                <a16:creationId xmlns:a16="http://schemas.microsoft.com/office/drawing/2014/main" id="{A30CB8E2-9967-884E-B872-352031C59F41}"/>
              </a:ext>
            </a:extLst>
          </p:cNvPr>
          <p:cNvSpPr txBox="1"/>
          <p:nvPr/>
        </p:nvSpPr>
        <p:spPr>
          <a:xfrm>
            <a:off x="527979" y="2153958"/>
            <a:ext cx="2892675" cy="3554819"/>
          </a:xfrm>
          <a:prstGeom prst="rect">
            <a:avLst/>
          </a:prstGeom>
          <a:noFill/>
        </p:spPr>
        <p:txBody>
          <a:bodyPr wrap="square">
            <a:spAutoFit/>
          </a:bodyPr>
          <a:lstStyle/>
          <a:p>
            <a:pPr marL="457200" marR="0" lvl="0" indent="-45720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800" b="0" i="0" u="none" strike="noStrike" kern="0" cap="none" spc="0" normalizeH="0" baseline="0" noProof="0" dirty="0">
                <a:ln>
                  <a:noFill/>
                </a:ln>
                <a:solidFill>
                  <a:srgbClr val="121D00"/>
                </a:solidFill>
                <a:effectLst/>
                <a:uLnTx/>
                <a:uFillTx/>
              </a:rPr>
              <a:t>T1</a:t>
            </a:r>
          </a:p>
          <a:p>
            <a:pPr marL="457200" marR="0" lvl="0" indent="-45720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800" b="0" i="0" u="none" strike="noStrike" kern="0" cap="none" spc="0" normalizeH="0" baseline="0" noProof="0" dirty="0">
                <a:ln>
                  <a:noFill/>
                </a:ln>
                <a:solidFill>
                  <a:srgbClr val="121D00"/>
                </a:solidFill>
                <a:effectLst/>
                <a:uLnTx/>
                <a:uFillTx/>
              </a:rPr>
              <a:t>Fiber Optic lines</a:t>
            </a:r>
          </a:p>
          <a:p>
            <a:pPr marL="457200" marR="0" lvl="0" indent="-45720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800" b="0" i="0" u="none" strike="noStrike" kern="0" cap="none" spc="0" normalizeH="0" baseline="0" noProof="0" dirty="0">
                <a:ln>
                  <a:noFill/>
                </a:ln>
                <a:solidFill>
                  <a:srgbClr val="121D00"/>
                </a:solidFill>
                <a:effectLst/>
                <a:uLnTx/>
                <a:uFillTx/>
              </a:rPr>
              <a:t>EOC </a:t>
            </a:r>
          </a:p>
          <a:p>
            <a:pPr marL="457200" marR="0" lvl="0" indent="-45720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800" b="0" i="0" u="none" strike="noStrike" kern="0" cap="none" spc="0" normalizeH="0" baseline="0" noProof="0" dirty="0">
                <a:ln>
                  <a:noFill/>
                </a:ln>
                <a:solidFill>
                  <a:srgbClr val="121D00"/>
                </a:solidFill>
                <a:effectLst/>
                <a:uLnTx/>
                <a:uFillTx/>
              </a:rPr>
              <a:t>DSL</a:t>
            </a:r>
          </a:p>
          <a:p>
            <a:pPr marL="457200" marR="0" lvl="0" indent="-45720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800" b="0" i="0" u="none" strike="noStrike" kern="0" cap="none" spc="0" normalizeH="0" baseline="0" noProof="0" dirty="0">
                <a:ln>
                  <a:noFill/>
                </a:ln>
                <a:solidFill>
                  <a:srgbClr val="121D00"/>
                </a:solidFill>
                <a:effectLst/>
                <a:uLnTx/>
                <a:uFillTx/>
              </a:rPr>
              <a:t>Cable</a:t>
            </a:r>
          </a:p>
          <a:p>
            <a:pPr marL="457200" marR="0" lvl="0" indent="-45720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800" b="0" i="0" u="none" strike="noStrike" kern="0" cap="none" spc="0" normalizeH="0" baseline="0" noProof="0" dirty="0">
                <a:ln>
                  <a:noFill/>
                </a:ln>
                <a:solidFill>
                  <a:srgbClr val="121D00"/>
                </a:solidFill>
                <a:effectLst/>
                <a:uLnTx/>
                <a:uFillTx/>
              </a:rPr>
              <a:t>Fios</a:t>
            </a:r>
          </a:p>
          <a:p>
            <a:pPr marL="457200" marR="0" lvl="0" indent="-45720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800" b="0" i="0" u="none" strike="noStrike" kern="0" cap="none" spc="0" normalizeH="0" baseline="0" noProof="0" dirty="0">
                <a:ln>
                  <a:noFill/>
                </a:ln>
                <a:solidFill>
                  <a:srgbClr val="121D00"/>
                </a:solidFill>
                <a:effectLst/>
                <a:uLnTx/>
                <a:uFillTx/>
              </a:rPr>
              <a:t>AT&amp;T U-Verse</a:t>
            </a:r>
          </a:p>
          <a:p>
            <a:pPr marL="457200" marR="0" lvl="0" indent="-45720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800" b="0" i="0" u="none" strike="noStrike" kern="0" cap="none" spc="0" normalizeH="0" baseline="0" noProof="0" dirty="0">
                <a:ln>
                  <a:noFill/>
                </a:ln>
                <a:solidFill>
                  <a:srgbClr val="121D00"/>
                </a:solidFill>
                <a:effectLst/>
                <a:uLnTx/>
                <a:uFillTx/>
              </a:rPr>
              <a:t>Microwave (WISPs)</a:t>
            </a:r>
          </a:p>
          <a:p>
            <a:pPr marL="457200" marR="0" lvl="0" indent="-45720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800" b="0" i="0" u="none" strike="noStrike" kern="0" cap="none" spc="0" normalizeH="0" baseline="0" noProof="0" dirty="0">
                <a:ln>
                  <a:noFill/>
                </a:ln>
                <a:solidFill>
                  <a:srgbClr val="121D00"/>
                </a:solidFill>
                <a:effectLst/>
                <a:uLnTx/>
                <a:uFillTx/>
              </a:rPr>
              <a:t>LTE - all Carriers</a:t>
            </a:r>
          </a:p>
          <a:p>
            <a:pPr marL="457200" marR="0" lvl="0" indent="-457200" defTabSz="91440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800" b="0" i="0" u="none" strike="noStrike" kern="0" cap="none" spc="0" normalizeH="0" baseline="0" noProof="0" dirty="0">
                <a:ln>
                  <a:noFill/>
                </a:ln>
                <a:solidFill>
                  <a:srgbClr val="121D00"/>
                </a:solidFill>
                <a:effectLst/>
                <a:uLnTx/>
                <a:uFillTx/>
              </a:rPr>
              <a:t>Satellite </a:t>
            </a:r>
          </a:p>
        </p:txBody>
      </p:sp>
      <p:pic>
        <p:nvPicPr>
          <p:cNvPr id="6" name="Picture 5">
            <a:extLst>
              <a:ext uri="{FF2B5EF4-FFF2-40B4-BE49-F238E27FC236}">
                <a16:creationId xmlns:a16="http://schemas.microsoft.com/office/drawing/2014/main" id="{C1042D7B-D5D4-2F01-8EE4-87B06DA5B3F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88256" y="2741702"/>
            <a:ext cx="377077" cy="369333"/>
          </a:xfrm>
          <a:prstGeom prst="rect">
            <a:avLst/>
          </a:prstGeom>
        </p:spPr>
      </p:pic>
      <p:pic>
        <p:nvPicPr>
          <p:cNvPr id="7" name="Picture 6">
            <a:extLst>
              <a:ext uri="{FF2B5EF4-FFF2-40B4-BE49-F238E27FC236}">
                <a16:creationId xmlns:a16="http://schemas.microsoft.com/office/drawing/2014/main" id="{51FD2931-8FF1-2754-CC73-2344729CEB6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933468" y="4021816"/>
            <a:ext cx="1086652" cy="227626"/>
          </a:xfrm>
          <a:prstGeom prst="rect">
            <a:avLst/>
          </a:prstGeom>
        </p:spPr>
      </p:pic>
      <p:pic>
        <p:nvPicPr>
          <p:cNvPr id="8" name="Picture 7">
            <a:extLst>
              <a:ext uri="{FF2B5EF4-FFF2-40B4-BE49-F238E27FC236}">
                <a16:creationId xmlns:a16="http://schemas.microsoft.com/office/drawing/2014/main" id="{5CCBBD90-4C01-03E9-09D7-CCB596FFEA2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035152" y="4555523"/>
            <a:ext cx="883283" cy="369334"/>
          </a:xfrm>
          <a:prstGeom prst="rect">
            <a:avLst/>
          </a:prstGeom>
        </p:spPr>
      </p:pic>
      <p:sp>
        <p:nvSpPr>
          <p:cNvPr id="9" name="TextBox 8">
            <a:extLst>
              <a:ext uri="{FF2B5EF4-FFF2-40B4-BE49-F238E27FC236}">
                <a16:creationId xmlns:a16="http://schemas.microsoft.com/office/drawing/2014/main" id="{CD5355CA-C023-42DB-419C-151CF4447915}"/>
              </a:ext>
            </a:extLst>
          </p:cNvPr>
          <p:cNvSpPr txBox="1"/>
          <p:nvPr/>
        </p:nvSpPr>
        <p:spPr>
          <a:xfrm>
            <a:off x="5851582" y="2172724"/>
            <a:ext cx="3443684"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Powered by Partners like:</a:t>
            </a:r>
          </a:p>
        </p:txBody>
      </p:sp>
      <p:pic>
        <p:nvPicPr>
          <p:cNvPr id="10" name="Picture 2" descr="Kinetic logo.">
            <a:extLst>
              <a:ext uri="{FF2B5EF4-FFF2-40B4-BE49-F238E27FC236}">
                <a16:creationId xmlns:a16="http://schemas.microsoft.com/office/drawing/2014/main" id="{1CE6F842-03F0-A2C4-441D-1783EEF82357}"/>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0000594" y="3416428"/>
            <a:ext cx="1155963" cy="3802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C28B8112-FEEE-57F3-2D32-88194BA2A264}"/>
              </a:ext>
            </a:extLst>
          </p:cNvPr>
          <p:cNvPicPr>
            <a:picLocks noChangeAspect="1"/>
          </p:cNvPicPr>
          <p:nvPr/>
        </p:nvPicPr>
        <p:blipFill>
          <a:blip r:embed="rId9"/>
          <a:stretch>
            <a:fillRect/>
          </a:stretch>
        </p:blipFill>
        <p:spPr>
          <a:xfrm>
            <a:off x="7929242" y="5243903"/>
            <a:ext cx="1612862" cy="221770"/>
          </a:xfrm>
          <a:prstGeom prst="rect">
            <a:avLst/>
          </a:prstGeom>
        </p:spPr>
      </p:pic>
      <p:pic>
        <p:nvPicPr>
          <p:cNvPr id="12" name="Picture 8" descr="Spectrum Speed Test Review">
            <a:extLst>
              <a:ext uri="{FF2B5EF4-FFF2-40B4-BE49-F238E27FC236}">
                <a16:creationId xmlns:a16="http://schemas.microsoft.com/office/drawing/2014/main" id="{61C89E2D-4DDB-77E9-451C-9151973E5655}"/>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4048262" y="4586608"/>
            <a:ext cx="1123312" cy="30716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a:extLst>
              <a:ext uri="{FF2B5EF4-FFF2-40B4-BE49-F238E27FC236}">
                <a16:creationId xmlns:a16="http://schemas.microsoft.com/office/drawing/2014/main" id="{29C2C80B-450C-DD60-69B0-EE239C99715F}"/>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4159392" y="2787325"/>
            <a:ext cx="939446" cy="31107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10620D1D-D034-CE14-5F89-E27BCF74217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027054" y="5190470"/>
            <a:ext cx="1148242" cy="375903"/>
          </a:xfrm>
          <a:prstGeom prst="rect">
            <a:avLst/>
          </a:prstGeom>
        </p:spPr>
      </p:pic>
      <p:pic>
        <p:nvPicPr>
          <p:cNvPr id="15" name="Picture 14">
            <a:extLst>
              <a:ext uri="{FF2B5EF4-FFF2-40B4-BE49-F238E27FC236}">
                <a16:creationId xmlns:a16="http://schemas.microsoft.com/office/drawing/2014/main" id="{DF6C55CB-B1DD-3946-862C-410F2A578524}"/>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8014368" y="3421370"/>
            <a:ext cx="1379453" cy="315741"/>
          </a:xfrm>
          <a:prstGeom prst="rect">
            <a:avLst/>
          </a:prstGeom>
        </p:spPr>
      </p:pic>
      <p:pic>
        <p:nvPicPr>
          <p:cNvPr id="16" name="Picture 15">
            <a:extLst>
              <a:ext uri="{FF2B5EF4-FFF2-40B4-BE49-F238E27FC236}">
                <a16:creationId xmlns:a16="http://schemas.microsoft.com/office/drawing/2014/main" id="{B3D496AF-2EAA-74F0-6324-24C6A6AF5E3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0089784" y="5097409"/>
            <a:ext cx="993215" cy="366050"/>
          </a:xfrm>
          <a:prstGeom prst="rect">
            <a:avLst/>
          </a:prstGeom>
        </p:spPr>
      </p:pic>
      <p:pic>
        <p:nvPicPr>
          <p:cNvPr id="17" name="Picture 16">
            <a:extLst>
              <a:ext uri="{FF2B5EF4-FFF2-40B4-BE49-F238E27FC236}">
                <a16:creationId xmlns:a16="http://schemas.microsoft.com/office/drawing/2014/main" id="{7F0BBD70-8621-774B-B72C-C460E0AC9E4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9973855" y="4510941"/>
            <a:ext cx="1225072" cy="382834"/>
          </a:xfrm>
          <a:prstGeom prst="rect">
            <a:avLst/>
          </a:prstGeom>
        </p:spPr>
      </p:pic>
      <p:pic>
        <p:nvPicPr>
          <p:cNvPr id="18" name="Picture 17">
            <a:extLst>
              <a:ext uri="{FF2B5EF4-FFF2-40B4-BE49-F238E27FC236}">
                <a16:creationId xmlns:a16="http://schemas.microsoft.com/office/drawing/2014/main" id="{2DC12CB6-E474-6275-459C-BDFA20DE851A}"/>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8016678" y="3872895"/>
            <a:ext cx="1437990" cy="417018"/>
          </a:xfrm>
          <a:prstGeom prst="rect">
            <a:avLst/>
          </a:prstGeom>
        </p:spPr>
      </p:pic>
      <p:pic>
        <p:nvPicPr>
          <p:cNvPr id="19" name="Picture 18">
            <a:extLst>
              <a:ext uri="{FF2B5EF4-FFF2-40B4-BE49-F238E27FC236}">
                <a16:creationId xmlns:a16="http://schemas.microsoft.com/office/drawing/2014/main" id="{34E7D9A0-0FE6-6372-9FF4-D703CEC376B8}"/>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7955334" y="4575872"/>
            <a:ext cx="1560677" cy="328635"/>
          </a:xfrm>
          <a:prstGeom prst="rect">
            <a:avLst/>
          </a:prstGeom>
        </p:spPr>
      </p:pic>
      <p:pic>
        <p:nvPicPr>
          <p:cNvPr id="21" name="Picture 20">
            <a:extLst>
              <a:ext uri="{FF2B5EF4-FFF2-40B4-BE49-F238E27FC236}">
                <a16:creationId xmlns:a16="http://schemas.microsoft.com/office/drawing/2014/main" id="{E675C3B0-57F6-FDD4-74D5-B078D5854BDD}"/>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8112922" y="2730643"/>
            <a:ext cx="1182344" cy="380392"/>
          </a:xfrm>
          <a:prstGeom prst="rect">
            <a:avLst/>
          </a:prstGeom>
        </p:spPr>
      </p:pic>
      <p:pic>
        <p:nvPicPr>
          <p:cNvPr id="22" name="Picture 21">
            <a:extLst>
              <a:ext uri="{FF2B5EF4-FFF2-40B4-BE49-F238E27FC236}">
                <a16:creationId xmlns:a16="http://schemas.microsoft.com/office/drawing/2014/main" id="{16B13B33-7277-6B0C-EDED-3F578412B8FB}"/>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6007072" y="3244297"/>
            <a:ext cx="939446" cy="521393"/>
          </a:xfrm>
          <a:prstGeom prst="rect">
            <a:avLst/>
          </a:prstGeom>
        </p:spPr>
      </p:pic>
      <p:pic>
        <p:nvPicPr>
          <p:cNvPr id="23" name="Picture 22">
            <a:extLst>
              <a:ext uri="{FF2B5EF4-FFF2-40B4-BE49-F238E27FC236}">
                <a16:creationId xmlns:a16="http://schemas.microsoft.com/office/drawing/2014/main" id="{F406F603-30BC-C67A-986E-5FDC400DC457}"/>
              </a:ext>
            </a:extLst>
          </p:cNvPr>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4027054" y="3981346"/>
            <a:ext cx="1220817" cy="308567"/>
          </a:xfrm>
          <a:prstGeom prst="rect">
            <a:avLst/>
          </a:prstGeom>
        </p:spPr>
      </p:pic>
      <p:pic>
        <p:nvPicPr>
          <p:cNvPr id="24" name="Picture 23">
            <a:extLst>
              <a:ext uri="{FF2B5EF4-FFF2-40B4-BE49-F238E27FC236}">
                <a16:creationId xmlns:a16="http://schemas.microsoft.com/office/drawing/2014/main" id="{DF1107AE-47A6-F6F4-0C21-4C835E9B7671}"/>
              </a:ext>
            </a:extLst>
          </p:cNvPr>
          <p:cNvPicPr>
            <a:picLocks noChangeAspect="1"/>
          </p:cNvPicPr>
          <p:nvPr/>
        </p:nvPicPr>
        <p:blipFill>
          <a:blip r:embed="rId21" cstate="screen">
            <a:extLst>
              <a:ext uri="{28A0092B-C50C-407E-A947-70E740481C1C}">
                <a14:useLocalDpi xmlns:a14="http://schemas.microsoft.com/office/drawing/2010/main"/>
              </a:ext>
            </a:extLst>
          </a:blip>
          <a:stretch>
            <a:fillRect/>
          </a:stretch>
        </p:blipFill>
        <p:spPr>
          <a:xfrm>
            <a:off x="5729214" y="5190470"/>
            <a:ext cx="1648849" cy="328636"/>
          </a:xfrm>
          <a:prstGeom prst="rect">
            <a:avLst/>
          </a:prstGeom>
        </p:spPr>
      </p:pic>
      <p:pic>
        <p:nvPicPr>
          <p:cNvPr id="25" name="Picture 24">
            <a:extLst>
              <a:ext uri="{FF2B5EF4-FFF2-40B4-BE49-F238E27FC236}">
                <a16:creationId xmlns:a16="http://schemas.microsoft.com/office/drawing/2014/main" id="{B056A99D-F1B4-1B4D-AAD4-9B1BD7206EAD}"/>
              </a:ext>
            </a:extLst>
          </p:cNvPr>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10150328" y="2594045"/>
            <a:ext cx="883282" cy="552051"/>
          </a:xfrm>
          <a:prstGeom prst="rect">
            <a:avLst/>
          </a:prstGeom>
        </p:spPr>
      </p:pic>
      <p:pic>
        <p:nvPicPr>
          <p:cNvPr id="26" name="Picture 25">
            <a:extLst>
              <a:ext uri="{FF2B5EF4-FFF2-40B4-BE49-F238E27FC236}">
                <a16:creationId xmlns:a16="http://schemas.microsoft.com/office/drawing/2014/main" id="{6EAC613B-B9C6-358D-47B4-9813ED6DC934}"/>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4159392" y="3421370"/>
            <a:ext cx="939446" cy="267096"/>
          </a:xfrm>
          <a:prstGeom prst="rect">
            <a:avLst/>
          </a:prstGeom>
        </p:spPr>
      </p:pic>
      <p:pic>
        <p:nvPicPr>
          <p:cNvPr id="27" name="Picture 26">
            <a:extLst>
              <a:ext uri="{FF2B5EF4-FFF2-40B4-BE49-F238E27FC236}">
                <a16:creationId xmlns:a16="http://schemas.microsoft.com/office/drawing/2014/main" id="{9CBA8372-A586-BD96-7FFD-132730FA0ADB}"/>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0132951" y="3981346"/>
            <a:ext cx="918037" cy="382516"/>
          </a:xfrm>
          <a:prstGeom prst="rect">
            <a:avLst/>
          </a:prstGeom>
        </p:spPr>
      </p:pic>
      <p:pic>
        <p:nvPicPr>
          <p:cNvPr id="28" name="Picture 27" descr="Icon&#10;&#10;Description automatically generated">
            <a:extLst>
              <a:ext uri="{FF2B5EF4-FFF2-40B4-BE49-F238E27FC236}">
                <a16:creationId xmlns:a16="http://schemas.microsoft.com/office/drawing/2014/main" id="{1278F3CB-3AEB-47FB-F8FC-3C9356688E19}"/>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2583" y="146696"/>
            <a:ext cx="3654162" cy="790089"/>
          </a:xfrm>
          <a:prstGeom prst="rect">
            <a:avLst/>
          </a:prstGeom>
        </p:spPr>
      </p:pic>
      <p:sp>
        <p:nvSpPr>
          <p:cNvPr id="29" name="TextBox 28">
            <a:extLst>
              <a:ext uri="{FF2B5EF4-FFF2-40B4-BE49-F238E27FC236}">
                <a16:creationId xmlns:a16="http://schemas.microsoft.com/office/drawing/2014/main" id="{B2276318-11CD-F22B-3BDE-CCBD11A82B28}"/>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26"/>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27"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509648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Circle&#10;&#10;Description automatically generated">
            <a:extLst>
              <a:ext uri="{FF2B5EF4-FFF2-40B4-BE49-F238E27FC236}">
                <a16:creationId xmlns:a16="http://schemas.microsoft.com/office/drawing/2014/main" id="{25EC6EE5-828E-6E85-B4CC-9C5AB1A70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90" y="60963"/>
            <a:ext cx="1053447" cy="876857"/>
          </a:xfrm>
          <a:prstGeom prst="rect">
            <a:avLst/>
          </a:prstGeom>
        </p:spPr>
      </p:pic>
      <p:sp>
        <p:nvSpPr>
          <p:cNvPr id="11" name="TextBox 10">
            <a:extLst>
              <a:ext uri="{FF2B5EF4-FFF2-40B4-BE49-F238E27FC236}">
                <a16:creationId xmlns:a16="http://schemas.microsoft.com/office/drawing/2014/main" id="{D1BF1F3D-48DA-3B60-F57A-DE19C8ADE606}"/>
              </a:ext>
            </a:extLst>
          </p:cNvPr>
          <p:cNvSpPr txBox="1"/>
          <p:nvPr/>
        </p:nvSpPr>
        <p:spPr>
          <a:xfrm>
            <a:off x="9084071" y="69948"/>
            <a:ext cx="158650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7" name="Picture 6">
            <a:extLst>
              <a:ext uri="{FF2B5EF4-FFF2-40B4-BE49-F238E27FC236}">
                <a16:creationId xmlns:a16="http://schemas.microsoft.com/office/drawing/2014/main" id="{4BB156CD-A985-DE61-3AA3-2F179DBCA9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25886" y="354857"/>
            <a:ext cx="1154734" cy="339992"/>
          </a:xfrm>
          <a:prstGeom prst="rect">
            <a:avLst/>
          </a:prstGeom>
        </p:spPr>
      </p:pic>
      <p:sp>
        <p:nvSpPr>
          <p:cNvPr id="3" name="Title 1">
            <a:extLst>
              <a:ext uri="{FF2B5EF4-FFF2-40B4-BE49-F238E27FC236}">
                <a16:creationId xmlns:a16="http://schemas.microsoft.com/office/drawing/2014/main" id="{E4A25D34-3F78-585F-A8C2-02C0B812BF7F}"/>
              </a:ext>
            </a:extLst>
          </p:cNvPr>
          <p:cNvSpPr>
            <a:spLocks noGrp="1"/>
          </p:cNvSpPr>
          <p:nvPr>
            <p:ph type="title"/>
          </p:nvPr>
        </p:nvSpPr>
        <p:spPr>
          <a:xfrm>
            <a:off x="1140537" y="196875"/>
            <a:ext cx="7928796" cy="876821"/>
          </a:xfrm>
        </p:spPr>
        <p:txBody>
          <a:bodyPr>
            <a:normAutofit/>
          </a:bodyPr>
          <a:lstStyle/>
          <a:p>
            <a:r>
              <a:rPr lang="en-US" sz="4400" dirty="0">
                <a:solidFill>
                  <a:srgbClr val="518EB2"/>
                </a:solidFill>
              </a:rPr>
              <a:t>PoE+ ES-24-250W SWITCH</a:t>
            </a:r>
            <a:endParaRPr lang="en-US" sz="2800" dirty="0">
              <a:solidFill>
                <a:srgbClr val="518EB2"/>
              </a:solidFill>
            </a:endParaRPr>
          </a:p>
        </p:txBody>
      </p:sp>
      <p:pic>
        <p:nvPicPr>
          <p:cNvPr id="4" name="Picture 3">
            <a:extLst>
              <a:ext uri="{FF2B5EF4-FFF2-40B4-BE49-F238E27FC236}">
                <a16:creationId xmlns:a16="http://schemas.microsoft.com/office/drawing/2014/main" id="{98FB7C6E-9B85-FD5A-4CAD-CEE98458AEB4}"/>
              </a:ext>
            </a:extLst>
          </p:cNvPr>
          <p:cNvPicPr>
            <a:picLocks noChangeAspect="1"/>
          </p:cNvPicPr>
          <p:nvPr/>
        </p:nvPicPr>
        <p:blipFill>
          <a:blip r:embed="rId7"/>
          <a:stretch>
            <a:fillRect/>
          </a:stretch>
        </p:blipFill>
        <p:spPr>
          <a:xfrm>
            <a:off x="838636" y="1670932"/>
            <a:ext cx="10514728" cy="1232029"/>
          </a:xfrm>
          <a:prstGeom prst="rect">
            <a:avLst/>
          </a:prstGeom>
        </p:spPr>
      </p:pic>
      <p:sp>
        <p:nvSpPr>
          <p:cNvPr id="5" name="Title 1">
            <a:extLst>
              <a:ext uri="{FF2B5EF4-FFF2-40B4-BE49-F238E27FC236}">
                <a16:creationId xmlns:a16="http://schemas.microsoft.com/office/drawing/2014/main" id="{0310733B-523D-82D1-188C-92D9765D104E}"/>
              </a:ext>
            </a:extLst>
          </p:cNvPr>
          <p:cNvSpPr txBox="1">
            <a:spLocks/>
          </p:cNvSpPr>
          <p:nvPr/>
        </p:nvSpPr>
        <p:spPr>
          <a:xfrm>
            <a:off x="838636" y="3074222"/>
            <a:ext cx="4704914" cy="277764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000" dirty="0">
                <a:solidFill>
                  <a:srgbClr val="518EB2"/>
                </a:solidFill>
                <a:latin typeface="+mn-lt"/>
              </a:rPr>
              <a:t>Managed PoE+ Switch</a:t>
            </a:r>
          </a:p>
          <a:p>
            <a:pPr marL="342900" indent="-342900">
              <a:lnSpc>
                <a:spcPct val="100000"/>
              </a:lnSpc>
              <a:buBlip>
                <a:blip r:embed="rId8"/>
              </a:buBlip>
            </a:pPr>
            <a:r>
              <a:rPr lang="en-US" sz="1800" b="0" dirty="0">
                <a:latin typeface="+mn-lt"/>
              </a:rPr>
              <a:t>(24) Gigabit RJ-45 ports</a:t>
            </a:r>
          </a:p>
          <a:p>
            <a:pPr marL="342900" indent="-342900">
              <a:lnSpc>
                <a:spcPct val="100000"/>
              </a:lnSpc>
              <a:buBlip>
                <a:blip r:embed="rId8"/>
              </a:buBlip>
            </a:pPr>
            <a:r>
              <a:rPr lang="en-US" sz="1800" b="0" dirty="0">
                <a:latin typeface="+mn-lt"/>
              </a:rPr>
              <a:t>(2) Gigabit SFP ports</a:t>
            </a:r>
          </a:p>
          <a:p>
            <a:pPr marL="342900" indent="-342900">
              <a:lnSpc>
                <a:spcPct val="100000"/>
              </a:lnSpc>
              <a:buBlip>
                <a:blip r:embed="rId8"/>
              </a:buBlip>
            </a:pPr>
            <a:endParaRPr lang="en-US" sz="1800" b="0" dirty="0">
              <a:latin typeface="+mn-lt"/>
            </a:endParaRPr>
          </a:p>
          <a:p>
            <a:pPr>
              <a:lnSpc>
                <a:spcPct val="100000"/>
              </a:lnSpc>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8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800" b="0" i="0" u="none" strike="noStrike" kern="1200" cap="none" spc="0" normalizeH="0" baseline="0" noProof="0" dirty="0" err="1">
                <a:ln>
                  <a:noFill/>
                </a:ln>
                <a:effectLst/>
                <a:uLnTx/>
                <a:uFillTx/>
                <a:latin typeface="Open Sans"/>
                <a:ea typeface="Open Sans" charset="0"/>
                <a:cs typeface="Open Sans" charset="0"/>
              </a:rPr>
              <a:t>TSaaS</a:t>
            </a:r>
            <a:r>
              <a:rPr kumimoji="0" lang="en-US" sz="1800" b="0" i="0" u="none" strike="noStrike" kern="1200" cap="none" spc="0" normalizeH="0" baseline="0" noProof="0" dirty="0">
                <a:ln>
                  <a:noFill/>
                </a:ln>
                <a:effectLst/>
                <a:uLnTx/>
                <a:uFillTx/>
                <a:latin typeface="Open Sans"/>
                <a:ea typeface="Open Sans" charset="0"/>
                <a:cs typeface="Open Sans" charset="0"/>
              </a:rPr>
              <a:t> only offering</a:t>
            </a:r>
          </a:p>
          <a:p>
            <a:pPr>
              <a:lnSpc>
                <a:spcPct val="100000"/>
              </a:lnSpc>
            </a:pPr>
            <a:endParaRPr lang="en-US" sz="1800" b="0" dirty="0">
              <a:latin typeface="+mn-lt"/>
            </a:endParaRPr>
          </a:p>
        </p:txBody>
      </p:sp>
      <p:sp>
        <p:nvSpPr>
          <p:cNvPr id="6" name="TextBox 5">
            <a:extLst>
              <a:ext uri="{FF2B5EF4-FFF2-40B4-BE49-F238E27FC236}">
                <a16:creationId xmlns:a16="http://schemas.microsoft.com/office/drawing/2014/main" id="{EA6269B9-5C8C-2F68-D4C1-CA21B7D8A46D}"/>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360674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Circle&#10;&#10;Description automatically generated">
            <a:extLst>
              <a:ext uri="{FF2B5EF4-FFF2-40B4-BE49-F238E27FC236}">
                <a16:creationId xmlns:a16="http://schemas.microsoft.com/office/drawing/2014/main" id="{25EC6EE5-828E-6E85-B4CC-9C5AB1A70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90" y="60963"/>
            <a:ext cx="1053447" cy="876857"/>
          </a:xfrm>
          <a:prstGeom prst="rect">
            <a:avLst/>
          </a:prstGeom>
        </p:spPr>
      </p:pic>
      <p:sp>
        <p:nvSpPr>
          <p:cNvPr id="11" name="TextBox 10">
            <a:extLst>
              <a:ext uri="{FF2B5EF4-FFF2-40B4-BE49-F238E27FC236}">
                <a16:creationId xmlns:a16="http://schemas.microsoft.com/office/drawing/2014/main" id="{D1BF1F3D-48DA-3B60-F57A-DE19C8ADE606}"/>
              </a:ext>
            </a:extLst>
          </p:cNvPr>
          <p:cNvSpPr txBox="1"/>
          <p:nvPr/>
        </p:nvSpPr>
        <p:spPr>
          <a:xfrm>
            <a:off x="9084071" y="69948"/>
            <a:ext cx="158650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7" name="Picture 6">
            <a:extLst>
              <a:ext uri="{FF2B5EF4-FFF2-40B4-BE49-F238E27FC236}">
                <a16:creationId xmlns:a16="http://schemas.microsoft.com/office/drawing/2014/main" id="{4BB156CD-A985-DE61-3AA3-2F179DBCA98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225886" y="354857"/>
            <a:ext cx="1154734" cy="339992"/>
          </a:xfrm>
          <a:prstGeom prst="rect">
            <a:avLst/>
          </a:prstGeom>
        </p:spPr>
      </p:pic>
      <p:sp>
        <p:nvSpPr>
          <p:cNvPr id="3" name="Title 1">
            <a:extLst>
              <a:ext uri="{FF2B5EF4-FFF2-40B4-BE49-F238E27FC236}">
                <a16:creationId xmlns:a16="http://schemas.microsoft.com/office/drawing/2014/main" id="{359A96DB-F033-85C7-E615-3B066A8AEA2C}"/>
              </a:ext>
            </a:extLst>
          </p:cNvPr>
          <p:cNvSpPr txBox="1">
            <a:spLocks/>
          </p:cNvSpPr>
          <p:nvPr/>
        </p:nvSpPr>
        <p:spPr>
          <a:xfrm>
            <a:off x="1140537" y="197117"/>
            <a:ext cx="7928796" cy="876821"/>
          </a:xfrm>
          <a:prstGeom prst="rect">
            <a:avLst/>
          </a:prstGeom>
        </p:spPr>
        <p:txBody>
          <a:bodyPr>
            <a:normAutofit/>
          </a:bodyPr>
          <a:lstStyle>
            <a:lvl1pPr algn="l" defTabSz="914400" rtl="0" eaLnBrk="1" latinLnBrk="0" hangingPunct="1">
              <a:lnSpc>
                <a:spcPct val="90000"/>
              </a:lnSpc>
              <a:spcBef>
                <a:spcPct val="0"/>
              </a:spcBef>
              <a:buNone/>
              <a:defRPr sz="2400" b="1"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400" dirty="0">
                <a:solidFill>
                  <a:srgbClr val="518EB2"/>
                </a:solidFill>
              </a:rPr>
              <a:t>PoE+ ES-48-500W SWITCH</a:t>
            </a:r>
            <a:endParaRPr lang="en-US" sz="2800" dirty="0">
              <a:solidFill>
                <a:srgbClr val="518EB2"/>
              </a:solidFill>
            </a:endParaRPr>
          </a:p>
        </p:txBody>
      </p:sp>
      <p:sp>
        <p:nvSpPr>
          <p:cNvPr id="4" name="Title 1">
            <a:extLst>
              <a:ext uri="{FF2B5EF4-FFF2-40B4-BE49-F238E27FC236}">
                <a16:creationId xmlns:a16="http://schemas.microsoft.com/office/drawing/2014/main" id="{6D1B8BC3-94F8-BF31-91B0-F6D7EEFB0FA6}"/>
              </a:ext>
            </a:extLst>
          </p:cNvPr>
          <p:cNvSpPr txBox="1">
            <a:spLocks/>
          </p:cNvSpPr>
          <p:nvPr/>
        </p:nvSpPr>
        <p:spPr>
          <a:xfrm>
            <a:off x="1190206" y="3317792"/>
            <a:ext cx="4743869" cy="264485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000" dirty="0">
                <a:solidFill>
                  <a:srgbClr val="518EB2"/>
                </a:solidFill>
                <a:latin typeface="+mn-lt"/>
              </a:rPr>
              <a:t>Managed PoE+ Switch</a:t>
            </a:r>
          </a:p>
          <a:p>
            <a:pPr marL="342900" indent="-342900">
              <a:lnSpc>
                <a:spcPct val="100000"/>
              </a:lnSpc>
              <a:buBlip>
                <a:blip r:embed="rId7"/>
              </a:buBlip>
            </a:pPr>
            <a:r>
              <a:rPr lang="en-US" sz="1800" b="0" dirty="0">
                <a:latin typeface="+mn-lt"/>
              </a:rPr>
              <a:t>(48) Gigabit RJ-45 ports</a:t>
            </a:r>
          </a:p>
          <a:p>
            <a:pPr marL="342900" indent="-342900">
              <a:lnSpc>
                <a:spcPct val="100000"/>
              </a:lnSpc>
              <a:buBlip>
                <a:blip r:embed="rId7"/>
              </a:buBlip>
            </a:pPr>
            <a:r>
              <a:rPr lang="en-US" sz="1800" b="0" dirty="0">
                <a:latin typeface="+mn-lt"/>
              </a:rPr>
              <a:t>(2) Gigabit SFP ports</a:t>
            </a:r>
          </a:p>
          <a:p>
            <a:pPr marL="342900" indent="-342900">
              <a:lnSpc>
                <a:spcPct val="100000"/>
              </a:lnSpc>
              <a:buBlip>
                <a:blip r:embed="rId7"/>
              </a:buBlip>
            </a:pPr>
            <a:r>
              <a:rPr lang="en-US" sz="1800" b="0" dirty="0">
                <a:latin typeface="+mn-lt"/>
              </a:rPr>
              <a:t>(2) 10 Gigabit SFP Ports</a:t>
            </a:r>
          </a:p>
          <a:p>
            <a:pPr>
              <a:lnSpc>
                <a:spcPct val="100000"/>
              </a:lnSpc>
            </a:pPr>
            <a:endParaRPr lang="en-US" sz="1800" b="0" dirty="0">
              <a:latin typeface="+mn-lt"/>
            </a:endParaRPr>
          </a:p>
          <a:p>
            <a:pPr>
              <a:lnSpc>
                <a:spcPct val="100000"/>
              </a:lnSpc>
              <a:defRPr/>
            </a:pPr>
            <a:r>
              <a:rPr kumimoji="0" lang="en-US" sz="18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7"/>
              </a:buBlip>
              <a:defRPr/>
            </a:pPr>
            <a:r>
              <a:rPr kumimoji="0" lang="en-US" sz="18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7"/>
              </a:buBlip>
              <a:defRPr/>
            </a:pPr>
            <a:r>
              <a:rPr kumimoji="0" lang="en-US" sz="1800" b="0" i="0" u="none" strike="noStrike" kern="1200" cap="none" spc="0" normalizeH="0" baseline="0" noProof="0" dirty="0" err="1">
                <a:ln>
                  <a:noFill/>
                </a:ln>
                <a:effectLst/>
                <a:uLnTx/>
                <a:uFillTx/>
                <a:latin typeface="Open Sans"/>
                <a:ea typeface="Open Sans" charset="0"/>
                <a:cs typeface="Open Sans" charset="0"/>
              </a:rPr>
              <a:t>TSaaS</a:t>
            </a:r>
            <a:r>
              <a:rPr kumimoji="0" lang="en-US" sz="1800" b="0" i="0" u="none" strike="noStrike" kern="1200" cap="none" spc="0" normalizeH="0" baseline="0" noProof="0" dirty="0">
                <a:ln>
                  <a:noFill/>
                </a:ln>
                <a:effectLst/>
                <a:uLnTx/>
                <a:uFillTx/>
                <a:latin typeface="Open Sans"/>
                <a:ea typeface="Open Sans" charset="0"/>
                <a:cs typeface="Open Sans" charset="0"/>
              </a:rPr>
              <a:t> only offering</a:t>
            </a:r>
          </a:p>
          <a:p>
            <a:pPr>
              <a:lnSpc>
                <a:spcPct val="100000"/>
              </a:lnSpc>
            </a:pPr>
            <a:r>
              <a:rPr lang="en-US" sz="1800" b="0" dirty="0">
                <a:latin typeface="+mn-lt"/>
              </a:rPr>
              <a:t> </a:t>
            </a:r>
          </a:p>
        </p:txBody>
      </p:sp>
      <p:pic>
        <p:nvPicPr>
          <p:cNvPr id="5" name="Picture 4">
            <a:extLst>
              <a:ext uri="{FF2B5EF4-FFF2-40B4-BE49-F238E27FC236}">
                <a16:creationId xmlns:a16="http://schemas.microsoft.com/office/drawing/2014/main" id="{5EE35B2E-B9BE-5D2E-FE5D-58737A51285B}"/>
              </a:ext>
            </a:extLst>
          </p:cNvPr>
          <p:cNvPicPr>
            <a:picLocks noChangeAspect="1"/>
          </p:cNvPicPr>
          <p:nvPr/>
        </p:nvPicPr>
        <p:blipFill>
          <a:blip r:embed="rId8"/>
          <a:stretch>
            <a:fillRect/>
          </a:stretch>
        </p:blipFill>
        <p:spPr>
          <a:xfrm>
            <a:off x="1190206" y="1763598"/>
            <a:ext cx="9811587" cy="1436697"/>
          </a:xfrm>
          <a:prstGeom prst="rect">
            <a:avLst/>
          </a:prstGeom>
        </p:spPr>
      </p:pic>
      <p:sp>
        <p:nvSpPr>
          <p:cNvPr id="6" name="TextBox 5">
            <a:extLst>
              <a:ext uri="{FF2B5EF4-FFF2-40B4-BE49-F238E27FC236}">
                <a16:creationId xmlns:a16="http://schemas.microsoft.com/office/drawing/2014/main" id="{981F76E7-DBC3-7239-CD09-56F57B679363}"/>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6141001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Circle&#10;&#10;Description automatically generated">
            <a:extLst>
              <a:ext uri="{FF2B5EF4-FFF2-40B4-BE49-F238E27FC236}">
                <a16:creationId xmlns:a16="http://schemas.microsoft.com/office/drawing/2014/main" id="{25EC6EE5-828E-6E85-B4CC-9C5AB1A700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090" y="60963"/>
            <a:ext cx="1053447" cy="876857"/>
          </a:xfrm>
          <a:prstGeom prst="rect">
            <a:avLst/>
          </a:prstGeom>
        </p:spPr>
      </p:pic>
      <p:sp>
        <p:nvSpPr>
          <p:cNvPr id="3" name="Title 1">
            <a:extLst>
              <a:ext uri="{FF2B5EF4-FFF2-40B4-BE49-F238E27FC236}">
                <a16:creationId xmlns:a16="http://schemas.microsoft.com/office/drawing/2014/main" id="{99C642F9-A36D-5651-014D-25F23AE4FB3E}"/>
              </a:ext>
            </a:extLst>
          </p:cNvPr>
          <p:cNvSpPr>
            <a:spLocks noGrp="1"/>
          </p:cNvSpPr>
          <p:nvPr>
            <p:ph type="title"/>
          </p:nvPr>
        </p:nvSpPr>
        <p:spPr>
          <a:xfrm>
            <a:off x="1266979" y="116197"/>
            <a:ext cx="7928796" cy="876821"/>
          </a:xfrm>
        </p:spPr>
        <p:txBody>
          <a:bodyPr>
            <a:normAutofit/>
          </a:bodyPr>
          <a:lstStyle/>
          <a:p>
            <a:r>
              <a:rPr lang="en-US" sz="4000" dirty="0">
                <a:solidFill>
                  <a:srgbClr val="518EB2"/>
                </a:solidFill>
              </a:rPr>
              <a:t>What is a Managed W-Fi?</a:t>
            </a:r>
            <a:endParaRPr lang="en-US" dirty="0">
              <a:solidFill>
                <a:srgbClr val="518EB2"/>
              </a:solidFill>
            </a:endParaRPr>
          </a:p>
        </p:txBody>
      </p:sp>
      <p:sp>
        <p:nvSpPr>
          <p:cNvPr id="4" name="Title 25">
            <a:extLst>
              <a:ext uri="{FF2B5EF4-FFF2-40B4-BE49-F238E27FC236}">
                <a16:creationId xmlns:a16="http://schemas.microsoft.com/office/drawing/2014/main" id="{7B3CD99A-EDE1-003B-D3EE-F9FEF60C9EBC}"/>
              </a:ext>
            </a:extLst>
          </p:cNvPr>
          <p:cNvSpPr txBox="1">
            <a:spLocks/>
          </p:cNvSpPr>
          <p:nvPr/>
        </p:nvSpPr>
        <p:spPr>
          <a:xfrm>
            <a:off x="1676648" y="1265254"/>
            <a:ext cx="9696262" cy="953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A40C34"/>
              </a:solidFill>
              <a:effectLst/>
              <a:uLnTx/>
              <a:uFillTx/>
              <a:latin typeface="Calibri"/>
              <a:ea typeface="Open Sans" charset="0"/>
              <a:cs typeface="Open Sans" charset="0"/>
            </a:endParaRPr>
          </a:p>
        </p:txBody>
      </p:sp>
      <p:sp>
        <p:nvSpPr>
          <p:cNvPr id="5" name="TextBox 4">
            <a:extLst>
              <a:ext uri="{FF2B5EF4-FFF2-40B4-BE49-F238E27FC236}">
                <a16:creationId xmlns:a16="http://schemas.microsoft.com/office/drawing/2014/main" id="{5782F7AC-99F0-5307-56D8-8E8DAA3D0FD7}"/>
              </a:ext>
            </a:extLst>
          </p:cNvPr>
          <p:cNvSpPr txBox="1"/>
          <p:nvPr/>
        </p:nvSpPr>
        <p:spPr>
          <a:xfrm>
            <a:off x="613813" y="1311975"/>
            <a:ext cx="9901539" cy="1631216"/>
          </a:xfrm>
          <a:prstGeom prst="rect">
            <a:avLst/>
          </a:prstGeom>
          <a:noFill/>
        </p:spPr>
        <p:txBody>
          <a:bodyPr wrap="square">
            <a:spAutoFit/>
          </a:bodyPr>
          <a:lstStyle/>
          <a:p>
            <a:r>
              <a:rPr lang="en-US"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 </a:t>
            </a:r>
            <a:r>
              <a:rPr lang="en-US" sz="2000" b="0" i="0" dirty="0">
                <a:effectLst/>
                <a:latin typeface="Open Sans" panose="020B0606030504020204" pitchFamily="34" charset="0"/>
                <a:ea typeface="Open Sans" panose="020B0606030504020204" pitchFamily="34" charset="0"/>
                <a:cs typeface="Open Sans" panose="020B0606030504020204" pitchFamily="34" charset="0"/>
              </a:rPr>
              <a:t>Wi-Fi network</a:t>
            </a:r>
            <a:r>
              <a:rPr lang="en-US" sz="2000" b="0" i="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is simply an internet connection that’s shared with multiple devices in a home or business via a wireless router. The router is connected directly to your internet modem and acts as a hub to broadcast the internet signal to all your Wi-Fi enabled devices. This gives you flexibility to stay connected to the internet as long as you’re within your network coverage area.</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25">
            <a:extLst>
              <a:ext uri="{FF2B5EF4-FFF2-40B4-BE49-F238E27FC236}">
                <a16:creationId xmlns:a16="http://schemas.microsoft.com/office/drawing/2014/main" id="{C52EE656-FBAD-7A58-BF7A-F4B8FE506919}"/>
              </a:ext>
            </a:extLst>
          </p:cNvPr>
          <p:cNvSpPr txBox="1">
            <a:spLocks/>
          </p:cNvSpPr>
          <p:nvPr/>
        </p:nvSpPr>
        <p:spPr>
          <a:xfrm>
            <a:off x="613813" y="3195466"/>
            <a:ext cx="10515600" cy="62953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400" dirty="0">
                <a:solidFill>
                  <a:srgbClr val="518EB2"/>
                </a:solidFill>
              </a:rPr>
              <a:t>Reasons to utilize a Managed Wi-Fi:</a:t>
            </a:r>
          </a:p>
        </p:txBody>
      </p:sp>
      <p:sp>
        <p:nvSpPr>
          <p:cNvPr id="8" name="TextBox 7">
            <a:extLst>
              <a:ext uri="{FF2B5EF4-FFF2-40B4-BE49-F238E27FC236}">
                <a16:creationId xmlns:a16="http://schemas.microsoft.com/office/drawing/2014/main" id="{F2D6126D-B536-55AE-F0E8-C753B72E5C7B}"/>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6"/>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7"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
        <p:nvSpPr>
          <p:cNvPr id="10" name="TextBox 9">
            <a:extLst>
              <a:ext uri="{FF2B5EF4-FFF2-40B4-BE49-F238E27FC236}">
                <a16:creationId xmlns:a16="http://schemas.microsoft.com/office/drawing/2014/main" id="{EE493116-93E4-305C-F2B6-F0921F770F91}"/>
              </a:ext>
            </a:extLst>
          </p:cNvPr>
          <p:cNvSpPr txBox="1"/>
          <p:nvPr/>
        </p:nvSpPr>
        <p:spPr>
          <a:xfrm>
            <a:off x="613813" y="3919476"/>
            <a:ext cx="8562278" cy="1015663"/>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Tx/>
              <a:buBlip>
                <a:blip r:embed="rId8"/>
              </a:buBlip>
              <a:tabLst/>
              <a:defRPr/>
            </a:pPr>
            <a:r>
              <a:rPr kumimoji="0" lang="en-US" sz="2000" b="0" i="0" u="none" strike="noStrike" kern="1200" cap="none" spc="0" normalizeH="0" baseline="0" noProof="0" dirty="0">
                <a:ln>
                  <a:noFill/>
                </a:ln>
                <a:effectLst/>
                <a:uLnTx/>
                <a:uFillTx/>
                <a:latin typeface="Open Sans"/>
                <a:ea typeface="+mn-ea"/>
                <a:cs typeface="+mn-cs"/>
              </a:rPr>
              <a:t>Have limited staff</a:t>
            </a:r>
          </a:p>
          <a:p>
            <a:pPr marL="457200" marR="0" lvl="0" indent="-457200" algn="l" defTabSz="914400" rtl="0" eaLnBrk="1" fontAlgn="auto" latinLnBrk="0" hangingPunct="1">
              <a:lnSpc>
                <a:spcPct val="100000"/>
              </a:lnSpc>
              <a:spcBef>
                <a:spcPts val="0"/>
              </a:spcBef>
              <a:spcAft>
                <a:spcPts val="0"/>
              </a:spcAft>
              <a:buClrTx/>
              <a:buSzTx/>
              <a:buFontTx/>
              <a:buBlip>
                <a:blip r:embed="rId8"/>
              </a:buBlip>
              <a:tabLst/>
              <a:defRPr/>
            </a:pPr>
            <a:r>
              <a:rPr kumimoji="0" lang="en-US" sz="2000" b="0" i="0" u="none" strike="noStrike" kern="1200" cap="none" spc="0" normalizeH="0" baseline="0" noProof="0" dirty="0">
                <a:ln>
                  <a:noFill/>
                </a:ln>
                <a:effectLst/>
                <a:uLnTx/>
                <a:uFillTx/>
                <a:latin typeface="Open Sans"/>
                <a:ea typeface="+mn-ea"/>
                <a:cs typeface="+mn-cs"/>
              </a:rPr>
              <a:t>Don’t have time to keep up on product upgrades &amp; changes</a:t>
            </a:r>
          </a:p>
          <a:p>
            <a:pPr marL="457200" marR="0" lvl="0" indent="-457200" algn="l" defTabSz="914400" rtl="0" eaLnBrk="1" fontAlgn="auto" latinLnBrk="0" hangingPunct="1">
              <a:lnSpc>
                <a:spcPct val="100000"/>
              </a:lnSpc>
              <a:spcBef>
                <a:spcPts val="0"/>
              </a:spcBef>
              <a:spcAft>
                <a:spcPts val="0"/>
              </a:spcAft>
              <a:buClrTx/>
              <a:buSzTx/>
              <a:buFontTx/>
              <a:buBlip>
                <a:blip r:embed="rId8"/>
              </a:buBlip>
              <a:tabLst/>
              <a:defRPr/>
            </a:pPr>
            <a:r>
              <a:rPr kumimoji="0" lang="en-US" sz="2000" b="0" i="0" u="none" strike="noStrike" kern="1200" cap="none" spc="0" normalizeH="0" baseline="0" noProof="0" dirty="0">
                <a:ln>
                  <a:noFill/>
                </a:ln>
                <a:effectLst/>
                <a:uLnTx/>
                <a:uFillTx/>
                <a:latin typeface="Open Sans"/>
                <a:ea typeface="+mn-ea"/>
                <a:cs typeface="+mn-cs"/>
              </a:rPr>
              <a:t>Rather have product Subject Matter Expert handle for me</a:t>
            </a:r>
          </a:p>
        </p:txBody>
      </p:sp>
    </p:spTree>
    <p:custDataLst>
      <p:tags r:id="rId1"/>
    </p:custDataLst>
    <p:extLst>
      <p:ext uri="{BB962C8B-B14F-4D97-AF65-F5344CB8AC3E}">
        <p14:creationId xmlns:p14="http://schemas.microsoft.com/office/powerpoint/2010/main" val="27849228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6" name="Picture 5" descr="POWERED BY SOPHOS">
            <a:hlinkClick r:id="rId5" action="ppaction://hlinksldjump"/>
            <a:extLst>
              <a:ext uri="{FF2B5EF4-FFF2-40B4-BE49-F238E27FC236}">
                <a16:creationId xmlns:a16="http://schemas.microsoft.com/office/drawing/2014/main" id="{455DDDFA-E134-5C07-302C-21DF6FAA635E}"/>
              </a:ext>
            </a:extLst>
          </p:cNvPr>
          <p:cNvPicPr>
            <a:picLocks noChangeAspect="1"/>
          </p:cNvPicPr>
          <p:nvPr/>
        </p:nvPicPr>
        <p:blipFill>
          <a:blip r:embed="rId6"/>
          <a:stretch>
            <a:fillRect/>
          </a:stretch>
        </p:blipFill>
        <p:spPr>
          <a:xfrm>
            <a:off x="870566" y="2447788"/>
            <a:ext cx="2305372" cy="981212"/>
          </a:xfrm>
          <a:prstGeom prst="rect">
            <a:avLst/>
          </a:prstGeom>
        </p:spPr>
      </p:pic>
      <p:pic>
        <p:nvPicPr>
          <p:cNvPr id="8" name="Picture 7" descr="POWERED BY ARISTA">
            <a:hlinkClick r:id="rId7" action="ppaction://hlinksldjump"/>
            <a:extLst>
              <a:ext uri="{FF2B5EF4-FFF2-40B4-BE49-F238E27FC236}">
                <a16:creationId xmlns:a16="http://schemas.microsoft.com/office/drawing/2014/main" id="{24F46C93-2F2B-55E4-8955-B8F679582F46}"/>
              </a:ext>
            </a:extLst>
          </p:cNvPr>
          <p:cNvPicPr>
            <a:picLocks noChangeAspect="1"/>
          </p:cNvPicPr>
          <p:nvPr/>
        </p:nvPicPr>
        <p:blipFill>
          <a:blip r:embed="rId8"/>
          <a:stretch>
            <a:fillRect/>
          </a:stretch>
        </p:blipFill>
        <p:spPr>
          <a:xfrm>
            <a:off x="4883579" y="2447788"/>
            <a:ext cx="2362530" cy="981212"/>
          </a:xfrm>
          <a:prstGeom prst="rect">
            <a:avLst/>
          </a:prstGeom>
        </p:spPr>
      </p:pic>
      <p:pic>
        <p:nvPicPr>
          <p:cNvPr id="9" name="Picture 8" descr="POWERED BY UBIQUITI">
            <a:hlinkClick r:id="rId9" action="ppaction://hlinksldjump"/>
            <a:extLst>
              <a:ext uri="{FF2B5EF4-FFF2-40B4-BE49-F238E27FC236}">
                <a16:creationId xmlns:a16="http://schemas.microsoft.com/office/drawing/2014/main" id="{88DCC098-C051-2000-A3C6-21734C5C0865}"/>
              </a:ext>
            </a:extLst>
          </p:cNvPr>
          <p:cNvPicPr>
            <a:picLocks noChangeAspect="1"/>
          </p:cNvPicPr>
          <p:nvPr/>
        </p:nvPicPr>
        <p:blipFill>
          <a:blip r:embed="rId10"/>
          <a:stretch>
            <a:fillRect/>
          </a:stretch>
        </p:blipFill>
        <p:spPr>
          <a:xfrm>
            <a:off x="9178010" y="2447788"/>
            <a:ext cx="2143424" cy="981212"/>
          </a:xfrm>
          <a:prstGeom prst="rect">
            <a:avLst/>
          </a:prstGeom>
        </p:spPr>
      </p:pic>
      <p:pic>
        <p:nvPicPr>
          <p:cNvPr id="10" name="Picture 9" descr="WIRLESS POWER OPTIONS&#10;">
            <a:hlinkClick r:id="rId11" action="ppaction://hlinksldjump"/>
            <a:extLst>
              <a:ext uri="{FF2B5EF4-FFF2-40B4-BE49-F238E27FC236}">
                <a16:creationId xmlns:a16="http://schemas.microsoft.com/office/drawing/2014/main" id="{4BD10B96-A2A2-DD32-201F-AB9B0C16B5FA}"/>
              </a:ext>
            </a:extLst>
          </p:cNvPr>
          <p:cNvPicPr>
            <a:picLocks noChangeAspect="1"/>
          </p:cNvPicPr>
          <p:nvPr/>
        </p:nvPicPr>
        <p:blipFill>
          <a:blip r:embed="rId12"/>
          <a:stretch>
            <a:fillRect/>
          </a:stretch>
        </p:blipFill>
        <p:spPr>
          <a:xfrm>
            <a:off x="4864583" y="4687763"/>
            <a:ext cx="1053447" cy="876821"/>
          </a:xfrm>
          <a:prstGeom prst="rect">
            <a:avLst/>
          </a:prstGeom>
        </p:spPr>
      </p:pic>
      <p:sp>
        <p:nvSpPr>
          <p:cNvPr id="12" name="TextBox 11">
            <a:extLst>
              <a:ext uri="{FF2B5EF4-FFF2-40B4-BE49-F238E27FC236}">
                <a16:creationId xmlns:a16="http://schemas.microsoft.com/office/drawing/2014/main" id="{62039608-42B6-329B-DD61-26D39A0BE489}"/>
              </a:ext>
            </a:extLst>
          </p:cNvPr>
          <p:cNvSpPr txBox="1"/>
          <p:nvPr/>
        </p:nvSpPr>
        <p:spPr>
          <a:xfrm>
            <a:off x="5918030" y="4924774"/>
            <a:ext cx="3259980"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21D00"/>
                </a:solidFill>
                <a:effectLst/>
                <a:uLnTx/>
                <a:uFillTx/>
                <a:latin typeface="Calibri"/>
                <a:ea typeface="+mn-ea"/>
                <a:cs typeface="+mn-cs"/>
              </a:rPr>
              <a:t>WIFI POWER OPTIONS</a:t>
            </a:r>
            <a:endParaRPr lang="en-US" i="1" dirty="0">
              <a:solidFill>
                <a:srgbClr val="121D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D00"/>
              </a:solidFill>
              <a:effectLst/>
              <a:uLnTx/>
              <a:uFillTx/>
              <a:latin typeface="Calibri"/>
              <a:ea typeface="+mn-ea"/>
              <a:cs typeface="+mn-cs"/>
            </a:endParaRPr>
          </a:p>
          <a:p>
            <a:endParaRPr kumimoji="0" lang="en-US" sz="1400" b="0" i="0" u="none" strike="noStrike" kern="1200" cap="none" spc="0" normalizeH="0" baseline="0" noProof="0" dirty="0">
              <a:ln>
                <a:noFill/>
              </a:ln>
              <a:solidFill>
                <a:srgbClr val="121D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121D00"/>
              </a:solidFill>
              <a:effectLst/>
              <a:uLnTx/>
              <a:uFillTx/>
              <a:latin typeface="Calibri"/>
              <a:ea typeface="+mn-ea"/>
              <a:cs typeface="+mn-cs"/>
            </a:endParaRPr>
          </a:p>
        </p:txBody>
      </p:sp>
      <p:pic>
        <p:nvPicPr>
          <p:cNvPr id="13" name="Picture 12" descr="Shape&#10;&#10;Description automatically generated with medium confidence">
            <a:extLst>
              <a:ext uri="{FF2B5EF4-FFF2-40B4-BE49-F238E27FC236}">
                <a16:creationId xmlns:a16="http://schemas.microsoft.com/office/drawing/2014/main" id="{96C4B7E3-3CFE-7C2B-661C-C3F297E61D6C}"/>
              </a:ext>
            </a:extLst>
          </p:cNvPr>
          <p:cNvPicPr>
            <a:picLocks noChangeAspect="1"/>
          </p:cNvPicPr>
          <p:nvPr/>
        </p:nvPicPr>
        <p:blipFill>
          <a:blip r:embed="rId13"/>
          <a:stretch>
            <a:fillRect/>
          </a:stretch>
        </p:blipFill>
        <p:spPr>
          <a:xfrm>
            <a:off x="98953" y="170855"/>
            <a:ext cx="5191850" cy="781159"/>
          </a:xfrm>
          <a:prstGeom prst="rect">
            <a:avLst/>
          </a:prstGeom>
        </p:spPr>
      </p:pic>
      <p:sp>
        <p:nvSpPr>
          <p:cNvPr id="14" name="TextBox 13">
            <a:extLst>
              <a:ext uri="{FF2B5EF4-FFF2-40B4-BE49-F238E27FC236}">
                <a16:creationId xmlns:a16="http://schemas.microsoft.com/office/drawing/2014/main" id="{BDA9A2A2-F38A-4E74-57C8-3C8F383A8EEF}"/>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4"/>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5"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56916141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5" name="Title 1">
            <a:extLst>
              <a:ext uri="{FF2B5EF4-FFF2-40B4-BE49-F238E27FC236}">
                <a16:creationId xmlns:a16="http://schemas.microsoft.com/office/drawing/2014/main" id="{8F823D3D-F3FC-AA73-E24A-131105C8AB4F}"/>
              </a:ext>
            </a:extLst>
          </p:cNvPr>
          <p:cNvSpPr>
            <a:spLocks noGrp="1"/>
          </p:cNvSpPr>
          <p:nvPr>
            <p:ph type="title"/>
          </p:nvPr>
        </p:nvSpPr>
        <p:spPr>
          <a:xfrm>
            <a:off x="1091201" y="228216"/>
            <a:ext cx="8183622" cy="876821"/>
          </a:xfrm>
        </p:spPr>
        <p:txBody>
          <a:bodyPr>
            <a:normAutofit/>
          </a:bodyPr>
          <a:lstStyle/>
          <a:p>
            <a:r>
              <a:rPr lang="en-US" sz="3600" dirty="0">
                <a:solidFill>
                  <a:srgbClr val="518EB2"/>
                </a:solidFill>
              </a:rPr>
              <a:t>Secure Employee Facing Wi-Fi</a:t>
            </a:r>
          </a:p>
        </p:txBody>
      </p:sp>
      <p:pic>
        <p:nvPicPr>
          <p:cNvPr id="6" name="Picture 5">
            <a:hlinkClick r:id="rId5" action="ppaction://hlinksldjump"/>
            <a:extLst>
              <a:ext uri="{FF2B5EF4-FFF2-40B4-BE49-F238E27FC236}">
                <a16:creationId xmlns:a16="http://schemas.microsoft.com/office/drawing/2014/main" id="{1346F2DF-CC5A-7F2C-C3AB-22B913D45F8C}"/>
              </a:ext>
            </a:extLst>
          </p:cNvPr>
          <p:cNvPicPr>
            <a:picLocks noChangeAspect="1"/>
          </p:cNvPicPr>
          <p:nvPr/>
        </p:nvPicPr>
        <p:blipFill>
          <a:blip r:embed="rId6"/>
          <a:stretch>
            <a:fillRect/>
          </a:stretch>
        </p:blipFill>
        <p:spPr>
          <a:xfrm>
            <a:off x="9172818" y="182135"/>
            <a:ext cx="1260050" cy="536303"/>
          </a:xfrm>
          <a:prstGeom prst="rect">
            <a:avLst/>
          </a:prstGeom>
        </p:spPr>
      </p:pic>
      <p:pic>
        <p:nvPicPr>
          <p:cNvPr id="15" name="Picture 14" descr="Icon&#10;&#10;Description automatically generated">
            <a:extLst>
              <a:ext uri="{FF2B5EF4-FFF2-40B4-BE49-F238E27FC236}">
                <a16:creationId xmlns:a16="http://schemas.microsoft.com/office/drawing/2014/main" id="{93F18C43-CCAD-7CCA-0C00-193318A757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984" y="115405"/>
            <a:ext cx="1024217" cy="853514"/>
          </a:xfrm>
          <a:prstGeom prst="rect">
            <a:avLst/>
          </a:prstGeom>
        </p:spPr>
      </p:pic>
      <p:pic>
        <p:nvPicPr>
          <p:cNvPr id="17" name="Picture 16">
            <a:extLst>
              <a:ext uri="{FF2B5EF4-FFF2-40B4-BE49-F238E27FC236}">
                <a16:creationId xmlns:a16="http://schemas.microsoft.com/office/drawing/2014/main" id="{6BC2E87A-2FA0-5F10-4AAD-44BE76F69416}"/>
              </a:ext>
            </a:extLst>
          </p:cNvPr>
          <p:cNvPicPr>
            <a:picLocks noChangeAspect="1"/>
          </p:cNvPicPr>
          <p:nvPr/>
        </p:nvPicPr>
        <p:blipFill>
          <a:blip r:embed="rId8"/>
          <a:stretch>
            <a:fillRect/>
          </a:stretch>
        </p:blipFill>
        <p:spPr>
          <a:xfrm>
            <a:off x="269965" y="1015000"/>
            <a:ext cx="11652069" cy="4684132"/>
          </a:xfrm>
          <a:prstGeom prst="rect">
            <a:avLst/>
          </a:prstGeom>
        </p:spPr>
      </p:pic>
      <p:sp>
        <p:nvSpPr>
          <p:cNvPr id="18" name="TextBox 17">
            <a:extLst>
              <a:ext uri="{FF2B5EF4-FFF2-40B4-BE49-F238E27FC236}">
                <a16:creationId xmlns:a16="http://schemas.microsoft.com/office/drawing/2014/main" id="{3BE243FC-3A2C-9017-B9A3-A52E27C0E737}"/>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34209723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93F18C43-CCAD-7CCA-0C00-193318A75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84" y="115405"/>
            <a:ext cx="1024217" cy="853514"/>
          </a:xfrm>
          <a:prstGeom prst="rect">
            <a:avLst/>
          </a:prstGeom>
        </p:spPr>
      </p:pic>
      <p:pic>
        <p:nvPicPr>
          <p:cNvPr id="2" name="Picture 1">
            <a:extLst>
              <a:ext uri="{FF2B5EF4-FFF2-40B4-BE49-F238E27FC236}">
                <a16:creationId xmlns:a16="http://schemas.microsoft.com/office/drawing/2014/main" id="{0F32C36D-B043-1E7D-7465-818885A5E502}"/>
              </a:ext>
            </a:extLst>
          </p:cNvPr>
          <p:cNvPicPr>
            <a:picLocks noChangeAspect="1"/>
          </p:cNvPicPr>
          <p:nvPr/>
        </p:nvPicPr>
        <p:blipFill>
          <a:blip r:embed="rId6"/>
          <a:stretch>
            <a:fillRect/>
          </a:stretch>
        </p:blipFill>
        <p:spPr>
          <a:xfrm>
            <a:off x="283028" y="1105037"/>
            <a:ext cx="11625943" cy="4731759"/>
          </a:xfrm>
          <a:prstGeom prst="rect">
            <a:avLst/>
          </a:prstGeom>
        </p:spPr>
      </p:pic>
      <p:sp>
        <p:nvSpPr>
          <p:cNvPr id="7" name="Title 1">
            <a:extLst>
              <a:ext uri="{FF2B5EF4-FFF2-40B4-BE49-F238E27FC236}">
                <a16:creationId xmlns:a16="http://schemas.microsoft.com/office/drawing/2014/main" id="{BA847D8F-43E0-D479-36E4-B0B9A1412365}"/>
              </a:ext>
            </a:extLst>
          </p:cNvPr>
          <p:cNvSpPr>
            <a:spLocks noGrp="1"/>
          </p:cNvSpPr>
          <p:nvPr>
            <p:ph type="title"/>
          </p:nvPr>
        </p:nvSpPr>
        <p:spPr>
          <a:xfrm>
            <a:off x="1230539" y="283213"/>
            <a:ext cx="8183622" cy="876821"/>
          </a:xfrm>
        </p:spPr>
        <p:txBody>
          <a:bodyPr>
            <a:normAutofit/>
          </a:bodyPr>
          <a:lstStyle/>
          <a:p>
            <a:r>
              <a:rPr lang="en-US" sz="3200" dirty="0">
                <a:solidFill>
                  <a:srgbClr val="518EB2"/>
                </a:solidFill>
              </a:rPr>
              <a:t>Customer’s Customer Facing Wi-Fi</a:t>
            </a:r>
          </a:p>
        </p:txBody>
      </p:sp>
      <p:pic>
        <p:nvPicPr>
          <p:cNvPr id="8" name="Picture 7">
            <a:hlinkClick r:id="rId7" action="ppaction://hlinksldjump"/>
            <a:extLst>
              <a:ext uri="{FF2B5EF4-FFF2-40B4-BE49-F238E27FC236}">
                <a16:creationId xmlns:a16="http://schemas.microsoft.com/office/drawing/2014/main" id="{9EAC4513-6DCB-378D-947A-6A1D907BF088}"/>
              </a:ext>
            </a:extLst>
          </p:cNvPr>
          <p:cNvPicPr>
            <a:picLocks noChangeAspect="1"/>
          </p:cNvPicPr>
          <p:nvPr/>
        </p:nvPicPr>
        <p:blipFill>
          <a:blip r:embed="rId8"/>
          <a:stretch>
            <a:fillRect/>
          </a:stretch>
        </p:blipFill>
        <p:spPr>
          <a:xfrm>
            <a:off x="9087816" y="216731"/>
            <a:ext cx="1273856" cy="529061"/>
          </a:xfrm>
          <a:prstGeom prst="rect">
            <a:avLst/>
          </a:prstGeom>
        </p:spPr>
      </p:pic>
      <p:sp>
        <p:nvSpPr>
          <p:cNvPr id="9" name="TextBox 8">
            <a:extLst>
              <a:ext uri="{FF2B5EF4-FFF2-40B4-BE49-F238E27FC236}">
                <a16:creationId xmlns:a16="http://schemas.microsoft.com/office/drawing/2014/main" id="{3BCC2F8B-1D64-B900-F60D-E38253D63EE7}"/>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731188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93F18C43-CCAD-7CCA-0C00-193318A75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84" y="115405"/>
            <a:ext cx="1024217" cy="853514"/>
          </a:xfrm>
          <a:prstGeom prst="rect">
            <a:avLst/>
          </a:prstGeom>
        </p:spPr>
      </p:pic>
      <p:pic>
        <p:nvPicPr>
          <p:cNvPr id="5" name="Picture 4" descr="POWERED BY UBIQUITI">
            <a:hlinkClick r:id="rId6" action="ppaction://hlinksldjump"/>
            <a:extLst>
              <a:ext uri="{FF2B5EF4-FFF2-40B4-BE49-F238E27FC236}">
                <a16:creationId xmlns:a16="http://schemas.microsoft.com/office/drawing/2014/main" id="{E74ABA92-72A8-6574-56A6-BB9F52A973F5}"/>
              </a:ext>
            </a:extLst>
          </p:cNvPr>
          <p:cNvPicPr>
            <a:picLocks noChangeAspect="1"/>
          </p:cNvPicPr>
          <p:nvPr/>
        </p:nvPicPr>
        <p:blipFill>
          <a:blip r:embed="rId7"/>
          <a:stretch>
            <a:fillRect/>
          </a:stretch>
        </p:blipFill>
        <p:spPr>
          <a:xfrm>
            <a:off x="9117872" y="115405"/>
            <a:ext cx="1271743" cy="582176"/>
          </a:xfrm>
          <a:prstGeom prst="rect">
            <a:avLst/>
          </a:prstGeom>
        </p:spPr>
      </p:pic>
      <p:sp>
        <p:nvSpPr>
          <p:cNvPr id="6" name="Title 1">
            <a:extLst>
              <a:ext uri="{FF2B5EF4-FFF2-40B4-BE49-F238E27FC236}">
                <a16:creationId xmlns:a16="http://schemas.microsoft.com/office/drawing/2014/main" id="{7A9F1F79-CA2F-DDA3-B1A1-443762A0E167}"/>
              </a:ext>
            </a:extLst>
          </p:cNvPr>
          <p:cNvSpPr>
            <a:spLocks noGrp="1"/>
          </p:cNvSpPr>
          <p:nvPr>
            <p:ph type="title"/>
          </p:nvPr>
        </p:nvSpPr>
        <p:spPr>
          <a:xfrm>
            <a:off x="1167655" y="323254"/>
            <a:ext cx="8183622" cy="461666"/>
          </a:xfrm>
        </p:spPr>
        <p:txBody>
          <a:bodyPr>
            <a:noAutofit/>
          </a:bodyPr>
          <a:lstStyle/>
          <a:p>
            <a:r>
              <a:rPr lang="en-US" dirty="0">
                <a:solidFill>
                  <a:srgbClr val="518EB2"/>
                </a:solidFill>
              </a:rPr>
              <a:t>Infrastructure Wi-Fi - Access Point U6 Enterprise</a:t>
            </a:r>
          </a:p>
        </p:txBody>
      </p:sp>
      <p:sp>
        <p:nvSpPr>
          <p:cNvPr id="9" name="Title 25">
            <a:extLst>
              <a:ext uri="{FF2B5EF4-FFF2-40B4-BE49-F238E27FC236}">
                <a16:creationId xmlns:a16="http://schemas.microsoft.com/office/drawing/2014/main" id="{0C4B9639-0603-EC06-F254-0860F616C957}"/>
              </a:ext>
            </a:extLst>
          </p:cNvPr>
          <p:cNvSpPr txBox="1">
            <a:spLocks/>
          </p:cNvSpPr>
          <p:nvPr/>
        </p:nvSpPr>
        <p:spPr>
          <a:xfrm>
            <a:off x="1382878" y="1110469"/>
            <a:ext cx="1271553"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C-260</a:t>
            </a:r>
          </a:p>
        </p:txBody>
      </p:sp>
      <p:sp>
        <p:nvSpPr>
          <p:cNvPr id="10" name="Title 25">
            <a:extLst>
              <a:ext uri="{FF2B5EF4-FFF2-40B4-BE49-F238E27FC236}">
                <a16:creationId xmlns:a16="http://schemas.microsoft.com/office/drawing/2014/main" id="{D3CB3737-7920-4B10-748F-26A44FE95B50}"/>
              </a:ext>
            </a:extLst>
          </p:cNvPr>
          <p:cNvSpPr txBox="1">
            <a:spLocks/>
          </p:cNvSpPr>
          <p:nvPr/>
        </p:nvSpPr>
        <p:spPr>
          <a:xfrm>
            <a:off x="2639730" y="1110469"/>
            <a:ext cx="1325282" cy="2457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C-250</a:t>
            </a:r>
          </a:p>
        </p:txBody>
      </p:sp>
      <p:sp>
        <p:nvSpPr>
          <p:cNvPr id="11" name="Title 25">
            <a:extLst>
              <a:ext uri="{FF2B5EF4-FFF2-40B4-BE49-F238E27FC236}">
                <a16:creationId xmlns:a16="http://schemas.microsoft.com/office/drawing/2014/main" id="{721DFCE8-1812-5F78-A167-AC4CB3E08D60}"/>
              </a:ext>
            </a:extLst>
          </p:cNvPr>
          <p:cNvSpPr txBox="1">
            <a:spLocks/>
          </p:cNvSpPr>
          <p:nvPr/>
        </p:nvSpPr>
        <p:spPr>
          <a:xfrm>
            <a:off x="3964366" y="1101693"/>
            <a:ext cx="1325282"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C-130/E</a:t>
            </a:r>
          </a:p>
        </p:txBody>
      </p:sp>
      <p:sp>
        <p:nvSpPr>
          <p:cNvPr id="12" name="Title 25">
            <a:extLst>
              <a:ext uri="{FF2B5EF4-FFF2-40B4-BE49-F238E27FC236}">
                <a16:creationId xmlns:a16="http://schemas.microsoft.com/office/drawing/2014/main" id="{2D7F1C0A-A526-5EB1-5BF4-BC48DC1ED60B}"/>
              </a:ext>
            </a:extLst>
          </p:cNvPr>
          <p:cNvSpPr txBox="1">
            <a:spLocks/>
          </p:cNvSpPr>
          <p:nvPr/>
        </p:nvSpPr>
        <p:spPr>
          <a:xfrm>
            <a:off x="5310271" y="1101692"/>
            <a:ext cx="1268826" cy="2617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C-120</a:t>
            </a:r>
          </a:p>
        </p:txBody>
      </p:sp>
      <p:sp>
        <p:nvSpPr>
          <p:cNvPr id="13" name="Title 25">
            <a:extLst>
              <a:ext uri="{FF2B5EF4-FFF2-40B4-BE49-F238E27FC236}">
                <a16:creationId xmlns:a16="http://schemas.microsoft.com/office/drawing/2014/main" id="{DAE14DF7-DB24-D2BD-AE18-1398ED962A82}"/>
              </a:ext>
            </a:extLst>
          </p:cNvPr>
          <p:cNvSpPr txBox="1">
            <a:spLocks/>
          </p:cNvSpPr>
          <p:nvPr/>
        </p:nvSpPr>
        <p:spPr>
          <a:xfrm>
            <a:off x="6568507" y="1110469"/>
            <a:ext cx="1268826" cy="2432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C-110</a:t>
            </a:r>
          </a:p>
        </p:txBody>
      </p:sp>
      <p:sp>
        <p:nvSpPr>
          <p:cNvPr id="14" name="Title 25">
            <a:extLst>
              <a:ext uri="{FF2B5EF4-FFF2-40B4-BE49-F238E27FC236}">
                <a16:creationId xmlns:a16="http://schemas.microsoft.com/office/drawing/2014/main" id="{F7CB7C7B-1200-EF22-53AE-1D8DD307C6EC}"/>
              </a:ext>
            </a:extLst>
          </p:cNvPr>
          <p:cNvSpPr txBox="1">
            <a:spLocks/>
          </p:cNvSpPr>
          <p:nvPr/>
        </p:nvSpPr>
        <p:spPr>
          <a:xfrm>
            <a:off x="7801196" y="1110468"/>
            <a:ext cx="1325282" cy="2327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C-100</a:t>
            </a:r>
          </a:p>
        </p:txBody>
      </p:sp>
      <p:sp>
        <p:nvSpPr>
          <p:cNvPr id="16" name="Title 25">
            <a:extLst>
              <a:ext uri="{FF2B5EF4-FFF2-40B4-BE49-F238E27FC236}">
                <a16:creationId xmlns:a16="http://schemas.microsoft.com/office/drawing/2014/main" id="{C5DDF5F1-200F-4F97-F7A0-3443530C1E1A}"/>
              </a:ext>
            </a:extLst>
          </p:cNvPr>
          <p:cNvSpPr txBox="1">
            <a:spLocks/>
          </p:cNvSpPr>
          <p:nvPr/>
        </p:nvSpPr>
        <p:spPr>
          <a:xfrm>
            <a:off x="9157740" y="1110469"/>
            <a:ext cx="1268826" cy="2327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C-105/E</a:t>
            </a:r>
          </a:p>
        </p:txBody>
      </p:sp>
      <p:sp>
        <p:nvSpPr>
          <p:cNvPr id="17" name="Title 25">
            <a:extLst>
              <a:ext uri="{FF2B5EF4-FFF2-40B4-BE49-F238E27FC236}">
                <a16:creationId xmlns:a16="http://schemas.microsoft.com/office/drawing/2014/main" id="{3CCEFD83-2773-4D1F-9905-4F615A214FAB}"/>
              </a:ext>
            </a:extLst>
          </p:cNvPr>
          <p:cNvSpPr txBox="1">
            <a:spLocks/>
          </p:cNvSpPr>
          <p:nvPr/>
        </p:nvSpPr>
        <p:spPr>
          <a:xfrm>
            <a:off x="10432958" y="1101693"/>
            <a:ext cx="1375261" cy="2522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W-118</a:t>
            </a:r>
          </a:p>
        </p:txBody>
      </p:sp>
      <p:sp>
        <p:nvSpPr>
          <p:cNvPr id="18" name="Title 1">
            <a:extLst>
              <a:ext uri="{FF2B5EF4-FFF2-40B4-BE49-F238E27FC236}">
                <a16:creationId xmlns:a16="http://schemas.microsoft.com/office/drawing/2014/main" id="{B15AC5EF-6F63-7E11-7124-F0FB9C99CCF3}"/>
              </a:ext>
            </a:extLst>
          </p:cNvPr>
          <p:cNvSpPr txBox="1">
            <a:spLocks/>
          </p:cNvSpPr>
          <p:nvPr/>
        </p:nvSpPr>
        <p:spPr>
          <a:xfrm>
            <a:off x="5259466" y="1420813"/>
            <a:ext cx="5755481" cy="402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b="0" dirty="0">
                <a:latin typeface="+mn-lt"/>
              </a:rPr>
              <a:t>Powerful, ceiling-mounted Wi-Fi 6E access point designed to provide seamless, multi-band coverage within high-density client environments.</a:t>
            </a:r>
          </a:p>
          <a:p>
            <a:endParaRPr lang="en-US" sz="1800" dirty="0">
              <a:solidFill>
                <a:srgbClr val="518EB2"/>
              </a:solidFill>
              <a:latin typeface="+mn-lt"/>
            </a:endParaRPr>
          </a:p>
          <a:p>
            <a:r>
              <a:rPr lang="en-US" sz="1800" dirty="0">
                <a:solidFill>
                  <a:srgbClr val="518EB2"/>
                </a:solidFill>
                <a:latin typeface="+mn-lt"/>
              </a:rPr>
              <a:t>Features:</a:t>
            </a:r>
          </a:p>
          <a:p>
            <a:endParaRPr lang="en-US" sz="1800" dirty="0">
              <a:solidFill>
                <a:srgbClr val="518EB2"/>
              </a:solidFill>
              <a:latin typeface="+mn-lt"/>
            </a:endParaRPr>
          </a:p>
          <a:p>
            <a:pPr marL="342900" indent="-342900">
              <a:lnSpc>
                <a:spcPct val="100000"/>
              </a:lnSpc>
              <a:buBlip>
                <a:blip r:embed="rId8"/>
              </a:buBlip>
            </a:pPr>
            <a:r>
              <a:rPr lang="en-US" sz="1600" b="0" dirty="0">
                <a:latin typeface="+mn-lt"/>
              </a:rPr>
              <a:t>Wi-Fi 6 support (2.4/5/6 GHz bands)</a:t>
            </a:r>
          </a:p>
          <a:p>
            <a:pPr marL="342900" indent="-342900">
              <a:lnSpc>
                <a:spcPct val="100000"/>
              </a:lnSpc>
              <a:buBlip>
                <a:blip r:embed="rId8"/>
              </a:buBlip>
            </a:pPr>
            <a:r>
              <a:rPr lang="en-US" sz="1600" b="0" dirty="0">
                <a:latin typeface="+mn-lt"/>
              </a:rPr>
              <a:t>10.2 Gbps aggregate throughput rate</a:t>
            </a:r>
          </a:p>
          <a:p>
            <a:pPr marL="342900" indent="-342900">
              <a:lnSpc>
                <a:spcPct val="100000"/>
              </a:lnSpc>
              <a:buBlip>
                <a:blip r:embed="rId8"/>
              </a:buBlip>
            </a:pPr>
            <a:r>
              <a:rPr lang="en-US" sz="1600" b="0" dirty="0">
                <a:latin typeface="+mn-lt"/>
              </a:rPr>
              <a:t>(1) 2.5GbE RJ45 port (PoE In)</a:t>
            </a:r>
          </a:p>
          <a:p>
            <a:pPr marL="342900" indent="-342900">
              <a:lnSpc>
                <a:spcPct val="100000"/>
              </a:lnSpc>
              <a:buBlip>
                <a:blip r:embed="rId8"/>
              </a:buBlip>
            </a:pPr>
            <a:r>
              <a:rPr lang="en-US" sz="1600" b="0" dirty="0">
                <a:latin typeface="+mn-lt"/>
              </a:rPr>
              <a:t>Powered with PoE+</a:t>
            </a:r>
          </a:p>
          <a:p>
            <a:pPr marL="342900" indent="-342900">
              <a:lnSpc>
                <a:spcPct val="100000"/>
              </a:lnSpc>
              <a:buBlip>
                <a:blip r:embed="rId8"/>
              </a:buBlip>
            </a:pPr>
            <a:endParaRPr lang="en-US" sz="1600" b="0" dirty="0">
              <a:latin typeface="+mn-lt"/>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marL="457200" indent="-457200">
              <a:lnSpc>
                <a:spcPct val="100000"/>
              </a:lnSpc>
              <a:buBlip>
                <a:blip r:embed="rId8"/>
              </a:buBlip>
              <a:defRPr/>
            </a:pPr>
            <a:endParaRPr kumimoji="0" lang="en-US" sz="1600" b="0" i="0" u="none" strike="noStrike" kern="1200" cap="none" spc="0" normalizeH="0" baseline="0" noProof="0" dirty="0">
              <a:ln>
                <a:noFill/>
              </a:ln>
              <a:effectLst/>
              <a:uLnTx/>
              <a:uFillTx/>
              <a:latin typeface="Open Sans"/>
              <a:ea typeface="Open Sans" charset="0"/>
              <a:cs typeface="Open Sans" charset="0"/>
            </a:endParaRPr>
          </a:p>
          <a:p>
            <a:pPr>
              <a:lnSpc>
                <a:spcPct val="100000"/>
              </a:lnSpc>
            </a:pPr>
            <a:endParaRPr lang="en-US" sz="1600" b="0" dirty="0">
              <a:latin typeface="+mn-lt"/>
            </a:endParaRPr>
          </a:p>
        </p:txBody>
      </p:sp>
      <p:pic>
        <p:nvPicPr>
          <p:cNvPr id="19" name="Picture 18">
            <a:extLst>
              <a:ext uri="{FF2B5EF4-FFF2-40B4-BE49-F238E27FC236}">
                <a16:creationId xmlns:a16="http://schemas.microsoft.com/office/drawing/2014/main" id="{9AC3D448-129D-401C-B6A3-685AD620488D}"/>
              </a:ext>
            </a:extLst>
          </p:cNvPr>
          <p:cNvPicPr>
            <a:picLocks noChangeAspect="1"/>
          </p:cNvPicPr>
          <p:nvPr/>
        </p:nvPicPr>
        <p:blipFill>
          <a:blip r:embed="rId9"/>
          <a:stretch>
            <a:fillRect/>
          </a:stretch>
        </p:blipFill>
        <p:spPr>
          <a:xfrm>
            <a:off x="708336" y="1416682"/>
            <a:ext cx="3912632" cy="4024635"/>
          </a:xfrm>
          <a:prstGeom prst="rect">
            <a:avLst/>
          </a:prstGeom>
        </p:spPr>
      </p:pic>
      <p:sp>
        <p:nvSpPr>
          <p:cNvPr id="21" name="TextBox 20">
            <a:extLst>
              <a:ext uri="{FF2B5EF4-FFF2-40B4-BE49-F238E27FC236}">
                <a16:creationId xmlns:a16="http://schemas.microsoft.com/office/drawing/2014/main" id="{B844B7FA-24B1-E5E0-B0B8-04D70A9272A8}"/>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9435370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93F18C43-CCAD-7CCA-0C00-193318A75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84" y="115405"/>
            <a:ext cx="1024217" cy="853514"/>
          </a:xfrm>
          <a:prstGeom prst="rect">
            <a:avLst/>
          </a:prstGeom>
        </p:spPr>
      </p:pic>
      <p:pic>
        <p:nvPicPr>
          <p:cNvPr id="5" name="Picture 4" descr="POWERED BY UBIQUITI">
            <a:hlinkClick r:id="rId6" action="ppaction://hlinksldjump"/>
            <a:extLst>
              <a:ext uri="{FF2B5EF4-FFF2-40B4-BE49-F238E27FC236}">
                <a16:creationId xmlns:a16="http://schemas.microsoft.com/office/drawing/2014/main" id="{E74ABA92-72A8-6574-56A6-BB9F52A973F5}"/>
              </a:ext>
            </a:extLst>
          </p:cNvPr>
          <p:cNvPicPr>
            <a:picLocks noChangeAspect="1"/>
          </p:cNvPicPr>
          <p:nvPr/>
        </p:nvPicPr>
        <p:blipFill>
          <a:blip r:embed="rId7"/>
          <a:stretch>
            <a:fillRect/>
          </a:stretch>
        </p:blipFill>
        <p:spPr>
          <a:xfrm>
            <a:off x="9117872" y="115405"/>
            <a:ext cx="1271743" cy="582176"/>
          </a:xfrm>
          <a:prstGeom prst="rect">
            <a:avLst/>
          </a:prstGeom>
        </p:spPr>
      </p:pic>
      <p:sp>
        <p:nvSpPr>
          <p:cNvPr id="4" name="Title 1">
            <a:extLst>
              <a:ext uri="{FF2B5EF4-FFF2-40B4-BE49-F238E27FC236}">
                <a16:creationId xmlns:a16="http://schemas.microsoft.com/office/drawing/2014/main" id="{E7B252FD-3B05-683A-0705-26217B760110}"/>
              </a:ext>
            </a:extLst>
          </p:cNvPr>
          <p:cNvSpPr>
            <a:spLocks noGrp="1"/>
          </p:cNvSpPr>
          <p:nvPr>
            <p:ph type="title"/>
          </p:nvPr>
        </p:nvSpPr>
        <p:spPr>
          <a:xfrm>
            <a:off x="1091201" y="354685"/>
            <a:ext cx="8183622" cy="461666"/>
          </a:xfrm>
        </p:spPr>
        <p:txBody>
          <a:bodyPr>
            <a:noAutofit/>
          </a:bodyPr>
          <a:lstStyle/>
          <a:p>
            <a:r>
              <a:rPr lang="en-US" dirty="0">
                <a:solidFill>
                  <a:srgbClr val="518EB2"/>
                </a:solidFill>
              </a:rPr>
              <a:t>Infrastructure Wi-Fi - Access Point U6 Extender</a:t>
            </a:r>
          </a:p>
        </p:txBody>
      </p:sp>
      <p:sp>
        <p:nvSpPr>
          <p:cNvPr id="7" name="Title 25">
            <a:extLst>
              <a:ext uri="{FF2B5EF4-FFF2-40B4-BE49-F238E27FC236}">
                <a16:creationId xmlns:a16="http://schemas.microsoft.com/office/drawing/2014/main" id="{773D4ECA-25DC-8063-D283-F73B89CFCE2F}"/>
              </a:ext>
            </a:extLst>
          </p:cNvPr>
          <p:cNvSpPr txBox="1">
            <a:spLocks/>
          </p:cNvSpPr>
          <p:nvPr/>
        </p:nvSpPr>
        <p:spPr>
          <a:xfrm>
            <a:off x="335129" y="1101693"/>
            <a:ext cx="985007" cy="25375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900" dirty="0">
                <a:solidFill>
                  <a:schemeClr val="bg1"/>
                </a:solidFill>
              </a:rPr>
              <a:t>Model Number</a:t>
            </a:r>
          </a:p>
        </p:txBody>
      </p:sp>
      <p:sp>
        <p:nvSpPr>
          <p:cNvPr id="8" name="Title 25">
            <a:extLst>
              <a:ext uri="{FF2B5EF4-FFF2-40B4-BE49-F238E27FC236}">
                <a16:creationId xmlns:a16="http://schemas.microsoft.com/office/drawing/2014/main" id="{82D9D6C4-F80C-B6C1-29DA-224BB6AF46C1}"/>
              </a:ext>
            </a:extLst>
          </p:cNvPr>
          <p:cNvSpPr txBox="1">
            <a:spLocks/>
          </p:cNvSpPr>
          <p:nvPr/>
        </p:nvSpPr>
        <p:spPr>
          <a:xfrm>
            <a:off x="1382878" y="1110469"/>
            <a:ext cx="1271553"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C-260</a:t>
            </a:r>
          </a:p>
        </p:txBody>
      </p:sp>
      <p:sp>
        <p:nvSpPr>
          <p:cNvPr id="21" name="Title 25">
            <a:extLst>
              <a:ext uri="{FF2B5EF4-FFF2-40B4-BE49-F238E27FC236}">
                <a16:creationId xmlns:a16="http://schemas.microsoft.com/office/drawing/2014/main" id="{65D64CC7-1020-C6F5-EAA2-90FA9237E365}"/>
              </a:ext>
            </a:extLst>
          </p:cNvPr>
          <p:cNvSpPr txBox="1">
            <a:spLocks/>
          </p:cNvSpPr>
          <p:nvPr/>
        </p:nvSpPr>
        <p:spPr>
          <a:xfrm>
            <a:off x="2639730" y="1110469"/>
            <a:ext cx="1325282" cy="2457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C-250</a:t>
            </a:r>
          </a:p>
        </p:txBody>
      </p:sp>
      <p:sp>
        <p:nvSpPr>
          <p:cNvPr id="22" name="Title 25">
            <a:extLst>
              <a:ext uri="{FF2B5EF4-FFF2-40B4-BE49-F238E27FC236}">
                <a16:creationId xmlns:a16="http://schemas.microsoft.com/office/drawing/2014/main" id="{16609AF1-119C-65CA-E7E9-8F9ED8E3CA79}"/>
              </a:ext>
            </a:extLst>
          </p:cNvPr>
          <p:cNvSpPr txBox="1">
            <a:spLocks/>
          </p:cNvSpPr>
          <p:nvPr/>
        </p:nvSpPr>
        <p:spPr>
          <a:xfrm>
            <a:off x="3964366" y="1101693"/>
            <a:ext cx="1325282"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C-130/E</a:t>
            </a:r>
          </a:p>
        </p:txBody>
      </p:sp>
      <p:sp>
        <p:nvSpPr>
          <p:cNvPr id="23" name="Title 25">
            <a:extLst>
              <a:ext uri="{FF2B5EF4-FFF2-40B4-BE49-F238E27FC236}">
                <a16:creationId xmlns:a16="http://schemas.microsoft.com/office/drawing/2014/main" id="{8CB90A2B-9DAF-CE0E-1BF1-DBB8CF097530}"/>
              </a:ext>
            </a:extLst>
          </p:cNvPr>
          <p:cNvSpPr txBox="1">
            <a:spLocks/>
          </p:cNvSpPr>
          <p:nvPr/>
        </p:nvSpPr>
        <p:spPr>
          <a:xfrm>
            <a:off x="5310271" y="1101692"/>
            <a:ext cx="1268826" cy="2617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C-120</a:t>
            </a:r>
          </a:p>
        </p:txBody>
      </p:sp>
      <p:sp>
        <p:nvSpPr>
          <p:cNvPr id="24" name="Title 25">
            <a:extLst>
              <a:ext uri="{FF2B5EF4-FFF2-40B4-BE49-F238E27FC236}">
                <a16:creationId xmlns:a16="http://schemas.microsoft.com/office/drawing/2014/main" id="{B0A2DC7F-886B-7576-BE01-AA4FC5945F77}"/>
              </a:ext>
            </a:extLst>
          </p:cNvPr>
          <p:cNvSpPr txBox="1">
            <a:spLocks/>
          </p:cNvSpPr>
          <p:nvPr/>
        </p:nvSpPr>
        <p:spPr>
          <a:xfrm>
            <a:off x="6568507" y="1110469"/>
            <a:ext cx="1268826" cy="2432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C-110</a:t>
            </a:r>
          </a:p>
        </p:txBody>
      </p:sp>
      <p:sp>
        <p:nvSpPr>
          <p:cNvPr id="25" name="Title 25">
            <a:extLst>
              <a:ext uri="{FF2B5EF4-FFF2-40B4-BE49-F238E27FC236}">
                <a16:creationId xmlns:a16="http://schemas.microsoft.com/office/drawing/2014/main" id="{A1BE625E-2082-ADF7-C75B-DD89F37875B7}"/>
              </a:ext>
            </a:extLst>
          </p:cNvPr>
          <p:cNvSpPr txBox="1">
            <a:spLocks/>
          </p:cNvSpPr>
          <p:nvPr/>
        </p:nvSpPr>
        <p:spPr>
          <a:xfrm>
            <a:off x="7801196" y="1110468"/>
            <a:ext cx="1325282" cy="2327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C-100</a:t>
            </a:r>
          </a:p>
        </p:txBody>
      </p:sp>
      <p:sp>
        <p:nvSpPr>
          <p:cNvPr id="26" name="Title 25">
            <a:extLst>
              <a:ext uri="{FF2B5EF4-FFF2-40B4-BE49-F238E27FC236}">
                <a16:creationId xmlns:a16="http://schemas.microsoft.com/office/drawing/2014/main" id="{5F33B359-9533-50B2-C9B7-0C70D964D19C}"/>
              </a:ext>
            </a:extLst>
          </p:cNvPr>
          <p:cNvSpPr txBox="1">
            <a:spLocks/>
          </p:cNvSpPr>
          <p:nvPr/>
        </p:nvSpPr>
        <p:spPr>
          <a:xfrm>
            <a:off x="9157740" y="1110469"/>
            <a:ext cx="1268826" cy="2327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C-105/E</a:t>
            </a:r>
          </a:p>
        </p:txBody>
      </p:sp>
      <p:sp>
        <p:nvSpPr>
          <p:cNvPr id="27" name="Title 25">
            <a:extLst>
              <a:ext uri="{FF2B5EF4-FFF2-40B4-BE49-F238E27FC236}">
                <a16:creationId xmlns:a16="http://schemas.microsoft.com/office/drawing/2014/main" id="{57757D6B-5981-B9A4-6050-312EDE626344}"/>
              </a:ext>
            </a:extLst>
          </p:cNvPr>
          <p:cNvSpPr txBox="1">
            <a:spLocks/>
          </p:cNvSpPr>
          <p:nvPr/>
        </p:nvSpPr>
        <p:spPr>
          <a:xfrm>
            <a:off x="10432958" y="1101693"/>
            <a:ext cx="1375261" cy="2522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W-118</a:t>
            </a:r>
          </a:p>
        </p:txBody>
      </p:sp>
      <p:sp>
        <p:nvSpPr>
          <p:cNvPr id="28" name="Title 1">
            <a:extLst>
              <a:ext uri="{FF2B5EF4-FFF2-40B4-BE49-F238E27FC236}">
                <a16:creationId xmlns:a16="http://schemas.microsoft.com/office/drawing/2014/main" id="{3B246804-AB98-AA55-8A32-F173D424E179}"/>
              </a:ext>
            </a:extLst>
          </p:cNvPr>
          <p:cNvSpPr txBox="1">
            <a:spLocks/>
          </p:cNvSpPr>
          <p:nvPr/>
        </p:nvSpPr>
        <p:spPr>
          <a:xfrm>
            <a:off x="2780484" y="1369253"/>
            <a:ext cx="8709706" cy="4386077"/>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b="0" dirty="0">
                <a:latin typeface="+mn-lt"/>
              </a:rPr>
              <a:t>The UniFi6 Extender (U6 Extender) is a portable, easy-to-deploy Wi-Fi 6 access point that can instantly broaden your home or office's wireless coverage. With its dual-band design and 5.3+ Gbps aggregate throughput rate, the U6 Extender delivers the strong, reliable connectivity needed to support even the most device-dense networks. Engineered for plug-and-play simplicity, this access point fits any standard US duplex wall outlet, and its compact frame allows you to strengthen your signal without cluttering your space or disrupting its aesthetic. The U6 Extender can be adopted to your network in a matter of minutes and centrally managed with either the UniFi Network web application or mobile app.</a:t>
            </a:r>
            <a:endParaRPr lang="en-US" sz="1800" dirty="0">
              <a:solidFill>
                <a:srgbClr val="518EB2"/>
              </a:solidFill>
              <a:latin typeface="+mn-lt"/>
            </a:endParaRPr>
          </a:p>
          <a:p>
            <a:r>
              <a:rPr lang="en-US" sz="1800" dirty="0">
                <a:solidFill>
                  <a:srgbClr val="518EB2"/>
                </a:solidFill>
                <a:latin typeface="+mn-lt"/>
              </a:rPr>
              <a:t>Features:</a:t>
            </a:r>
          </a:p>
          <a:p>
            <a:endParaRPr lang="en-US" sz="1800" dirty="0">
              <a:solidFill>
                <a:srgbClr val="518EB2"/>
              </a:solidFill>
              <a:latin typeface="+mn-lt"/>
            </a:endParaRPr>
          </a:p>
          <a:p>
            <a:pPr marL="342900" indent="-342900">
              <a:lnSpc>
                <a:spcPct val="100000"/>
              </a:lnSpc>
              <a:buBlip>
                <a:blip r:embed="rId8"/>
              </a:buBlip>
            </a:pPr>
            <a:r>
              <a:rPr lang="en-US" sz="1600" b="0" dirty="0">
                <a:latin typeface="+mn-lt"/>
              </a:rPr>
              <a:t>Dual-band Wi-Fi 6 connectivity</a:t>
            </a:r>
          </a:p>
          <a:p>
            <a:pPr marL="342900" indent="-342900">
              <a:lnSpc>
                <a:spcPct val="100000"/>
              </a:lnSpc>
              <a:buBlip>
                <a:blip r:embed="rId8"/>
              </a:buBlip>
            </a:pPr>
            <a:r>
              <a:rPr lang="en-US" sz="1600" b="0" dirty="0">
                <a:latin typeface="+mn-lt"/>
              </a:rPr>
              <a:t>5 GHz band (4x4 MU-MIMO and OFDMA) with up to a 4.8 Gbps throughput rate</a:t>
            </a:r>
          </a:p>
          <a:p>
            <a:pPr marL="342900" indent="-342900">
              <a:lnSpc>
                <a:spcPct val="100000"/>
              </a:lnSpc>
              <a:buBlip>
                <a:blip r:embed="rId8"/>
              </a:buBlip>
            </a:pPr>
            <a:r>
              <a:rPr lang="en-US" sz="1600" b="0" dirty="0">
                <a:latin typeface="+mn-lt"/>
              </a:rPr>
              <a:t>2.4 GHz band (2x2 MU-MIMO and OFDMA) with up to a 573.5 Mbps throughput rate</a:t>
            </a:r>
          </a:p>
          <a:p>
            <a:pPr marL="342900" indent="-342900">
              <a:lnSpc>
                <a:spcPct val="100000"/>
              </a:lnSpc>
              <a:buBlip>
                <a:blip r:embed="rId8"/>
              </a:buBlip>
            </a:pPr>
            <a:r>
              <a:rPr lang="en-US" sz="1600" b="0" dirty="0">
                <a:latin typeface="+mn-lt"/>
              </a:rPr>
              <a:t>Fits any standard US duplex wall outlet</a:t>
            </a:r>
          </a:p>
          <a:p>
            <a:pPr marL="342900" indent="-342900">
              <a:lnSpc>
                <a:spcPct val="100000"/>
              </a:lnSpc>
              <a:buBlip>
                <a:blip r:embed="rId8"/>
              </a:buBlip>
            </a:pPr>
            <a:endParaRPr lang="en-US" sz="1600" b="0" dirty="0">
              <a:latin typeface="+mn-lt"/>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a:lnSpc>
                <a:spcPct val="100000"/>
              </a:lnSpc>
            </a:pPr>
            <a:endParaRPr lang="en-US" sz="1600" b="0" dirty="0">
              <a:latin typeface="+mn-lt"/>
            </a:endParaRPr>
          </a:p>
        </p:txBody>
      </p:sp>
      <p:pic>
        <p:nvPicPr>
          <p:cNvPr id="29" name="Picture 28">
            <a:extLst>
              <a:ext uri="{FF2B5EF4-FFF2-40B4-BE49-F238E27FC236}">
                <a16:creationId xmlns:a16="http://schemas.microsoft.com/office/drawing/2014/main" id="{92D891C6-AFED-5754-6D9E-D609E5468C76}"/>
              </a:ext>
            </a:extLst>
          </p:cNvPr>
          <p:cNvPicPr>
            <a:picLocks noChangeAspect="1"/>
          </p:cNvPicPr>
          <p:nvPr/>
        </p:nvPicPr>
        <p:blipFill>
          <a:blip r:embed="rId9"/>
          <a:stretch>
            <a:fillRect/>
          </a:stretch>
        </p:blipFill>
        <p:spPr>
          <a:xfrm>
            <a:off x="484195" y="1254261"/>
            <a:ext cx="1676531" cy="4386076"/>
          </a:xfrm>
          <a:prstGeom prst="rect">
            <a:avLst/>
          </a:prstGeom>
        </p:spPr>
      </p:pic>
      <p:sp>
        <p:nvSpPr>
          <p:cNvPr id="30" name="TextBox 29">
            <a:extLst>
              <a:ext uri="{FF2B5EF4-FFF2-40B4-BE49-F238E27FC236}">
                <a16:creationId xmlns:a16="http://schemas.microsoft.com/office/drawing/2014/main" id="{5EE32730-7674-1409-6549-59ECAD919020}"/>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414916453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93F18C43-CCAD-7CCA-0C00-193318A75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84" y="115405"/>
            <a:ext cx="1024217" cy="853514"/>
          </a:xfrm>
          <a:prstGeom prst="rect">
            <a:avLst/>
          </a:prstGeom>
        </p:spPr>
      </p:pic>
      <p:pic>
        <p:nvPicPr>
          <p:cNvPr id="5" name="Picture 4" descr="POWERED BY UBIQUITI">
            <a:hlinkClick r:id="rId6" action="ppaction://hlinksldjump"/>
            <a:extLst>
              <a:ext uri="{FF2B5EF4-FFF2-40B4-BE49-F238E27FC236}">
                <a16:creationId xmlns:a16="http://schemas.microsoft.com/office/drawing/2014/main" id="{E74ABA92-72A8-6574-56A6-BB9F52A973F5}"/>
              </a:ext>
            </a:extLst>
          </p:cNvPr>
          <p:cNvPicPr>
            <a:picLocks noChangeAspect="1"/>
          </p:cNvPicPr>
          <p:nvPr/>
        </p:nvPicPr>
        <p:blipFill>
          <a:blip r:embed="rId7"/>
          <a:stretch>
            <a:fillRect/>
          </a:stretch>
        </p:blipFill>
        <p:spPr>
          <a:xfrm>
            <a:off x="9117872" y="115405"/>
            <a:ext cx="1271743" cy="582176"/>
          </a:xfrm>
          <a:prstGeom prst="rect">
            <a:avLst/>
          </a:prstGeom>
        </p:spPr>
      </p:pic>
      <p:sp>
        <p:nvSpPr>
          <p:cNvPr id="7" name="Title 25">
            <a:extLst>
              <a:ext uri="{FF2B5EF4-FFF2-40B4-BE49-F238E27FC236}">
                <a16:creationId xmlns:a16="http://schemas.microsoft.com/office/drawing/2014/main" id="{773D4ECA-25DC-8063-D283-F73B89CFCE2F}"/>
              </a:ext>
            </a:extLst>
          </p:cNvPr>
          <p:cNvSpPr txBox="1">
            <a:spLocks/>
          </p:cNvSpPr>
          <p:nvPr/>
        </p:nvSpPr>
        <p:spPr>
          <a:xfrm>
            <a:off x="335129" y="1101693"/>
            <a:ext cx="985007" cy="25375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900" dirty="0">
                <a:solidFill>
                  <a:schemeClr val="bg1"/>
                </a:solidFill>
              </a:rPr>
              <a:t>Model Number</a:t>
            </a:r>
          </a:p>
        </p:txBody>
      </p:sp>
      <p:sp>
        <p:nvSpPr>
          <p:cNvPr id="8" name="Title 25">
            <a:extLst>
              <a:ext uri="{FF2B5EF4-FFF2-40B4-BE49-F238E27FC236}">
                <a16:creationId xmlns:a16="http://schemas.microsoft.com/office/drawing/2014/main" id="{82D9D6C4-F80C-B6C1-29DA-224BB6AF46C1}"/>
              </a:ext>
            </a:extLst>
          </p:cNvPr>
          <p:cNvSpPr txBox="1">
            <a:spLocks/>
          </p:cNvSpPr>
          <p:nvPr/>
        </p:nvSpPr>
        <p:spPr>
          <a:xfrm>
            <a:off x="1382878" y="1110469"/>
            <a:ext cx="1271553"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C-260</a:t>
            </a:r>
          </a:p>
        </p:txBody>
      </p:sp>
      <p:sp>
        <p:nvSpPr>
          <p:cNvPr id="21" name="Title 25">
            <a:extLst>
              <a:ext uri="{FF2B5EF4-FFF2-40B4-BE49-F238E27FC236}">
                <a16:creationId xmlns:a16="http://schemas.microsoft.com/office/drawing/2014/main" id="{65D64CC7-1020-C6F5-EAA2-90FA9237E365}"/>
              </a:ext>
            </a:extLst>
          </p:cNvPr>
          <p:cNvSpPr txBox="1">
            <a:spLocks/>
          </p:cNvSpPr>
          <p:nvPr/>
        </p:nvSpPr>
        <p:spPr>
          <a:xfrm>
            <a:off x="2639730" y="1110469"/>
            <a:ext cx="1325282" cy="2457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C-250</a:t>
            </a:r>
          </a:p>
        </p:txBody>
      </p:sp>
      <p:sp>
        <p:nvSpPr>
          <p:cNvPr id="22" name="Title 25">
            <a:extLst>
              <a:ext uri="{FF2B5EF4-FFF2-40B4-BE49-F238E27FC236}">
                <a16:creationId xmlns:a16="http://schemas.microsoft.com/office/drawing/2014/main" id="{16609AF1-119C-65CA-E7E9-8F9ED8E3CA79}"/>
              </a:ext>
            </a:extLst>
          </p:cNvPr>
          <p:cNvSpPr txBox="1">
            <a:spLocks/>
          </p:cNvSpPr>
          <p:nvPr/>
        </p:nvSpPr>
        <p:spPr>
          <a:xfrm>
            <a:off x="3964366" y="1101693"/>
            <a:ext cx="1325282"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C-130/E</a:t>
            </a:r>
          </a:p>
        </p:txBody>
      </p:sp>
      <p:sp>
        <p:nvSpPr>
          <p:cNvPr id="23" name="Title 25">
            <a:extLst>
              <a:ext uri="{FF2B5EF4-FFF2-40B4-BE49-F238E27FC236}">
                <a16:creationId xmlns:a16="http://schemas.microsoft.com/office/drawing/2014/main" id="{8CB90A2B-9DAF-CE0E-1BF1-DBB8CF097530}"/>
              </a:ext>
            </a:extLst>
          </p:cNvPr>
          <p:cNvSpPr txBox="1">
            <a:spLocks/>
          </p:cNvSpPr>
          <p:nvPr/>
        </p:nvSpPr>
        <p:spPr>
          <a:xfrm>
            <a:off x="5310271" y="1101692"/>
            <a:ext cx="1268826" cy="2617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C-120</a:t>
            </a:r>
          </a:p>
        </p:txBody>
      </p:sp>
      <p:sp>
        <p:nvSpPr>
          <p:cNvPr id="24" name="Title 25">
            <a:extLst>
              <a:ext uri="{FF2B5EF4-FFF2-40B4-BE49-F238E27FC236}">
                <a16:creationId xmlns:a16="http://schemas.microsoft.com/office/drawing/2014/main" id="{B0A2DC7F-886B-7576-BE01-AA4FC5945F77}"/>
              </a:ext>
            </a:extLst>
          </p:cNvPr>
          <p:cNvSpPr txBox="1">
            <a:spLocks/>
          </p:cNvSpPr>
          <p:nvPr/>
        </p:nvSpPr>
        <p:spPr>
          <a:xfrm>
            <a:off x="6568507" y="1110469"/>
            <a:ext cx="1268826" cy="2432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C-110</a:t>
            </a:r>
          </a:p>
        </p:txBody>
      </p:sp>
      <p:sp>
        <p:nvSpPr>
          <p:cNvPr id="25" name="Title 25">
            <a:extLst>
              <a:ext uri="{FF2B5EF4-FFF2-40B4-BE49-F238E27FC236}">
                <a16:creationId xmlns:a16="http://schemas.microsoft.com/office/drawing/2014/main" id="{A1BE625E-2082-ADF7-C75B-DD89F37875B7}"/>
              </a:ext>
            </a:extLst>
          </p:cNvPr>
          <p:cNvSpPr txBox="1">
            <a:spLocks/>
          </p:cNvSpPr>
          <p:nvPr/>
        </p:nvSpPr>
        <p:spPr>
          <a:xfrm>
            <a:off x="7801196" y="1110468"/>
            <a:ext cx="1325282" cy="2327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C-100</a:t>
            </a:r>
          </a:p>
        </p:txBody>
      </p:sp>
      <p:sp>
        <p:nvSpPr>
          <p:cNvPr id="26" name="Title 25">
            <a:extLst>
              <a:ext uri="{FF2B5EF4-FFF2-40B4-BE49-F238E27FC236}">
                <a16:creationId xmlns:a16="http://schemas.microsoft.com/office/drawing/2014/main" id="{5F33B359-9533-50B2-C9B7-0C70D964D19C}"/>
              </a:ext>
            </a:extLst>
          </p:cNvPr>
          <p:cNvSpPr txBox="1">
            <a:spLocks/>
          </p:cNvSpPr>
          <p:nvPr/>
        </p:nvSpPr>
        <p:spPr>
          <a:xfrm>
            <a:off x="9157740" y="1110469"/>
            <a:ext cx="1268826" cy="2327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C-105/E</a:t>
            </a:r>
          </a:p>
        </p:txBody>
      </p:sp>
      <p:sp>
        <p:nvSpPr>
          <p:cNvPr id="27" name="Title 25">
            <a:extLst>
              <a:ext uri="{FF2B5EF4-FFF2-40B4-BE49-F238E27FC236}">
                <a16:creationId xmlns:a16="http://schemas.microsoft.com/office/drawing/2014/main" id="{57757D6B-5981-B9A4-6050-312EDE626344}"/>
              </a:ext>
            </a:extLst>
          </p:cNvPr>
          <p:cNvSpPr txBox="1">
            <a:spLocks/>
          </p:cNvSpPr>
          <p:nvPr/>
        </p:nvSpPr>
        <p:spPr>
          <a:xfrm>
            <a:off x="10432958" y="1101693"/>
            <a:ext cx="1375261" cy="2522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W-118</a:t>
            </a:r>
          </a:p>
        </p:txBody>
      </p:sp>
      <p:sp>
        <p:nvSpPr>
          <p:cNvPr id="6" name="Title 1">
            <a:extLst>
              <a:ext uri="{FF2B5EF4-FFF2-40B4-BE49-F238E27FC236}">
                <a16:creationId xmlns:a16="http://schemas.microsoft.com/office/drawing/2014/main" id="{092F14F5-F9EA-9D31-42BE-147E6C786CEF}"/>
              </a:ext>
            </a:extLst>
          </p:cNvPr>
          <p:cNvSpPr>
            <a:spLocks noGrp="1"/>
          </p:cNvSpPr>
          <p:nvPr>
            <p:ph type="title"/>
          </p:nvPr>
        </p:nvSpPr>
        <p:spPr>
          <a:xfrm>
            <a:off x="1091201" y="323254"/>
            <a:ext cx="8183622" cy="461666"/>
          </a:xfrm>
        </p:spPr>
        <p:txBody>
          <a:bodyPr>
            <a:noAutofit/>
          </a:bodyPr>
          <a:lstStyle/>
          <a:p>
            <a:r>
              <a:rPr lang="en-US" dirty="0">
                <a:solidFill>
                  <a:srgbClr val="518EB2"/>
                </a:solidFill>
              </a:rPr>
              <a:t>Infrastructure Wi-Fi - Access Point U6 Pro</a:t>
            </a:r>
          </a:p>
        </p:txBody>
      </p:sp>
      <p:sp>
        <p:nvSpPr>
          <p:cNvPr id="9" name="Title 25">
            <a:extLst>
              <a:ext uri="{FF2B5EF4-FFF2-40B4-BE49-F238E27FC236}">
                <a16:creationId xmlns:a16="http://schemas.microsoft.com/office/drawing/2014/main" id="{877C1D89-305F-A8A8-7FA2-67D6C13D48B4}"/>
              </a:ext>
            </a:extLst>
          </p:cNvPr>
          <p:cNvSpPr txBox="1">
            <a:spLocks/>
          </p:cNvSpPr>
          <p:nvPr/>
        </p:nvSpPr>
        <p:spPr>
          <a:xfrm>
            <a:off x="1382878" y="1110469"/>
            <a:ext cx="1271553"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C-260</a:t>
            </a:r>
          </a:p>
        </p:txBody>
      </p:sp>
      <p:sp>
        <p:nvSpPr>
          <p:cNvPr id="10" name="Title 25">
            <a:extLst>
              <a:ext uri="{FF2B5EF4-FFF2-40B4-BE49-F238E27FC236}">
                <a16:creationId xmlns:a16="http://schemas.microsoft.com/office/drawing/2014/main" id="{3ED9C715-D5AF-B72E-4DC9-42AD6C761C91}"/>
              </a:ext>
            </a:extLst>
          </p:cNvPr>
          <p:cNvSpPr txBox="1">
            <a:spLocks/>
          </p:cNvSpPr>
          <p:nvPr/>
        </p:nvSpPr>
        <p:spPr>
          <a:xfrm>
            <a:off x="2639730" y="1110469"/>
            <a:ext cx="1325282" cy="2457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C-250</a:t>
            </a:r>
          </a:p>
        </p:txBody>
      </p:sp>
      <p:sp>
        <p:nvSpPr>
          <p:cNvPr id="11" name="Title 25">
            <a:extLst>
              <a:ext uri="{FF2B5EF4-FFF2-40B4-BE49-F238E27FC236}">
                <a16:creationId xmlns:a16="http://schemas.microsoft.com/office/drawing/2014/main" id="{F24B66A8-38D7-D0F1-6E79-4A7F3F97BF7E}"/>
              </a:ext>
            </a:extLst>
          </p:cNvPr>
          <p:cNvSpPr txBox="1">
            <a:spLocks/>
          </p:cNvSpPr>
          <p:nvPr/>
        </p:nvSpPr>
        <p:spPr>
          <a:xfrm>
            <a:off x="3964366" y="1101693"/>
            <a:ext cx="1325282"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C-130/E</a:t>
            </a:r>
          </a:p>
        </p:txBody>
      </p:sp>
      <p:sp>
        <p:nvSpPr>
          <p:cNvPr id="12" name="Title 25">
            <a:extLst>
              <a:ext uri="{FF2B5EF4-FFF2-40B4-BE49-F238E27FC236}">
                <a16:creationId xmlns:a16="http://schemas.microsoft.com/office/drawing/2014/main" id="{09F65FA9-3DC4-16DE-2B28-5865EC1B46D3}"/>
              </a:ext>
            </a:extLst>
          </p:cNvPr>
          <p:cNvSpPr txBox="1">
            <a:spLocks/>
          </p:cNvSpPr>
          <p:nvPr/>
        </p:nvSpPr>
        <p:spPr>
          <a:xfrm>
            <a:off x="5310271" y="1101692"/>
            <a:ext cx="1268826" cy="2617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C-120</a:t>
            </a:r>
          </a:p>
        </p:txBody>
      </p:sp>
      <p:sp>
        <p:nvSpPr>
          <p:cNvPr id="13" name="Title 25">
            <a:extLst>
              <a:ext uri="{FF2B5EF4-FFF2-40B4-BE49-F238E27FC236}">
                <a16:creationId xmlns:a16="http://schemas.microsoft.com/office/drawing/2014/main" id="{FCE14B53-0EF1-B44C-62FC-5A55E20D128B}"/>
              </a:ext>
            </a:extLst>
          </p:cNvPr>
          <p:cNvSpPr txBox="1">
            <a:spLocks/>
          </p:cNvSpPr>
          <p:nvPr/>
        </p:nvSpPr>
        <p:spPr>
          <a:xfrm>
            <a:off x="6568507" y="1110469"/>
            <a:ext cx="1268826" cy="2432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C-110</a:t>
            </a:r>
          </a:p>
        </p:txBody>
      </p:sp>
      <p:sp>
        <p:nvSpPr>
          <p:cNvPr id="14" name="Title 25">
            <a:extLst>
              <a:ext uri="{FF2B5EF4-FFF2-40B4-BE49-F238E27FC236}">
                <a16:creationId xmlns:a16="http://schemas.microsoft.com/office/drawing/2014/main" id="{CF44DE51-2E35-4C19-F586-CDF8701A0E56}"/>
              </a:ext>
            </a:extLst>
          </p:cNvPr>
          <p:cNvSpPr txBox="1">
            <a:spLocks/>
          </p:cNvSpPr>
          <p:nvPr/>
        </p:nvSpPr>
        <p:spPr>
          <a:xfrm>
            <a:off x="7801196" y="1110468"/>
            <a:ext cx="1325282" cy="2327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C-100</a:t>
            </a:r>
          </a:p>
        </p:txBody>
      </p:sp>
      <p:sp>
        <p:nvSpPr>
          <p:cNvPr id="16" name="Title 25">
            <a:extLst>
              <a:ext uri="{FF2B5EF4-FFF2-40B4-BE49-F238E27FC236}">
                <a16:creationId xmlns:a16="http://schemas.microsoft.com/office/drawing/2014/main" id="{CC6CD85A-56E1-FE6F-867A-EB9711951E97}"/>
              </a:ext>
            </a:extLst>
          </p:cNvPr>
          <p:cNvSpPr txBox="1">
            <a:spLocks/>
          </p:cNvSpPr>
          <p:nvPr/>
        </p:nvSpPr>
        <p:spPr>
          <a:xfrm>
            <a:off x="9157740" y="1110469"/>
            <a:ext cx="1268826" cy="2327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C-105/E</a:t>
            </a:r>
          </a:p>
        </p:txBody>
      </p:sp>
      <p:sp>
        <p:nvSpPr>
          <p:cNvPr id="17" name="Title 25">
            <a:extLst>
              <a:ext uri="{FF2B5EF4-FFF2-40B4-BE49-F238E27FC236}">
                <a16:creationId xmlns:a16="http://schemas.microsoft.com/office/drawing/2014/main" id="{BFDF425D-66DA-1C4F-77B6-EE35684E21A2}"/>
              </a:ext>
            </a:extLst>
          </p:cNvPr>
          <p:cNvSpPr txBox="1">
            <a:spLocks/>
          </p:cNvSpPr>
          <p:nvPr/>
        </p:nvSpPr>
        <p:spPr>
          <a:xfrm>
            <a:off x="10432958" y="1101693"/>
            <a:ext cx="1375261" cy="2522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W-118</a:t>
            </a:r>
          </a:p>
        </p:txBody>
      </p:sp>
      <p:sp>
        <p:nvSpPr>
          <p:cNvPr id="18" name="Title 1">
            <a:extLst>
              <a:ext uri="{FF2B5EF4-FFF2-40B4-BE49-F238E27FC236}">
                <a16:creationId xmlns:a16="http://schemas.microsoft.com/office/drawing/2014/main" id="{F997BCCC-53EE-5198-6AF3-76AF38C1FF10}"/>
              </a:ext>
            </a:extLst>
          </p:cNvPr>
          <p:cNvSpPr txBox="1">
            <a:spLocks/>
          </p:cNvSpPr>
          <p:nvPr/>
        </p:nvSpPr>
        <p:spPr>
          <a:xfrm>
            <a:off x="5310271" y="1416682"/>
            <a:ext cx="6173393" cy="402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b="0" dirty="0">
                <a:latin typeface="+mn-lt"/>
              </a:rPr>
              <a:t>High-performance, ceiling-mounted Wi-Fi 6 access point designed for large offices.</a:t>
            </a:r>
          </a:p>
          <a:p>
            <a:endParaRPr lang="en-US" sz="1800" b="0" dirty="0">
              <a:solidFill>
                <a:srgbClr val="518EB2"/>
              </a:solidFill>
              <a:latin typeface="+mn-lt"/>
            </a:endParaRPr>
          </a:p>
          <a:p>
            <a:r>
              <a:rPr lang="en-US" sz="1800" dirty="0">
                <a:solidFill>
                  <a:srgbClr val="518EB2"/>
                </a:solidFill>
                <a:latin typeface="+mn-lt"/>
              </a:rPr>
              <a:t>Features:</a:t>
            </a:r>
          </a:p>
          <a:p>
            <a:endParaRPr lang="en-US" sz="1800" dirty="0">
              <a:solidFill>
                <a:srgbClr val="518EB2"/>
              </a:solidFill>
              <a:latin typeface="+mn-lt"/>
            </a:endParaRPr>
          </a:p>
          <a:p>
            <a:pPr marL="342900" indent="-342900">
              <a:lnSpc>
                <a:spcPct val="100000"/>
              </a:lnSpc>
              <a:buBlip>
                <a:blip r:embed="rId8"/>
              </a:buBlip>
            </a:pPr>
            <a:r>
              <a:rPr lang="en-US" sz="1600" b="0" dirty="0">
                <a:latin typeface="+mn-lt"/>
              </a:rPr>
              <a:t>Wi-Fi 6 support (2.4/5 GHz bands)</a:t>
            </a:r>
          </a:p>
          <a:p>
            <a:pPr marL="342900" indent="-342900">
              <a:lnSpc>
                <a:spcPct val="100000"/>
              </a:lnSpc>
              <a:buBlip>
                <a:blip r:embed="rId8"/>
              </a:buBlip>
            </a:pPr>
            <a:r>
              <a:rPr lang="en-US" sz="1600" b="0" dirty="0">
                <a:latin typeface="+mn-lt"/>
              </a:rPr>
              <a:t>5.3 Gbps aggregate throughput rate</a:t>
            </a:r>
          </a:p>
          <a:p>
            <a:pPr marL="342900" indent="-342900">
              <a:lnSpc>
                <a:spcPct val="100000"/>
              </a:lnSpc>
              <a:buBlip>
                <a:blip r:embed="rId8"/>
              </a:buBlip>
            </a:pPr>
            <a:r>
              <a:rPr lang="en-US" sz="1600" b="0" dirty="0">
                <a:latin typeface="+mn-lt"/>
              </a:rPr>
              <a:t>(1) GbE RJ45 port (PoE In)</a:t>
            </a:r>
          </a:p>
          <a:p>
            <a:pPr marL="342900" indent="-342900">
              <a:lnSpc>
                <a:spcPct val="100000"/>
              </a:lnSpc>
              <a:buBlip>
                <a:blip r:embed="rId8"/>
              </a:buBlip>
            </a:pPr>
            <a:endParaRPr lang="en-US" sz="1600" b="0" dirty="0">
              <a:latin typeface="+mn-lt"/>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marL="342900" indent="-342900">
              <a:lnSpc>
                <a:spcPct val="100000"/>
              </a:lnSpc>
              <a:buBlip>
                <a:blip r:embed="rId8"/>
              </a:buBlip>
            </a:pPr>
            <a:endParaRPr lang="en-US" sz="1600" b="0" dirty="0">
              <a:latin typeface="+mn-lt"/>
            </a:endParaRPr>
          </a:p>
        </p:txBody>
      </p:sp>
      <p:pic>
        <p:nvPicPr>
          <p:cNvPr id="19" name="Picture 18">
            <a:extLst>
              <a:ext uri="{FF2B5EF4-FFF2-40B4-BE49-F238E27FC236}">
                <a16:creationId xmlns:a16="http://schemas.microsoft.com/office/drawing/2014/main" id="{28824AFC-8D39-0677-7D06-76DEB6B31BC5}"/>
              </a:ext>
            </a:extLst>
          </p:cNvPr>
          <p:cNvPicPr>
            <a:picLocks noChangeAspect="1"/>
          </p:cNvPicPr>
          <p:nvPr/>
        </p:nvPicPr>
        <p:blipFill>
          <a:blip r:embed="rId9"/>
          <a:stretch>
            <a:fillRect/>
          </a:stretch>
        </p:blipFill>
        <p:spPr>
          <a:xfrm>
            <a:off x="708336" y="1416682"/>
            <a:ext cx="3912632" cy="4024635"/>
          </a:xfrm>
          <a:prstGeom prst="rect">
            <a:avLst/>
          </a:prstGeom>
        </p:spPr>
      </p:pic>
      <p:sp>
        <p:nvSpPr>
          <p:cNvPr id="30" name="TextBox 29">
            <a:extLst>
              <a:ext uri="{FF2B5EF4-FFF2-40B4-BE49-F238E27FC236}">
                <a16:creationId xmlns:a16="http://schemas.microsoft.com/office/drawing/2014/main" id="{DEC58DC5-73A3-9C63-0740-30CA10E6E6FD}"/>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7228072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93F18C43-CCAD-7CCA-0C00-193318A75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84" y="115405"/>
            <a:ext cx="1024217" cy="853514"/>
          </a:xfrm>
          <a:prstGeom prst="rect">
            <a:avLst/>
          </a:prstGeom>
        </p:spPr>
      </p:pic>
      <p:pic>
        <p:nvPicPr>
          <p:cNvPr id="5" name="Picture 4" descr="POWERED BY UBIQUITI">
            <a:hlinkClick r:id="rId6" action="ppaction://hlinksldjump"/>
            <a:extLst>
              <a:ext uri="{FF2B5EF4-FFF2-40B4-BE49-F238E27FC236}">
                <a16:creationId xmlns:a16="http://schemas.microsoft.com/office/drawing/2014/main" id="{E74ABA92-72A8-6574-56A6-BB9F52A973F5}"/>
              </a:ext>
            </a:extLst>
          </p:cNvPr>
          <p:cNvPicPr>
            <a:picLocks noChangeAspect="1"/>
          </p:cNvPicPr>
          <p:nvPr/>
        </p:nvPicPr>
        <p:blipFill>
          <a:blip r:embed="rId7"/>
          <a:stretch>
            <a:fillRect/>
          </a:stretch>
        </p:blipFill>
        <p:spPr>
          <a:xfrm>
            <a:off x="9117872" y="115405"/>
            <a:ext cx="1271743" cy="582176"/>
          </a:xfrm>
          <a:prstGeom prst="rect">
            <a:avLst/>
          </a:prstGeom>
        </p:spPr>
      </p:pic>
      <p:sp>
        <p:nvSpPr>
          <p:cNvPr id="7" name="Title 25">
            <a:extLst>
              <a:ext uri="{FF2B5EF4-FFF2-40B4-BE49-F238E27FC236}">
                <a16:creationId xmlns:a16="http://schemas.microsoft.com/office/drawing/2014/main" id="{773D4ECA-25DC-8063-D283-F73B89CFCE2F}"/>
              </a:ext>
            </a:extLst>
          </p:cNvPr>
          <p:cNvSpPr txBox="1">
            <a:spLocks/>
          </p:cNvSpPr>
          <p:nvPr/>
        </p:nvSpPr>
        <p:spPr>
          <a:xfrm>
            <a:off x="335129" y="1101693"/>
            <a:ext cx="985007" cy="25375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900" dirty="0">
                <a:solidFill>
                  <a:schemeClr val="bg1"/>
                </a:solidFill>
              </a:rPr>
              <a:t>Model Number</a:t>
            </a:r>
          </a:p>
        </p:txBody>
      </p:sp>
      <p:sp>
        <p:nvSpPr>
          <p:cNvPr id="8" name="Title 25">
            <a:extLst>
              <a:ext uri="{FF2B5EF4-FFF2-40B4-BE49-F238E27FC236}">
                <a16:creationId xmlns:a16="http://schemas.microsoft.com/office/drawing/2014/main" id="{82D9D6C4-F80C-B6C1-29DA-224BB6AF46C1}"/>
              </a:ext>
            </a:extLst>
          </p:cNvPr>
          <p:cNvSpPr txBox="1">
            <a:spLocks/>
          </p:cNvSpPr>
          <p:nvPr/>
        </p:nvSpPr>
        <p:spPr>
          <a:xfrm>
            <a:off x="1382878" y="1110469"/>
            <a:ext cx="1271553"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C-260</a:t>
            </a:r>
          </a:p>
        </p:txBody>
      </p:sp>
      <p:sp>
        <p:nvSpPr>
          <p:cNvPr id="21" name="Title 25">
            <a:extLst>
              <a:ext uri="{FF2B5EF4-FFF2-40B4-BE49-F238E27FC236}">
                <a16:creationId xmlns:a16="http://schemas.microsoft.com/office/drawing/2014/main" id="{65D64CC7-1020-C6F5-EAA2-90FA9237E365}"/>
              </a:ext>
            </a:extLst>
          </p:cNvPr>
          <p:cNvSpPr txBox="1">
            <a:spLocks/>
          </p:cNvSpPr>
          <p:nvPr/>
        </p:nvSpPr>
        <p:spPr>
          <a:xfrm>
            <a:off x="2639730" y="1110469"/>
            <a:ext cx="1325282" cy="2457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C-250</a:t>
            </a:r>
          </a:p>
        </p:txBody>
      </p:sp>
      <p:sp>
        <p:nvSpPr>
          <p:cNvPr id="22" name="Title 25">
            <a:extLst>
              <a:ext uri="{FF2B5EF4-FFF2-40B4-BE49-F238E27FC236}">
                <a16:creationId xmlns:a16="http://schemas.microsoft.com/office/drawing/2014/main" id="{16609AF1-119C-65CA-E7E9-8F9ED8E3CA79}"/>
              </a:ext>
            </a:extLst>
          </p:cNvPr>
          <p:cNvSpPr txBox="1">
            <a:spLocks/>
          </p:cNvSpPr>
          <p:nvPr/>
        </p:nvSpPr>
        <p:spPr>
          <a:xfrm>
            <a:off x="3964366" y="1101693"/>
            <a:ext cx="1325282"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C-130/E</a:t>
            </a:r>
          </a:p>
        </p:txBody>
      </p:sp>
      <p:sp>
        <p:nvSpPr>
          <p:cNvPr id="23" name="Title 25">
            <a:extLst>
              <a:ext uri="{FF2B5EF4-FFF2-40B4-BE49-F238E27FC236}">
                <a16:creationId xmlns:a16="http://schemas.microsoft.com/office/drawing/2014/main" id="{8CB90A2B-9DAF-CE0E-1BF1-DBB8CF097530}"/>
              </a:ext>
            </a:extLst>
          </p:cNvPr>
          <p:cNvSpPr txBox="1">
            <a:spLocks/>
          </p:cNvSpPr>
          <p:nvPr/>
        </p:nvSpPr>
        <p:spPr>
          <a:xfrm>
            <a:off x="5310271" y="1101692"/>
            <a:ext cx="1268826" cy="2617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C-120</a:t>
            </a:r>
          </a:p>
        </p:txBody>
      </p:sp>
      <p:sp>
        <p:nvSpPr>
          <p:cNvPr id="24" name="Title 25">
            <a:extLst>
              <a:ext uri="{FF2B5EF4-FFF2-40B4-BE49-F238E27FC236}">
                <a16:creationId xmlns:a16="http://schemas.microsoft.com/office/drawing/2014/main" id="{B0A2DC7F-886B-7576-BE01-AA4FC5945F77}"/>
              </a:ext>
            </a:extLst>
          </p:cNvPr>
          <p:cNvSpPr txBox="1">
            <a:spLocks/>
          </p:cNvSpPr>
          <p:nvPr/>
        </p:nvSpPr>
        <p:spPr>
          <a:xfrm>
            <a:off x="6568507" y="1110469"/>
            <a:ext cx="1268826" cy="2432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C-110</a:t>
            </a:r>
          </a:p>
        </p:txBody>
      </p:sp>
      <p:sp>
        <p:nvSpPr>
          <p:cNvPr id="25" name="Title 25">
            <a:extLst>
              <a:ext uri="{FF2B5EF4-FFF2-40B4-BE49-F238E27FC236}">
                <a16:creationId xmlns:a16="http://schemas.microsoft.com/office/drawing/2014/main" id="{A1BE625E-2082-ADF7-C75B-DD89F37875B7}"/>
              </a:ext>
            </a:extLst>
          </p:cNvPr>
          <p:cNvSpPr txBox="1">
            <a:spLocks/>
          </p:cNvSpPr>
          <p:nvPr/>
        </p:nvSpPr>
        <p:spPr>
          <a:xfrm>
            <a:off x="7801196" y="1110468"/>
            <a:ext cx="1325282" cy="2327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C-100</a:t>
            </a:r>
          </a:p>
        </p:txBody>
      </p:sp>
      <p:sp>
        <p:nvSpPr>
          <p:cNvPr id="26" name="Title 25">
            <a:extLst>
              <a:ext uri="{FF2B5EF4-FFF2-40B4-BE49-F238E27FC236}">
                <a16:creationId xmlns:a16="http://schemas.microsoft.com/office/drawing/2014/main" id="{5F33B359-9533-50B2-C9B7-0C70D964D19C}"/>
              </a:ext>
            </a:extLst>
          </p:cNvPr>
          <p:cNvSpPr txBox="1">
            <a:spLocks/>
          </p:cNvSpPr>
          <p:nvPr/>
        </p:nvSpPr>
        <p:spPr>
          <a:xfrm>
            <a:off x="9157740" y="1110469"/>
            <a:ext cx="1268826" cy="2327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C-105/E</a:t>
            </a:r>
          </a:p>
        </p:txBody>
      </p:sp>
      <p:sp>
        <p:nvSpPr>
          <p:cNvPr id="27" name="Title 25">
            <a:extLst>
              <a:ext uri="{FF2B5EF4-FFF2-40B4-BE49-F238E27FC236}">
                <a16:creationId xmlns:a16="http://schemas.microsoft.com/office/drawing/2014/main" id="{57757D6B-5981-B9A4-6050-312EDE626344}"/>
              </a:ext>
            </a:extLst>
          </p:cNvPr>
          <p:cNvSpPr txBox="1">
            <a:spLocks/>
          </p:cNvSpPr>
          <p:nvPr/>
        </p:nvSpPr>
        <p:spPr>
          <a:xfrm>
            <a:off x="10432958" y="1101693"/>
            <a:ext cx="1375261" cy="2522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W-118</a:t>
            </a:r>
          </a:p>
        </p:txBody>
      </p:sp>
      <p:sp>
        <p:nvSpPr>
          <p:cNvPr id="9" name="Title 25">
            <a:extLst>
              <a:ext uri="{FF2B5EF4-FFF2-40B4-BE49-F238E27FC236}">
                <a16:creationId xmlns:a16="http://schemas.microsoft.com/office/drawing/2014/main" id="{877C1D89-305F-A8A8-7FA2-67D6C13D48B4}"/>
              </a:ext>
            </a:extLst>
          </p:cNvPr>
          <p:cNvSpPr txBox="1">
            <a:spLocks/>
          </p:cNvSpPr>
          <p:nvPr/>
        </p:nvSpPr>
        <p:spPr>
          <a:xfrm>
            <a:off x="1382878" y="1110469"/>
            <a:ext cx="1271553"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C-260</a:t>
            </a:r>
          </a:p>
        </p:txBody>
      </p:sp>
      <p:sp>
        <p:nvSpPr>
          <p:cNvPr id="10" name="Title 25">
            <a:extLst>
              <a:ext uri="{FF2B5EF4-FFF2-40B4-BE49-F238E27FC236}">
                <a16:creationId xmlns:a16="http://schemas.microsoft.com/office/drawing/2014/main" id="{3ED9C715-D5AF-B72E-4DC9-42AD6C761C91}"/>
              </a:ext>
            </a:extLst>
          </p:cNvPr>
          <p:cNvSpPr txBox="1">
            <a:spLocks/>
          </p:cNvSpPr>
          <p:nvPr/>
        </p:nvSpPr>
        <p:spPr>
          <a:xfrm>
            <a:off x="2639730" y="1110469"/>
            <a:ext cx="1325282" cy="2457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C-250</a:t>
            </a:r>
          </a:p>
        </p:txBody>
      </p:sp>
      <p:sp>
        <p:nvSpPr>
          <p:cNvPr id="11" name="Title 25">
            <a:extLst>
              <a:ext uri="{FF2B5EF4-FFF2-40B4-BE49-F238E27FC236}">
                <a16:creationId xmlns:a16="http://schemas.microsoft.com/office/drawing/2014/main" id="{F24B66A8-38D7-D0F1-6E79-4A7F3F97BF7E}"/>
              </a:ext>
            </a:extLst>
          </p:cNvPr>
          <p:cNvSpPr txBox="1">
            <a:spLocks/>
          </p:cNvSpPr>
          <p:nvPr/>
        </p:nvSpPr>
        <p:spPr>
          <a:xfrm>
            <a:off x="3964366" y="1101693"/>
            <a:ext cx="1325282"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C-130/E</a:t>
            </a:r>
          </a:p>
        </p:txBody>
      </p:sp>
      <p:sp>
        <p:nvSpPr>
          <p:cNvPr id="12" name="Title 25">
            <a:extLst>
              <a:ext uri="{FF2B5EF4-FFF2-40B4-BE49-F238E27FC236}">
                <a16:creationId xmlns:a16="http://schemas.microsoft.com/office/drawing/2014/main" id="{09F65FA9-3DC4-16DE-2B28-5865EC1B46D3}"/>
              </a:ext>
            </a:extLst>
          </p:cNvPr>
          <p:cNvSpPr txBox="1">
            <a:spLocks/>
          </p:cNvSpPr>
          <p:nvPr/>
        </p:nvSpPr>
        <p:spPr>
          <a:xfrm>
            <a:off x="5310271" y="1101692"/>
            <a:ext cx="1268826" cy="2617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C-120</a:t>
            </a:r>
          </a:p>
        </p:txBody>
      </p:sp>
      <p:sp>
        <p:nvSpPr>
          <p:cNvPr id="13" name="Title 25">
            <a:extLst>
              <a:ext uri="{FF2B5EF4-FFF2-40B4-BE49-F238E27FC236}">
                <a16:creationId xmlns:a16="http://schemas.microsoft.com/office/drawing/2014/main" id="{FCE14B53-0EF1-B44C-62FC-5A55E20D128B}"/>
              </a:ext>
            </a:extLst>
          </p:cNvPr>
          <p:cNvSpPr txBox="1">
            <a:spLocks/>
          </p:cNvSpPr>
          <p:nvPr/>
        </p:nvSpPr>
        <p:spPr>
          <a:xfrm>
            <a:off x="6568507" y="1110469"/>
            <a:ext cx="1268826" cy="2432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C-110</a:t>
            </a:r>
          </a:p>
        </p:txBody>
      </p:sp>
      <p:sp>
        <p:nvSpPr>
          <p:cNvPr id="14" name="Title 25">
            <a:extLst>
              <a:ext uri="{FF2B5EF4-FFF2-40B4-BE49-F238E27FC236}">
                <a16:creationId xmlns:a16="http://schemas.microsoft.com/office/drawing/2014/main" id="{CF44DE51-2E35-4C19-F586-CDF8701A0E56}"/>
              </a:ext>
            </a:extLst>
          </p:cNvPr>
          <p:cNvSpPr txBox="1">
            <a:spLocks/>
          </p:cNvSpPr>
          <p:nvPr/>
        </p:nvSpPr>
        <p:spPr>
          <a:xfrm>
            <a:off x="7801196" y="1110468"/>
            <a:ext cx="1325282" cy="2327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C-100</a:t>
            </a:r>
          </a:p>
        </p:txBody>
      </p:sp>
      <p:sp>
        <p:nvSpPr>
          <p:cNvPr id="16" name="Title 25">
            <a:extLst>
              <a:ext uri="{FF2B5EF4-FFF2-40B4-BE49-F238E27FC236}">
                <a16:creationId xmlns:a16="http://schemas.microsoft.com/office/drawing/2014/main" id="{CC6CD85A-56E1-FE6F-867A-EB9711951E97}"/>
              </a:ext>
            </a:extLst>
          </p:cNvPr>
          <p:cNvSpPr txBox="1">
            <a:spLocks/>
          </p:cNvSpPr>
          <p:nvPr/>
        </p:nvSpPr>
        <p:spPr>
          <a:xfrm>
            <a:off x="9157740" y="1110469"/>
            <a:ext cx="1268826" cy="2327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C-105/E</a:t>
            </a:r>
          </a:p>
        </p:txBody>
      </p:sp>
      <p:sp>
        <p:nvSpPr>
          <p:cNvPr id="17" name="Title 25">
            <a:extLst>
              <a:ext uri="{FF2B5EF4-FFF2-40B4-BE49-F238E27FC236}">
                <a16:creationId xmlns:a16="http://schemas.microsoft.com/office/drawing/2014/main" id="{BFDF425D-66DA-1C4F-77B6-EE35684E21A2}"/>
              </a:ext>
            </a:extLst>
          </p:cNvPr>
          <p:cNvSpPr txBox="1">
            <a:spLocks/>
          </p:cNvSpPr>
          <p:nvPr/>
        </p:nvSpPr>
        <p:spPr>
          <a:xfrm>
            <a:off x="10432958" y="1101693"/>
            <a:ext cx="1375261" cy="2522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W-118</a:t>
            </a:r>
          </a:p>
        </p:txBody>
      </p:sp>
      <p:sp>
        <p:nvSpPr>
          <p:cNvPr id="4" name="Title 1">
            <a:extLst>
              <a:ext uri="{FF2B5EF4-FFF2-40B4-BE49-F238E27FC236}">
                <a16:creationId xmlns:a16="http://schemas.microsoft.com/office/drawing/2014/main" id="{E84569CD-3581-8D37-D53D-17984ED7E3CD}"/>
              </a:ext>
            </a:extLst>
          </p:cNvPr>
          <p:cNvSpPr>
            <a:spLocks noGrp="1"/>
          </p:cNvSpPr>
          <p:nvPr>
            <p:ph type="title"/>
          </p:nvPr>
        </p:nvSpPr>
        <p:spPr>
          <a:xfrm>
            <a:off x="1091201" y="323254"/>
            <a:ext cx="8183622" cy="461666"/>
          </a:xfrm>
        </p:spPr>
        <p:txBody>
          <a:bodyPr>
            <a:noAutofit/>
          </a:bodyPr>
          <a:lstStyle/>
          <a:p>
            <a:r>
              <a:rPr lang="en-US" dirty="0">
                <a:solidFill>
                  <a:srgbClr val="518EB2"/>
                </a:solidFill>
              </a:rPr>
              <a:t>Infrastructure Wi-Fi - Access Point U6 Lite</a:t>
            </a:r>
          </a:p>
        </p:txBody>
      </p:sp>
      <p:sp>
        <p:nvSpPr>
          <p:cNvPr id="28" name="Title 1">
            <a:extLst>
              <a:ext uri="{FF2B5EF4-FFF2-40B4-BE49-F238E27FC236}">
                <a16:creationId xmlns:a16="http://schemas.microsoft.com/office/drawing/2014/main" id="{F4A908CF-B608-9EAD-3529-80FF55CECFEB}"/>
              </a:ext>
            </a:extLst>
          </p:cNvPr>
          <p:cNvSpPr txBox="1">
            <a:spLocks/>
          </p:cNvSpPr>
          <p:nvPr/>
        </p:nvSpPr>
        <p:spPr>
          <a:xfrm>
            <a:off x="5310271" y="1421012"/>
            <a:ext cx="6405479" cy="40246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b="0" dirty="0">
                <a:latin typeface="+mn-lt"/>
              </a:rPr>
              <a:t>Compact, dual-band Wi-Fi 6 access point with flexible mounting options.</a:t>
            </a:r>
          </a:p>
          <a:p>
            <a:endParaRPr lang="en-US" sz="1800" b="0" dirty="0">
              <a:solidFill>
                <a:srgbClr val="518EB2"/>
              </a:solidFill>
              <a:latin typeface="+mn-lt"/>
            </a:endParaRPr>
          </a:p>
          <a:p>
            <a:r>
              <a:rPr lang="en-US" sz="1800" dirty="0">
                <a:solidFill>
                  <a:srgbClr val="518EB2"/>
                </a:solidFill>
                <a:latin typeface="+mn-lt"/>
              </a:rPr>
              <a:t>Features:</a:t>
            </a:r>
          </a:p>
          <a:p>
            <a:endParaRPr lang="en-US" sz="1800" dirty="0">
              <a:solidFill>
                <a:srgbClr val="518EB2"/>
              </a:solidFill>
              <a:latin typeface="+mn-lt"/>
            </a:endParaRPr>
          </a:p>
          <a:p>
            <a:pPr marL="342900" indent="-342900">
              <a:lnSpc>
                <a:spcPct val="100000"/>
              </a:lnSpc>
              <a:buBlip>
                <a:blip r:embed="rId8"/>
              </a:buBlip>
            </a:pPr>
            <a:r>
              <a:rPr lang="en-US" sz="1600" b="0" dirty="0">
                <a:latin typeface="+mn-lt"/>
              </a:rPr>
              <a:t>5 GHz Wi-Fi 6 band, 2.4 GHz Wi-Fi 4 band</a:t>
            </a:r>
          </a:p>
          <a:p>
            <a:pPr marL="342900" indent="-342900">
              <a:lnSpc>
                <a:spcPct val="100000"/>
              </a:lnSpc>
              <a:buBlip>
                <a:blip r:embed="rId8"/>
              </a:buBlip>
            </a:pPr>
            <a:r>
              <a:rPr lang="en-US" sz="1600" b="0" dirty="0">
                <a:latin typeface="+mn-lt"/>
              </a:rPr>
              <a:t>1.5 Gbps aggregate throughput rate</a:t>
            </a:r>
          </a:p>
          <a:p>
            <a:pPr marL="342900" indent="-342900">
              <a:lnSpc>
                <a:spcPct val="100000"/>
              </a:lnSpc>
              <a:buBlip>
                <a:blip r:embed="rId8"/>
              </a:buBlip>
            </a:pPr>
            <a:r>
              <a:rPr lang="en-US" sz="1600" b="0" dirty="0">
                <a:latin typeface="+mn-lt"/>
              </a:rPr>
              <a:t>Focused antenna pattern for optimal ceiling or wall mounting</a:t>
            </a:r>
          </a:p>
          <a:p>
            <a:pPr marL="342900" indent="-342900">
              <a:lnSpc>
                <a:spcPct val="100000"/>
              </a:lnSpc>
              <a:buBlip>
                <a:blip r:embed="rId8"/>
              </a:buBlip>
            </a:pPr>
            <a:r>
              <a:rPr lang="en-US" sz="1600" b="0" dirty="0">
                <a:latin typeface="+mn-lt"/>
              </a:rPr>
              <a:t>(1) GbE RJ45 port (PoE In)</a:t>
            </a:r>
          </a:p>
          <a:p>
            <a:pPr marL="342900" indent="-342900">
              <a:lnSpc>
                <a:spcPct val="100000"/>
              </a:lnSpc>
              <a:buBlip>
                <a:blip r:embed="rId8"/>
              </a:buBlip>
            </a:pPr>
            <a:endParaRPr lang="en-US" sz="1600" b="0" dirty="0">
              <a:latin typeface="+mn-lt"/>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a:lnSpc>
                <a:spcPct val="100000"/>
              </a:lnSpc>
            </a:pPr>
            <a:endParaRPr lang="en-US" sz="1600" b="0" dirty="0">
              <a:latin typeface="+mn-lt"/>
            </a:endParaRPr>
          </a:p>
        </p:txBody>
      </p:sp>
      <p:pic>
        <p:nvPicPr>
          <p:cNvPr id="29" name="Picture 28">
            <a:extLst>
              <a:ext uri="{FF2B5EF4-FFF2-40B4-BE49-F238E27FC236}">
                <a16:creationId xmlns:a16="http://schemas.microsoft.com/office/drawing/2014/main" id="{A1AC6D41-F81A-49D2-87C3-75609CBA3EE3}"/>
              </a:ext>
            </a:extLst>
          </p:cNvPr>
          <p:cNvPicPr>
            <a:picLocks noChangeAspect="1"/>
          </p:cNvPicPr>
          <p:nvPr/>
        </p:nvPicPr>
        <p:blipFill>
          <a:blip r:embed="rId9"/>
          <a:stretch>
            <a:fillRect/>
          </a:stretch>
        </p:blipFill>
        <p:spPr>
          <a:xfrm>
            <a:off x="827632" y="1416682"/>
            <a:ext cx="3912632" cy="4024635"/>
          </a:xfrm>
          <a:prstGeom prst="rect">
            <a:avLst/>
          </a:prstGeom>
        </p:spPr>
      </p:pic>
      <p:sp>
        <p:nvSpPr>
          <p:cNvPr id="30" name="TextBox 29">
            <a:extLst>
              <a:ext uri="{FF2B5EF4-FFF2-40B4-BE49-F238E27FC236}">
                <a16:creationId xmlns:a16="http://schemas.microsoft.com/office/drawing/2014/main" id="{CAEC1FA3-F123-6266-B8F6-AEA08B9CAD11}"/>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4103977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30" name="Title 1">
            <a:extLst>
              <a:ext uri="{FF2B5EF4-FFF2-40B4-BE49-F238E27FC236}">
                <a16:creationId xmlns:a16="http://schemas.microsoft.com/office/drawing/2014/main" id="{B7F2873C-AF2F-72F6-6C11-1775270318A4}"/>
              </a:ext>
            </a:extLst>
          </p:cNvPr>
          <p:cNvSpPr>
            <a:spLocks noGrp="1"/>
          </p:cNvSpPr>
          <p:nvPr>
            <p:ph type="title"/>
          </p:nvPr>
        </p:nvSpPr>
        <p:spPr>
          <a:xfrm>
            <a:off x="1093182" y="254678"/>
            <a:ext cx="9754258" cy="876821"/>
          </a:xfrm>
        </p:spPr>
        <p:txBody>
          <a:bodyPr>
            <a:normAutofit/>
          </a:bodyPr>
          <a:lstStyle/>
          <a:p>
            <a:r>
              <a:rPr kumimoji="0" lang="en-US" sz="3200" b="1" i="0" u="none" strike="noStrike" kern="1200" cap="none" spc="0" normalizeH="0" baseline="0" noProof="0" dirty="0">
                <a:ln>
                  <a:noFill/>
                </a:ln>
                <a:solidFill>
                  <a:srgbClr val="518EB2"/>
                </a:solidFill>
                <a:effectLst/>
                <a:uLnTx/>
                <a:uFillTx/>
                <a:latin typeface="+mn-lt"/>
                <a:ea typeface="Open Sans" charset="0"/>
                <a:cs typeface="Open Sans" charset="0"/>
              </a:rPr>
              <a:t>BullsEye – </a:t>
            </a:r>
            <a:r>
              <a:rPr lang="en-US" sz="3200" dirty="0">
                <a:solidFill>
                  <a:srgbClr val="518EB2"/>
                </a:solidFill>
                <a:latin typeface="+mn-lt"/>
              </a:rPr>
              <a:t>Cellular Options</a:t>
            </a:r>
            <a:endParaRPr lang="en-US" sz="1600" dirty="0">
              <a:solidFill>
                <a:srgbClr val="518EB2"/>
              </a:solidFill>
              <a:latin typeface="+mn-lt"/>
            </a:endParaRPr>
          </a:p>
        </p:txBody>
      </p:sp>
      <p:sp>
        <p:nvSpPr>
          <p:cNvPr id="31" name="TextBox 30">
            <a:extLst>
              <a:ext uri="{FF2B5EF4-FFF2-40B4-BE49-F238E27FC236}">
                <a16:creationId xmlns:a16="http://schemas.microsoft.com/office/drawing/2014/main" id="{90CCB3CE-DE54-4965-B0AB-4DAEC903EA01}"/>
              </a:ext>
            </a:extLst>
          </p:cNvPr>
          <p:cNvSpPr txBox="1"/>
          <p:nvPr/>
        </p:nvSpPr>
        <p:spPr>
          <a:xfrm>
            <a:off x="6096000" y="1916281"/>
            <a:ext cx="2892675" cy="2492990"/>
          </a:xfrm>
          <a:prstGeom prst="rect">
            <a:avLst/>
          </a:prstGeom>
          <a:noFill/>
        </p:spPr>
        <p:txBody>
          <a:bodyPr wrap="square">
            <a:spAutoFit/>
          </a:bodyPr>
          <a:lstStyle/>
          <a:p>
            <a:pPr marL="457200" marR="0" lvl="0" indent="-457200" defTabSz="914400" eaLnBrk="1" fontAlgn="auto" latinLnBrk="0" hangingPunct="1">
              <a:lnSpc>
                <a:spcPct val="100000"/>
              </a:lnSpc>
              <a:spcBef>
                <a:spcPts val="0"/>
              </a:spcBef>
              <a:spcAft>
                <a:spcPts val="600"/>
              </a:spcAft>
              <a:buClrTx/>
              <a:buSzTx/>
              <a:buBlip>
                <a:blip r:embed="rId5"/>
              </a:buBlip>
              <a:tabLst/>
              <a:defRPr/>
            </a:pPr>
            <a:r>
              <a:rPr kumimoji="0" lang="en-US" sz="1800" b="0" i="0" u="none" strike="noStrike" kern="0" cap="none" spc="0" normalizeH="0" baseline="0" noProof="0" dirty="0">
                <a:ln>
                  <a:noFill/>
                </a:ln>
                <a:solidFill>
                  <a:srgbClr val="121D00"/>
                </a:solidFill>
                <a:effectLst/>
                <a:uLnTx/>
                <a:uFillTx/>
              </a:rPr>
              <a:t>LTE Options</a:t>
            </a:r>
          </a:p>
          <a:p>
            <a:pPr marL="457200" marR="0" lvl="0" indent="-457200" defTabSz="914400" eaLnBrk="1" fontAlgn="auto" latinLnBrk="0" hangingPunct="1">
              <a:lnSpc>
                <a:spcPct val="100000"/>
              </a:lnSpc>
              <a:spcBef>
                <a:spcPts val="0"/>
              </a:spcBef>
              <a:spcAft>
                <a:spcPts val="600"/>
              </a:spcAft>
              <a:buClrTx/>
              <a:buSzTx/>
              <a:buBlip>
                <a:blip r:embed="rId5"/>
              </a:buBlip>
              <a:tabLst/>
              <a:defRPr/>
            </a:pPr>
            <a:r>
              <a:rPr lang="en-US" kern="0" dirty="0">
                <a:solidFill>
                  <a:srgbClr val="121D00"/>
                </a:solidFill>
              </a:rPr>
              <a:t>5G Options</a:t>
            </a:r>
          </a:p>
          <a:p>
            <a:pPr marL="457200" marR="0" lvl="0" indent="-457200" defTabSz="914400" eaLnBrk="1" fontAlgn="auto" latinLnBrk="0" hangingPunct="1">
              <a:lnSpc>
                <a:spcPct val="100000"/>
              </a:lnSpc>
              <a:spcBef>
                <a:spcPts val="0"/>
              </a:spcBef>
              <a:spcAft>
                <a:spcPts val="600"/>
              </a:spcAft>
              <a:buClrTx/>
              <a:buSzTx/>
              <a:buBlip>
                <a:blip r:embed="rId5"/>
              </a:buBlip>
              <a:tabLst/>
              <a:defRPr/>
            </a:pPr>
            <a:r>
              <a:rPr kumimoji="0" lang="en-US" sz="1800" b="0" i="0" u="none" strike="noStrike" kern="0" cap="none" spc="0" normalizeH="0" baseline="0" noProof="0" dirty="0">
                <a:ln>
                  <a:noFill/>
                </a:ln>
                <a:solidFill>
                  <a:srgbClr val="121D00"/>
                </a:solidFill>
                <a:effectLst/>
                <a:uLnTx/>
                <a:uFillTx/>
              </a:rPr>
              <a:t>Pooled Plans</a:t>
            </a:r>
          </a:p>
          <a:p>
            <a:pPr marL="457200" marR="0" lvl="0" indent="-457200" defTabSz="914400" eaLnBrk="1" fontAlgn="auto" latinLnBrk="0" hangingPunct="1">
              <a:lnSpc>
                <a:spcPct val="100000"/>
              </a:lnSpc>
              <a:spcBef>
                <a:spcPts val="0"/>
              </a:spcBef>
              <a:spcAft>
                <a:spcPts val="600"/>
              </a:spcAft>
              <a:buClrTx/>
              <a:buSzTx/>
              <a:buBlip>
                <a:blip r:embed="rId5"/>
              </a:buBlip>
              <a:tabLst/>
              <a:defRPr/>
            </a:pPr>
            <a:r>
              <a:rPr lang="en-US" kern="0" dirty="0">
                <a:solidFill>
                  <a:srgbClr val="121D00"/>
                </a:solidFill>
              </a:rPr>
              <a:t>Pay per MB Plans</a:t>
            </a:r>
          </a:p>
          <a:p>
            <a:pPr marL="457200" marR="0" lvl="0" indent="-457200" defTabSz="914400" eaLnBrk="1" fontAlgn="auto" latinLnBrk="0" hangingPunct="1">
              <a:lnSpc>
                <a:spcPct val="100000"/>
              </a:lnSpc>
              <a:spcBef>
                <a:spcPts val="0"/>
              </a:spcBef>
              <a:spcAft>
                <a:spcPts val="600"/>
              </a:spcAft>
              <a:buClrTx/>
              <a:buSzTx/>
              <a:buBlip>
                <a:blip r:embed="rId5"/>
              </a:buBlip>
              <a:tabLst/>
              <a:defRPr/>
            </a:pPr>
            <a:r>
              <a:rPr kumimoji="0" lang="en-US" sz="1800" b="0" i="0" u="none" strike="noStrike" kern="0" cap="none" spc="0" normalizeH="0" baseline="0" noProof="0" dirty="0">
                <a:ln>
                  <a:noFill/>
                </a:ln>
                <a:solidFill>
                  <a:srgbClr val="121D00"/>
                </a:solidFill>
                <a:effectLst/>
                <a:uLnTx/>
                <a:uFillTx/>
              </a:rPr>
              <a:t>Modems</a:t>
            </a:r>
          </a:p>
          <a:p>
            <a:pPr marL="457200" marR="0" lvl="0" indent="-457200" defTabSz="914400" eaLnBrk="1" fontAlgn="auto" latinLnBrk="0" hangingPunct="1">
              <a:lnSpc>
                <a:spcPct val="100000"/>
              </a:lnSpc>
              <a:spcBef>
                <a:spcPts val="0"/>
              </a:spcBef>
              <a:spcAft>
                <a:spcPts val="600"/>
              </a:spcAft>
              <a:buClrTx/>
              <a:buSzTx/>
              <a:buBlip>
                <a:blip r:embed="rId5"/>
              </a:buBlip>
              <a:tabLst/>
              <a:defRPr/>
            </a:pPr>
            <a:r>
              <a:rPr lang="en-US" kern="0" dirty="0">
                <a:solidFill>
                  <a:srgbClr val="121D00"/>
                </a:solidFill>
              </a:rPr>
              <a:t>Routers</a:t>
            </a:r>
          </a:p>
          <a:p>
            <a:pPr marL="457200" marR="0" lvl="0" indent="-457200" defTabSz="914400" eaLnBrk="1" fontAlgn="auto" latinLnBrk="0" hangingPunct="1">
              <a:lnSpc>
                <a:spcPct val="100000"/>
              </a:lnSpc>
              <a:spcBef>
                <a:spcPts val="0"/>
              </a:spcBef>
              <a:spcAft>
                <a:spcPts val="600"/>
              </a:spcAft>
              <a:buClrTx/>
              <a:buSzTx/>
              <a:buBlip>
                <a:blip r:embed="rId5"/>
              </a:buBlip>
              <a:tabLst/>
              <a:defRPr/>
            </a:pPr>
            <a:r>
              <a:rPr kumimoji="0" lang="en-US" sz="1800" b="0" i="0" u="none" strike="noStrike" kern="0" cap="none" spc="0" normalizeH="0" baseline="0" noProof="0" dirty="0">
                <a:ln>
                  <a:noFill/>
                </a:ln>
                <a:solidFill>
                  <a:srgbClr val="121D00"/>
                </a:solidFill>
                <a:effectLst/>
                <a:uLnTx/>
                <a:uFillTx/>
              </a:rPr>
              <a:t>BYOD</a:t>
            </a:r>
          </a:p>
        </p:txBody>
      </p:sp>
      <p:pic>
        <p:nvPicPr>
          <p:cNvPr id="32" name="Picture 31">
            <a:extLst>
              <a:ext uri="{FF2B5EF4-FFF2-40B4-BE49-F238E27FC236}">
                <a16:creationId xmlns:a16="http://schemas.microsoft.com/office/drawing/2014/main" id="{05711825-3E25-6BF3-C385-7A8590800746}"/>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033241" y="1916281"/>
            <a:ext cx="764211" cy="748516"/>
          </a:xfrm>
          <a:prstGeom prst="rect">
            <a:avLst/>
          </a:prstGeom>
        </p:spPr>
      </p:pic>
      <p:pic>
        <p:nvPicPr>
          <p:cNvPr id="33" name="Picture 32">
            <a:extLst>
              <a:ext uri="{FF2B5EF4-FFF2-40B4-BE49-F238E27FC236}">
                <a16:creationId xmlns:a16="http://schemas.microsoft.com/office/drawing/2014/main" id="{CC6A0447-2159-D9A3-EDEB-9287B62BDEB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333165" y="3064629"/>
            <a:ext cx="2202286" cy="461323"/>
          </a:xfrm>
          <a:prstGeom prst="rect">
            <a:avLst/>
          </a:prstGeom>
        </p:spPr>
      </p:pic>
      <p:sp>
        <p:nvSpPr>
          <p:cNvPr id="34" name="TextBox 33">
            <a:extLst>
              <a:ext uri="{FF2B5EF4-FFF2-40B4-BE49-F238E27FC236}">
                <a16:creationId xmlns:a16="http://schemas.microsoft.com/office/drawing/2014/main" id="{D59E0650-5493-3A42-92FC-49BAF81027CC}"/>
              </a:ext>
            </a:extLst>
          </p:cNvPr>
          <p:cNvSpPr txBox="1"/>
          <p:nvPr/>
        </p:nvSpPr>
        <p:spPr>
          <a:xfrm>
            <a:off x="1093182" y="1261051"/>
            <a:ext cx="264433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Powered by Partners:</a:t>
            </a:r>
          </a:p>
        </p:txBody>
      </p:sp>
      <p:pic>
        <p:nvPicPr>
          <p:cNvPr id="35" name="Picture 34">
            <a:extLst>
              <a:ext uri="{FF2B5EF4-FFF2-40B4-BE49-F238E27FC236}">
                <a16:creationId xmlns:a16="http://schemas.microsoft.com/office/drawing/2014/main" id="{03503126-781B-46F9-3180-3C7557E9A8C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314206" y="3925785"/>
            <a:ext cx="2221245" cy="1232792"/>
          </a:xfrm>
          <a:prstGeom prst="rect">
            <a:avLst/>
          </a:prstGeom>
        </p:spPr>
      </p:pic>
      <p:sp>
        <p:nvSpPr>
          <p:cNvPr id="36" name="TextBox 35">
            <a:extLst>
              <a:ext uri="{FF2B5EF4-FFF2-40B4-BE49-F238E27FC236}">
                <a16:creationId xmlns:a16="http://schemas.microsoft.com/office/drawing/2014/main" id="{D8197233-637E-2D91-5E03-F16C09776423}"/>
              </a:ext>
            </a:extLst>
          </p:cNvPr>
          <p:cNvSpPr txBox="1"/>
          <p:nvPr/>
        </p:nvSpPr>
        <p:spPr>
          <a:xfrm>
            <a:off x="6102349" y="1261051"/>
            <a:ext cx="136407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tx2"/>
                </a:solidFill>
                <a:effectLst/>
                <a:uLnTx/>
                <a:uFillTx/>
                <a:latin typeface="Open Sans" panose="020B0606030504020204" pitchFamily="34" charset="0"/>
                <a:ea typeface="Open Sans" panose="020B0606030504020204" pitchFamily="34" charset="0"/>
                <a:cs typeface="Open Sans" panose="020B0606030504020204" pitchFamily="34" charset="0"/>
              </a:rPr>
              <a:t>Options:</a:t>
            </a:r>
          </a:p>
        </p:txBody>
      </p:sp>
      <p:pic>
        <p:nvPicPr>
          <p:cNvPr id="37" name="Picture 36" descr="Icon&#10;&#10;Description automatically generated">
            <a:extLst>
              <a:ext uri="{FF2B5EF4-FFF2-40B4-BE49-F238E27FC236}">
                <a16:creationId xmlns:a16="http://schemas.microsoft.com/office/drawing/2014/main" id="{65B55A68-23B1-1D3D-DC6E-CA130BD77E19}"/>
              </a:ext>
            </a:extLst>
          </p:cNvPr>
          <p:cNvPicPr>
            <a:picLocks noChangeAspect="1"/>
          </p:cNvPicPr>
          <p:nvPr/>
        </p:nvPicPr>
        <p:blipFill>
          <a:blip r:embed="rId9"/>
          <a:stretch>
            <a:fillRect/>
          </a:stretch>
        </p:blipFill>
        <p:spPr>
          <a:xfrm>
            <a:off x="118023" y="237102"/>
            <a:ext cx="890872" cy="742393"/>
          </a:xfrm>
          <a:prstGeom prst="rect">
            <a:avLst/>
          </a:prstGeom>
        </p:spPr>
      </p:pic>
      <p:sp>
        <p:nvSpPr>
          <p:cNvPr id="38" name="TextBox 37">
            <a:extLst>
              <a:ext uri="{FF2B5EF4-FFF2-40B4-BE49-F238E27FC236}">
                <a16:creationId xmlns:a16="http://schemas.microsoft.com/office/drawing/2014/main" id="{248AAC68-DD9C-BC7A-901C-4194F08E79AA}"/>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6177879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93F18C43-CCAD-7CCA-0C00-193318A75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84" y="115405"/>
            <a:ext cx="1024217" cy="853514"/>
          </a:xfrm>
          <a:prstGeom prst="rect">
            <a:avLst/>
          </a:prstGeom>
        </p:spPr>
      </p:pic>
      <p:pic>
        <p:nvPicPr>
          <p:cNvPr id="5" name="Picture 4" descr="POWERED BY UBIQUITI">
            <a:hlinkClick r:id="rId6" action="ppaction://hlinksldjump"/>
            <a:extLst>
              <a:ext uri="{FF2B5EF4-FFF2-40B4-BE49-F238E27FC236}">
                <a16:creationId xmlns:a16="http://schemas.microsoft.com/office/drawing/2014/main" id="{E74ABA92-72A8-6574-56A6-BB9F52A973F5}"/>
              </a:ext>
            </a:extLst>
          </p:cNvPr>
          <p:cNvPicPr>
            <a:picLocks noChangeAspect="1"/>
          </p:cNvPicPr>
          <p:nvPr/>
        </p:nvPicPr>
        <p:blipFill>
          <a:blip r:embed="rId7"/>
          <a:stretch>
            <a:fillRect/>
          </a:stretch>
        </p:blipFill>
        <p:spPr>
          <a:xfrm>
            <a:off x="9117872" y="115405"/>
            <a:ext cx="1271743" cy="582176"/>
          </a:xfrm>
          <a:prstGeom prst="rect">
            <a:avLst/>
          </a:prstGeom>
        </p:spPr>
      </p:pic>
      <p:sp>
        <p:nvSpPr>
          <p:cNvPr id="7" name="Title 25">
            <a:extLst>
              <a:ext uri="{FF2B5EF4-FFF2-40B4-BE49-F238E27FC236}">
                <a16:creationId xmlns:a16="http://schemas.microsoft.com/office/drawing/2014/main" id="{773D4ECA-25DC-8063-D283-F73B89CFCE2F}"/>
              </a:ext>
            </a:extLst>
          </p:cNvPr>
          <p:cNvSpPr txBox="1">
            <a:spLocks/>
          </p:cNvSpPr>
          <p:nvPr/>
        </p:nvSpPr>
        <p:spPr>
          <a:xfrm>
            <a:off x="335129" y="1101693"/>
            <a:ext cx="985007" cy="25375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900" dirty="0">
                <a:solidFill>
                  <a:schemeClr val="bg1"/>
                </a:solidFill>
              </a:rPr>
              <a:t>Model Number</a:t>
            </a:r>
          </a:p>
        </p:txBody>
      </p:sp>
      <p:sp>
        <p:nvSpPr>
          <p:cNvPr id="8" name="Title 25">
            <a:extLst>
              <a:ext uri="{FF2B5EF4-FFF2-40B4-BE49-F238E27FC236}">
                <a16:creationId xmlns:a16="http://schemas.microsoft.com/office/drawing/2014/main" id="{82D9D6C4-F80C-B6C1-29DA-224BB6AF46C1}"/>
              </a:ext>
            </a:extLst>
          </p:cNvPr>
          <p:cNvSpPr txBox="1">
            <a:spLocks/>
          </p:cNvSpPr>
          <p:nvPr/>
        </p:nvSpPr>
        <p:spPr>
          <a:xfrm>
            <a:off x="1382878" y="1110469"/>
            <a:ext cx="1271553"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C-260</a:t>
            </a:r>
          </a:p>
        </p:txBody>
      </p:sp>
      <p:sp>
        <p:nvSpPr>
          <p:cNvPr id="21" name="Title 25">
            <a:extLst>
              <a:ext uri="{FF2B5EF4-FFF2-40B4-BE49-F238E27FC236}">
                <a16:creationId xmlns:a16="http://schemas.microsoft.com/office/drawing/2014/main" id="{65D64CC7-1020-C6F5-EAA2-90FA9237E365}"/>
              </a:ext>
            </a:extLst>
          </p:cNvPr>
          <p:cNvSpPr txBox="1">
            <a:spLocks/>
          </p:cNvSpPr>
          <p:nvPr/>
        </p:nvSpPr>
        <p:spPr>
          <a:xfrm>
            <a:off x="2639730" y="1110469"/>
            <a:ext cx="1325282" cy="2457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C-250</a:t>
            </a:r>
          </a:p>
        </p:txBody>
      </p:sp>
      <p:sp>
        <p:nvSpPr>
          <p:cNvPr id="22" name="Title 25">
            <a:extLst>
              <a:ext uri="{FF2B5EF4-FFF2-40B4-BE49-F238E27FC236}">
                <a16:creationId xmlns:a16="http://schemas.microsoft.com/office/drawing/2014/main" id="{16609AF1-119C-65CA-E7E9-8F9ED8E3CA79}"/>
              </a:ext>
            </a:extLst>
          </p:cNvPr>
          <p:cNvSpPr txBox="1">
            <a:spLocks/>
          </p:cNvSpPr>
          <p:nvPr/>
        </p:nvSpPr>
        <p:spPr>
          <a:xfrm>
            <a:off x="3964366" y="1101693"/>
            <a:ext cx="1325282"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C-130/E</a:t>
            </a:r>
          </a:p>
        </p:txBody>
      </p:sp>
      <p:sp>
        <p:nvSpPr>
          <p:cNvPr id="23" name="Title 25">
            <a:extLst>
              <a:ext uri="{FF2B5EF4-FFF2-40B4-BE49-F238E27FC236}">
                <a16:creationId xmlns:a16="http://schemas.microsoft.com/office/drawing/2014/main" id="{8CB90A2B-9DAF-CE0E-1BF1-DBB8CF097530}"/>
              </a:ext>
            </a:extLst>
          </p:cNvPr>
          <p:cNvSpPr txBox="1">
            <a:spLocks/>
          </p:cNvSpPr>
          <p:nvPr/>
        </p:nvSpPr>
        <p:spPr>
          <a:xfrm>
            <a:off x="5310271" y="1101692"/>
            <a:ext cx="1268826" cy="2617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C-120</a:t>
            </a:r>
          </a:p>
        </p:txBody>
      </p:sp>
      <p:sp>
        <p:nvSpPr>
          <p:cNvPr id="24" name="Title 25">
            <a:extLst>
              <a:ext uri="{FF2B5EF4-FFF2-40B4-BE49-F238E27FC236}">
                <a16:creationId xmlns:a16="http://schemas.microsoft.com/office/drawing/2014/main" id="{B0A2DC7F-886B-7576-BE01-AA4FC5945F77}"/>
              </a:ext>
            </a:extLst>
          </p:cNvPr>
          <p:cNvSpPr txBox="1">
            <a:spLocks/>
          </p:cNvSpPr>
          <p:nvPr/>
        </p:nvSpPr>
        <p:spPr>
          <a:xfrm>
            <a:off x="6568507" y="1110469"/>
            <a:ext cx="1268826" cy="2432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C-110</a:t>
            </a:r>
          </a:p>
        </p:txBody>
      </p:sp>
      <p:sp>
        <p:nvSpPr>
          <p:cNvPr id="25" name="Title 25">
            <a:extLst>
              <a:ext uri="{FF2B5EF4-FFF2-40B4-BE49-F238E27FC236}">
                <a16:creationId xmlns:a16="http://schemas.microsoft.com/office/drawing/2014/main" id="{A1BE625E-2082-ADF7-C75B-DD89F37875B7}"/>
              </a:ext>
            </a:extLst>
          </p:cNvPr>
          <p:cNvSpPr txBox="1">
            <a:spLocks/>
          </p:cNvSpPr>
          <p:nvPr/>
        </p:nvSpPr>
        <p:spPr>
          <a:xfrm>
            <a:off x="7801196" y="1110468"/>
            <a:ext cx="1325282" cy="2327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C-100</a:t>
            </a:r>
          </a:p>
        </p:txBody>
      </p:sp>
      <p:sp>
        <p:nvSpPr>
          <p:cNvPr id="26" name="Title 25">
            <a:extLst>
              <a:ext uri="{FF2B5EF4-FFF2-40B4-BE49-F238E27FC236}">
                <a16:creationId xmlns:a16="http://schemas.microsoft.com/office/drawing/2014/main" id="{5F33B359-9533-50B2-C9B7-0C70D964D19C}"/>
              </a:ext>
            </a:extLst>
          </p:cNvPr>
          <p:cNvSpPr txBox="1">
            <a:spLocks/>
          </p:cNvSpPr>
          <p:nvPr/>
        </p:nvSpPr>
        <p:spPr>
          <a:xfrm>
            <a:off x="9157740" y="1110469"/>
            <a:ext cx="1268826" cy="2327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C-105/E</a:t>
            </a:r>
          </a:p>
        </p:txBody>
      </p:sp>
      <p:sp>
        <p:nvSpPr>
          <p:cNvPr id="27" name="Title 25">
            <a:extLst>
              <a:ext uri="{FF2B5EF4-FFF2-40B4-BE49-F238E27FC236}">
                <a16:creationId xmlns:a16="http://schemas.microsoft.com/office/drawing/2014/main" id="{57757D6B-5981-B9A4-6050-312EDE626344}"/>
              </a:ext>
            </a:extLst>
          </p:cNvPr>
          <p:cNvSpPr txBox="1">
            <a:spLocks/>
          </p:cNvSpPr>
          <p:nvPr/>
        </p:nvSpPr>
        <p:spPr>
          <a:xfrm>
            <a:off x="10432958" y="1101693"/>
            <a:ext cx="1375261" cy="2522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W-118</a:t>
            </a:r>
          </a:p>
        </p:txBody>
      </p:sp>
      <p:sp>
        <p:nvSpPr>
          <p:cNvPr id="9" name="Title 25">
            <a:extLst>
              <a:ext uri="{FF2B5EF4-FFF2-40B4-BE49-F238E27FC236}">
                <a16:creationId xmlns:a16="http://schemas.microsoft.com/office/drawing/2014/main" id="{877C1D89-305F-A8A8-7FA2-67D6C13D48B4}"/>
              </a:ext>
            </a:extLst>
          </p:cNvPr>
          <p:cNvSpPr txBox="1">
            <a:spLocks/>
          </p:cNvSpPr>
          <p:nvPr/>
        </p:nvSpPr>
        <p:spPr>
          <a:xfrm>
            <a:off x="1382878" y="1110469"/>
            <a:ext cx="1271553"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C-260</a:t>
            </a:r>
          </a:p>
        </p:txBody>
      </p:sp>
      <p:sp>
        <p:nvSpPr>
          <p:cNvPr id="10" name="Title 25">
            <a:extLst>
              <a:ext uri="{FF2B5EF4-FFF2-40B4-BE49-F238E27FC236}">
                <a16:creationId xmlns:a16="http://schemas.microsoft.com/office/drawing/2014/main" id="{3ED9C715-D5AF-B72E-4DC9-42AD6C761C91}"/>
              </a:ext>
            </a:extLst>
          </p:cNvPr>
          <p:cNvSpPr txBox="1">
            <a:spLocks/>
          </p:cNvSpPr>
          <p:nvPr/>
        </p:nvSpPr>
        <p:spPr>
          <a:xfrm>
            <a:off x="2639730" y="1110469"/>
            <a:ext cx="1325282" cy="2457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C-250</a:t>
            </a:r>
          </a:p>
        </p:txBody>
      </p:sp>
      <p:sp>
        <p:nvSpPr>
          <p:cNvPr id="11" name="Title 25">
            <a:extLst>
              <a:ext uri="{FF2B5EF4-FFF2-40B4-BE49-F238E27FC236}">
                <a16:creationId xmlns:a16="http://schemas.microsoft.com/office/drawing/2014/main" id="{F24B66A8-38D7-D0F1-6E79-4A7F3F97BF7E}"/>
              </a:ext>
            </a:extLst>
          </p:cNvPr>
          <p:cNvSpPr txBox="1">
            <a:spLocks/>
          </p:cNvSpPr>
          <p:nvPr/>
        </p:nvSpPr>
        <p:spPr>
          <a:xfrm>
            <a:off x="3964366" y="1101693"/>
            <a:ext cx="1325282"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C-130/E</a:t>
            </a:r>
          </a:p>
        </p:txBody>
      </p:sp>
      <p:sp>
        <p:nvSpPr>
          <p:cNvPr id="12" name="Title 25">
            <a:extLst>
              <a:ext uri="{FF2B5EF4-FFF2-40B4-BE49-F238E27FC236}">
                <a16:creationId xmlns:a16="http://schemas.microsoft.com/office/drawing/2014/main" id="{09F65FA9-3DC4-16DE-2B28-5865EC1B46D3}"/>
              </a:ext>
            </a:extLst>
          </p:cNvPr>
          <p:cNvSpPr txBox="1">
            <a:spLocks/>
          </p:cNvSpPr>
          <p:nvPr/>
        </p:nvSpPr>
        <p:spPr>
          <a:xfrm>
            <a:off x="5310271" y="1101692"/>
            <a:ext cx="1268826" cy="2617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C-120</a:t>
            </a:r>
          </a:p>
        </p:txBody>
      </p:sp>
      <p:sp>
        <p:nvSpPr>
          <p:cNvPr id="13" name="Title 25">
            <a:extLst>
              <a:ext uri="{FF2B5EF4-FFF2-40B4-BE49-F238E27FC236}">
                <a16:creationId xmlns:a16="http://schemas.microsoft.com/office/drawing/2014/main" id="{FCE14B53-0EF1-B44C-62FC-5A55E20D128B}"/>
              </a:ext>
            </a:extLst>
          </p:cNvPr>
          <p:cNvSpPr txBox="1">
            <a:spLocks/>
          </p:cNvSpPr>
          <p:nvPr/>
        </p:nvSpPr>
        <p:spPr>
          <a:xfrm>
            <a:off x="6568507" y="1110469"/>
            <a:ext cx="1268826" cy="2432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C-110</a:t>
            </a:r>
          </a:p>
        </p:txBody>
      </p:sp>
      <p:sp>
        <p:nvSpPr>
          <p:cNvPr id="14" name="Title 25">
            <a:extLst>
              <a:ext uri="{FF2B5EF4-FFF2-40B4-BE49-F238E27FC236}">
                <a16:creationId xmlns:a16="http://schemas.microsoft.com/office/drawing/2014/main" id="{CF44DE51-2E35-4C19-F586-CDF8701A0E56}"/>
              </a:ext>
            </a:extLst>
          </p:cNvPr>
          <p:cNvSpPr txBox="1">
            <a:spLocks/>
          </p:cNvSpPr>
          <p:nvPr/>
        </p:nvSpPr>
        <p:spPr>
          <a:xfrm>
            <a:off x="7801196" y="1110468"/>
            <a:ext cx="1325282" cy="2327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C-100</a:t>
            </a:r>
          </a:p>
        </p:txBody>
      </p:sp>
      <p:sp>
        <p:nvSpPr>
          <p:cNvPr id="16" name="Title 25">
            <a:extLst>
              <a:ext uri="{FF2B5EF4-FFF2-40B4-BE49-F238E27FC236}">
                <a16:creationId xmlns:a16="http://schemas.microsoft.com/office/drawing/2014/main" id="{CC6CD85A-56E1-FE6F-867A-EB9711951E97}"/>
              </a:ext>
            </a:extLst>
          </p:cNvPr>
          <p:cNvSpPr txBox="1">
            <a:spLocks/>
          </p:cNvSpPr>
          <p:nvPr/>
        </p:nvSpPr>
        <p:spPr>
          <a:xfrm>
            <a:off x="9157740" y="1110469"/>
            <a:ext cx="1268826" cy="2327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C-105/E</a:t>
            </a:r>
          </a:p>
        </p:txBody>
      </p:sp>
      <p:sp>
        <p:nvSpPr>
          <p:cNvPr id="17" name="Title 25">
            <a:extLst>
              <a:ext uri="{FF2B5EF4-FFF2-40B4-BE49-F238E27FC236}">
                <a16:creationId xmlns:a16="http://schemas.microsoft.com/office/drawing/2014/main" id="{BFDF425D-66DA-1C4F-77B6-EE35684E21A2}"/>
              </a:ext>
            </a:extLst>
          </p:cNvPr>
          <p:cNvSpPr txBox="1">
            <a:spLocks/>
          </p:cNvSpPr>
          <p:nvPr/>
        </p:nvSpPr>
        <p:spPr>
          <a:xfrm>
            <a:off x="10432958" y="1101693"/>
            <a:ext cx="1375261" cy="2522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W-118</a:t>
            </a:r>
          </a:p>
        </p:txBody>
      </p:sp>
      <p:sp>
        <p:nvSpPr>
          <p:cNvPr id="6" name="Title 1">
            <a:extLst>
              <a:ext uri="{FF2B5EF4-FFF2-40B4-BE49-F238E27FC236}">
                <a16:creationId xmlns:a16="http://schemas.microsoft.com/office/drawing/2014/main" id="{9D73F01D-61F1-6D11-D45D-97B94468E77E}"/>
              </a:ext>
            </a:extLst>
          </p:cNvPr>
          <p:cNvSpPr>
            <a:spLocks noGrp="1"/>
          </p:cNvSpPr>
          <p:nvPr>
            <p:ph type="title"/>
          </p:nvPr>
        </p:nvSpPr>
        <p:spPr>
          <a:xfrm>
            <a:off x="1091201" y="342806"/>
            <a:ext cx="8183622" cy="461666"/>
          </a:xfrm>
        </p:spPr>
        <p:txBody>
          <a:bodyPr>
            <a:noAutofit/>
          </a:bodyPr>
          <a:lstStyle/>
          <a:p>
            <a:r>
              <a:rPr lang="en-US" dirty="0">
                <a:solidFill>
                  <a:srgbClr val="518EB2"/>
                </a:solidFill>
              </a:rPr>
              <a:t>Infrastructure Wi-Fi - Access Point U6+</a:t>
            </a:r>
          </a:p>
        </p:txBody>
      </p:sp>
      <p:sp>
        <p:nvSpPr>
          <p:cNvPr id="18" name="Title 25">
            <a:extLst>
              <a:ext uri="{FF2B5EF4-FFF2-40B4-BE49-F238E27FC236}">
                <a16:creationId xmlns:a16="http://schemas.microsoft.com/office/drawing/2014/main" id="{F6BF8AB2-81E7-1B37-7096-4D4B77659B53}"/>
              </a:ext>
            </a:extLst>
          </p:cNvPr>
          <p:cNvSpPr txBox="1">
            <a:spLocks/>
          </p:cNvSpPr>
          <p:nvPr/>
        </p:nvSpPr>
        <p:spPr>
          <a:xfrm>
            <a:off x="1382878" y="1110469"/>
            <a:ext cx="1271553"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C-260</a:t>
            </a:r>
          </a:p>
        </p:txBody>
      </p:sp>
      <p:sp>
        <p:nvSpPr>
          <p:cNvPr id="19" name="Title 25">
            <a:extLst>
              <a:ext uri="{FF2B5EF4-FFF2-40B4-BE49-F238E27FC236}">
                <a16:creationId xmlns:a16="http://schemas.microsoft.com/office/drawing/2014/main" id="{C5FFFB8E-2076-670D-0055-156E4FB8171E}"/>
              </a:ext>
            </a:extLst>
          </p:cNvPr>
          <p:cNvSpPr txBox="1">
            <a:spLocks/>
          </p:cNvSpPr>
          <p:nvPr/>
        </p:nvSpPr>
        <p:spPr>
          <a:xfrm>
            <a:off x="2639730" y="1110469"/>
            <a:ext cx="1325282" cy="2457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C-250</a:t>
            </a:r>
          </a:p>
        </p:txBody>
      </p:sp>
      <p:sp>
        <p:nvSpPr>
          <p:cNvPr id="30" name="Title 25">
            <a:extLst>
              <a:ext uri="{FF2B5EF4-FFF2-40B4-BE49-F238E27FC236}">
                <a16:creationId xmlns:a16="http://schemas.microsoft.com/office/drawing/2014/main" id="{57D29D7F-8022-BDDD-2232-C39B7FE0B755}"/>
              </a:ext>
            </a:extLst>
          </p:cNvPr>
          <p:cNvSpPr txBox="1">
            <a:spLocks/>
          </p:cNvSpPr>
          <p:nvPr/>
        </p:nvSpPr>
        <p:spPr>
          <a:xfrm>
            <a:off x="6568507" y="1110469"/>
            <a:ext cx="1268826" cy="2432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C-110</a:t>
            </a:r>
          </a:p>
        </p:txBody>
      </p:sp>
      <p:sp>
        <p:nvSpPr>
          <p:cNvPr id="31" name="Title 25">
            <a:extLst>
              <a:ext uri="{FF2B5EF4-FFF2-40B4-BE49-F238E27FC236}">
                <a16:creationId xmlns:a16="http://schemas.microsoft.com/office/drawing/2014/main" id="{D3939709-CB9A-BF2D-4A7D-3B51FA4E3277}"/>
              </a:ext>
            </a:extLst>
          </p:cNvPr>
          <p:cNvSpPr txBox="1">
            <a:spLocks/>
          </p:cNvSpPr>
          <p:nvPr/>
        </p:nvSpPr>
        <p:spPr>
          <a:xfrm>
            <a:off x="7801196" y="1110468"/>
            <a:ext cx="1325282" cy="2327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C-100</a:t>
            </a:r>
          </a:p>
        </p:txBody>
      </p:sp>
      <p:sp>
        <p:nvSpPr>
          <p:cNvPr id="32" name="Title 25">
            <a:extLst>
              <a:ext uri="{FF2B5EF4-FFF2-40B4-BE49-F238E27FC236}">
                <a16:creationId xmlns:a16="http://schemas.microsoft.com/office/drawing/2014/main" id="{47D908F5-8840-258E-524A-023A20FB2E88}"/>
              </a:ext>
            </a:extLst>
          </p:cNvPr>
          <p:cNvSpPr txBox="1">
            <a:spLocks/>
          </p:cNvSpPr>
          <p:nvPr/>
        </p:nvSpPr>
        <p:spPr>
          <a:xfrm>
            <a:off x="9157740" y="1110469"/>
            <a:ext cx="1268826" cy="2327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C-105/E</a:t>
            </a:r>
          </a:p>
        </p:txBody>
      </p:sp>
      <p:sp>
        <p:nvSpPr>
          <p:cNvPr id="33" name="Title 1">
            <a:extLst>
              <a:ext uri="{FF2B5EF4-FFF2-40B4-BE49-F238E27FC236}">
                <a16:creationId xmlns:a16="http://schemas.microsoft.com/office/drawing/2014/main" id="{B80DDCDD-5B1A-E10B-5465-C706739BF3DD}"/>
              </a:ext>
            </a:extLst>
          </p:cNvPr>
          <p:cNvSpPr txBox="1">
            <a:spLocks/>
          </p:cNvSpPr>
          <p:nvPr/>
        </p:nvSpPr>
        <p:spPr>
          <a:xfrm>
            <a:off x="5310271" y="1421013"/>
            <a:ext cx="6405479" cy="402463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b="0" dirty="0">
                <a:latin typeface="+mn-lt"/>
              </a:rPr>
              <a:t>A compact, PoE-powered access point improving upon the U6 Lite by bringing higher performance and dual-band WiFi6 support. Ideal for small and medium-sized businesses.</a:t>
            </a:r>
          </a:p>
          <a:p>
            <a:endParaRPr lang="en-US" sz="1800" b="0" dirty="0">
              <a:solidFill>
                <a:srgbClr val="518EB2"/>
              </a:solidFill>
              <a:latin typeface="+mn-lt"/>
            </a:endParaRPr>
          </a:p>
          <a:p>
            <a:r>
              <a:rPr lang="en-US" sz="1800" dirty="0">
                <a:solidFill>
                  <a:srgbClr val="518EB2"/>
                </a:solidFill>
                <a:latin typeface="+mn-lt"/>
              </a:rPr>
              <a:t>Features:</a:t>
            </a:r>
          </a:p>
          <a:p>
            <a:endParaRPr lang="en-US" sz="1800" dirty="0">
              <a:solidFill>
                <a:srgbClr val="518EB2"/>
              </a:solidFill>
              <a:latin typeface="+mn-lt"/>
            </a:endParaRPr>
          </a:p>
          <a:p>
            <a:pPr marL="342900" indent="-342900">
              <a:lnSpc>
                <a:spcPct val="100000"/>
              </a:lnSpc>
              <a:buBlip>
                <a:blip r:embed="rId8"/>
              </a:buBlip>
            </a:pPr>
            <a:r>
              <a:rPr lang="en-US" sz="1600" b="0" dirty="0">
                <a:latin typeface="+mn-lt"/>
              </a:rPr>
              <a:t>Dual-band Wi-Fi 6 support (2.4/5 GHz)</a:t>
            </a:r>
          </a:p>
          <a:p>
            <a:pPr marL="342900" indent="-342900">
              <a:lnSpc>
                <a:spcPct val="100000"/>
              </a:lnSpc>
              <a:buBlip>
                <a:blip r:embed="rId8"/>
              </a:buBlip>
            </a:pPr>
            <a:r>
              <a:rPr lang="en-US" sz="1600" b="0" dirty="0">
                <a:latin typeface="+mn-lt"/>
              </a:rPr>
              <a:t>3.0 Gbps aggregate throughput rate</a:t>
            </a:r>
          </a:p>
          <a:p>
            <a:pPr marL="342900" indent="-342900">
              <a:lnSpc>
                <a:spcPct val="100000"/>
              </a:lnSpc>
              <a:buBlip>
                <a:blip r:embed="rId8"/>
              </a:buBlip>
            </a:pPr>
            <a:r>
              <a:rPr lang="en-US" sz="1600" b="0" dirty="0">
                <a:latin typeface="+mn-lt"/>
              </a:rPr>
              <a:t>(1) GbE, PoE RJ45 Input</a:t>
            </a:r>
          </a:p>
          <a:p>
            <a:pPr marL="342900" indent="-342900">
              <a:lnSpc>
                <a:spcPct val="100000"/>
              </a:lnSpc>
              <a:buBlip>
                <a:blip r:embed="rId8"/>
              </a:buBlip>
            </a:pPr>
            <a:endParaRPr lang="en-US" sz="1600" b="0" dirty="0">
              <a:latin typeface="+mn-lt"/>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a:lnSpc>
                <a:spcPct val="100000"/>
              </a:lnSpc>
            </a:pPr>
            <a:endParaRPr lang="en-US" sz="1600" b="0" dirty="0">
              <a:latin typeface="+mn-lt"/>
            </a:endParaRPr>
          </a:p>
        </p:txBody>
      </p:sp>
      <p:pic>
        <p:nvPicPr>
          <p:cNvPr id="34" name="Picture 33">
            <a:extLst>
              <a:ext uri="{FF2B5EF4-FFF2-40B4-BE49-F238E27FC236}">
                <a16:creationId xmlns:a16="http://schemas.microsoft.com/office/drawing/2014/main" id="{E5E42BCE-1745-B884-0F50-0B1A997184EC}"/>
              </a:ext>
            </a:extLst>
          </p:cNvPr>
          <p:cNvPicPr>
            <a:picLocks noChangeAspect="1"/>
          </p:cNvPicPr>
          <p:nvPr/>
        </p:nvPicPr>
        <p:blipFill>
          <a:blip r:embed="rId9"/>
          <a:stretch>
            <a:fillRect/>
          </a:stretch>
        </p:blipFill>
        <p:spPr>
          <a:xfrm>
            <a:off x="827632" y="1416682"/>
            <a:ext cx="3912632" cy="4024635"/>
          </a:xfrm>
          <a:prstGeom prst="rect">
            <a:avLst/>
          </a:prstGeom>
        </p:spPr>
      </p:pic>
      <p:sp>
        <p:nvSpPr>
          <p:cNvPr id="35" name="TextBox 34">
            <a:extLst>
              <a:ext uri="{FF2B5EF4-FFF2-40B4-BE49-F238E27FC236}">
                <a16:creationId xmlns:a16="http://schemas.microsoft.com/office/drawing/2014/main" id="{06BA5DE2-3E30-4A4D-149E-BEC1603766D3}"/>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8675253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93F18C43-CCAD-7CCA-0C00-193318A75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84" y="115405"/>
            <a:ext cx="1024217" cy="853514"/>
          </a:xfrm>
          <a:prstGeom prst="rect">
            <a:avLst/>
          </a:prstGeom>
        </p:spPr>
      </p:pic>
      <p:pic>
        <p:nvPicPr>
          <p:cNvPr id="5" name="Picture 4" descr="POWERED BY UBIQUITI">
            <a:hlinkClick r:id="rId6" action="ppaction://hlinksldjump"/>
            <a:extLst>
              <a:ext uri="{FF2B5EF4-FFF2-40B4-BE49-F238E27FC236}">
                <a16:creationId xmlns:a16="http://schemas.microsoft.com/office/drawing/2014/main" id="{E74ABA92-72A8-6574-56A6-BB9F52A973F5}"/>
              </a:ext>
            </a:extLst>
          </p:cNvPr>
          <p:cNvPicPr>
            <a:picLocks noChangeAspect="1"/>
          </p:cNvPicPr>
          <p:nvPr/>
        </p:nvPicPr>
        <p:blipFill>
          <a:blip r:embed="rId7"/>
          <a:stretch>
            <a:fillRect/>
          </a:stretch>
        </p:blipFill>
        <p:spPr>
          <a:xfrm>
            <a:off x="9117872" y="115405"/>
            <a:ext cx="1271743" cy="582176"/>
          </a:xfrm>
          <a:prstGeom prst="rect">
            <a:avLst/>
          </a:prstGeom>
        </p:spPr>
      </p:pic>
      <p:sp>
        <p:nvSpPr>
          <p:cNvPr id="4" name="Title 1">
            <a:extLst>
              <a:ext uri="{FF2B5EF4-FFF2-40B4-BE49-F238E27FC236}">
                <a16:creationId xmlns:a16="http://schemas.microsoft.com/office/drawing/2014/main" id="{F14DEFA0-1678-EEF9-7F32-3BE07040E898}"/>
              </a:ext>
            </a:extLst>
          </p:cNvPr>
          <p:cNvSpPr>
            <a:spLocks noGrp="1"/>
          </p:cNvSpPr>
          <p:nvPr>
            <p:ph type="title"/>
          </p:nvPr>
        </p:nvSpPr>
        <p:spPr>
          <a:xfrm>
            <a:off x="1065075" y="314478"/>
            <a:ext cx="8183622" cy="461666"/>
          </a:xfrm>
        </p:spPr>
        <p:txBody>
          <a:bodyPr>
            <a:noAutofit/>
          </a:bodyPr>
          <a:lstStyle/>
          <a:p>
            <a:r>
              <a:rPr lang="en-US" dirty="0">
                <a:solidFill>
                  <a:srgbClr val="518EB2"/>
                </a:solidFill>
              </a:rPr>
              <a:t>Infrastructure Wi-Fi - Access Point U6+ Long-Range</a:t>
            </a:r>
          </a:p>
        </p:txBody>
      </p:sp>
      <p:sp>
        <p:nvSpPr>
          <p:cNvPr id="28" name="Title 25">
            <a:extLst>
              <a:ext uri="{FF2B5EF4-FFF2-40B4-BE49-F238E27FC236}">
                <a16:creationId xmlns:a16="http://schemas.microsoft.com/office/drawing/2014/main" id="{5C1CA9FF-1841-B483-F14A-224CB8DFC288}"/>
              </a:ext>
            </a:extLst>
          </p:cNvPr>
          <p:cNvSpPr txBox="1">
            <a:spLocks/>
          </p:cNvSpPr>
          <p:nvPr/>
        </p:nvSpPr>
        <p:spPr>
          <a:xfrm>
            <a:off x="335129" y="1101693"/>
            <a:ext cx="985007" cy="25375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900" dirty="0">
                <a:solidFill>
                  <a:schemeClr val="bg1"/>
                </a:solidFill>
              </a:rPr>
              <a:t>Model Number</a:t>
            </a:r>
          </a:p>
        </p:txBody>
      </p:sp>
      <p:sp>
        <p:nvSpPr>
          <p:cNvPr id="29" name="Title 25">
            <a:extLst>
              <a:ext uri="{FF2B5EF4-FFF2-40B4-BE49-F238E27FC236}">
                <a16:creationId xmlns:a16="http://schemas.microsoft.com/office/drawing/2014/main" id="{C822F26F-7B58-A3B1-DD5E-3B6E6E3871DB}"/>
              </a:ext>
            </a:extLst>
          </p:cNvPr>
          <p:cNvSpPr txBox="1">
            <a:spLocks/>
          </p:cNvSpPr>
          <p:nvPr/>
        </p:nvSpPr>
        <p:spPr>
          <a:xfrm>
            <a:off x="1382878" y="1110469"/>
            <a:ext cx="1271553"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C-260</a:t>
            </a:r>
          </a:p>
        </p:txBody>
      </p:sp>
      <p:sp>
        <p:nvSpPr>
          <p:cNvPr id="35" name="Title 25">
            <a:extLst>
              <a:ext uri="{FF2B5EF4-FFF2-40B4-BE49-F238E27FC236}">
                <a16:creationId xmlns:a16="http://schemas.microsoft.com/office/drawing/2014/main" id="{C50D590A-AB1C-A375-4383-B977C9A870EE}"/>
              </a:ext>
            </a:extLst>
          </p:cNvPr>
          <p:cNvSpPr txBox="1">
            <a:spLocks/>
          </p:cNvSpPr>
          <p:nvPr/>
        </p:nvSpPr>
        <p:spPr>
          <a:xfrm>
            <a:off x="2639730" y="1110469"/>
            <a:ext cx="1325282" cy="2457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C-250</a:t>
            </a:r>
          </a:p>
        </p:txBody>
      </p:sp>
      <p:sp>
        <p:nvSpPr>
          <p:cNvPr id="36" name="Title 25">
            <a:extLst>
              <a:ext uri="{FF2B5EF4-FFF2-40B4-BE49-F238E27FC236}">
                <a16:creationId xmlns:a16="http://schemas.microsoft.com/office/drawing/2014/main" id="{B8960639-6562-0DFC-27E1-D863E3BAEDC3}"/>
              </a:ext>
            </a:extLst>
          </p:cNvPr>
          <p:cNvSpPr txBox="1">
            <a:spLocks/>
          </p:cNvSpPr>
          <p:nvPr/>
        </p:nvSpPr>
        <p:spPr>
          <a:xfrm>
            <a:off x="3964366" y="1101693"/>
            <a:ext cx="1325282"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C-130/E</a:t>
            </a:r>
          </a:p>
        </p:txBody>
      </p:sp>
      <p:sp>
        <p:nvSpPr>
          <p:cNvPr id="37" name="Title 25">
            <a:extLst>
              <a:ext uri="{FF2B5EF4-FFF2-40B4-BE49-F238E27FC236}">
                <a16:creationId xmlns:a16="http://schemas.microsoft.com/office/drawing/2014/main" id="{126EEB70-D4DE-CE4B-563C-B98EE1AEC742}"/>
              </a:ext>
            </a:extLst>
          </p:cNvPr>
          <p:cNvSpPr txBox="1">
            <a:spLocks/>
          </p:cNvSpPr>
          <p:nvPr/>
        </p:nvSpPr>
        <p:spPr>
          <a:xfrm>
            <a:off x="5310271" y="1101692"/>
            <a:ext cx="1268826" cy="2617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C-120</a:t>
            </a:r>
          </a:p>
        </p:txBody>
      </p:sp>
      <p:sp>
        <p:nvSpPr>
          <p:cNvPr id="38" name="Title 25">
            <a:extLst>
              <a:ext uri="{FF2B5EF4-FFF2-40B4-BE49-F238E27FC236}">
                <a16:creationId xmlns:a16="http://schemas.microsoft.com/office/drawing/2014/main" id="{2B0F2FE0-1FC0-9B51-5E22-1386F25208DB}"/>
              </a:ext>
            </a:extLst>
          </p:cNvPr>
          <p:cNvSpPr txBox="1">
            <a:spLocks/>
          </p:cNvSpPr>
          <p:nvPr/>
        </p:nvSpPr>
        <p:spPr>
          <a:xfrm>
            <a:off x="6568507" y="1110469"/>
            <a:ext cx="1268826" cy="2432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C-110</a:t>
            </a:r>
          </a:p>
        </p:txBody>
      </p:sp>
      <p:sp>
        <p:nvSpPr>
          <p:cNvPr id="39" name="Title 25">
            <a:extLst>
              <a:ext uri="{FF2B5EF4-FFF2-40B4-BE49-F238E27FC236}">
                <a16:creationId xmlns:a16="http://schemas.microsoft.com/office/drawing/2014/main" id="{FF4D1F02-6C83-618B-9239-3A3AB8367298}"/>
              </a:ext>
            </a:extLst>
          </p:cNvPr>
          <p:cNvSpPr txBox="1">
            <a:spLocks/>
          </p:cNvSpPr>
          <p:nvPr/>
        </p:nvSpPr>
        <p:spPr>
          <a:xfrm>
            <a:off x="7801196" y="1110468"/>
            <a:ext cx="1325282" cy="2327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C-100</a:t>
            </a:r>
          </a:p>
        </p:txBody>
      </p:sp>
      <p:sp>
        <p:nvSpPr>
          <p:cNvPr id="40" name="Title 25">
            <a:extLst>
              <a:ext uri="{FF2B5EF4-FFF2-40B4-BE49-F238E27FC236}">
                <a16:creationId xmlns:a16="http://schemas.microsoft.com/office/drawing/2014/main" id="{C58DA9BF-464E-36C0-2FC6-B505E2B55CD1}"/>
              </a:ext>
            </a:extLst>
          </p:cNvPr>
          <p:cNvSpPr txBox="1">
            <a:spLocks/>
          </p:cNvSpPr>
          <p:nvPr/>
        </p:nvSpPr>
        <p:spPr>
          <a:xfrm>
            <a:off x="9157740" y="1110469"/>
            <a:ext cx="1268826" cy="2327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C-105/E</a:t>
            </a:r>
          </a:p>
        </p:txBody>
      </p:sp>
      <p:sp>
        <p:nvSpPr>
          <p:cNvPr id="41" name="Title 25">
            <a:extLst>
              <a:ext uri="{FF2B5EF4-FFF2-40B4-BE49-F238E27FC236}">
                <a16:creationId xmlns:a16="http://schemas.microsoft.com/office/drawing/2014/main" id="{5AD311FD-6AA9-C7DE-DE57-EF0BC56AD51E}"/>
              </a:ext>
            </a:extLst>
          </p:cNvPr>
          <p:cNvSpPr txBox="1">
            <a:spLocks/>
          </p:cNvSpPr>
          <p:nvPr/>
        </p:nvSpPr>
        <p:spPr>
          <a:xfrm>
            <a:off x="10432958" y="1101693"/>
            <a:ext cx="1375261" cy="2522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W-118</a:t>
            </a:r>
          </a:p>
        </p:txBody>
      </p:sp>
      <p:sp>
        <p:nvSpPr>
          <p:cNvPr id="42" name="Title 1">
            <a:extLst>
              <a:ext uri="{FF2B5EF4-FFF2-40B4-BE49-F238E27FC236}">
                <a16:creationId xmlns:a16="http://schemas.microsoft.com/office/drawing/2014/main" id="{EA25C9CB-83ED-0347-23FA-36D269913662}"/>
              </a:ext>
            </a:extLst>
          </p:cNvPr>
          <p:cNvSpPr txBox="1">
            <a:spLocks/>
          </p:cNvSpPr>
          <p:nvPr/>
        </p:nvSpPr>
        <p:spPr>
          <a:xfrm>
            <a:off x="5310271" y="1351980"/>
            <a:ext cx="6405479" cy="401761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b="0" dirty="0">
                <a:latin typeface="+mn-lt"/>
              </a:rPr>
              <a:t>A long range WiFi6 access point offering increased power efficiency and more compact form factor compared with the U6 LR.</a:t>
            </a:r>
          </a:p>
          <a:p>
            <a:endParaRPr lang="en-US" sz="1800" b="0" dirty="0">
              <a:solidFill>
                <a:srgbClr val="518EB2"/>
              </a:solidFill>
              <a:latin typeface="+mn-lt"/>
            </a:endParaRPr>
          </a:p>
          <a:p>
            <a:r>
              <a:rPr lang="en-US" sz="1800" dirty="0">
                <a:solidFill>
                  <a:srgbClr val="518EB2"/>
                </a:solidFill>
                <a:latin typeface="+mn-lt"/>
              </a:rPr>
              <a:t>Features:</a:t>
            </a:r>
          </a:p>
          <a:p>
            <a:endParaRPr lang="en-US" sz="1800" dirty="0">
              <a:solidFill>
                <a:srgbClr val="518EB2"/>
              </a:solidFill>
              <a:latin typeface="+mn-lt"/>
            </a:endParaRPr>
          </a:p>
          <a:p>
            <a:pPr marL="342900" indent="-342900">
              <a:lnSpc>
                <a:spcPct val="100000"/>
              </a:lnSpc>
              <a:buBlip>
                <a:blip r:embed="rId8"/>
              </a:buBlip>
            </a:pPr>
            <a:r>
              <a:rPr lang="en-US" sz="1600" b="0" dirty="0">
                <a:latin typeface="+mn-lt"/>
              </a:rPr>
              <a:t>Dual-band Wi-Fi 6 support (2.4/5 GHz)</a:t>
            </a:r>
          </a:p>
          <a:p>
            <a:pPr marL="342900" indent="-342900">
              <a:lnSpc>
                <a:spcPct val="100000"/>
              </a:lnSpc>
              <a:buBlip>
                <a:blip r:embed="rId8"/>
              </a:buBlip>
            </a:pPr>
            <a:r>
              <a:rPr lang="en-US" sz="1600" b="0" dirty="0">
                <a:latin typeface="+mn-lt"/>
              </a:rPr>
              <a:t>Improved antenna gain and increased MIMO support</a:t>
            </a:r>
          </a:p>
          <a:p>
            <a:pPr marL="342900" indent="-342900">
              <a:lnSpc>
                <a:spcPct val="100000"/>
              </a:lnSpc>
              <a:buBlip>
                <a:blip r:embed="rId8"/>
              </a:buBlip>
            </a:pPr>
            <a:r>
              <a:rPr lang="en-US" sz="1600" b="0" dirty="0">
                <a:latin typeface="+mn-lt"/>
              </a:rPr>
              <a:t>3.0 Gbps aggregate throughput rate</a:t>
            </a:r>
          </a:p>
          <a:p>
            <a:pPr marL="342900" indent="-342900">
              <a:lnSpc>
                <a:spcPct val="100000"/>
              </a:lnSpc>
              <a:buBlip>
                <a:blip r:embed="rId8"/>
              </a:buBlip>
            </a:pPr>
            <a:r>
              <a:rPr lang="en-US" sz="1600" b="0" dirty="0">
                <a:latin typeface="+mn-lt"/>
              </a:rPr>
              <a:t>(1) GbE, PoE RJ45 Input</a:t>
            </a:r>
          </a:p>
          <a:p>
            <a:pPr marL="342900" indent="-342900">
              <a:lnSpc>
                <a:spcPct val="100000"/>
              </a:lnSpc>
              <a:buBlip>
                <a:blip r:embed="rId8"/>
              </a:buBlip>
            </a:pPr>
            <a:endParaRPr lang="en-US" sz="1600" b="0" dirty="0">
              <a:latin typeface="+mn-lt"/>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a:lnSpc>
                <a:spcPct val="100000"/>
              </a:lnSpc>
            </a:pPr>
            <a:endParaRPr lang="en-US" sz="1600" b="0" dirty="0">
              <a:latin typeface="+mn-lt"/>
            </a:endParaRPr>
          </a:p>
        </p:txBody>
      </p:sp>
      <p:pic>
        <p:nvPicPr>
          <p:cNvPr id="43" name="Picture 42">
            <a:extLst>
              <a:ext uri="{FF2B5EF4-FFF2-40B4-BE49-F238E27FC236}">
                <a16:creationId xmlns:a16="http://schemas.microsoft.com/office/drawing/2014/main" id="{030AC87F-8172-FFEA-DEFB-084F7657562D}"/>
              </a:ext>
            </a:extLst>
          </p:cNvPr>
          <p:cNvPicPr>
            <a:picLocks noChangeAspect="1"/>
          </p:cNvPicPr>
          <p:nvPr/>
        </p:nvPicPr>
        <p:blipFill>
          <a:blip r:embed="rId9"/>
          <a:stretch>
            <a:fillRect/>
          </a:stretch>
        </p:blipFill>
        <p:spPr>
          <a:xfrm>
            <a:off x="827632" y="1416682"/>
            <a:ext cx="3912632" cy="4024635"/>
          </a:xfrm>
          <a:prstGeom prst="rect">
            <a:avLst/>
          </a:prstGeom>
        </p:spPr>
      </p:pic>
      <p:sp>
        <p:nvSpPr>
          <p:cNvPr id="44" name="TextBox 43">
            <a:extLst>
              <a:ext uri="{FF2B5EF4-FFF2-40B4-BE49-F238E27FC236}">
                <a16:creationId xmlns:a16="http://schemas.microsoft.com/office/drawing/2014/main" id="{C36FEE80-0B86-9433-D6DA-243B4DAE291B}"/>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7973158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93F18C43-CCAD-7CCA-0C00-193318A75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84" y="115405"/>
            <a:ext cx="1024217" cy="853514"/>
          </a:xfrm>
          <a:prstGeom prst="rect">
            <a:avLst/>
          </a:prstGeom>
        </p:spPr>
      </p:pic>
      <p:pic>
        <p:nvPicPr>
          <p:cNvPr id="5" name="Picture 4" descr="POWERED BY UBIQUITI">
            <a:hlinkClick r:id="rId6" action="ppaction://hlinksldjump"/>
            <a:extLst>
              <a:ext uri="{FF2B5EF4-FFF2-40B4-BE49-F238E27FC236}">
                <a16:creationId xmlns:a16="http://schemas.microsoft.com/office/drawing/2014/main" id="{E74ABA92-72A8-6574-56A6-BB9F52A973F5}"/>
              </a:ext>
            </a:extLst>
          </p:cNvPr>
          <p:cNvPicPr>
            <a:picLocks noChangeAspect="1"/>
          </p:cNvPicPr>
          <p:nvPr/>
        </p:nvPicPr>
        <p:blipFill>
          <a:blip r:embed="rId7"/>
          <a:stretch>
            <a:fillRect/>
          </a:stretch>
        </p:blipFill>
        <p:spPr>
          <a:xfrm>
            <a:off x="9117872" y="115405"/>
            <a:ext cx="1271743" cy="582176"/>
          </a:xfrm>
          <a:prstGeom prst="rect">
            <a:avLst/>
          </a:prstGeom>
        </p:spPr>
      </p:pic>
      <p:sp>
        <p:nvSpPr>
          <p:cNvPr id="28" name="Title 25">
            <a:extLst>
              <a:ext uri="{FF2B5EF4-FFF2-40B4-BE49-F238E27FC236}">
                <a16:creationId xmlns:a16="http://schemas.microsoft.com/office/drawing/2014/main" id="{5C1CA9FF-1841-B483-F14A-224CB8DFC288}"/>
              </a:ext>
            </a:extLst>
          </p:cNvPr>
          <p:cNvSpPr txBox="1">
            <a:spLocks/>
          </p:cNvSpPr>
          <p:nvPr/>
        </p:nvSpPr>
        <p:spPr>
          <a:xfrm>
            <a:off x="335129" y="1101693"/>
            <a:ext cx="985007" cy="25375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900" dirty="0">
                <a:solidFill>
                  <a:schemeClr val="bg1"/>
                </a:solidFill>
              </a:rPr>
              <a:t>Model Number</a:t>
            </a:r>
          </a:p>
        </p:txBody>
      </p:sp>
      <p:sp>
        <p:nvSpPr>
          <p:cNvPr id="29" name="Title 25">
            <a:extLst>
              <a:ext uri="{FF2B5EF4-FFF2-40B4-BE49-F238E27FC236}">
                <a16:creationId xmlns:a16="http://schemas.microsoft.com/office/drawing/2014/main" id="{C822F26F-7B58-A3B1-DD5E-3B6E6E3871DB}"/>
              </a:ext>
            </a:extLst>
          </p:cNvPr>
          <p:cNvSpPr txBox="1">
            <a:spLocks/>
          </p:cNvSpPr>
          <p:nvPr/>
        </p:nvSpPr>
        <p:spPr>
          <a:xfrm>
            <a:off x="1382878" y="1110469"/>
            <a:ext cx="1271553"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C-260</a:t>
            </a:r>
          </a:p>
        </p:txBody>
      </p:sp>
      <p:sp>
        <p:nvSpPr>
          <p:cNvPr id="35" name="Title 25">
            <a:extLst>
              <a:ext uri="{FF2B5EF4-FFF2-40B4-BE49-F238E27FC236}">
                <a16:creationId xmlns:a16="http://schemas.microsoft.com/office/drawing/2014/main" id="{C50D590A-AB1C-A375-4383-B977C9A870EE}"/>
              </a:ext>
            </a:extLst>
          </p:cNvPr>
          <p:cNvSpPr txBox="1">
            <a:spLocks/>
          </p:cNvSpPr>
          <p:nvPr/>
        </p:nvSpPr>
        <p:spPr>
          <a:xfrm>
            <a:off x="2639730" y="1110469"/>
            <a:ext cx="1325282" cy="2457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C-250</a:t>
            </a:r>
          </a:p>
        </p:txBody>
      </p:sp>
      <p:sp>
        <p:nvSpPr>
          <p:cNvPr id="36" name="Title 25">
            <a:extLst>
              <a:ext uri="{FF2B5EF4-FFF2-40B4-BE49-F238E27FC236}">
                <a16:creationId xmlns:a16="http://schemas.microsoft.com/office/drawing/2014/main" id="{B8960639-6562-0DFC-27E1-D863E3BAEDC3}"/>
              </a:ext>
            </a:extLst>
          </p:cNvPr>
          <p:cNvSpPr txBox="1">
            <a:spLocks/>
          </p:cNvSpPr>
          <p:nvPr/>
        </p:nvSpPr>
        <p:spPr>
          <a:xfrm>
            <a:off x="3964366" y="1101693"/>
            <a:ext cx="1325282"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C-130/E</a:t>
            </a:r>
          </a:p>
        </p:txBody>
      </p:sp>
      <p:sp>
        <p:nvSpPr>
          <p:cNvPr id="37" name="Title 25">
            <a:extLst>
              <a:ext uri="{FF2B5EF4-FFF2-40B4-BE49-F238E27FC236}">
                <a16:creationId xmlns:a16="http://schemas.microsoft.com/office/drawing/2014/main" id="{126EEB70-D4DE-CE4B-563C-B98EE1AEC742}"/>
              </a:ext>
            </a:extLst>
          </p:cNvPr>
          <p:cNvSpPr txBox="1">
            <a:spLocks/>
          </p:cNvSpPr>
          <p:nvPr/>
        </p:nvSpPr>
        <p:spPr>
          <a:xfrm>
            <a:off x="5310271" y="1101692"/>
            <a:ext cx="1268826" cy="2617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C-120</a:t>
            </a:r>
          </a:p>
        </p:txBody>
      </p:sp>
      <p:sp>
        <p:nvSpPr>
          <p:cNvPr id="38" name="Title 25">
            <a:extLst>
              <a:ext uri="{FF2B5EF4-FFF2-40B4-BE49-F238E27FC236}">
                <a16:creationId xmlns:a16="http://schemas.microsoft.com/office/drawing/2014/main" id="{2B0F2FE0-1FC0-9B51-5E22-1386F25208DB}"/>
              </a:ext>
            </a:extLst>
          </p:cNvPr>
          <p:cNvSpPr txBox="1">
            <a:spLocks/>
          </p:cNvSpPr>
          <p:nvPr/>
        </p:nvSpPr>
        <p:spPr>
          <a:xfrm>
            <a:off x="6568507" y="1110469"/>
            <a:ext cx="1268826" cy="2432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C-110</a:t>
            </a:r>
          </a:p>
        </p:txBody>
      </p:sp>
      <p:sp>
        <p:nvSpPr>
          <p:cNvPr id="39" name="Title 25">
            <a:extLst>
              <a:ext uri="{FF2B5EF4-FFF2-40B4-BE49-F238E27FC236}">
                <a16:creationId xmlns:a16="http://schemas.microsoft.com/office/drawing/2014/main" id="{FF4D1F02-6C83-618B-9239-3A3AB8367298}"/>
              </a:ext>
            </a:extLst>
          </p:cNvPr>
          <p:cNvSpPr txBox="1">
            <a:spLocks/>
          </p:cNvSpPr>
          <p:nvPr/>
        </p:nvSpPr>
        <p:spPr>
          <a:xfrm>
            <a:off x="7801196" y="1110468"/>
            <a:ext cx="1325282" cy="2327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C-100</a:t>
            </a:r>
          </a:p>
        </p:txBody>
      </p:sp>
      <p:sp>
        <p:nvSpPr>
          <p:cNvPr id="40" name="Title 25">
            <a:extLst>
              <a:ext uri="{FF2B5EF4-FFF2-40B4-BE49-F238E27FC236}">
                <a16:creationId xmlns:a16="http://schemas.microsoft.com/office/drawing/2014/main" id="{C58DA9BF-464E-36C0-2FC6-B505E2B55CD1}"/>
              </a:ext>
            </a:extLst>
          </p:cNvPr>
          <p:cNvSpPr txBox="1">
            <a:spLocks/>
          </p:cNvSpPr>
          <p:nvPr/>
        </p:nvSpPr>
        <p:spPr>
          <a:xfrm>
            <a:off x="9157740" y="1110469"/>
            <a:ext cx="1268826" cy="2327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C-105/E</a:t>
            </a:r>
          </a:p>
        </p:txBody>
      </p:sp>
      <p:sp>
        <p:nvSpPr>
          <p:cNvPr id="41" name="Title 25">
            <a:extLst>
              <a:ext uri="{FF2B5EF4-FFF2-40B4-BE49-F238E27FC236}">
                <a16:creationId xmlns:a16="http://schemas.microsoft.com/office/drawing/2014/main" id="{5AD311FD-6AA9-C7DE-DE57-EF0BC56AD51E}"/>
              </a:ext>
            </a:extLst>
          </p:cNvPr>
          <p:cNvSpPr txBox="1">
            <a:spLocks/>
          </p:cNvSpPr>
          <p:nvPr/>
        </p:nvSpPr>
        <p:spPr>
          <a:xfrm>
            <a:off x="10432958" y="1101693"/>
            <a:ext cx="1375261" cy="2522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W-118</a:t>
            </a:r>
          </a:p>
        </p:txBody>
      </p:sp>
      <p:sp>
        <p:nvSpPr>
          <p:cNvPr id="6" name="Title 1">
            <a:extLst>
              <a:ext uri="{FF2B5EF4-FFF2-40B4-BE49-F238E27FC236}">
                <a16:creationId xmlns:a16="http://schemas.microsoft.com/office/drawing/2014/main" id="{E79935E0-AFA5-7D30-B6A0-501682E8A507}"/>
              </a:ext>
            </a:extLst>
          </p:cNvPr>
          <p:cNvSpPr>
            <a:spLocks noGrp="1"/>
          </p:cNvSpPr>
          <p:nvPr>
            <p:ph type="title"/>
          </p:nvPr>
        </p:nvSpPr>
        <p:spPr>
          <a:xfrm>
            <a:off x="1091201" y="365855"/>
            <a:ext cx="8183622" cy="380080"/>
          </a:xfrm>
        </p:spPr>
        <p:txBody>
          <a:bodyPr>
            <a:noAutofit/>
          </a:bodyPr>
          <a:lstStyle/>
          <a:p>
            <a:r>
              <a:rPr lang="en-US" sz="2000" dirty="0">
                <a:solidFill>
                  <a:srgbClr val="518EB2"/>
                </a:solidFill>
              </a:rPr>
              <a:t>Infrastructure Wi-Fi - Access Point U6 Enterprise In-Wall</a:t>
            </a:r>
          </a:p>
        </p:txBody>
      </p:sp>
      <p:sp>
        <p:nvSpPr>
          <p:cNvPr id="7" name="Title 25">
            <a:extLst>
              <a:ext uri="{FF2B5EF4-FFF2-40B4-BE49-F238E27FC236}">
                <a16:creationId xmlns:a16="http://schemas.microsoft.com/office/drawing/2014/main" id="{9E55493D-02A6-67FE-39B8-963627721CBA}"/>
              </a:ext>
            </a:extLst>
          </p:cNvPr>
          <p:cNvSpPr txBox="1">
            <a:spLocks/>
          </p:cNvSpPr>
          <p:nvPr/>
        </p:nvSpPr>
        <p:spPr>
          <a:xfrm>
            <a:off x="335129" y="1101693"/>
            <a:ext cx="985007" cy="25375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900" dirty="0">
                <a:solidFill>
                  <a:schemeClr val="bg1"/>
                </a:solidFill>
              </a:rPr>
              <a:t>Model Number</a:t>
            </a:r>
          </a:p>
        </p:txBody>
      </p:sp>
      <p:sp>
        <p:nvSpPr>
          <p:cNvPr id="8" name="Title 25">
            <a:extLst>
              <a:ext uri="{FF2B5EF4-FFF2-40B4-BE49-F238E27FC236}">
                <a16:creationId xmlns:a16="http://schemas.microsoft.com/office/drawing/2014/main" id="{FAED856D-611A-4EFE-7293-DD5393D67D25}"/>
              </a:ext>
            </a:extLst>
          </p:cNvPr>
          <p:cNvSpPr txBox="1">
            <a:spLocks/>
          </p:cNvSpPr>
          <p:nvPr/>
        </p:nvSpPr>
        <p:spPr>
          <a:xfrm>
            <a:off x="1382878" y="1110469"/>
            <a:ext cx="1271553"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C-260</a:t>
            </a:r>
          </a:p>
        </p:txBody>
      </p:sp>
      <p:sp>
        <p:nvSpPr>
          <p:cNvPr id="9" name="Title 25">
            <a:extLst>
              <a:ext uri="{FF2B5EF4-FFF2-40B4-BE49-F238E27FC236}">
                <a16:creationId xmlns:a16="http://schemas.microsoft.com/office/drawing/2014/main" id="{22DFF8AF-2DBD-0F5B-9DEC-56357AF43499}"/>
              </a:ext>
            </a:extLst>
          </p:cNvPr>
          <p:cNvSpPr txBox="1">
            <a:spLocks/>
          </p:cNvSpPr>
          <p:nvPr/>
        </p:nvSpPr>
        <p:spPr>
          <a:xfrm>
            <a:off x="2639730" y="1110469"/>
            <a:ext cx="1325282" cy="2457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C-250</a:t>
            </a:r>
          </a:p>
        </p:txBody>
      </p:sp>
      <p:sp>
        <p:nvSpPr>
          <p:cNvPr id="10" name="Title 25">
            <a:extLst>
              <a:ext uri="{FF2B5EF4-FFF2-40B4-BE49-F238E27FC236}">
                <a16:creationId xmlns:a16="http://schemas.microsoft.com/office/drawing/2014/main" id="{57B7122E-35C2-6638-477B-DB6124E2947B}"/>
              </a:ext>
            </a:extLst>
          </p:cNvPr>
          <p:cNvSpPr txBox="1">
            <a:spLocks/>
          </p:cNvSpPr>
          <p:nvPr/>
        </p:nvSpPr>
        <p:spPr>
          <a:xfrm>
            <a:off x="3964366" y="1101693"/>
            <a:ext cx="1325282"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C-130/E</a:t>
            </a:r>
          </a:p>
        </p:txBody>
      </p:sp>
      <p:sp>
        <p:nvSpPr>
          <p:cNvPr id="11" name="Title 25">
            <a:extLst>
              <a:ext uri="{FF2B5EF4-FFF2-40B4-BE49-F238E27FC236}">
                <a16:creationId xmlns:a16="http://schemas.microsoft.com/office/drawing/2014/main" id="{DED6678E-5D88-DF6B-A725-7258C3D5DD73}"/>
              </a:ext>
            </a:extLst>
          </p:cNvPr>
          <p:cNvSpPr txBox="1">
            <a:spLocks/>
          </p:cNvSpPr>
          <p:nvPr/>
        </p:nvSpPr>
        <p:spPr>
          <a:xfrm>
            <a:off x="5310271" y="1101692"/>
            <a:ext cx="1268826" cy="2617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C-120</a:t>
            </a:r>
          </a:p>
        </p:txBody>
      </p:sp>
      <p:sp>
        <p:nvSpPr>
          <p:cNvPr id="12" name="Title 25">
            <a:extLst>
              <a:ext uri="{FF2B5EF4-FFF2-40B4-BE49-F238E27FC236}">
                <a16:creationId xmlns:a16="http://schemas.microsoft.com/office/drawing/2014/main" id="{3624DA1A-890A-7688-D5C1-7FDB49500836}"/>
              </a:ext>
            </a:extLst>
          </p:cNvPr>
          <p:cNvSpPr txBox="1">
            <a:spLocks/>
          </p:cNvSpPr>
          <p:nvPr/>
        </p:nvSpPr>
        <p:spPr>
          <a:xfrm>
            <a:off x="6568507" y="1110469"/>
            <a:ext cx="1268826" cy="2432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C-110</a:t>
            </a:r>
          </a:p>
        </p:txBody>
      </p:sp>
      <p:sp>
        <p:nvSpPr>
          <p:cNvPr id="13" name="Title 25">
            <a:extLst>
              <a:ext uri="{FF2B5EF4-FFF2-40B4-BE49-F238E27FC236}">
                <a16:creationId xmlns:a16="http://schemas.microsoft.com/office/drawing/2014/main" id="{6A20C478-B7FA-D5AD-DF42-D7EE579DCC03}"/>
              </a:ext>
            </a:extLst>
          </p:cNvPr>
          <p:cNvSpPr txBox="1">
            <a:spLocks/>
          </p:cNvSpPr>
          <p:nvPr/>
        </p:nvSpPr>
        <p:spPr>
          <a:xfrm>
            <a:off x="7801196" y="1110468"/>
            <a:ext cx="1325282" cy="2327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C-100</a:t>
            </a:r>
          </a:p>
        </p:txBody>
      </p:sp>
      <p:sp>
        <p:nvSpPr>
          <p:cNvPr id="14" name="Title 25">
            <a:extLst>
              <a:ext uri="{FF2B5EF4-FFF2-40B4-BE49-F238E27FC236}">
                <a16:creationId xmlns:a16="http://schemas.microsoft.com/office/drawing/2014/main" id="{8DF68087-19D0-33AA-BDD5-B2B3066B53B5}"/>
              </a:ext>
            </a:extLst>
          </p:cNvPr>
          <p:cNvSpPr txBox="1">
            <a:spLocks/>
          </p:cNvSpPr>
          <p:nvPr/>
        </p:nvSpPr>
        <p:spPr>
          <a:xfrm>
            <a:off x="9157740" y="1110469"/>
            <a:ext cx="1268826" cy="2327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C-105/E</a:t>
            </a:r>
          </a:p>
        </p:txBody>
      </p:sp>
      <p:sp>
        <p:nvSpPr>
          <p:cNvPr id="16" name="Title 25">
            <a:extLst>
              <a:ext uri="{FF2B5EF4-FFF2-40B4-BE49-F238E27FC236}">
                <a16:creationId xmlns:a16="http://schemas.microsoft.com/office/drawing/2014/main" id="{3620C4C8-DC71-2F69-B16F-930E239A15D1}"/>
              </a:ext>
            </a:extLst>
          </p:cNvPr>
          <p:cNvSpPr txBox="1">
            <a:spLocks/>
          </p:cNvSpPr>
          <p:nvPr/>
        </p:nvSpPr>
        <p:spPr>
          <a:xfrm>
            <a:off x="10432958" y="1101693"/>
            <a:ext cx="1375261" cy="2522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W-118</a:t>
            </a:r>
          </a:p>
        </p:txBody>
      </p:sp>
      <p:sp>
        <p:nvSpPr>
          <p:cNvPr id="17" name="Title 1">
            <a:extLst>
              <a:ext uri="{FF2B5EF4-FFF2-40B4-BE49-F238E27FC236}">
                <a16:creationId xmlns:a16="http://schemas.microsoft.com/office/drawing/2014/main" id="{A747D0D0-84E9-BE87-1D86-F5369D61768C}"/>
              </a:ext>
            </a:extLst>
          </p:cNvPr>
          <p:cNvSpPr txBox="1">
            <a:spLocks/>
          </p:cNvSpPr>
          <p:nvPr/>
        </p:nvSpPr>
        <p:spPr>
          <a:xfrm>
            <a:off x="4608434" y="1692189"/>
            <a:ext cx="7010400" cy="373248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b="0" dirty="0">
                <a:latin typeface="+mn-lt"/>
              </a:rPr>
              <a:t>Sleek, wall-mounted Wi-Fi 6E access point with an integrated four-port switch designed for high-density office networks.</a:t>
            </a:r>
          </a:p>
          <a:p>
            <a:endParaRPr lang="en-US" sz="1800" b="0" dirty="0">
              <a:solidFill>
                <a:srgbClr val="518EB2"/>
              </a:solidFill>
              <a:latin typeface="+mn-lt"/>
            </a:endParaRPr>
          </a:p>
          <a:p>
            <a:r>
              <a:rPr lang="en-US" sz="1800" dirty="0">
                <a:solidFill>
                  <a:srgbClr val="518EB2"/>
                </a:solidFill>
                <a:latin typeface="+mn-lt"/>
              </a:rPr>
              <a:t>Features:</a:t>
            </a:r>
          </a:p>
          <a:p>
            <a:endParaRPr lang="en-US" sz="1800" dirty="0">
              <a:solidFill>
                <a:srgbClr val="518EB2"/>
              </a:solidFill>
              <a:latin typeface="+mn-lt"/>
            </a:endParaRPr>
          </a:p>
          <a:p>
            <a:pPr marL="342900" indent="-342900">
              <a:lnSpc>
                <a:spcPct val="100000"/>
              </a:lnSpc>
              <a:buBlip>
                <a:blip r:embed="rId8"/>
              </a:buBlip>
            </a:pPr>
            <a:r>
              <a:rPr lang="en-US" sz="1600" b="0" dirty="0">
                <a:latin typeface="+mn-lt"/>
              </a:rPr>
              <a:t>Wi-Fi 6 support (2.4/5/6 GHz bands)</a:t>
            </a:r>
          </a:p>
          <a:p>
            <a:pPr marL="342900" indent="-342900">
              <a:lnSpc>
                <a:spcPct val="100000"/>
              </a:lnSpc>
              <a:buBlip>
                <a:blip r:embed="rId8"/>
              </a:buBlip>
            </a:pPr>
            <a:r>
              <a:rPr lang="en-US" sz="1600" b="0" dirty="0">
                <a:latin typeface="+mn-lt"/>
              </a:rPr>
              <a:t>10.2 Gbps aggregate throughput rate</a:t>
            </a:r>
          </a:p>
          <a:p>
            <a:pPr marL="342900" indent="-342900">
              <a:lnSpc>
                <a:spcPct val="100000"/>
              </a:lnSpc>
              <a:buBlip>
                <a:blip r:embed="rId8"/>
              </a:buBlip>
            </a:pPr>
            <a:r>
              <a:rPr lang="en-US" sz="1600" b="0" dirty="0">
                <a:latin typeface="+mn-lt"/>
              </a:rPr>
              <a:t>4-port Gigabit switch with (1) PoE output</a:t>
            </a:r>
          </a:p>
          <a:p>
            <a:pPr marL="342900" indent="-342900">
              <a:lnSpc>
                <a:spcPct val="100000"/>
              </a:lnSpc>
              <a:buBlip>
                <a:blip r:embed="rId8"/>
              </a:buBlip>
            </a:pPr>
            <a:r>
              <a:rPr lang="en-US" sz="1600" b="0" dirty="0">
                <a:latin typeface="+mn-lt"/>
              </a:rPr>
              <a:t>(1) 2.5GbE RJ45 port (PoE In)</a:t>
            </a:r>
          </a:p>
          <a:p>
            <a:pPr marL="342900" indent="-342900">
              <a:lnSpc>
                <a:spcPct val="100000"/>
              </a:lnSpc>
              <a:buBlip>
                <a:blip r:embed="rId8"/>
              </a:buBlip>
            </a:pPr>
            <a:r>
              <a:rPr lang="en-US" sz="1600" b="0" dirty="0">
                <a:latin typeface="+mn-lt"/>
              </a:rPr>
              <a:t>Powered with PoE+ or PoE++ (required for PoE output)</a:t>
            </a:r>
          </a:p>
          <a:p>
            <a:pPr marL="342900" indent="-342900">
              <a:lnSpc>
                <a:spcPct val="100000"/>
              </a:lnSpc>
              <a:buBlip>
                <a:blip r:embed="rId8"/>
              </a:buBlip>
            </a:pPr>
            <a:endParaRPr lang="en-US" sz="1600" b="0" dirty="0">
              <a:latin typeface="+mn-lt"/>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a:lnSpc>
                <a:spcPct val="100000"/>
              </a:lnSpc>
            </a:pPr>
            <a:endParaRPr lang="en-US" sz="1600" b="0" dirty="0">
              <a:latin typeface="+mn-lt"/>
            </a:endParaRPr>
          </a:p>
        </p:txBody>
      </p:sp>
      <p:pic>
        <p:nvPicPr>
          <p:cNvPr id="18" name="Picture 17">
            <a:extLst>
              <a:ext uri="{FF2B5EF4-FFF2-40B4-BE49-F238E27FC236}">
                <a16:creationId xmlns:a16="http://schemas.microsoft.com/office/drawing/2014/main" id="{D611B298-0CFE-F262-E7CE-CB913CCE4F94}"/>
              </a:ext>
            </a:extLst>
          </p:cNvPr>
          <p:cNvPicPr>
            <a:picLocks noChangeAspect="1"/>
          </p:cNvPicPr>
          <p:nvPr/>
        </p:nvPicPr>
        <p:blipFill>
          <a:blip r:embed="rId9"/>
          <a:stretch>
            <a:fillRect/>
          </a:stretch>
        </p:blipFill>
        <p:spPr>
          <a:xfrm>
            <a:off x="655546" y="1833408"/>
            <a:ext cx="3067388" cy="3191184"/>
          </a:xfrm>
          <a:prstGeom prst="rect">
            <a:avLst/>
          </a:prstGeom>
        </p:spPr>
      </p:pic>
      <p:sp>
        <p:nvSpPr>
          <p:cNvPr id="19" name="TextBox 18">
            <a:extLst>
              <a:ext uri="{FF2B5EF4-FFF2-40B4-BE49-F238E27FC236}">
                <a16:creationId xmlns:a16="http://schemas.microsoft.com/office/drawing/2014/main" id="{A2892B42-0AAB-E584-DB4A-586C88B515C8}"/>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1126709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93F18C43-CCAD-7CCA-0C00-193318A75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84" y="115405"/>
            <a:ext cx="1024217" cy="853514"/>
          </a:xfrm>
          <a:prstGeom prst="rect">
            <a:avLst/>
          </a:prstGeom>
        </p:spPr>
      </p:pic>
      <p:pic>
        <p:nvPicPr>
          <p:cNvPr id="5" name="Picture 4" descr="POWERED BY UBIQUITI">
            <a:hlinkClick r:id="rId6" action="ppaction://hlinksldjump"/>
            <a:extLst>
              <a:ext uri="{FF2B5EF4-FFF2-40B4-BE49-F238E27FC236}">
                <a16:creationId xmlns:a16="http://schemas.microsoft.com/office/drawing/2014/main" id="{E74ABA92-72A8-6574-56A6-BB9F52A973F5}"/>
              </a:ext>
            </a:extLst>
          </p:cNvPr>
          <p:cNvPicPr>
            <a:picLocks noChangeAspect="1"/>
          </p:cNvPicPr>
          <p:nvPr/>
        </p:nvPicPr>
        <p:blipFill>
          <a:blip r:embed="rId7"/>
          <a:stretch>
            <a:fillRect/>
          </a:stretch>
        </p:blipFill>
        <p:spPr>
          <a:xfrm>
            <a:off x="9117872" y="115405"/>
            <a:ext cx="1271743" cy="582176"/>
          </a:xfrm>
          <a:prstGeom prst="rect">
            <a:avLst/>
          </a:prstGeom>
        </p:spPr>
      </p:pic>
      <p:sp>
        <p:nvSpPr>
          <p:cNvPr id="28" name="Title 25">
            <a:extLst>
              <a:ext uri="{FF2B5EF4-FFF2-40B4-BE49-F238E27FC236}">
                <a16:creationId xmlns:a16="http://schemas.microsoft.com/office/drawing/2014/main" id="{5C1CA9FF-1841-B483-F14A-224CB8DFC288}"/>
              </a:ext>
            </a:extLst>
          </p:cNvPr>
          <p:cNvSpPr txBox="1">
            <a:spLocks/>
          </p:cNvSpPr>
          <p:nvPr/>
        </p:nvSpPr>
        <p:spPr>
          <a:xfrm>
            <a:off x="335129" y="1101693"/>
            <a:ext cx="985007" cy="25375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900" dirty="0">
                <a:solidFill>
                  <a:schemeClr val="bg1"/>
                </a:solidFill>
              </a:rPr>
              <a:t>Model Number</a:t>
            </a:r>
          </a:p>
        </p:txBody>
      </p:sp>
      <p:sp>
        <p:nvSpPr>
          <p:cNvPr id="29" name="Title 25">
            <a:extLst>
              <a:ext uri="{FF2B5EF4-FFF2-40B4-BE49-F238E27FC236}">
                <a16:creationId xmlns:a16="http://schemas.microsoft.com/office/drawing/2014/main" id="{C822F26F-7B58-A3B1-DD5E-3B6E6E3871DB}"/>
              </a:ext>
            </a:extLst>
          </p:cNvPr>
          <p:cNvSpPr txBox="1">
            <a:spLocks/>
          </p:cNvSpPr>
          <p:nvPr/>
        </p:nvSpPr>
        <p:spPr>
          <a:xfrm>
            <a:off x="1382878" y="1110469"/>
            <a:ext cx="1271553"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C-260</a:t>
            </a:r>
          </a:p>
        </p:txBody>
      </p:sp>
      <p:sp>
        <p:nvSpPr>
          <p:cNvPr id="35" name="Title 25">
            <a:extLst>
              <a:ext uri="{FF2B5EF4-FFF2-40B4-BE49-F238E27FC236}">
                <a16:creationId xmlns:a16="http://schemas.microsoft.com/office/drawing/2014/main" id="{C50D590A-AB1C-A375-4383-B977C9A870EE}"/>
              </a:ext>
            </a:extLst>
          </p:cNvPr>
          <p:cNvSpPr txBox="1">
            <a:spLocks/>
          </p:cNvSpPr>
          <p:nvPr/>
        </p:nvSpPr>
        <p:spPr>
          <a:xfrm>
            <a:off x="2639730" y="1110469"/>
            <a:ext cx="1325282" cy="2457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C-250</a:t>
            </a:r>
          </a:p>
        </p:txBody>
      </p:sp>
      <p:sp>
        <p:nvSpPr>
          <p:cNvPr id="36" name="Title 25">
            <a:extLst>
              <a:ext uri="{FF2B5EF4-FFF2-40B4-BE49-F238E27FC236}">
                <a16:creationId xmlns:a16="http://schemas.microsoft.com/office/drawing/2014/main" id="{B8960639-6562-0DFC-27E1-D863E3BAEDC3}"/>
              </a:ext>
            </a:extLst>
          </p:cNvPr>
          <p:cNvSpPr txBox="1">
            <a:spLocks/>
          </p:cNvSpPr>
          <p:nvPr/>
        </p:nvSpPr>
        <p:spPr>
          <a:xfrm>
            <a:off x="3964366" y="1101693"/>
            <a:ext cx="1325282"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C-130/E</a:t>
            </a:r>
          </a:p>
        </p:txBody>
      </p:sp>
      <p:sp>
        <p:nvSpPr>
          <p:cNvPr id="37" name="Title 25">
            <a:extLst>
              <a:ext uri="{FF2B5EF4-FFF2-40B4-BE49-F238E27FC236}">
                <a16:creationId xmlns:a16="http://schemas.microsoft.com/office/drawing/2014/main" id="{126EEB70-D4DE-CE4B-563C-B98EE1AEC742}"/>
              </a:ext>
            </a:extLst>
          </p:cNvPr>
          <p:cNvSpPr txBox="1">
            <a:spLocks/>
          </p:cNvSpPr>
          <p:nvPr/>
        </p:nvSpPr>
        <p:spPr>
          <a:xfrm>
            <a:off x="5310271" y="1101692"/>
            <a:ext cx="1268826" cy="2617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C-120</a:t>
            </a:r>
          </a:p>
        </p:txBody>
      </p:sp>
      <p:sp>
        <p:nvSpPr>
          <p:cNvPr id="38" name="Title 25">
            <a:extLst>
              <a:ext uri="{FF2B5EF4-FFF2-40B4-BE49-F238E27FC236}">
                <a16:creationId xmlns:a16="http://schemas.microsoft.com/office/drawing/2014/main" id="{2B0F2FE0-1FC0-9B51-5E22-1386F25208DB}"/>
              </a:ext>
            </a:extLst>
          </p:cNvPr>
          <p:cNvSpPr txBox="1">
            <a:spLocks/>
          </p:cNvSpPr>
          <p:nvPr/>
        </p:nvSpPr>
        <p:spPr>
          <a:xfrm>
            <a:off x="6568507" y="1110469"/>
            <a:ext cx="1268826" cy="2432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C-110</a:t>
            </a:r>
          </a:p>
        </p:txBody>
      </p:sp>
      <p:sp>
        <p:nvSpPr>
          <p:cNvPr id="39" name="Title 25">
            <a:extLst>
              <a:ext uri="{FF2B5EF4-FFF2-40B4-BE49-F238E27FC236}">
                <a16:creationId xmlns:a16="http://schemas.microsoft.com/office/drawing/2014/main" id="{FF4D1F02-6C83-618B-9239-3A3AB8367298}"/>
              </a:ext>
            </a:extLst>
          </p:cNvPr>
          <p:cNvSpPr txBox="1">
            <a:spLocks/>
          </p:cNvSpPr>
          <p:nvPr/>
        </p:nvSpPr>
        <p:spPr>
          <a:xfrm>
            <a:off x="7801196" y="1110468"/>
            <a:ext cx="1325282" cy="2327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C-100</a:t>
            </a:r>
          </a:p>
        </p:txBody>
      </p:sp>
      <p:sp>
        <p:nvSpPr>
          <p:cNvPr id="40" name="Title 25">
            <a:extLst>
              <a:ext uri="{FF2B5EF4-FFF2-40B4-BE49-F238E27FC236}">
                <a16:creationId xmlns:a16="http://schemas.microsoft.com/office/drawing/2014/main" id="{C58DA9BF-464E-36C0-2FC6-B505E2B55CD1}"/>
              </a:ext>
            </a:extLst>
          </p:cNvPr>
          <p:cNvSpPr txBox="1">
            <a:spLocks/>
          </p:cNvSpPr>
          <p:nvPr/>
        </p:nvSpPr>
        <p:spPr>
          <a:xfrm>
            <a:off x="9157740" y="1110469"/>
            <a:ext cx="1268826" cy="2327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C-105/E</a:t>
            </a:r>
          </a:p>
        </p:txBody>
      </p:sp>
      <p:sp>
        <p:nvSpPr>
          <p:cNvPr id="41" name="Title 25">
            <a:extLst>
              <a:ext uri="{FF2B5EF4-FFF2-40B4-BE49-F238E27FC236}">
                <a16:creationId xmlns:a16="http://schemas.microsoft.com/office/drawing/2014/main" id="{5AD311FD-6AA9-C7DE-DE57-EF0BC56AD51E}"/>
              </a:ext>
            </a:extLst>
          </p:cNvPr>
          <p:cNvSpPr txBox="1">
            <a:spLocks/>
          </p:cNvSpPr>
          <p:nvPr/>
        </p:nvSpPr>
        <p:spPr>
          <a:xfrm>
            <a:off x="10432958" y="1101693"/>
            <a:ext cx="1375261" cy="2522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W-118</a:t>
            </a:r>
          </a:p>
        </p:txBody>
      </p:sp>
      <p:sp>
        <p:nvSpPr>
          <p:cNvPr id="7" name="Title 25">
            <a:extLst>
              <a:ext uri="{FF2B5EF4-FFF2-40B4-BE49-F238E27FC236}">
                <a16:creationId xmlns:a16="http://schemas.microsoft.com/office/drawing/2014/main" id="{9E55493D-02A6-67FE-39B8-963627721CBA}"/>
              </a:ext>
            </a:extLst>
          </p:cNvPr>
          <p:cNvSpPr txBox="1">
            <a:spLocks/>
          </p:cNvSpPr>
          <p:nvPr/>
        </p:nvSpPr>
        <p:spPr>
          <a:xfrm>
            <a:off x="335129" y="1101693"/>
            <a:ext cx="985007" cy="25375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900" dirty="0">
                <a:solidFill>
                  <a:schemeClr val="bg1"/>
                </a:solidFill>
              </a:rPr>
              <a:t>Model Number</a:t>
            </a:r>
          </a:p>
        </p:txBody>
      </p:sp>
      <p:sp>
        <p:nvSpPr>
          <p:cNvPr id="8" name="Title 25">
            <a:extLst>
              <a:ext uri="{FF2B5EF4-FFF2-40B4-BE49-F238E27FC236}">
                <a16:creationId xmlns:a16="http://schemas.microsoft.com/office/drawing/2014/main" id="{FAED856D-611A-4EFE-7293-DD5393D67D25}"/>
              </a:ext>
            </a:extLst>
          </p:cNvPr>
          <p:cNvSpPr txBox="1">
            <a:spLocks/>
          </p:cNvSpPr>
          <p:nvPr/>
        </p:nvSpPr>
        <p:spPr>
          <a:xfrm>
            <a:off x="1382878" y="1110469"/>
            <a:ext cx="1271553"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C-260</a:t>
            </a:r>
          </a:p>
        </p:txBody>
      </p:sp>
      <p:sp>
        <p:nvSpPr>
          <p:cNvPr id="9" name="Title 25">
            <a:extLst>
              <a:ext uri="{FF2B5EF4-FFF2-40B4-BE49-F238E27FC236}">
                <a16:creationId xmlns:a16="http://schemas.microsoft.com/office/drawing/2014/main" id="{22DFF8AF-2DBD-0F5B-9DEC-56357AF43499}"/>
              </a:ext>
            </a:extLst>
          </p:cNvPr>
          <p:cNvSpPr txBox="1">
            <a:spLocks/>
          </p:cNvSpPr>
          <p:nvPr/>
        </p:nvSpPr>
        <p:spPr>
          <a:xfrm>
            <a:off x="2639730" y="1110469"/>
            <a:ext cx="1325282" cy="2457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C-250</a:t>
            </a:r>
          </a:p>
        </p:txBody>
      </p:sp>
      <p:sp>
        <p:nvSpPr>
          <p:cNvPr id="10" name="Title 25">
            <a:extLst>
              <a:ext uri="{FF2B5EF4-FFF2-40B4-BE49-F238E27FC236}">
                <a16:creationId xmlns:a16="http://schemas.microsoft.com/office/drawing/2014/main" id="{57B7122E-35C2-6638-477B-DB6124E2947B}"/>
              </a:ext>
            </a:extLst>
          </p:cNvPr>
          <p:cNvSpPr txBox="1">
            <a:spLocks/>
          </p:cNvSpPr>
          <p:nvPr/>
        </p:nvSpPr>
        <p:spPr>
          <a:xfrm>
            <a:off x="3964366" y="1101693"/>
            <a:ext cx="1325282"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C-130/E</a:t>
            </a:r>
          </a:p>
        </p:txBody>
      </p:sp>
      <p:sp>
        <p:nvSpPr>
          <p:cNvPr id="11" name="Title 25">
            <a:extLst>
              <a:ext uri="{FF2B5EF4-FFF2-40B4-BE49-F238E27FC236}">
                <a16:creationId xmlns:a16="http://schemas.microsoft.com/office/drawing/2014/main" id="{DED6678E-5D88-DF6B-A725-7258C3D5DD73}"/>
              </a:ext>
            </a:extLst>
          </p:cNvPr>
          <p:cNvSpPr txBox="1">
            <a:spLocks/>
          </p:cNvSpPr>
          <p:nvPr/>
        </p:nvSpPr>
        <p:spPr>
          <a:xfrm>
            <a:off x="5310271" y="1101692"/>
            <a:ext cx="1268826" cy="2617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C-120</a:t>
            </a:r>
          </a:p>
        </p:txBody>
      </p:sp>
      <p:sp>
        <p:nvSpPr>
          <p:cNvPr id="12" name="Title 25">
            <a:extLst>
              <a:ext uri="{FF2B5EF4-FFF2-40B4-BE49-F238E27FC236}">
                <a16:creationId xmlns:a16="http://schemas.microsoft.com/office/drawing/2014/main" id="{3624DA1A-890A-7688-D5C1-7FDB49500836}"/>
              </a:ext>
            </a:extLst>
          </p:cNvPr>
          <p:cNvSpPr txBox="1">
            <a:spLocks/>
          </p:cNvSpPr>
          <p:nvPr/>
        </p:nvSpPr>
        <p:spPr>
          <a:xfrm>
            <a:off x="6568507" y="1110469"/>
            <a:ext cx="1268826" cy="2432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C-110</a:t>
            </a:r>
          </a:p>
        </p:txBody>
      </p:sp>
      <p:sp>
        <p:nvSpPr>
          <p:cNvPr id="13" name="Title 25">
            <a:extLst>
              <a:ext uri="{FF2B5EF4-FFF2-40B4-BE49-F238E27FC236}">
                <a16:creationId xmlns:a16="http://schemas.microsoft.com/office/drawing/2014/main" id="{6A20C478-B7FA-D5AD-DF42-D7EE579DCC03}"/>
              </a:ext>
            </a:extLst>
          </p:cNvPr>
          <p:cNvSpPr txBox="1">
            <a:spLocks/>
          </p:cNvSpPr>
          <p:nvPr/>
        </p:nvSpPr>
        <p:spPr>
          <a:xfrm>
            <a:off x="7801196" y="1110468"/>
            <a:ext cx="1325282" cy="2327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C-100</a:t>
            </a:r>
          </a:p>
        </p:txBody>
      </p:sp>
      <p:sp>
        <p:nvSpPr>
          <p:cNvPr id="14" name="Title 25">
            <a:extLst>
              <a:ext uri="{FF2B5EF4-FFF2-40B4-BE49-F238E27FC236}">
                <a16:creationId xmlns:a16="http://schemas.microsoft.com/office/drawing/2014/main" id="{8DF68087-19D0-33AA-BDD5-B2B3066B53B5}"/>
              </a:ext>
            </a:extLst>
          </p:cNvPr>
          <p:cNvSpPr txBox="1">
            <a:spLocks/>
          </p:cNvSpPr>
          <p:nvPr/>
        </p:nvSpPr>
        <p:spPr>
          <a:xfrm>
            <a:off x="9157740" y="1110469"/>
            <a:ext cx="1268826" cy="2327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C-105/E</a:t>
            </a:r>
          </a:p>
        </p:txBody>
      </p:sp>
      <p:sp>
        <p:nvSpPr>
          <p:cNvPr id="16" name="Title 25">
            <a:extLst>
              <a:ext uri="{FF2B5EF4-FFF2-40B4-BE49-F238E27FC236}">
                <a16:creationId xmlns:a16="http://schemas.microsoft.com/office/drawing/2014/main" id="{3620C4C8-DC71-2F69-B16F-930E239A15D1}"/>
              </a:ext>
            </a:extLst>
          </p:cNvPr>
          <p:cNvSpPr txBox="1">
            <a:spLocks/>
          </p:cNvSpPr>
          <p:nvPr/>
        </p:nvSpPr>
        <p:spPr>
          <a:xfrm>
            <a:off x="10432958" y="1101693"/>
            <a:ext cx="1375261" cy="2522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W-118</a:t>
            </a:r>
          </a:p>
        </p:txBody>
      </p:sp>
      <p:sp>
        <p:nvSpPr>
          <p:cNvPr id="4" name="Title 1">
            <a:extLst>
              <a:ext uri="{FF2B5EF4-FFF2-40B4-BE49-F238E27FC236}">
                <a16:creationId xmlns:a16="http://schemas.microsoft.com/office/drawing/2014/main" id="{596AC301-DB1A-4439-9809-0491C724756A}"/>
              </a:ext>
            </a:extLst>
          </p:cNvPr>
          <p:cNvSpPr>
            <a:spLocks noGrp="1"/>
          </p:cNvSpPr>
          <p:nvPr>
            <p:ph type="title"/>
          </p:nvPr>
        </p:nvSpPr>
        <p:spPr>
          <a:xfrm>
            <a:off x="1091201" y="359938"/>
            <a:ext cx="8183622" cy="380080"/>
          </a:xfrm>
        </p:spPr>
        <p:txBody>
          <a:bodyPr>
            <a:noAutofit/>
          </a:bodyPr>
          <a:lstStyle/>
          <a:p>
            <a:r>
              <a:rPr lang="en-US" sz="2000" dirty="0">
                <a:solidFill>
                  <a:srgbClr val="518EB2"/>
                </a:solidFill>
              </a:rPr>
              <a:t>Infrastructure Wi-Fi - </a:t>
            </a:r>
            <a:r>
              <a:rPr lang="en-US" sz="2000" dirty="0" err="1">
                <a:solidFill>
                  <a:srgbClr val="518EB2"/>
                </a:solidFill>
              </a:rPr>
              <a:t>BaseStation</a:t>
            </a:r>
            <a:r>
              <a:rPr lang="en-US" sz="2000" dirty="0">
                <a:solidFill>
                  <a:srgbClr val="518EB2"/>
                </a:solidFill>
              </a:rPr>
              <a:t> XG</a:t>
            </a:r>
          </a:p>
        </p:txBody>
      </p:sp>
      <p:sp>
        <p:nvSpPr>
          <p:cNvPr id="19" name="Title 25">
            <a:extLst>
              <a:ext uri="{FF2B5EF4-FFF2-40B4-BE49-F238E27FC236}">
                <a16:creationId xmlns:a16="http://schemas.microsoft.com/office/drawing/2014/main" id="{AC1CAC6E-2973-572B-2E60-AFCB8C65B5FB}"/>
              </a:ext>
            </a:extLst>
          </p:cNvPr>
          <p:cNvSpPr txBox="1">
            <a:spLocks/>
          </p:cNvSpPr>
          <p:nvPr/>
        </p:nvSpPr>
        <p:spPr>
          <a:xfrm>
            <a:off x="335129" y="1101693"/>
            <a:ext cx="985007" cy="25375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900" dirty="0">
                <a:solidFill>
                  <a:schemeClr val="bg1"/>
                </a:solidFill>
              </a:rPr>
              <a:t>Model Number</a:t>
            </a:r>
          </a:p>
        </p:txBody>
      </p:sp>
      <p:sp>
        <p:nvSpPr>
          <p:cNvPr id="21" name="Title 25">
            <a:extLst>
              <a:ext uri="{FF2B5EF4-FFF2-40B4-BE49-F238E27FC236}">
                <a16:creationId xmlns:a16="http://schemas.microsoft.com/office/drawing/2014/main" id="{0F5114C3-BA45-4685-945A-EEFBFAA4DBD2}"/>
              </a:ext>
            </a:extLst>
          </p:cNvPr>
          <p:cNvSpPr txBox="1">
            <a:spLocks/>
          </p:cNvSpPr>
          <p:nvPr/>
        </p:nvSpPr>
        <p:spPr>
          <a:xfrm>
            <a:off x="1382878" y="1110469"/>
            <a:ext cx="1271553"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C-260</a:t>
            </a:r>
          </a:p>
        </p:txBody>
      </p:sp>
      <p:sp>
        <p:nvSpPr>
          <p:cNvPr id="22" name="Title 25">
            <a:extLst>
              <a:ext uri="{FF2B5EF4-FFF2-40B4-BE49-F238E27FC236}">
                <a16:creationId xmlns:a16="http://schemas.microsoft.com/office/drawing/2014/main" id="{B8208897-42FB-8064-42C1-BB766DFF9337}"/>
              </a:ext>
            </a:extLst>
          </p:cNvPr>
          <p:cNvSpPr txBox="1">
            <a:spLocks/>
          </p:cNvSpPr>
          <p:nvPr/>
        </p:nvSpPr>
        <p:spPr>
          <a:xfrm>
            <a:off x="2639730" y="1110469"/>
            <a:ext cx="1325282" cy="2457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C-250</a:t>
            </a:r>
          </a:p>
        </p:txBody>
      </p:sp>
      <p:sp>
        <p:nvSpPr>
          <p:cNvPr id="23" name="Title 25">
            <a:extLst>
              <a:ext uri="{FF2B5EF4-FFF2-40B4-BE49-F238E27FC236}">
                <a16:creationId xmlns:a16="http://schemas.microsoft.com/office/drawing/2014/main" id="{498EFC0E-E9AF-657D-9201-0ADBB6C57EEB}"/>
              </a:ext>
            </a:extLst>
          </p:cNvPr>
          <p:cNvSpPr txBox="1">
            <a:spLocks/>
          </p:cNvSpPr>
          <p:nvPr/>
        </p:nvSpPr>
        <p:spPr>
          <a:xfrm>
            <a:off x="3964366" y="1101693"/>
            <a:ext cx="1325282"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C-130/E</a:t>
            </a:r>
          </a:p>
        </p:txBody>
      </p:sp>
      <p:sp>
        <p:nvSpPr>
          <p:cNvPr id="24" name="Title 25">
            <a:extLst>
              <a:ext uri="{FF2B5EF4-FFF2-40B4-BE49-F238E27FC236}">
                <a16:creationId xmlns:a16="http://schemas.microsoft.com/office/drawing/2014/main" id="{43167DA7-4DC8-5067-4784-C89BDB7E6D9E}"/>
              </a:ext>
            </a:extLst>
          </p:cNvPr>
          <p:cNvSpPr txBox="1">
            <a:spLocks/>
          </p:cNvSpPr>
          <p:nvPr/>
        </p:nvSpPr>
        <p:spPr>
          <a:xfrm>
            <a:off x="5310271" y="1101692"/>
            <a:ext cx="1268826" cy="2617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C-120</a:t>
            </a:r>
          </a:p>
        </p:txBody>
      </p:sp>
      <p:sp>
        <p:nvSpPr>
          <p:cNvPr id="25" name="Title 25">
            <a:extLst>
              <a:ext uri="{FF2B5EF4-FFF2-40B4-BE49-F238E27FC236}">
                <a16:creationId xmlns:a16="http://schemas.microsoft.com/office/drawing/2014/main" id="{3863346A-800E-7FC9-2F3D-8B49FBF42E48}"/>
              </a:ext>
            </a:extLst>
          </p:cNvPr>
          <p:cNvSpPr txBox="1">
            <a:spLocks/>
          </p:cNvSpPr>
          <p:nvPr/>
        </p:nvSpPr>
        <p:spPr>
          <a:xfrm>
            <a:off x="6568507" y="1110469"/>
            <a:ext cx="1268826" cy="2432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C-110</a:t>
            </a:r>
          </a:p>
        </p:txBody>
      </p:sp>
      <p:sp>
        <p:nvSpPr>
          <p:cNvPr id="26" name="Title 25">
            <a:extLst>
              <a:ext uri="{FF2B5EF4-FFF2-40B4-BE49-F238E27FC236}">
                <a16:creationId xmlns:a16="http://schemas.microsoft.com/office/drawing/2014/main" id="{D965F836-DD33-19A6-42EB-8EEE97038A19}"/>
              </a:ext>
            </a:extLst>
          </p:cNvPr>
          <p:cNvSpPr txBox="1">
            <a:spLocks/>
          </p:cNvSpPr>
          <p:nvPr/>
        </p:nvSpPr>
        <p:spPr>
          <a:xfrm>
            <a:off x="7801196" y="1110468"/>
            <a:ext cx="1325282" cy="2327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C-100</a:t>
            </a:r>
          </a:p>
        </p:txBody>
      </p:sp>
      <p:sp>
        <p:nvSpPr>
          <p:cNvPr id="27" name="Title 25">
            <a:extLst>
              <a:ext uri="{FF2B5EF4-FFF2-40B4-BE49-F238E27FC236}">
                <a16:creationId xmlns:a16="http://schemas.microsoft.com/office/drawing/2014/main" id="{29DC50B8-7736-02D7-4964-3B36E4612094}"/>
              </a:ext>
            </a:extLst>
          </p:cNvPr>
          <p:cNvSpPr txBox="1">
            <a:spLocks/>
          </p:cNvSpPr>
          <p:nvPr/>
        </p:nvSpPr>
        <p:spPr>
          <a:xfrm>
            <a:off x="9157740" y="1110469"/>
            <a:ext cx="1268826" cy="2327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C-105/E</a:t>
            </a:r>
          </a:p>
        </p:txBody>
      </p:sp>
      <p:sp>
        <p:nvSpPr>
          <p:cNvPr id="30" name="Title 25">
            <a:extLst>
              <a:ext uri="{FF2B5EF4-FFF2-40B4-BE49-F238E27FC236}">
                <a16:creationId xmlns:a16="http://schemas.microsoft.com/office/drawing/2014/main" id="{1CB47660-AF9D-45CC-773F-821DE3DDF085}"/>
              </a:ext>
            </a:extLst>
          </p:cNvPr>
          <p:cNvSpPr txBox="1">
            <a:spLocks/>
          </p:cNvSpPr>
          <p:nvPr/>
        </p:nvSpPr>
        <p:spPr>
          <a:xfrm>
            <a:off x="10432958" y="1101693"/>
            <a:ext cx="1375261" cy="2522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W-118</a:t>
            </a:r>
          </a:p>
        </p:txBody>
      </p:sp>
      <p:pic>
        <p:nvPicPr>
          <p:cNvPr id="31" name="Picture 30">
            <a:extLst>
              <a:ext uri="{FF2B5EF4-FFF2-40B4-BE49-F238E27FC236}">
                <a16:creationId xmlns:a16="http://schemas.microsoft.com/office/drawing/2014/main" id="{4E422420-4A3E-81B5-36C7-7976BEC92EE8}"/>
              </a:ext>
            </a:extLst>
          </p:cNvPr>
          <p:cNvPicPr>
            <a:picLocks noChangeAspect="1"/>
          </p:cNvPicPr>
          <p:nvPr/>
        </p:nvPicPr>
        <p:blipFill>
          <a:blip r:embed="rId8"/>
          <a:stretch>
            <a:fillRect/>
          </a:stretch>
        </p:blipFill>
        <p:spPr>
          <a:xfrm>
            <a:off x="277333" y="2089900"/>
            <a:ext cx="2704716" cy="2678199"/>
          </a:xfrm>
          <a:prstGeom prst="rect">
            <a:avLst/>
          </a:prstGeom>
        </p:spPr>
      </p:pic>
      <p:sp>
        <p:nvSpPr>
          <p:cNvPr id="32" name="Title 1">
            <a:extLst>
              <a:ext uri="{FF2B5EF4-FFF2-40B4-BE49-F238E27FC236}">
                <a16:creationId xmlns:a16="http://schemas.microsoft.com/office/drawing/2014/main" id="{86866BD2-2D1D-8499-708B-9969B9C5F512}"/>
              </a:ext>
            </a:extLst>
          </p:cNvPr>
          <p:cNvSpPr txBox="1">
            <a:spLocks/>
          </p:cNvSpPr>
          <p:nvPr/>
        </p:nvSpPr>
        <p:spPr>
          <a:xfrm>
            <a:off x="3466138" y="984551"/>
            <a:ext cx="7048499" cy="482995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600" b="0" dirty="0">
                <a:latin typeface="+mn-lt"/>
              </a:rPr>
              <a:t>Quad-radio, 802.11ac Wave 2 access point with a powerful beamforming antenna designed to support large venues and high-density networks.</a:t>
            </a:r>
          </a:p>
          <a:p>
            <a:endParaRPr lang="en-US" sz="1600" b="0" dirty="0">
              <a:latin typeface="+mn-lt"/>
            </a:endParaRPr>
          </a:p>
          <a:p>
            <a:r>
              <a:rPr lang="en-US" sz="1600" b="0" dirty="0">
                <a:latin typeface="+mn-lt"/>
              </a:rPr>
              <a:t>The Wi-Fi </a:t>
            </a:r>
            <a:r>
              <a:rPr lang="en-US" sz="1600" b="0" dirty="0" err="1">
                <a:latin typeface="+mn-lt"/>
              </a:rPr>
              <a:t>BaseStation</a:t>
            </a:r>
            <a:r>
              <a:rPr lang="en-US" sz="1600" b="0" dirty="0">
                <a:latin typeface="+mn-lt"/>
              </a:rPr>
              <a:t> XG (UWB XG) is a high-capacity, 802.11ac Wave 2 access point with (4) 5 GHz (4x4 MU-MIMO) radios, including (3) client-dedicated ones and (1) for persistent internet threat management. The powerful UWB XG can reach a 5.2 Gbps aggregate throughput rate and supports up to 1,500 clients. This access point is powered by PoE++ and features (1) GbE RJ45 port and (1) 10GbE ICM Ethernet port to facilitate a range of connections. The UWB XG can be set up in minutes and fully managed with the UniFi Network web application or mobile app.</a:t>
            </a:r>
          </a:p>
          <a:p>
            <a:endParaRPr lang="en-US" sz="1600" b="0" dirty="0">
              <a:solidFill>
                <a:srgbClr val="518EB2"/>
              </a:solidFill>
              <a:latin typeface="+mn-lt"/>
            </a:endParaRPr>
          </a:p>
          <a:p>
            <a:r>
              <a:rPr lang="en-US" sz="1600" dirty="0">
                <a:solidFill>
                  <a:srgbClr val="518EB2"/>
                </a:solidFill>
                <a:latin typeface="+mn-lt"/>
              </a:rPr>
              <a:t>Features:</a:t>
            </a:r>
          </a:p>
          <a:p>
            <a:endParaRPr lang="en-US" sz="1600" dirty="0">
              <a:solidFill>
                <a:srgbClr val="518EB2"/>
              </a:solidFill>
              <a:latin typeface="+mn-lt"/>
            </a:endParaRPr>
          </a:p>
          <a:p>
            <a:pPr marL="342900" indent="-342900">
              <a:lnSpc>
                <a:spcPct val="100000"/>
              </a:lnSpc>
              <a:buBlip>
                <a:blip r:embed="rId9"/>
              </a:buBlip>
            </a:pPr>
            <a:r>
              <a:rPr lang="en-US" sz="1400" b="0" dirty="0">
                <a:latin typeface="+mn-lt"/>
              </a:rPr>
              <a:t>(4) 5 GHz (4x4 MU-MIMO) radios [(3) 802.11ac Wave 2 radios for clients, (1) for network security]</a:t>
            </a:r>
          </a:p>
          <a:p>
            <a:pPr marL="342900" indent="-342900">
              <a:lnSpc>
                <a:spcPct val="100000"/>
              </a:lnSpc>
              <a:buBlip>
                <a:blip r:embed="rId9"/>
              </a:buBlip>
            </a:pPr>
            <a:r>
              <a:rPr lang="en-US" sz="1400" b="0" dirty="0">
                <a:latin typeface="+mn-lt"/>
              </a:rPr>
              <a:t>5.2 Gbps aggregate throughput rate over the 5 GHz band</a:t>
            </a:r>
          </a:p>
          <a:p>
            <a:pPr marL="342900" indent="-342900">
              <a:lnSpc>
                <a:spcPct val="100000"/>
              </a:lnSpc>
              <a:buBlip>
                <a:blip r:embed="rId9"/>
              </a:buBlip>
            </a:pPr>
            <a:r>
              <a:rPr lang="en-US" sz="1400" b="0" dirty="0">
                <a:latin typeface="+mn-lt"/>
              </a:rPr>
              <a:t>1,500-client limit</a:t>
            </a:r>
          </a:p>
          <a:p>
            <a:pPr marL="342900" indent="-342900">
              <a:lnSpc>
                <a:spcPct val="100000"/>
              </a:lnSpc>
              <a:buBlip>
                <a:blip r:embed="rId9"/>
              </a:buBlip>
            </a:pPr>
            <a:r>
              <a:rPr lang="en-US" sz="1400" b="0" dirty="0">
                <a:latin typeface="+mn-lt"/>
              </a:rPr>
              <a:t>Beamforming antenna</a:t>
            </a:r>
          </a:p>
          <a:p>
            <a:pPr marL="342900" indent="-342900">
              <a:lnSpc>
                <a:spcPct val="100000"/>
              </a:lnSpc>
              <a:buBlip>
                <a:blip r:embed="rId9"/>
              </a:buBlip>
            </a:pPr>
            <a:r>
              <a:rPr lang="en-US" sz="1400" b="0" dirty="0">
                <a:latin typeface="+mn-lt"/>
              </a:rPr>
              <a:t>Powered by PoE++ (PoE injector included)</a:t>
            </a:r>
          </a:p>
          <a:p>
            <a:pPr marL="342900" indent="-342900">
              <a:lnSpc>
                <a:spcPct val="100000"/>
              </a:lnSpc>
              <a:buBlip>
                <a:blip r:embed="rId9"/>
              </a:buBlip>
            </a:pPr>
            <a:r>
              <a:rPr lang="en-US" sz="1400" b="0" dirty="0">
                <a:latin typeface="+mn-lt"/>
              </a:rPr>
              <a:t>(1) GbE RJ45 port</a:t>
            </a:r>
          </a:p>
          <a:p>
            <a:pPr marL="342900" indent="-342900">
              <a:lnSpc>
                <a:spcPct val="100000"/>
              </a:lnSpc>
              <a:buBlip>
                <a:blip r:embed="rId9"/>
              </a:buBlip>
            </a:pPr>
            <a:r>
              <a:rPr lang="en-US" sz="1400" b="0" dirty="0">
                <a:latin typeface="+mn-lt"/>
              </a:rPr>
              <a:t>(1) 10GbE ICM Ethernet port</a:t>
            </a:r>
          </a:p>
          <a:p>
            <a:pPr marL="342900" indent="-342900">
              <a:lnSpc>
                <a:spcPct val="100000"/>
              </a:lnSpc>
              <a:buBlip>
                <a:blip r:embed="rId9"/>
              </a:buBlip>
            </a:pPr>
            <a:endParaRPr lang="en-US" sz="1400" b="0" dirty="0">
              <a:latin typeface="+mn-lt"/>
            </a:endParaRPr>
          </a:p>
          <a:p>
            <a:pPr>
              <a:lnSpc>
                <a:spcPct val="100000"/>
              </a:lnSpc>
              <a:defRPr/>
            </a:pPr>
            <a:r>
              <a:rPr kumimoji="0" lang="en-US" sz="14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4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9"/>
              </a:buBlip>
              <a:defRPr/>
            </a:pPr>
            <a:r>
              <a:rPr kumimoji="0" lang="en-US" sz="14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9"/>
              </a:buBlip>
              <a:defRPr/>
            </a:pPr>
            <a:r>
              <a:rPr kumimoji="0" lang="en-US" sz="1400" b="0" i="0" u="none" strike="noStrike" kern="1200" cap="none" spc="0" normalizeH="0" baseline="0" noProof="0" dirty="0" err="1">
                <a:ln>
                  <a:noFill/>
                </a:ln>
                <a:effectLst/>
                <a:uLnTx/>
                <a:uFillTx/>
                <a:latin typeface="Open Sans"/>
                <a:ea typeface="Open Sans" charset="0"/>
                <a:cs typeface="Open Sans" charset="0"/>
              </a:rPr>
              <a:t>TSaaS</a:t>
            </a:r>
            <a:r>
              <a:rPr kumimoji="0" lang="en-US" sz="1400" b="0" i="0" u="none" strike="noStrike" kern="1200" cap="none" spc="0" normalizeH="0" baseline="0" noProof="0" dirty="0">
                <a:ln>
                  <a:noFill/>
                </a:ln>
                <a:effectLst/>
                <a:uLnTx/>
                <a:uFillTx/>
                <a:latin typeface="Open Sans"/>
                <a:ea typeface="Open Sans" charset="0"/>
                <a:cs typeface="Open Sans" charset="0"/>
              </a:rPr>
              <a:t> only offering</a:t>
            </a:r>
          </a:p>
          <a:p>
            <a:pPr>
              <a:lnSpc>
                <a:spcPct val="100000"/>
              </a:lnSpc>
            </a:pPr>
            <a:endParaRPr lang="en-US" sz="1400" b="0" dirty="0">
              <a:latin typeface="+mn-lt"/>
            </a:endParaRPr>
          </a:p>
        </p:txBody>
      </p:sp>
      <p:sp>
        <p:nvSpPr>
          <p:cNvPr id="33" name="TextBox 32">
            <a:extLst>
              <a:ext uri="{FF2B5EF4-FFF2-40B4-BE49-F238E27FC236}">
                <a16:creationId xmlns:a16="http://schemas.microsoft.com/office/drawing/2014/main" id="{A7A80F0C-877B-D5CA-97BA-90B30D006DF2}"/>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40725293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93F18C43-CCAD-7CCA-0C00-193318A75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84" y="115405"/>
            <a:ext cx="1024217" cy="853514"/>
          </a:xfrm>
          <a:prstGeom prst="rect">
            <a:avLst/>
          </a:prstGeom>
        </p:spPr>
      </p:pic>
      <p:pic>
        <p:nvPicPr>
          <p:cNvPr id="5" name="Picture 4" descr="POWERED BY UBIQUITI">
            <a:hlinkClick r:id="rId6" action="ppaction://hlinksldjump"/>
            <a:extLst>
              <a:ext uri="{FF2B5EF4-FFF2-40B4-BE49-F238E27FC236}">
                <a16:creationId xmlns:a16="http://schemas.microsoft.com/office/drawing/2014/main" id="{E74ABA92-72A8-6574-56A6-BB9F52A973F5}"/>
              </a:ext>
            </a:extLst>
          </p:cNvPr>
          <p:cNvPicPr>
            <a:picLocks noChangeAspect="1"/>
          </p:cNvPicPr>
          <p:nvPr/>
        </p:nvPicPr>
        <p:blipFill>
          <a:blip r:embed="rId7"/>
          <a:stretch>
            <a:fillRect/>
          </a:stretch>
        </p:blipFill>
        <p:spPr>
          <a:xfrm>
            <a:off x="9117872" y="115405"/>
            <a:ext cx="1271743" cy="582176"/>
          </a:xfrm>
          <a:prstGeom prst="rect">
            <a:avLst/>
          </a:prstGeom>
        </p:spPr>
      </p:pic>
      <p:sp>
        <p:nvSpPr>
          <p:cNvPr id="28" name="Title 25">
            <a:extLst>
              <a:ext uri="{FF2B5EF4-FFF2-40B4-BE49-F238E27FC236}">
                <a16:creationId xmlns:a16="http://schemas.microsoft.com/office/drawing/2014/main" id="{5C1CA9FF-1841-B483-F14A-224CB8DFC288}"/>
              </a:ext>
            </a:extLst>
          </p:cNvPr>
          <p:cNvSpPr txBox="1">
            <a:spLocks/>
          </p:cNvSpPr>
          <p:nvPr/>
        </p:nvSpPr>
        <p:spPr>
          <a:xfrm>
            <a:off x="335129" y="1101693"/>
            <a:ext cx="985007" cy="25375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900" dirty="0">
                <a:solidFill>
                  <a:schemeClr val="bg1"/>
                </a:solidFill>
              </a:rPr>
              <a:t>Model Number</a:t>
            </a:r>
          </a:p>
        </p:txBody>
      </p:sp>
      <p:sp>
        <p:nvSpPr>
          <p:cNvPr id="29" name="Title 25">
            <a:extLst>
              <a:ext uri="{FF2B5EF4-FFF2-40B4-BE49-F238E27FC236}">
                <a16:creationId xmlns:a16="http://schemas.microsoft.com/office/drawing/2014/main" id="{C822F26F-7B58-A3B1-DD5E-3B6E6E3871DB}"/>
              </a:ext>
            </a:extLst>
          </p:cNvPr>
          <p:cNvSpPr txBox="1">
            <a:spLocks/>
          </p:cNvSpPr>
          <p:nvPr/>
        </p:nvSpPr>
        <p:spPr>
          <a:xfrm>
            <a:off x="1382878" y="1110469"/>
            <a:ext cx="1271553"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C-260</a:t>
            </a:r>
          </a:p>
        </p:txBody>
      </p:sp>
      <p:sp>
        <p:nvSpPr>
          <p:cNvPr id="35" name="Title 25">
            <a:extLst>
              <a:ext uri="{FF2B5EF4-FFF2-40B4-BE49-F238E27FC236}">
                <a16:creationId xmlns:a16="http://schemas.microsoft.com/office/drawing/2014/main" id="{C50D590A-AB1C-A375-4383-B977C9A870EE}"/>
              </a:ext>
            </a:extLst>
          </p:cNvPr>
          <p:cNvSpPr txBox="1">
            <a:spLocks/>
          </p:cNvSpPr>
          <p:nvPr/>
        </p:nvSpPr>
        <p:spPr>
          <a:xfrm>
            <a:off x="2639730" y="1110469"/>
            <a:ext cx="1325282" cy="2457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C-250</a:t>
            </a:r>
          </a:p>
        </p:txBody>
      </p:sp>
      <p:sp>
        <p:nvSpPr>
          <p:cNvPr id="36" name="Title 25">
            <a:extLst>
              <a:ext uri="{FF2B5EF4-FFF2-40B4-BE49-F238E27FC236}">
                <a16:creationId xmlns:a16="http://schemas.microsoft.com/office/drawing/2014/main" id="{B8960639-6562-0DFC-27E1-D863E3BAEDC3}"/>
              </a:ext>
            </a:extLst>
          </p:cNvPr>
          <p:cNvSpPr txBox="1">
            <a:spLocks/>
          </p:cNvSpPr>
          <p:nvPr/>
        </p:nvSpPr>
        <p:spPr>
          <a:xfrm>
            <a:off x="3895711" y="846525"/>
            <a:ext cx="1325282"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C-130/E</a:t>
            </a:r>
          </a:p>
        </p:txBody>
      </p:sp>
      <p:sp>
        <p:nvSpPr>
          <p:cNvPr id="37" name="Title 25">
            <a:extLst>
              <a:ext uri="{FF2B5EF4-FFF2-40B4-BE49-F238E27FC236}">
                <a16:creationId xmlns:a16="http://schemas.microsoft.com/office/drawing/2014/main" id="{126EEB70-D4DE-CE4B-563C-B98EE1AEC742}"/>
              </a:ext>
            </a:extLst>
          </p:cNvPr>
          <p:cNvSpPr txBox="1">
            <a:spLocks/>
          </p:cNvSpPr>
          <p:nvPr/>
        </p:nvSpPr>
        <p:spPr>
          <a:xfrm>
            <a:off x="5241616" y="846524"/>
            <a:ext cx="1268826" cy="2617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C-120</a:t>
            </a:r>
          </a:p>
        </p:txBody>
      </p:sp>
      <p:sp>
        <p:nvSpPr>
          <p:cNvPr id="38" name="Title 25">
            <a:extLst>
              <a:ext uri="{FF2B5EF4-FFF2-40B4-BE49-F238E27FC236}">
                <a16:creationId xmlns:a16="http://schemas.microsoft.com/office/drawing/2014/main" id="{2B0F2FE0-1FC0-9B51-5E22-1386F25208DB}"/>
              </a:ext>
            </a:extLst>
          </p:cNvPr>
          <p:cNvSpPr txBox="1">
            <a:spLocks/>
          </p:cNvSpPr>
          <p:nvPr/>
        </p:nvSpPr>
        <p:spPr>
          <a:xfrm>
            <a:off x="6499852" y="855301"/>
            <a:ext cx="1268826" cy="2432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C-110</a:t>
            </a:r>
          </a:p>
        </p:txBody>
      </p:sp>
      <p:sp>
        <p:nvSpPr>
          <p:cNvPr id="39" name="Title 25">
            <a:extLst>
              <a:ext uri="{FF2B5EF4-FFF2-40B4-BE49-F238E27FC236}">
                <a16:creationId xmlns:a16="http://schemas.microsoft.com/office/drawing/2014/main" id="{FF4D1F02-6C83-618B-9239-3A3AB8367298}"/>
              </a:ext>
            </a:extLst>
          </p:cNvPr>
          <p:cNvSpPr txBox="1">
            <a:spLocks/>
          </p:cNvSpPr>
          <p:nvPr/>
        </p:nvSpPr>
        <p:spPr>
          <a:xfrm>
            <a:off x="7732541" y="855300"/>
            <a:ext cx="1325282" cy="2327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C-100</a:t>
            </a:r>
          </a:p>
        </p:txBody>
      </p:sp>
      <p:sp>
        <p:nvSpPr>
          <p:cNvPr id="40" name="Title 25">
            <a:extLst>
              <a:ext uri="{FF2B5EF4-FFF2-40B4-BE49-F238E27FC236}">
                <a16:creationId xmlns:a16="http://schemas.microsoft.com/office/drawing/2014/main" id="{C58DA9BF-464E-36C0-2FC6-B505E2B55CD1}"/>
              </a:ext>
            </a:extLst>
          </p:cNvPr>
          <p:cNvSpPr txBox="1">
            <a:spLocks/>
          </p:cNvSpPr>
          <p:nvPr/>
        </p:nvSpPr>
        <p:spPr>
          <a:xfrm>
            <a:off x="9089085" y="855301"/>
            <a:ext cx="1268826" cy="2327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C-105/E</a:t>
            </a:r>
          </a:p>
        </p:txBody>
      </p:sp>
      <p:sp>
        <p:nvSpPr>
          <p:cNvPr id="41" name="Title 25">
            <a:extLst>
              <a:ext uri="{FF2B5EF4-FFF2-40B4-BE49-F238E27FC236}">
                <a16:creationId xmlns:a16="http://schemas.microsoft.com/office/drawing/2014/main" id="{5AD311FD-6AA9-C7DE-DE57-EF0BC56AD51E}"/>
              </a:ext>
            </a:extLst>
          </p:cNvPr>
          <p:cNvSpPr txBox="1">
            <a:spLocks/>
          </p:cNvSpPr>
          <p:nvPr/>
        </p:nvSpPr>
        <p:spPr>
          <a:xfrm>
            <a:off x="10364303" y="846525"/>
            <a:ext cx="1375261" cy="2522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W-118</a:t>
            </a:r>
          </a:p>
        </p:txBody>
      </p:sp>
      <p:sp>
        <p:nvSpPr>
          <p:cNvPr id="7" name="Title 25">
            <a:extLst>
              <a:ext uri="{FF2B5EF4-FFF2-40B4-BE49-F238E27FC236}">
                <a16:creationId xmlns:a16="http://schemas.microsoft.com/office/drawing/2014/main" id="{9E55493D-02A6-67FE-39B8-963627721CBA}"/>
              </a:ext>
            </a:extLst>
          </p:cNvPr>
          <p:cNvSpPr txBox="1">
            <a:spLocks/>
          </p:cNvSpPr>
          <p:nvPr/>
        </p:nvSpPr>
        <p:spPr>
          <a:xfrm>
            <a:off x="335129" y="1101693"/>
            <a:ext cx="985007" cy="25375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900" dirty="0">
                <a:solidFill>
                  <a:schemeClr val="bg1"/>
                </a:solidFill>
              </a:rPr>
              <a:t>Model Number</a:t>
            </a:r>
          </a:p>
        </p:txBody>
      </p:sp>
      <p:sp>
        <p:nvSpPr>
          <p:cNvPr id="8" name="Title 25">
            <a:extLst>
              <a:ext uri="{FF2B5EF4-FFF2-40B4-BE49-F238E27FC236}">
                <a16:creationId xmlns:a16="http://schemas.microsoft.com/office/drawing/2014/main" id="{FAED856D-611A-4EFE-7293-DD5393D67D25}"/>
              </a:ext>
            </a:extLst>
          </p:cNvPr>
          <p:cNvSpPr txBox="1">
            <a:spLocks/>
          </p:cNvSpPr>
          <p:nvPr/>
        </p:nvSpPr>
        <p:spPr>
          <a:xfrm>
            <a:off x="1382878" y="1110469"/>
            <a:ext cx="1271553"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C-260</a:t>
            </a:r>
          </a:p>
        </p:txBody>
      </p:sp>
      <p:sp>
        <p:nvSpPr>
          <p:cNvPr id="9" name="Title 25">
            <a:extLst>
              <a:ext uri="{FF2B5EF4-FFF2-40B4-BE49-F238E27FC236}">
                <a16:creationId xmlns:a16="http://schemas.microsoft.com/office/drawing/2014/main" id="{22DFF8AF-2DBD-0F5B-9DEC-56357AF43499}"/>
              </a:ext>
            </a:extLst>
          </p:cNvPr>
          <p:cNvSpPr txBox="1">
            <a:spLocks/>
          </p:cNvSpPr>
          <p:nvPr/>
        </p:nvSpPr>
        <p:spPr>
          <a:xfrm>
            <a:off x="2639730" y="1110469"/>
            <a:ext cx="1325282" cy="2457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C-250</a:t>
            </a:r>
          </a:p>
        </p:txBody>
      </p:sp>
      <p:sp>
        <p:nvSpPr>
          <p:cNvPr id="10" name="Title 25">
            <a:extLst>
              <a:ext uri="{FF2B5EF4-FFF2-40B4-BE49-F238E27FC236}">
                <a16:creationId xmlns:a16="http://schemas.microsoft.com/office/drawing/2014/main" id="{57B7122E-35C2-6638-477B-DB6124E2947B}"/>
              </a:ext>
            </a:extLst>
          </p:cNvPr>
          <p:cNvSpPr txBox="1">
            <a:spLocks/>
          </p:cNvSpPr>
          <p:nvPr/>
        </p:nvSpPr>
        <p:spPr>
          <a:xfrm>
            <a:off x="3895711" y="846525"/>
            <a:ext cx="1325282"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C-130/E</a:t>
            </a:r>
          </a:p>
        </p:txBody>
      </p:sp>
      <p:sp>
        <p:nvSpPr>
          <p:cNvPr id="11" name="Title 25">
            <a:extLst>
              <a:ext uri="{FF2B5EF4-FFF2-40B4-BE49-F238E27FC236}">
                <a16:creationId xmlns:a16="http://schemas.microsoft.com/office/drawing/2014/main" id="{DED6678E-5D88-DF6B-A725-7258C3D5DD73}"/>
              </a:ext>
            </a:extLst>
          </p:cNvPr>
          <p:cNvSpPr txBox="1">
            <a:spLocks/>
          </p:cNvSpPr>
          <p:nvPr/>
        </p:nvSpPr>
        <p:spPr>
          <a:xfrm>
            <a:off x="5241616" y="846524"/>
            <a:ext cx="1268826" cy="2617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C-120</a:t>
            </a:r>
          </a:p>
        </p:txBody>
      </p:sp>
      <p:sp>
        <p:nvSpPr>
          <p:cNvPr id="12" name="Title 25">
            <a:extLst>
              <a:ext uri="{FF2B5EF4-FFF2-40B4-BE49-F238E27FC236}">
                <a16:creationId xmlns:a16="http://schemas.microsoft.com/office/drawing/2014/main" id="{3624DA1A-890A-7688-D5C1-7FDB49500836}"/>
              </a:ext>
            </a:extLst>
          </p:cNvPr>
          <p:cNvSpPr txBox="1">
            <a:spLocks/>
          </p:cNvSpPr>
          <p:nvPr/>
        </p:nvSpPr>
        <p:spPr>
          <a:xfrm>
            <a:off x="6499852" y="855301"/>
            <a:ext cx="1268826" cy="2432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C-110</a:t>
            </a:r>
          </a:p>
        </p:txBody>
      </p:sp>
      <p:sp>
        <p:nvSpPr>
          <p:cNvPr id="13" name="Title 25">
            <a:extLst>
              <a:ext uri="{FF2B5EF4-FFF2-40B4-BE49-F238E27FC236}">
                <a16:creationId xmlns:a16="http://schemas.microsoft.com/office/drawing/2014/main" id="{6A20C478-B7FA-D5AD-DF42-D7EE579DCC03}"/>
              </a:ext>
            </a:extLst>
          </p:cNvPr>
          <p:cNvSpPr txBox="1">
            <a:spLocks/>
          </p:cNvSpPr>
          <p:nvPr/>
        </p:nvSpPr>
        <p:spPr>
          <a:xfrm>
            <a:off x="7732541" y="855300"/>
            <a:ext cx="1325282" cy="2327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C-100</a:t>
            </a:r>
          </a:p>
        </p:txBody>
      </p:sp>
      <p:sp>
        <p:nvSpPr>
          <p:cNvPr id="14" name="Title 25">
            <a:extLst>
              <a:ext uri="{FF2B5EF4-FFF2-40B4-BE49-F238E27FC236}">
                <a16:creationId xmlns:a16="http://schemas.microsoft.com/office/drawing/2014/main" id="{8DF68087-19D0-33AA-BDD5-B2B3066B53B5}"/>
              </a:ext>
            </a:extLst>
          </p:cNvPr>
          <p:cNvSpPr txBox="1">
            <a:spLocks/>
          </p:cNvSpPr>
          <p:nvPr/>
        </p:nvSpPr>
        <p:spPr>
          <a:xfrm>
            <a:off x="9089085" y="855301"/>
            <a:ext cx="1268826" cy="2327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C-105/E</a:t>
            </a:r>
          </a:p>
        </p:txBody>
      </p:sp>
      <p:sp>
        <p:nvSpPr>
          <p:cNvPr id="16" name="Title 25">
            <a:extLst>
              <a:ext uri="{FF2B5EF4-FFF2-40B4-BE49-F238E27FC236}">
                <a16:creationId xmlns:a16="http://schemas.microsoft.com/office/drawing/2014/main" id="{3620C4C8-DC71-2F69-B16F-930E239A15D1}"/>
              </a:ext>
            </a:extLst>
          </p:cNvPr>
          <p:cNvSpPr txBox="1">
            <a:spLocks/>
          </p:cNvSpPr>
          <p:nvPr/>
        </p:nvSpPr>
        <p:spPr>
          <a:xfrm>
            <a:off x="10364303" y="846525"/>
            <a:ext cx="1375261" cy="2522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W-118</a:t>
            </a:r>
          </a:p>
        </p:txBody>
      </p:sp>
      <p:sp>
        <p:nvSpPr>
          <p:cNvPr id="19" name="Title 25">
            <a:extLst>
              <a:ext uri="{FF2B5EF4-FFF2-40B4-BE49-F238E27FC236}">
                <a16:creationId xmlns:a16="http://schemas.microsoft.com/office/drawing/2014/main" id="{AC1CAC6E-2973-572B-2E60-AFCB8C65B5FB}"/>
              </a:ext>
            </a:extLst>
          </p:cNvPr>
          <p:cNvSpPr txBox="1">
            <a:spLocks/>
          </p:cNvSpPr>
          <p:nvPr/>
        </p:nvSpPr>
        <p:spPr>
          <a:xfrm>
            <a:off x="335129" y="1101693"/>
            <a:ext cx="985007" cy="25375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900" dirty="0">
                <a:solidFill>
                  <a:schemeClr val="bg1"/>
                </a:solidFill>
              </a:rPr>
              <a:t>Model Number</a:t>
            </a:r>
          </a:p>
        </p:txBody>
      </p:sp>
      <p:sp>
        <p:nvSpPr>
          <p:cNvPr id="21" name="Title 25">
            <a:extLst>
              <a:ext uri="{FF2B5EF4-FFF2-40B4-BE49-F238E27FC236}">
                <a16:creationId xmlns:a16="http://schemas.microsoft.com/office/drawing/2014/main" id="{0F5114C3-BA45-4685-945A-EEFBFAA4DBD2}"/>
              </a:ext>
            </a:extLst>
          </p:cNvPr>
          <p:cNvSpPr txBox="1">
            <a:spLocks/>
          </p:cNvSpPr>
          <p:nvPr/>
        </p:nvSpPr>
        <p:spPr>
          <a:xfrm>
            <a:off x="1382878" y="1110469"/>
            <a:ext cx="1271553"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C-260</a:t>
            </a:r>
          </a:p>
        </p:txBody>
      </p:sp>
      <p:sp>
        <p:nvSpPr>
          <p:cNvPr id="22" name="Title 25">
            <a:extLst>
              <a:ext uri="{FF2B5EF4-FFF2-40B4-BE49-F238E27FC236}">
                <a16:creationId xmlns:a16="http://schemas.microsoft.com/office/drawing/2014/main" id="{B8208897-42FB-8064-42C1-BB766DFF9337}"/>
              </a:ext>
            </a:extLst>
          </p:cNvPr>
          <p:cNvSpPr txBox="1">
            <a:spLocks/>
          </p:cNvSpPr>
          <p:nvPr/>
        </p:nvSpPr>
        <p:spPr>
          <a:xfrm>
            <a:off x="2639730" y="1110469"/>
            <a:ext cx="1325282" cy="24576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C-250</a:t>
            </a:r>
          </a:p>
        </p:txBody>
      </p:sp>
      <p:sp>
        <p:nvSpPr>
          <p:cNvPr id="23" name="Title 25">
            <a:extLst>
              <a:ext uri="{FF2B5EF4-FFF2-40B4-BE49-F238E27FC236}">
                <a16:creationId xmlns:a16="http://schemas.microsoft.com/office/drawing/2014/main" id="{498EFC0E-E9AF-657D-9201-0ADBB6C57EEB}"/>
              </a:ext>
            </a:extLst>
          </p:cNvPr>
          <p:cNvSpPr txBox="1">
            <a:spLocks/>
          </p:cNvSpPr>
          <p:nvPr/>
        </p:nvSpPr>
        <p:spPr>
          <a:xfrm>
            <a:off x="3895711" y="846525"/>
            <a:ext cx="1325282" cy="253752"/>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C-130/E</a:t>
            </a:r>
          </a:p>
        </p:txBody>
      </p:sp>
      <p:sp>
        <p:nvSpPr>
          <p:cNvPr id="24" name="Title 25">
            <a:extLst>
              <a:ext uri="{FF2B5EF4-FFF2-40B4-BE49-F238E27FC236}">
                <a16:creationId xmlns:a16="http://schemas.microsoft.com/office/drawing/2014/main" id="{43167DA7-4DC8-5067-4784-C89BDB7E6D9E}"/>
              </a:ext>
            </a:extLst>
          </p:cNvPr>
          <p:cNvSpPr txBox="1">
            <a:spLocks/>
          </p:cNvSpPr>
          <p:nvPr/>
        </p:nvSpPr>
        <p:spPr>
          <a:xfrm>
            <a:off x="5241616" y="846524"/>
            <a:ext cx="1268826" cy="26174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C-120</a:t>
            </a:r>
          </a:p>
        </p:txBody>
      </p:sp>
      <p:sp>
        <p:nvSpPr>
          <p:cNvPr id="25" name="Title 25">
            <a:extLst>
              <a:ext uri="{FF2B5EF4-FFF2-40B4-BE49-F238E27FC236}">
                <a16:creationId xmlns:a16="http://schemas.microsoft.com/office/drawing/2014/main" id="{3863346A-800E-7FC9-2F3D-8B49FBF42E48}"/>
              </a:ext>
            </a:extLst>
          </p:cNvPr>
          <p:cNvSpPr txBox="1">
            <a:spLocks/>
          </p:cNvSpPr>
          <p:nvPr/>
        </p:nvSpPr>
        <p:spPr>
          <a:xfrm>
            <a:off x="6499852" y="855301"/>
            <a:ext cx="1268826" cy="243243"/>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C-110</a:t>
            </a:r>
          </a:p>
        </p:txBody>
      </p:sp>
      <p:sp>
        <p:nvSpPr>
          <p:cNvPr id="26" name="Title 25">
            <a:extLst>
              <a:ext uri="{FF2B5EF4-FFF2-40B4-BE49-F238E27FC236}">
                <a16:creationId xmlns:a16="http://schemas.microsoft.com/office/drawing/2014/main" id="{D965F836-DD33-19A6-42EB-8EEE97038A19}"/>
              </a:ext>
            </a:extLst>
          </p:cNvPr>
          <p:cNvSpPr txBox="1">
            <a:spLocks/>
          </p:cNvSpPr>
          <p:nvPr/>
        </p:nvSpPr>
        <p:spPr>
          <a:xfrm>
            <a:off x="7732541" y="855300"/>
            <a:ext cx="1325282" cy="232735"/>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C-100</a:t>
            </a:r>
          </a:p>
        </p:txBody>
      </p:sp>
      <p:sp>
        <p:nvSpPr>
          <p:cNvPr id="27" name="Title 25">
            <a:extLst>
              <a:ext uri="{FF2B5EF4-FFF2-40B4-BE49-F238E27FC236}">
                <a16:creationId xmlns:a16="http://schemas.microsoft.com/office/drawing/2014/main" id="{29DC50B8-7736-02D7-4964-3B36E4612094}"/>
              </a:ext>
            </a:extLst>
          </p:cNvPr>
          <p:cNvSpPr txBox="1">
            <a:spLocks/>
          </p:cNvSpPr>
          <p:nvPr/>
        </p:nvSpPr>
        <p:spPr>
          <a:xfrm>
            <a:off x="9089085" y="855301"/>
            <a:ext cx="1268826" cy="23273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C-105/E</a:t>
            </a:r>
          </a:p>
        </p:txBody>
      </p:sp>
      <p:sp>
        <p:nvSpPr>
          <p:cNvPr id="30" name="Title 25">
            <a:extLst>
              <a:ext uri="{FF2B5EF4-FFF2-40B4-BE49-F238E27FC236}">
                <a16:creationId xmlns:a16="http://schemas.microsoft.com/office/drawing/2014/main" id="{1CB47660-AF9D-45CC-773F-821DE3DDF085}"/>
              </a:ext>
            </a:extLst>
          </p:cNvPr>
          <p:cNvSpPr txBox="1">
            <a:spLocks/>
          </p:cNvSpPr>
          <p:nvPr/>
        </p:nvSpPr>
        <p:spPr>
          <a:xfrm>
            <a:off x="10364303" y="846525"/>
            <a:ext cx="1375261" cy="2522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gn="ctr"/>
            <a:r>
              <a:rPr lang="en-US" sz="900" dirty="0">
                <a:solidFill>
                  <a:schemeClr val="bg1"/>
                </a:solidFill>
              </a:rPr>
              <a:t>W-118</a:t>
            </a:r>
          </a:p>
        </p:txBody>
      </p:sp>
      <p:sp>
        <p:nvSpPr>
          <p:cNvPr id="6" name="Title 1">
            <a:extLst>
              <a:ext uri="{FF2B5EF4-FFF2-40B4-BE49-F238E27FC236}">
                <a16:creationId xmlns:a16="http://schemas.microsoft.com/office/drawing/2014/main" id="{A5114C9C-2849-644D-46BE-90A7C33F693C}"/>
              </a:ext>
            </a:extLst>
          </p:cNvPr>
          <p:cNvSpPr>
            <a:spLocks noGrp="1"/>
          </p:cNvSpPr>
          <p:nvPr>
            <p:ph type="title"/>
          </p:nvPr>
        </p:nvSpPr>
        <p:spPr>
          <a:xfrm>
            <a:off x="1091201" y="325597"/>
            <a:ext cx="8183622" cy="461666"/>
          </a:xfrm>
        </p:spPr>
        <p:txBody>
          <a:bodyPr>
            <a:noAutofit/>
          </a:bodyPr>
          <a:lstStyle/>
          <a:p>
            <a:r>
              <a:rPr lang="en-US" dirty="0"/>
              <a:t>Infrastructure Wi-Fi - Building-to-Building Bridge</a:t>
            </a:r>
          </a:p>
        </p:txBody>
      </p:sp>
      <p:sp>
        <p:nvSpPr>
          <p:cNvPr id="17" name="Title 1">
            <a:extLst>
              <a:ext uri="{FF2B5EF4-FFF2-40B4-BE49-F238E27FC236}">
                <a16:creationId xmlns:a16="http://schemas.microsoft.com/office/drawing/2014/main" id="{84F04908-BD42-60A3-2F82-A32BE43632B3}"/>
              </a:ext>
            </a:extLst>
          </p:cNvPr>
          <p:cNvSpPr txBox="1">
            <a:spLocks/>
          </p:cNvSpPr>
          <p:nvPr/>
        </p:nvSpPr>
        <p:spPr>
          <a:xfrm>
            <a:off x="3965012" y="2369897"/>
            <a:ext cx="6951567" cy="22446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600" b="0" dirty="0">
                <a:latin typeface="+mn-lt"/>
              </a:rPr>
              <a:t>60  GHz </a:t>
            </a:r>
            <a:r>
              <a:rPr lang="en-US" sz="1600" b="0" dirty="0" err="1">
                <a:latin typeface="+mn-lt"/>
              </a:rPr>
              <a:t>PtP</a:t>
            </a:r>
            <a:r>
              <a:rPr lang="en-US" sz="1600" b="0" dirty="0">
                <a:latin typeface="+mn-lt"/>
              </a:rPr>
              <a:t> link using 802.11ad with 5 GHz radio for backup. Ideal for high-throughput connectivity with a range of up to 500 m.</a:t>
            </a:r>
          </a:p>
          <a:p>
            <a:endParaRPr lang="en-US" sz="1600" b="0" dirty="0">
              <a:latin typeface="+mn-lt"/>
            </a:endParaRPr>
          </a:p>
          <a:p>
            <a:r>
              <a:rPr lang="en-US" sz="1600" b="0" dirty="0">
                <a:latin typeface="+mn-lt"/>
              </a:rPr>
              <a:t>1.7+ Gbps bi-directional Plug and Play 60 GHz Bridge with 5 GHz Radio Redundancy, UniFi Application Management, and range of up to 500 m.</a:t>
            </a:r>
          </a:p>
          <a:p>
            <a:endParaRPr lang="en-US" sz="1600" b="0" dirty="0">
              <a:latin typeface="+mn-lt"/>
            </a:endParaRPr>
          </a:p>
          <a:p>
            <a:r>
              <a:rPr lang="en-US" sz="1600" b="0" dirty="0">
                <a:latin typeface="+mn-lt"/>
              </a:rPr>
              <a:t>UniFi® Building-to-Building Bridge is the ideal solution for short-range, high-throughput connectivity. Integration with the UniFi application makes bridging two networks seamless. As a pack of two radios, UniFi Building-to-Building Bridge contains everything you need to get up and running within minutes. Enjoy simple, easy-to-use gigabit connectivity anywhere.</a:t>
            </a:r>
          </a:p>
          <a:p>
            <a:endParaRPr lang="en-US" sz="1600" b="0" dirty="0">
              <a:solidFill>
                <a:srgbClr val="518EB2"/>
              </a:solidFill>
              <a:latin typeface="+mn-lt"/>
            </a:endParaRPr>
          </a:p>
          <a:p>
            <a:r>
              <a:rPr lang="en-US" sz="1600" dirty="0">
                <a:solidFill>
                  <a:srgbClr val="518EB2"/>
                </a:solidFill>
                <a:latin typeface="+mn-lt"/>
              </a:rPr>
              <a:t>Features:</a:t>
            </a:r>
          </a:p>
          <a:p>
            <a:pPr marL="342900" indent="-342900">
              <a:lnSpc>
                <a:spcPct val="100000"/>
              </a:lnSpc>
              <a:buBlip>
                <a:blip r:embed="rId8"/>
              </a:buBlip>
            </a:pPr>
            <a:r>
              <a:rPr lang="en-US" sz="1600" b="0" dirty="0">
                <a:latin typeface="+mn-lt"/>
              </a:rPr>
              <a:t>5 GHz Wi-Fi 6 band, 2.4 GHz Wi-Fi 4 band</a:t>
            </a:r>
          </a:p>
          <a:p>
            <a:pPr marL="342900" indent="-342900">
              <a:lnSpc>
                <a:spcPct val="100000"/>
              </a:lnSpc>
              <a:buBlip>
                <a:blip r:embed="rId8"/>
              </a:buBlip>
            </a:pPr>
            <a:r>
              <a:rPr lang="en-US" sz="1600" b="0" dirty="0">
                <a:latin typeface="+mn-lt"/>
              </a:rPr>
              <a:t>1.5 Gbps aggregate throughput rate</a:t>
            </a:r>
          </a:p>
          <a:p>
            <a:pPr marL="342900" indent="-342900">
              <a:lnSpc>
                <a:spcPct val="100000"/>
              </a:lnSpc>
              <a:buBlip>
                <a:blip r:embed="rId8"/>
              </a:buBlip>
            </a:pPr>
            <a:r>
              <a:rPr lang="en-US" sz="1600" b="0" dirty="0">
                <a:latin typeface="+mn-lt"/>
              </a:rPr>
              <a:t>Focused antenna pattern for optimal ceiling or wall mounting</a:t>
            </a:r>
          </a:p>
          <a:p>
            <a:pPr marL="342900" indent="-342900">
              <a:lnSpc>
                <a:spcPct val="100000"/>
              </a:lnSpc>
              <a:buBlip>
                <a:blip r:embed="rId8"/>
              </a:buBlip>
            </a:pPr>
            <a:r>
              <a:rPr lang="en-US" sz="1600" b="0" dirty="0">
                <a:latin typeface="+mn-lt"/>
              </a:rPr>
              <a:t>(1) GbE RJ45 port (PoE In)</a:t>
            </a:r>
          </a:p>
          <a:p>
            <a:pPr>
              <a:lnSpc>
                <a:spcPct val="100000"/>
              </a:lnSpc>
            </a:pPr>
            <a:endParaRPr lang="en-US" sz="1600" b="0" dirty="0">
              <a:latin typeface="+mn-lt"/>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a:lnSpc>
                <a:spcPct val="100000"/>
              </a:lnSpc>
            </a:pPr>
            <a:endParaRPr lang="en-US" sz="1600" b="0" dirty="0">
              <a:latin typeface="+mn-lt"/>
            </a:endParaRPr>
          </a:p>
        </p:txBody>
      </p:sp>
      <p:pic>
        <p:nvPicPr>
          <p:cNvPr id="18" name="Picture 17">
            <a:extLst>
              <a:ext uri="{FF2B5EF4-FFF2-40B4-BE49-F238E27FC236}">
                <a16:creationId xmlns:a16="http://schemas.microsoft.com/office/drawing/2014/main" id="{2A16976C-4AB3-94C0-1FBC-C1AA27490FD3}"/>
              </a:ext>
            </a:extLst>
          </p:cNvPr>
          <p:cNvPicPr>
            <a:picLocks noChangeAspect="1"/>
          </p:cNvPicPr>
          <p:nvPr/>
        </p:nvPicPr>
        <p:blipFill>
          <a:blip r:embed="rId9"/>
          <a:stretch>
            <a:fillRect/>
          </a:stretch>
        </p:blipFill>
        <p:spPr>
          <a:xfrm>
            <a:off x="357376" y="2914118"/>
            <a:ext cx="2110479" cy="2719842"/>
          </a:xfrm>
          <a:prstGeom prst="rect">
            <a:avLst/>
          </a:prstGeom>
        </p:spPr>
      </p:pic>
      <p:pic>
        <p:nvPicPr>
          <p:cNvPr id="33" name="Picture 32">
            <a:extLst>
              <a:ext uri="{FF2B5EF4-FFF2-40B4-BE49-F238E27FC236}">
                <a16:creationId xmlns:a16="http://schemas.microsoft.com/office/drawing/2014/main" id="{89741012-D967-C8DC-65E9-1781E56E6FED}"/>
              </a:ext>
            </a:extLst>
          </p:cNvPr>
          <p:cNvPicPr>
            <a:picLocks noChangeAspect="1"/>
          </p:cNvPicPr>
          <p:nvPr/>
        </p:nvPicPr>
        <p:blipFill>
          <a:blip r:embed="rId9"/>
          <a:stretch>
            <a:fillRect/>
          </a:stretch>
        </p:blipFill>
        <p:spPr>
          <a:xfrm>
            <a:off x="1607733" y="1009976"/>
            <a:ext cx="2110479" cy="2719842"/>
          </a:xfrm>
          <a:prstGeom prst="rect">
            <a:avLst/>
          </a:prstGeom>
        </p:spPr>
      </p:pic>
      <p:sp>
        <p:nvSpPr>
          <p:cNvPr id="34" name="TextBox 33">
            <a:extLst>
              <a:ext uri="{FF2B5EF4-FFF2-40B4-BE49-F238E27FC236}">
                <a16:creationId xmlns:a16="http://schemas.microsoft.com/office/drawing/2014/main" id="{1A4D6304-DD5F-81B8-BC10-C078CE91B02C}"/>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64307181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5" name="Picture 14" descr="Icon&#10;&#10;Description automatically generated">
            <a:extLst>
              <a:ext uri="{FF2B5EF4-FFF2-40B4-BE49-F238E27FC236}">
                <a16:creationId xmlns:a16="http://schemas.microsoft.com/office/drawing/2014/main" id="{93F18C43-CCAD-7CCA-0C00-193318A757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984" y="115405"/>
            <a:ext cx="1024217" cy="853514"/>
          </a:xfrm>
          <a:prstGeom prst="rect">
            <a:avLst/>
          </a:prstGeom>
        </p:spPr>
      </p:pic>
      <p:sp>
        <p:nvSpPr>
          <p:cNvPr id="5" name="Title 1">
            <a:extLst>
              <a:ext uri="{FF2B5EF4-FFF2-40B4-BE49-F238E27FC236}">
                <a16:creationId xmlns:a16="http://schemas.microsoft.com/office/drawing/2014/main" id="{E9DE53FE-E8A6-1005-C83C-D7C1ED9D7926}"/>
              </a:ext>
            </a:extLst>
          </p:cNvPr>
          <p:cNvSpPr>
            <a:spLocks noGrp="1"/>
          </p:cNvSpPr>
          <p:nvPr>
            <p:ph type="title"/>
          </p:nvPr>
        </p:nvSpPr>
        <p:spPr>
          <a:xfrm>
            <a:off x="1178289" y="143800"/>
            <a:ext cx="8183622" cy="876821"/>
          </a:xfrm>
        </p:spPr>
        <p:txBody>
          <a:bodyPr>
            <a:normAutofit/>
          </a:bodyPr>
          <a:lstStyle/>
          <a:p>
            <a:r>
              <a:rPr lang="en-US" sz="4000" dirty="0">
                <a:solidFill>
                  <a:srgbClr val="518EB2"/>
                </a:solidFill>
              </a:rPr>
              <a:t>Wireless Power Options</a:t>
            </a:r>
          </a:p>
        </p:txBody>
      </p:sp>
      <p:pic>
        <p:nvPicPr>
          <p:cNvPr id="6" name="Picture 5">
            <a:extLst>
              <a:ext uri="{FF2B5EF4-FFF2-40B4-BE49-F238E27FC236}">
                <a16:creationId xmlns:a16="http://schemas.microsoft.com/office/drawing/2014/main" id="{06FD0731-49BB-265F-9843-CEE0B05FDFE7}"/>
              </a:ext>
            </a:extLst>
          </p:cNvPr>
          <p:cNvPicPr>
            <a:picLocks noChangeAspect="1"/>
          </p:cNvPicPr>
          <p:nvPr/>
        </p:nvPicPr>
        <p:blipFill>
          <a:blip r:embed="rId6"/>
          <a:stretch>
            <a:fillRect/>
          </a:stretch>
        </p:blipFill>
        <p:spPr>
          <a:xfrm>
            <a:off x="4746297" y="1186114"/>
            <a:ext cx="2544600" cy="1618473"/>
          </a:xfrm>
          <a:prstGeom prst="rect">
            <a:avLst/>
          </a:prstGeom>
        </p:spPr>
      </p:pic>
      <p:sp>
        <p:nvSpPr>
          <p:cNvPr id="9" name="TextBox 8">
            <a:extLst>
              <a:ext uri="{FF2B5EF4-FFF2-40B4-BE49-F238E27FC236}">
                <a16:creationId xmlns:a16="http://schemas.microsoft.com/office/drawing/2014/main" id="{B8362860-BBDA-47B7-CB64-79EBDDED469C}"/>
              </a:ext>
            </a:extLst>
          </p:cNvPr>
          <p:cNvSpPr txBox="1"/>
          <p:nvPr/>
        </p:nvSpPr>
        <p:spPr>
          <a:xfrm>
            <a:off x="1584960" y="3098980"/>
            <a:ext cx="8867273" cy="461665"/>
          </a:xfrm>
          <a:prstGeom prst="rect">
            <a:avLst/>
          </a:prstGeom>
          <a:noFill/>
        </p:spPr>
        <p:txBody>
          <a:bodyPr wrap="square">
            <a:spAutoFit/>
          </a:bodyPr>
          <a:lstStyle/>
          <a:p>
            <a:pPr algn="ctr"/>
            <a:r>
              <a:rPr lang="en-US" sz="2400" dirty="0">
                <a:solidFill>
                  <a:srgbClr val="518EB2"/>
                </a:solidFill>
                <a:latin typeface="Open Sans Semibold" panose="020B0706030804020204" pitchFamily="34" charset="0"/>
                <a:ea typeface="Open Sans Semibold" panose="020B0706030804020204" pitchFamily="34" charset="0"/>
                <a:cs typeface="Open Sans Semibold" panose="020B0706030804020204" pitchFamily="34" charset="0"/>
              </a:rPr>
              <a:t>Option #2 – 8,16,24 &amp; 48 PoE+ Switch</a:t>
            </a:r>
          </a:p>
        </p:txBody>
      </p:sp>
      <p:pic>
        <p:nvPicPr>
          <p:cNvPr id="10" name="Picture 9">
            <a:extLst>
              <a:ext uri="{FF2B5EF4-FFF2-40B4-BE49-F238E27FC236}">
                <a16:creationId xmlns:a16="http://schemas.microsoft.com/office/drawing/2014/main" id="{72FE05C4-F53A-7F9E-F50B-A2FA997337A9}"/>
              </a:ext>
            </a:extLst>
          </p:cNvPr>
          <p:cNvPicPr>
            <a:picLocks noChangeAspect="1"/>
          </p:cNvPicPr>
          <p:nvPr/>
        </p:nvPicPr>
        <p:blipFill>
          <a:blip r:embed="rId7"/>
          <a:stretch>
            <a:fillRect/>
          </a:stretch>
        </p:blipFill>
        <p:spPr>
          <a:xfrm>
            <a:off x="3449118" y="3750075"/>
            <a:ext cx="5620608" cy="2027434"/>
          </a:xfrm>
          <a:prstGeom prst="rect">
            <a:avLst/>
          </a:prstGeom>
        </p:spPr>
      </p:pic>
      <p:sp>
        <p:nvSpPr>
          <p:cNvPr id="11" name="TextBox 10">
            <a:extLst>
              <a:ext uri="{FF2B5EF4-FFF2-40B4-BE49-F238E27FC236}">
                <a16:creationId xmlns:a16="http://schemas.microsoft.com/office/drawing/2014/main" id="{F9849227-4B6C-3830-EE76-34F6D15241B8}"/>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8485347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6ADE265F-AE2C-0F3C-1CB4-68E1837859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6735" y="147502"/>
            <a:ext cx="2795517" cy="801731"/>
          </a:xfrm>
          <a:prstGeom prst="rect">
            <a:avLst/>
          </a:prstGeom>
        </p:spPr>
      </p:pic>
      <p:pic>
        <p:nvPicPr>
          <p:cNvPr id="3" name="Picture 2" descr="POWERED BY POLY">
            <a:hlinkClick r:id="rId6" action="ppaction://hlinksldjump"/>
            <a:extLst>
              <a:ext uri="{FF2B5EF4-FFF2-40B4-BE49-F238E27FC236}">
                <a16:creationId xmlns:a16="http://schemas.microsoft.com/office/drawing/2014/main" id="{CD59060D-4625-0434-B0D5-584EA5D3E5E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91867" y="1261838"/>
            <a:ext cx="1731188" cy="878911"/>
          </a:xfrm>
          <a:prstGeom prst="rect">
            <a:avLst/>
          </a:prstGeom>
        </p:spPr>
      </p:pic>
      <p:pic>
        <p:nvPicPr>
          <p:cNvPr id="5" name="Picture 4" descr="POWERED BY YEALINK">
            <a:hlinkClick r:id="rId8" action="ppaction://hlinksldjump"/>
            <a:extLst>
              <a:ext uri="{FF2B5EF4-FFF2-40B4-BE49-F238E27FC236}">
                <a16:creationId xmlns:a16="http://schemas.microsoft.com/office/drawing/2014/main" id="{C2AAB4F5-B52A-E979-34E5-07A5B6F79F37}"/>
              </a:ext>
            </a:extLst>
          </p:cNvPr>
          <p:cNvPicPr>
            <a:picLocks noChangeAspect="1"/>
          </p:cNvPicPr>
          <p:nvPr/>
        </p:nvPicPr>
        <p:blipFill>
          <a:blip r:embed="rId9"/>
          <a:stretch>
            <a:fillRect/>
          </a:stretch>
        </p:blipFill>
        <p:spPr>
          <a:xfrm>
            <a:off x="4305075" y="1343111"/>
            <a:ext cx="1905195" cy="683386"/>
          </a:xfrm>
          <a:prstGeom prst="rect">
            <a:avLst/>
          </a:prstGeom>
        </p:spPr>
      </p:pic>
      <p:sp>
        <p:nvSpPr>
          <p:cNvPr id="6" name="Title 1">
            <a:extLst>
              <a:ext uri="{FF2B5EF4-FFF2-40B4-BE49-F238E27FC236}">
                <a16:creationId xmlns:a16="http://schemas.microsoft.com/office/drawing/2014/main" id="{BFF75F7B-A823-8E12-3603-6EB88B7D20F6}"/>
              </a:ext>
            </a:extLst>
          </p:cNvPr>
          <p:cNvSpPr txBox="1">
            <a:spLocks/>
          </p:cNvSpPr>
          <p:nvPr/>
        </p:nvSpPr>
        <p:spPr>
          <a:xfrm>
            <a:off x="551264" y="2480793"/>
            <a:ext cx="4257052" cy="5347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200" b="1" i="0" kern="1200">
                <a:solidFill>
                  <a:schemeClr val="tx1"/>
                </a:solidFill>
                <a:latin typeface="Open Sans" charset="0"/>
                <a:ea typeface="Open Sans" charset="0"/>
                <a:cs typeface="Open Sans" charset="0"/>
              </a:defRPr>
            </a:lvl1pPr>
          </a:lstStyle>
          <a:p>
            <a:r>
              <a:rPr lang="en-US" sz="2400" dirty="0"/>
              <a:t>What is Hosted Voice?</a:t>
            </a:r>
            <a:endParaRPr lang="en-US" sz="2800" dirty="0"/>
          </a:p>
        </p:txBody>
      </p:sp>
      <p:sp>
        <p:nvSpPr>
          <p:cNvPr id="9" name="TextBox 8">
            <a:extLst>
              <a:ext uri="{FF2B5EF4-FFF2-40B4-BE49-F238E27FC236}">
                <a16:creationId xmlns:a16="http://schemas.microsoft.com/office/drawing/2014/main" id="{45F68542-D086-4F84-D3A5-D9E6E07EA30C}"/>
              </a:ext>
            </a:extLst>
          </p:cNvPr>
          <p:cNvSpPr txBox="1"/>
          <p:nvPr/>
        </p:nvSpPr>
        <p:spPr>
          <a:xfrm>
            <a:off x="491867" y="3167134"/>
            <a:ext cx="11700133" cy="2585323"/>
          </a:xfrm>
          <a:prstGeom prst="rect">
            <a:avLst/>
          </a:prstGeom>
          <a:noFill/>
        </p:spPr>
        <p:txBody>
          <a:bodyPr wrap="square">
            <a:spAutoFit/>
          </a:bodyPr>
          <a:lstStyle/>
          <a:p>
            <a:pPr marL="285750" indent="-285750">
              <a:buClr>
                <a:schemeClr val="accent3"/>
              </a:buClr>
              <a:buBlip>
                <a:blip r:embed="rId10"/>
              </a:buBlip>
            </a:pPr>
            <a:r>
              <a:rPr lang="en-US" dirty="0">
                <a:solidFill>
                  <a:schemeClr val="accent4"/>
                </a:solidFill>
              </a:rPr>
              <a:t>With analog phone systems, one phone is connected to another via a PSTN (Public Switched Telephone Network). The phone uses electrical signals to generate audio in the speaker at the receiving end.</a:t>
            </a:r>
          </a:p>
          <a:p>
            <a:pPr marL="285750" indent="-285750">
              <a:buClr>
                <a:schemeClr val="accent3"/>
              </a:buClr>
              <a:buBlip>
                <a:blip r:embed="rId10"/>
              </a:buBlip>
            </a:pPr>
            <a:endParaRPr lang="en-US" dirty="0">
              <a:solidFill>
                <a:schemeClr val="accent4"/>
              </a:solidFill>
            </a:endParaRPr>
          </a:p>
          <a:p>
            <a:pPr marL="285750" indent="-285750">
              <a:buClr>
                <a:schemeClr val="accent3"/>
              </a:buClr>
              <a:buBlip>
                <a:blip r:embed="rId10"/>
              </a:buBlip>
            </a:pPr>
            <a:r>
              <a:rPr lang="en-US" dirty="0">
                <a:solidFill>
                  <a:schemeClr val="accent4"/>
                </a:solidFill>
              </a:rPr>
              <a:t>Hosted Voice, on the other hand, transfer voice data over the internet.</a:t>
            </a:r>
          </a:p>
          <a:p>
            <a:pPr marL="285750" indent="-285750">
              <a:buClr>
                <a:schemeClr val="accent3"/>
              </a:buClr>
              <a:buBlip>
                <a:blip r:embed="rId10"/>
              </a:buBlip>
            </a:pPr>
            <a:endParaRPr lang="en-US" dirty="0">
              <a:solidFill>
                <a:schemeClr val="accent4"/>
              </a:solidFill>
            </a:endParaRPr>
          </a:p>
          <a:p>
            <a:pPr marL="285750" indent="-285750">
              <a:buClr>
                <a:schemeClr val="accent3"/>
              </a:buClr>
              <a:buBlip>
                <a:blip r:embed="rId10"/>
              </a:buBlip>
            </a:pPr>
            <a:r>
              <a:rPr lang="en-US" dirty="0">
                <a:solidFill>
                  <a:schemeClr val="accent4"/>
                </a:solidFill>
              </a:rPr>
              <a:t>It starts with an IP Phone that turns your live voice communication into data packets. Unlike an on-site VoIP solution, the data packet first travels to one of many data centers. </a:t>
            </a:r>
          </a:p>
          <a:p>
            <a:pPr marL="285750" indent="-285750">
              <a:buClr>
                <a:schemeClr val="accent3"/>
              </a:buClr>
              <a:buBlip>
                <a:blip r:embed="rId10"/>
              </a:buBlip>
            </a:pPr>
            <a:endParaRPr lang="en-US" dirty="0">
              <a:solidFill>
                <a:schemeClr val="accent4"/>
              </a:solidFill>
            </a:endParaRPr>
          </a:p>
          <a:p>
            <a:pPr marL="285750" indent="-285750">
              <a:buClr>
                <a:schemeClr val="accent3"/>
              </a:buClr>
              <a:buBlip>
                <a:blip r:embed="rId10"/>
              </a:buBlip>
            </a:pPr>
            <a:r>
              <a:rPr lang="en-US" dirty="0">
                <a:solidFill>
                  <a:schemeClr val="accent4"/>
                </a:solidFill>
              </a:rPr>
              <a:t>If you already have a PBX in place, you maybe able to take advantage of VoIP features with SIP Trunking</a:t>
            </a:r>
            <a:r>
              <a:rPr lang="en-US" dirty="0">
                <a:solidFill>
                  <a:schemeClr val="accent2"/>
                </a:solidFill>
              </a:rPr>
              <a:t>.</a:t>
            </a:r>
            <a:r>
              <a:rPr lang="en-US" dirty="0"/>
              <a:t> </a:t>
            </a:r>
          </a:p>
        </p:txBody>
      </p:sp>
      <p:pic>
        <p:nvPicPr>
          <p:cNvPr id="15" name="Picture 14">
            <a:hlinkClick r:id="rId11" action="ppaction://hlinksldjump"/>
            <a:extLst>
              <a:ext uri="{FF2B5EF4-FFF2-40B4-BE49-F238E27FC236}">
                <a16:creationId xmlns:a16="http://schemas.microsoft.com/office/drawing/2014/main" id="{00CAE8B3-E262-D3BA-DD35-059A099D615E}"/>
              </a:ext>
            </a:extLst>
          </p:cNvPr>
          <p:cNvPicPr>
            <a:picLocks noChangeAspect="1"/>
          </p:cNvPicPr>
          <p:nvPr/>
        </p:nvPicPr>
        <p:blipFill>
          <a:blip r:embed="rId12"/>
          <a:stretch>
            <a:fillRect/>
          </a:stretch>
        </p:blipFill>
        <p:spPr>
          <a:xfrm>
            <a:off x="2469418" y="1251827"/>
            <a:ext cx="1589294" cy="786511"/>
          </a:xfrm>
          <a:prstGeom prst="rect">
            <a:avLst/>
          </a:prstGeom>
        </p:spPr>
      </p:pic>
      <p:pic>
        <p:nvPicPr>
          <p:cNvPr id="17" name="Picture 16">
            <a:hlinkClick r:id="rId13" action="ppaction://hlinksldjump"/>
            <a:extLst>
              <a:ext uri="{FF2B5EF4-FFF2-40B4-BE49-F238E27FC236}">
                <a16:creationId xmlns:a16="http://schemas.microsoft.com/office/drawing/2014/main" id="{7991B8ED-3364-EAA0-CDCF-78541482B57C}"/>
              </a:ext>
            </a:extLst>
          </p:cNvPr>
          <p:cNvPicPr>
            <a:picLocks noChangeAspect="1"/>
          </p:cNvPicPr>
          <p:nvPr/>
        </p:nvPicPr>
        <p:blipFill>
          <a:blip r:embed="rId14"/>
          <a:stretch>
            <a:fillRect/>
          </a:stretch>
        </p:blipFill>
        <p:spPr>
          <a:xfrm>
            <a:off x="6462894" y="1261838"/>
            <a:ext cx="1566808" cy="713294"/>
          </a:xfrm>
          <a:prstGeom prst="rect">
            <a:avLst/>
          </a:prstGeom>
        </p:spPr>
      </p:pic>
      <p:sp>
        <p:nvSpPr>
          <p:cNvPr id="18" name="TextBox 17">
            <a:extLst>
              <a:ext uri="{FF2B5EF4-FFF2-40B4-BE49-F238E27FC236}">
                <a16:creationId xmlns:a16="http://schemas.microsoft.com/office/drawing/2014/main" id="{819BC1F8-B0B1-7C1C-0346-297CC73838AD}"/>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5"/>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6"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pic>
        <p:nvPicPr>
          <p:cNvPr id="19" name="Picture 18" descr="UCAAS POWER OPTIONS&#10;">
            <a:hlinkClick r:id="rId17" action="ppaction://hlinksldjump"/>
            <a:extLst>
              <a:ext uri="{FF2B5EF4-FFF2-40B4-BE49-F238E27FC236}">
                <a16:creationId xmlns:a16="http://schemas.microsoft.com/office/drawing/2014/main" id="{17A75983-0063-62F9-2E97-297861C0DFCE}"/>
              </a:ext>
            </a:extLst>
          </p:cNvPr>
          <p:cNvPicPr>
            <a:picLocks noChangeAspect="1"/>
          </p:cNvPicPr>
          <p:nvPr/>
        </p:nvPicPr>
        <p:blipFill>
          <a:blip r:embed="rId18"/>
          <a:stretch>
            <a:fillRect/>
          </a:stretch>
        </p:blipFill>
        <p:spPr>
          <a:xfrm>
            <a:off x="9195858" y="867529"/>
            <a:ext cx="1053447" cy="876821"/>
          </a:xfrm>
          <a:prstGeom prst="rect">
            <a:avLst/>
          </a:prstGeom>
        </p:spPr>
      </p:pic>
      <p:pic>
        <p:nvPicPr>
          <p:cNvPr id="21" name="Picture 20" descr="BULLSEYE VOICE DIFFERENCE&#10;">
            <a:hlinkClick r:id="rId19" action="ppaction://hlinksldjump"/>
            <a:extLst>
              <a:ext uri="{FF2B5EF4-FFF2-40B4-BE49-F238E27FC236}">
                <a16:creationId xmlns:a16="http://schemas.microsoft.com/office/drawing/2014/main" id="{91ECFBC7-08AC-28A1-E035-5631FE979F73}"/>
              </a:ext>
            </a:extLst>
          </p:cNvPr>
          <p:cNvPicPr>
            <a:picLocks noChangeAspect="1"/>
          </p:cNvPicPr>
          <p:nvPr/>
        </p:nvPicPr>
        <p:blipFill>
          <a:blip r:embed="rId20"/>
          <a:stretch>
            <a:fillRect/>
          </a:stretch>
        </p:blipFill>
        <p:spPr>
          <a:xfrm>
            <a:off x="9195858" y="1871132"/>
            <a:ext cx="1053446" cy="876820"/>
          </a:xfrm>
          <a:prstGeom prst="rect">
            <a:avLst/>
          </a:prstGeom>
        </p:spPr>
      </p:pic>
    </p:spTree>
    <p:custDataLst>
      <p:tags r:id="rId1"/>
    </p:custDataLst>
    <p:extLst>
      <p:ext uri="{BB962C8B-B14F-4D97-AF65-F5344CB8AC3E}">
        <p14:creationId xmlns:p14="http://schemas.microsoft.com/office/powerpoint/2010/main" val="37730850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2" name="Title 1">
            <a:extLst>
              <a:ext uri="{FF2B5EF4-FFF2-40B4-BE49-F238E27FC236}">
                <a16:creationId xmlns:a16="http://schemas.microsoft.com/office/drawing/2014/main" id="{6E73B275-74B2-8B76-554A-009A9EB35785}"/>
              </a:ext>
            </a:extLst>
          </p:cNvPr>
          <p:cNvSpPr>
            <a:spLocks noGrp="1"/>
          </p:cNvSpPr>
          <p:nvPr>
            <p:ph type="title"/>
          </p:nvPr>
        </p:nvSpPr>
        <p:spPr>
          <a:xfrm>
            <a:off x="1105793" y="192027"/>
            <a:ext cx="8183622" cy="876821"/>
          </a:xfrm>
        </p:spPr>
        <p:txBody>
          <a:bodyPr>
            <a:normAutofit/>
          </a:bodyPr>
          <a:lstStyle/>
          <a:p>
            <a:r>
              <a:rPr lang="en-US" sz="4000" dirty="0">
                <a:solidFill>
                  <a:srgbClr val="518EB2"/>
                </a:solidFill>
              </a:rPr>
              <a:t>VVX 311 VoIP Phone</a:t>
            </a:r>
          </a:p>
        </p:txBody>
      </p:sp>
      <p:pic>
        <p:nvPicPr>
          <p:cNvPr id="3" name="Picture 2">
            <a:hlinkClick r:id="rId5" action="ppaction://hlinksldjump"/>
            <a:extLst>
              <a:ext uri="{FF2B5EF4-FFF2-40B4-BE49-F238E27FC236}">
                <a16:creationId xmlns:a16="http://schemas.microsoft.com/office/drawing/2014/main" id="{33C4C3A1-2C78-B22D-1BD4-656CE1856C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12560" y="67456"/>
            <a:ext cx="1245273" cy="632215"/>
          </a:xfrm>
          <a:prstGeom prst="rect">
            <a:avLst/>
          </a:prstGeom>
        </p:spPr>
      </p:pic>
      <p:sp>
        <p:nvSpPr>
          <p:cNvPr id="5" name="Title 1">
            <a:extLst>
              <a:ext uri="{FF2B5EF4-FFF2-40B4-BE49-F238E27FC236}">
                <a16:creationId xmlns:a16="http://schemas.microsoft.com/office/drawing/2014/main" id="{B4FA6750-CC23-885E-E7E1-6599AEE994E2}"/>
              </a:ext>
            </a:extLst>
          </p:cNvPr>
          <p:cNvSpPr txBox="1">
            <a:spLocks/>
          </p:cNvSpPr>
          <p:nvPr/>
        </p:nvSpPr>
        <p:spPr>
          <a:xfrm>
            <a:off x="2646958" y="4888096"/>
            <a:ext cx="7224928" cy="96376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21D00"/>
                </a:solidFill>
                <a:effectLst/>
                <a:uLnTx/>
                <a:uFillTx/>
                <a:latin typeface="Open Sans" charset="0"/>
                <a:ea typeface="Open Sans" charset="0"/>
                <a:cs typeface="Open Sans" charset="0"/>
              </a:rPr>
              <a:t>Entry point phone for Hosted Voice use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518EB2"/>
                </a:solidFill>
                <a:effectLst/>
                <a:uLnTx/>
                <a:uFillTx/>
                <a:latin typeface="Open Sans" charset="0"/>
                <a:ea typeface="Open Sans" charset="0"/>
                <a:cs typeface="Open Sans" charset="0"/>
              </a:rPr>
              <a:t>***Only for MACDs ***</a:t>
            </a:r>
          </a:p>
        </p:txBody>
      </p:sp>
      <p:pic>
        <p:nvPicPr>
          <p:cNvPr id="6" name="Picture 2" descr="Amazon.com: Polycom VVX 311 Corded Business Media Phone System - 6 ...">
            <a:extLst>
              <a:ext uri="{FF2B5EF4-FFF2-40B4-BE49-F238E27FC236}">
                <a16:creationId xmlns:a16="http://schemas.microsoft.com/office/drawing/2014/main" id="{73DE98C8-A63C-77C1-3C61-58E7F1CACD1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65272" y="929795"/>
            <a:ext cx="4261456" cy="383733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Icon&#10;&#10;Description automatically generated">
            <a:extLst>
              <a:ext uri="{FF2B5EF4-FFF2-40B4-BE49-F238E27FC236}">
                <a16:creationId xmlns:a16="http://schemas.microsoft.com/office/drawing/2014/main" id="{594E396E-8B10-0997-C70B-0459EB9C192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576" y="94363"/>
            <a:ext cx="1024217" cy="853514"/>
          </a:xfrm>
          <a:prstGeom prst="rect">
            <a:avLst/>
          </a:prstGeom>
        </p:spPr>
      </p:pic>
      <p:sp>
        <p:nvSpPr>
          <p:cNvPr id="10" name="TextBox 9">
            <a:extLst>
              <a:ext uri="{FF2B5EF4-FFF2-40B4-BE49-F238E27FC236}">
                <a16:creationId xmlns:a16="http://schemas.microsoft.com/office/drawing/2014/main" id="{A3DECE6A-4E78-F5E3-1426-3284B8DF391D}"/>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532329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3" name="Picture 2">
            <a:hlinkClick r:id="rId5" action="ppaction://hlinksldjump"/>
            <a:extLst>
              <a:ext uri="{FF2B5EF4-FFF2-40B4-BE49-F238E27FC236}">
                <a16:creationId xmlns:a16="http://schemas.microsoft.com/office/drawing/2014/main" id="{33C4C3A1-2C78-B22D-1BD4-656CE1856C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12560" y="67456"/>
            <a:ext cx="1245273" cy="632215"/>
          </a:xfrm>
          <a:prstGeom prst="rect">
            <a:avLst/>
          </a:prstGeom>
        </p:spPr>
      </p:pic>
      <p:pic>
        <p:nvPicPr>
          <p:cNvPr id="9" name="Picture 8" descr="Icon&#10;&#10;Description automatically generated">
            <a:extLst>
              <a:ext uri="{FF2B5EF4-FFF2-40B4-BE49-F238E27FC236}">
                <a16:creationId xmlns:a16="http://schemas.microsoft.com/office/drawing/2014/main" id="{594E396E-8B10-0997-C70B-0459EB9C19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76" y="94363"/>
            <a:ext cx="1024217" cy="853514"/>
          </a:xfrm>
          <a:prstGeom prst="rect">
            <a:avLst/>
          </a:prstGeom>
        </p:spPr>
      </p:pic>
      <p:sp>
        <p:nvSpPr>
          <p:cNvPr id="8" name="Title 1">
            <a:extLst>
              <a:ext uri="{FF2B5EF4-FFF2-40B4-BE49-F238E27FC236}">
                <a16:creationId xmlns:a16="http://schemas.microsoft.com/office/drawing/2014/main" id="{3D34B157-CD3B-0F22-A326-9002BBAC0122}"/>
              </a:ext>
            </a:extLst>
          </p:cNvPr>
          <p:cNvSpPr txBox="1">
            <a:spLocks/>
          </p:cNvSpPr>
          <p:nvPr/>
        </p:nvSpPr>
        <p:spPr>
          <a:xfrm>
            <a:off x="1105793" y="244887"/>
            <a:ext cx="8183622" cy="876821"/>
          </a:xfrm>
          <a:prstGeom prst="rect">
            <a:avLst/>
          </a:prstGeom>
        </p:spPr>
        <p:txBody>
          <a:bodyPr>
            <a:normAutofit/>
          </a:bodyPr>
          <a:lstStyle>
            <a:lvl1pPr algn="l" defTabSz="914400" rtl="0" eaLnBrk="1" latinLnBrk="0" hangingPunct="1">
              <a:lnSpc>
                <a:spcPct val="90000"/>
              </a:lnSpc>
              <a:spcBef>
                <a:spcPct val="0"/>
              </a:spcBef>
              <a:buNone/>
              <a:defRPr sz="2400" b="1"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000" dirty="0">
                <a:solidFill>
                  <a:srgbClr val="518EB2"/>
                </a:solidFill>
              </a:rPr>
              <a:t>VVX 350 VoIP Phone</a:t>
            </a:r>
          </a:p>
        </p:txBody>
      </p:sp>
      <p:sp>
        <p:nvSpPr>
          <p:cNvPr id="10" name="Title 1">
            <a:extLst>
              <a:ext uri="{FF2B5EF4-FFF2-40B4-BE49-F238E27FC236}">
                <a16:creationId xmlns:a16="http://schemas.microsoft.com/office/drawing/2014/main" id="{D511CB82-7C3C-F379-EA4A-CA44ED50A51E}"/>
              </a:ext>
            </a:extLst>
          </p:cNvPr>
          <p:cNvSpPr txBox="1">
            <a:spLocks/>
          </p:cNvSpPr>
          <p:nvPr/>
        </p:nvSpPr>
        <p:spPr>
          <a:xfrm>
            <a:off x="1953799" y="5183868"/>
            <a:ext cx="8284401" cy="65471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21D00"/>
                </a:solidFill>
                <a:effectLst/>
                <a:uLnTx/>
                <a:uFillTx/>
                <a:latin typeface="Open Sans" charset="0"/>
                <a:ea typeface="Open Sans" charset="0"/>
                <a:cs typeface="Open Sans" charset="0"/>
              </a:rPr>
              <a:t>Entry Point IP Phone for Hosted Voice use</a:t>
            </a:r>
          </a:p>
        </p:txBody>
      </p:sp>
      <p:pic>
        <p:nvPicPr>
          <p:cNvPr id="11" name="Picture 10">
            <a:extLst>
              <a:ext uri="{FF2B5EF4-FFF2-40B4-BE49-F238E27FC236}">
                <a16:creationId xmlns:a16="http://schemas.microsoft.com/office/drawing/2014/main" id="{98D3D069-7A9F-0AC7-5776-825E200EA2A5}"/>
              </a:ext>
            </a:extLst>
          </p:cNvPr>
          <p:cNvPicPr>
            <a:picLocks noChangeAspect="1"/>
          </p:cNvPicPr>
          <p:nvPr/>
        </p:nvPicPr>
        <p:blipFill>
          <a:blip r:embed="rId8"/>
          <a:stretch>
            <a:fillRect/>
          </a:stretch>
        </p:blipFill>
        <p:spPr>
          <a:xfrm>
            <a:off x="4293021" y="947877"/>
            <a:ext cx="3932802" cy="4046561"/>
          </a:xfrm>
          <a:prstGeom prst="rect">
            <a:avLst/>
          </a:prstGeom>
        </p:spPr>
      </p:pic>
      <p:sp>
        <p:nvSpPr>
          <p:cNvPr id="12" name="TextBox 11">
            <a:extLst>
              <a:ext uri="{FF2B5EF4-FFF2-40B4-BE49-F238E27FC236}">
                <a16:creationId xmlns:a16="http://schemas.microsoft.com/office/drawing/2014/main" id="{E9599EFF-5A91-AC93-36B0-E76FDBB4A1F3}"/>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633624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3" name="Picture 2">
            <a:hlinkClick r:id="rId5" action="ppaction://hlinksldjump"/>
            <a:extLst>
              <a:ext uri="{FF2B5EF4-FFF2-40B4-BE49-F238E27FC236}">
                <a16:creationId xmlns:a16="http://schemas.microsoft.com/office/drawing/2014/main" id="{33C4C3A1-2C78-B22D-1BD4-656CE1856C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12560" y="67456"/>
            <a:ext cx="1245273" cy="632215"/>
          </a:xfrm>
          <a:prstGeom prst="rect">
            <a:avLst/>
          </a:prstGeom>
        </p:spPr>
      </p:pic>
      <p:pic>
        <p:nvPicPr>
          <p:cNvPr id="9" name="Picture 8" descr="Icon&#10;&#10;Description automatically generated">
            <a:extLst>
              <a:ext uri="{FF2B5EF4-FFF2-40B4-BE49-F238E27FC236}">
                <a16:creationId xmlns:a16="http://schemas.microsoft.com/office/drawing/2014/main" id="{594E396E-8B10-0997-C70B-0459EB9C19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76" y="94363"/>
            <a:ext cx="1024217" cy="853514"/>
          </a:xfrm>
          <a:prstGeom prst="rect">
            <a:avLst/>
          </a:prstGeom>
        </p:spPr>
      </p:pic>
      <p:sp>
        <p:nvSpPr>
          <p:cNvPr id="8" name="Title 1">
            <a:extLst>
              <a:ext uri="{FF2B5EF4-FFF2-40B4-BE49-F238E27FC236}">
                <a16:creationId xmlns:a16="http://schemas.microsoft.com/office/drawing/2014/main" id="{3D34B157-CD3B-0F22-A326-9002BBAC0122}"/>
              </a:ext>
            </a:extLst>
          </p:cNvPr>
          <p:cNvSpPr txBox="1">
            <a:spLocks/>
          </p:cNvSpPr>
          <p:nvPr/>
        </p:nvSpPr>
        <p:spPr>
          <a:xfrm>
            <a:off x="1105793" y="244887"/>
            <a:ext cx="8183622" cy="876821"/>
          </a:xfrm>
          <a:prstGeom prst="rect">
            <a:avLst/>
          </a:prstGeom>
        </p:spPr>
        <p:txBody>
          <a:bodyPr>
            <a:normAutofit/>
          </a:bodyPr>
          <a:lstStyle>
            <a:lvl1pPr algn="l" defTabSz="914400" rtl="0" eaLnBrk="1" latinLnBrk="0" hangingPunct="1">
              <a:lnSpc>
                <a:spcPct val="90000"/>
              </a:lnSpc>
              <a:spcBef>
                <a:spcPct val="0"/>
              </a:spcBef>
              <a:buNone/>
              <a:defRPr sz="2400" b="1"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000" dirty="0">
                <a:solidFill>
                  <a:srgbClr val="518EB2"/>
                </a:solidFill>
              </a:rPr>
              <a:t>VVX 411 VoIP Phone</a:t>
            </a:r>
          </a:p>
        </p:txBody>
      </p:sp>
      <p:sp>
        <p:nvSpPr>
          <p:cNvPr id="2" name="Title 1">
            <a:extLst>
              <a:ext uri="{FF2B5EF4-FFF2-40B4-BE49-F238E27FC236}">
                <a16:creationId xmlns:a16="http://schemas.microsoft.com/office/drawing/2014/main" id="{E452CAE1-F81E-C4A1-7EC4-1DA8C21B1134}"/>
              </a:ext>
            </a:extLst>
          </p:cNvPr>
          <p:cNvSpPr txBox="1">
            <a:spLocks/>
          </p:cNvSpPr>
          <p:nvPr/>
        </p:nvSpPr>
        <p:spPr>
          <a:xfrm>
            <a:off x="2302914" y="5091567"/>
            <a:ext cx="7586169" cy="826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21D00"/>
                </a:solidFill>
                <a:effectLst/>
                <a:uLnTx/>
                <a:uFillTx/>
                <a:latin typeface="Open Sans" charset="0"/>
                <a:ea typeface="Open Sans" charset="0"/>
                <a:cs typeface="Open Sans" charset="0"/>
              </a:rPr>
              <a:t>Mid-Point IP Phone for Hosted Voice use</a:t>
            </a:r>
          </a:p>
        </p:txBody>
      </p:sp>
      <p:pic>
        <p:nvPicPr>
          <p:cNvPr id="4" name="Picture 3">
            <a:extLst>
              <a:ext uri="{FF2B5EF4-FFF2-40B4-BE49-F238E27FC236}">
                <a16:creationId xmlns:a16="http://schemas.microsoft.com/office/drawing/2014/main" id="{4153CF81-C41E-7DBD-4414-D5CF6CC39DA0}"/>
              </a:ext>
            </a:extLst>
          </p:cNvPr>
          <p:cNvPicPr>
            <a:picLocks noChangeAspect="1"/>
          </p:cNvPicPr>
          <p:nvPr/>
        </p:nvPicPr>
        <p:blipFill>
          <a:blip r:embed="rId8"/>
          <a:stretch>
            <a:fillRect/>
          </a:stretch>
        </p:blipFill>
        <p:spPr>
          <a:xfrm>
            <a:off x="3876674" y="947877"/>
            <a:ext cx="4438650" cy="3962400"/>
          </a:xfrm>
          <a:prstGeom prst="rect">
            <a:avLst/>
          </a:prstGeom>
        </p:spPr>
      </p:pic>
      <p:sp>
        <p:nvSpPr>
          <p:cNvPr id="5" name="TextBox 4">
            <a:extLst>
              <a:ext uri="{FF2B5EF4-FFF2-40B4-BE49-F238E27FC236}">
                <a16:creationId xmlns:a16="http://schemas.microsoft.com/office/drawing/2014/main" id="{775D9859-78CD-E04C-706A-509106696BD1}"/>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5266370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2" name="Title 1">
            <a:extLst>
              <a:ext uri="{FF2B5EF4-FFF2-40B4-BE49-F238E27FC236}">
                <a16:creationId xmlns:a16="http://schemas.microsoft.com/office/drawing/2014/main" id="{552F05C8-9C8D-8D44-F25E-48EEEF049E52}"/>
              </a:ext>
            </a:extLst>
          </p:cNvPr>
          <p:cNvSpPr>
            <a:spLocks noGrp="1"/>
          </p:cNvSpPr>
          <p:nvPr>
            <p:ph type="title"/>
          </p:nvPr>
        </p:nvSpPr>
        <p:spPr>
          <a:xfrm>
            <a:off x="658512" y="1393909"/>
            <a:ext cx="7965609" cy="876821"/>
          </a:xfrm>
        </p:spPr>
        <p:txBody>
          <a:bodyPr>
            <a:normAutofit/>
          </a:bodyPr>
          <a:lstStyle/>
          <a:p>
            <a:r>
              <a:rPr lang="en-US" sz="2400" dirty="0">
                <a:solidFill>
                  <a:srgbClr val="518EB2"/>
                </a:solidFill>
                <a:latin typeface="+mj-lt"/>
              </a:rPr>
              <a:t>What is SD-WAN?</a:t>
            </a:r>
          </a:p>
        </p:txBody>
      </p:sp>
      <p:sp>
        <p:nvSpPr>
          <p:cNvPr id="3" name="Title 25">
            <a:extLst>
              <a:ext uri="{FF2B5EF4-FFF2-40B4-BE49-F238E27FC236}">
                <a16:creationId xmlns:a16="http://schemas.microsoft.com/office/drawing/2014/main" id="{FE988FB5-4006-B550-3FC9-82220F245DA0}"/>
              </a:ext>
            </a:extLst>
          </p:cNvPr>
          <p:cNvSpPr txBox="1">
            <a:spLocks/>
          </p:cNvSpPr>
          <p:nvPr/>
        </p:nvSpPr>
        <p:spPr>
          <a:xfrm>
            <a:off x="746915" y="1348903"/>
            <a:ext cx="9696262" cy="953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A40C34"/>
              </a:solidFill>
              <a:effectLst/>
              <a:uLnTx/>
              <a:uFillTx/>
              <a:latin typeface="Calibri"/>
              <a:ea typeface="Open Sans" charset="0"/>
              <a:cs typeface="Open Sans" charset="0"/>
            </a:endParaRPr>
          </a:p>
        </p:txBody>
      </p:sp>
      <p:sp>
        <p:nvSpPr>
          <p:cNvPr id="4" name="TextBox 3">
            <a:extLst>
              <a:ext uri="{FF2B5EF4-FFF2-40B4-BE49-F238E27FC236}">
                <a16:creationId xmlns:a16="http://schemas.microsoft.com/office/drawing/2014/main" id="{622971E4-7C7C-CD4A-97C4-F3F3EF84FF86}"/>
              </a:ext>
            </a:extLst>
          </p:cNvPr>
          <p:cNvSpPr txBox="1"/>
          <p:nvPr/>
        </p:nvSpPr>
        <p:spPr>
          <a:xfrm>
            <a:off x="658512" y="2131005"/>
            <a:ext cx="10917008" cy="1015663"/>
          </a:xfrm>
          <a:prstGeom prst="rect">
            <a:avLst/>
          </a:prstGeom>
          <a:noFill/>
        </p:spPr>
        <p:txBody>
          <a:bodyPr wrap="square">
            <a:spAutoFit/>
          </a:bodyPr>
          <a:lstStyle/>
          <a:p>
            <a:r>
              <a:rPr lang="en-US" sz="2000" b="1" dirty="0">
                <a:solidFill>
                  <a:srgbClr val="518EB2"/>
                </a:solidFill>
                <a:latin typeface="Open Sans" panose="020B0606030504020204" pitchFamily="34" charset="0"/>
                <a:ea typeface="Open Sans" panose="020B0606030504020204" pitchFamily="34" charset="0"/>
                <a:cs typeface="Open Sans" panose="020B0606030504020204" pitchFamily="34" charset="0"/>
              </a:rPr>
              <a:t>SD-WAN</a:t>
            </a:r>
            <a:r>
              <a:rPr lang="en-US" sz="2000" b="1" dirty="0">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is an acronym for </a:t>
            </a:r>
            <a:r>
              <a:rPr lang="en-US" sz="2000" b="1" dirty="0">
                <a:solidFill>
                  <a:srgbClr val="518EB2"/>
                </a:solidFill>
                <a:latin typeface="Open Sans" panose="020B0606030504020204" pitchFamily="34" charset="0"/>
                <a:ea typeface="Open Sans" panose="020B0606030504020204" pitchFamily="34" charset="0"/>
                <a:cs typeface="Open Sans" panose="020B0606030504020204" pitchFamily="34" charset="0"/>
              </a:rPr>
              <a:t>S</a:t>
            </a:r>
            <a:r>
              <a:rPr lang="en-US" sz="2000" dirty="0">
                <a:latin typeface="Open Sans" panose="020B0606030504020204" pitchFamily="34" charset="0"/>
                <a:ea typeface="Open Sans" panose="020B0606030504020204" pitchFamily="34" charset="0"/>
                <a:cs typeface="Open Sans" panose="020B0606030504020204" pitchFamily="34" charset="0"/>
              </a:rPr>
              <a:t>oftware-</a:t>
            </a:r>
            <a:r>
              <a:rPr lang="en-US" sz="2000" b="1" dirty="0">
                <a:solidFill>
                  <a:srgbClr val="518EB2"/>
                </a:solidFill>
                <a:latin typeface="Open Sans" panose="020B0606030504020204" pitchFamily="34" charset="0"/>
                <a:ea typeface="Open Sans" panose="020B0606030504020204" pitchFamily="34" charset="0"/>
                <a:cs typeface="Open Sans" panose="020B0606030504020204" pitchFamily="34" charset="0"/>
              </a:rPr>
              <a:t>D</a:t>
            </a:r>
            <a:r>
              <a:rPr lang="en-US" sz="2000" dirty="0">
                <a:latin typeface="Open Sans" panose="020B0606030504020204" pitchFamily="34" charset="0"/>
                <a:ea typeface="Open Sans" panose="020B0606030504020204" pitchFamily="34" charset="0"/>
                <a:cs typeface="Open Sans" panose="020B0606030504020204" pitchFamily="34" charset="0"/>
              </a:rPr>
              <a:t>efined </a:t>
            </a:r>
            <a:r>
              <a:rPr lang="en-US" sz="2000" dirty="0">
                <a:solidFill>
                  <a:schemeClr val="accent4">
                    <a:lumMod val="75000"/>
                  </a:schemeClr>
                </a:solidFill>
                <a:latin typeface="Open Sans" panose="020B0606030504020204" pitchFamily="34" charset="0"/>
                <a:ea typeface="Open Sans" panose="020B0606030504020204" pitchFamily="34" charset="0"/>
                <a:cs typeface="Open Sans" panose="020B0606030504020204" pitchFamily="34" charset="0"/>
              </a:rPr>
              <a:t>N</a:t>
            </a:r>
            <a:r>
              <a:rPr lang="en-US" sz="2000" dirty="0">
                <a:latin typeface="Open Sans" panose="020B0606030504020204" pitchFamily="34" charset="0"/>
                <a:ea typeface="Open Sans" panose="020B0606030504020204" pitchFamily="34" charset="0"/>
                <a:cs typeface="Open Sans" panose="020B0606030504020204" pitchFamily="34" charset="0"/>
              </a:rPr>
              <a:t>etworking in a </a:t>
            </a:r>
            <a:r>
              <a:rPr lang="en-US" sz="2000" b="1" dirty="0">
                <a:solidFill>
                  <a:srgbClr val="518EB2"/>
                </a:solidFill>
                <a:latin typeface="Open Sans" panose="020B0606030504020204" pitchFamily="34" charset="0"/>
                <a:ea typeface="Open Sans" panose="020B0606030504020204" pitchFamily="34" charset="0"/>
                <a:cs typeface="Open Sans" panose="020B0606030504020204" pitchFamily="34" charset="0"/>
              </a:rPr>
              <a:t>W</a:t>
            </a:r>
            <a:r>
              <a:rPr lang="en-US" sz="2000" dirty="0">
                <a:latin typeface="Open Sans" panose="020B0606030504020204" pitchFamily="34" charset="0"/>
                <a:ea typeface="Open Sans" panose="020B0606030504020204" pitchFamily="34" charset="0"/>
                <a:cs typeface="Open Sans" panose="020B0606030504020204" pitchFamily="34" charset="0"/>
              </a:rPr>
              <a:t>ide </a:t>
            </a:r>
            <a:r>
              <a:rPr lang="en-US" sz="2000" b="1" dirty="0">
                <a:solidFill>
                  <a:srgbClr val="518EB2"/>
                </a:solidFill>
                <a:latin typeface="Open Sans" panose="020B0606030504020204" pitchFamily="34" charset="0"/>
                <a:ea typeface="Open Sans" panose="020B0606030504020204" pitchFamily="34" charset="0"/>
                <a:cs typeface="Open Sans" panose="020B0606030504020204" pitchFamily="34" charset="0"/>
              </a:rPr>
              <a:t>A</a:t>
            </a:r>
            <a:r>
              <a:rPr lang="en-US" sz="2000" dirty="0">
                <a:latin typeface="Open Sans" panose="020B0606030504020204" pitchFamily="34" charset="0"/>
                <a:ea typeface="Open Sans" panose="020B0606030504020204" pitchFamily="34" charset="0"/>
                <a:cs typeface="Open Sans" panose="020B0606030504020204" pitchFamily="34" charset="0"/>
              </a:rPr>
              <a:t>rea </a:t>
            </a:r>
            <a:r>
              <a:rPr lang="en-US" sz="2000" b="1" dirty="0">
                <a:solidFill>
                  <a:srgbClr val="518EB2"/>
                </a:solidFill>
                <a:latin typeface="Open Sans" panose="020B0606030504020204" pitchFamily="34" charset="0"/>
                <a:ea typeface="Open Sans" panose="020B0606030504020204" pitchFamily="34" charset="0"/>
                <a:cs typeface="Open Sans" panose="020B0606030504020204" pitchFamily="34" charset="0"/>
              </a:rPr>
              <a:t>N</a:t>
            </a:r>
            <a:r>
              <a:rPr lang="en-US" sz="2000" dirty="0">
                <a:latin typeface="Open Sans" panose="020B0606030504020204" pitchFamily="34" charset="0"/>
                <a:ea typeface="Open Sans" panose="020B0606030504020204" pitchFamily="34" charset="0"/>
                <a:cs typeface="Open Sans" panose="020B0606030504020204" pitchFamily="34" charset="0"/>
              </a:rPr>
              <a:t>etwork. SD-WAN simplifies the management and operation of a WAN by decoupling the networking hardware from its control mechanism.</a:t>
            </a:r>
          </a:p>
        </p:txBody>
      </p:sp>
      <p:sp>
        <p:nvSpPr>
          <p:cNvPr id="5" name="Title 25">
            <a:extLst>
              <a:ext uri="{FF2B5EF4-FFF2-40B4-BE49-F238E27FC236}">
                <a16:creationId xmlns:a16="http://schemas.microsoft.com/office/drawing/2014/main" id="{8EC2C265-D22E-DA82-F584-D8D12CF5BB82}"/>
              </a:ext>
            </a:extLst>
          </p:cNvPr>
          <p:cNvSpPr txBox="1">
            <a:spLocks/>
          </p:cNvSpPr>
          <p:nvPr/>
        </p:nvSpPr>
        <p:spPr>
          <a:xfrm>
            <a:off x="594173" y="3558799"/>
            <a:ext cx="10515600" cy="87682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400" b="0" dirty="0">
                <a:solidFill>
                  <a:srgbClr val="518EB2"/>
                </a:solidFill>
                <a:latin typeface="+mj-lt"/>
              </a:rPr>
              <a:t>Reasons to utilize SD-WAN:</a:t>
            </a:r>
          </a:p>
        </p:txBody>
      </p:sp>
      <p:sp>
        <p:nvSpPr>
          <p:cNvPr id="6" name="TextBox 5">
            <a:extLst>
              <a:ext uri="{FF2B5EF4-FFF2-40B4-BE49-F238E27FC236}">
                <a16:creationId xmlns:a16="http://schemas.microsoft.com/office/drawing/2014/main" id="{BF812BD2-1314-853B-901E-18F8F972D595}"/>
              </a:ext>
            </a:extLst>
          </p:cNvPr>
          <p:cNvSpPr txBox="1"/>
          <p:nvPr/>
        </p:nvSpPr>
        <p:spPr>
          <a:xfrm>
            <a:off x="1089737" y="4370483"/>
            <a:ext cx="4762236" cy="1015663"/>
          </a:xfrm>
          <a:prstGeom prst="rect">
            <a:avLst/>
          </a:prstGeom>
          <a:noFill/>
        </p:spPr>
        <p:txBody>
          <a:bodyPr wrap="square">
            <a:spAutoFit/>
          </a:bodyPr>
          <a:lstStyle/>
          <a:p>
            <a:pPr marL="457200" indent="-457200">
              <a:buClr>
                <a:schemeClr val="accent1"/>
              </a:buClr>
              <a:buFont typeface="Arial" panose="020B0604020202020204" pitchFamily="34" charset="0"/>
              <a:buChar char="•"/>
            </a:pPr>
            <a:r>
              <a:rPr lang="en-US" sz="2000" dirty="0"/>
              <a:t>MPLS Replacement</a:t>
            </a:r>
          </a:p>
          <a:p>
            <a:pPr marL="457200" indent="-457200">
              <a:buClr>
                <a:schemeClr val="accent1"/>
              </a:buClr>
              <a:buFont typeface="Arial" panose="020B0604020202020204" pitchFamily="34" charset="0"/>
              <a:buChar char="•"/>
            </a:pPr>
            <a:r>
              <a:rPr lang="en-US" sz="2000" dirty="0"/>
              <a:t>Bandwidth Aggregation </a:t>
            </a:r>
          </a:p>
          <a:p>
            <a:pPr marL="457200" indent="-457200">
              <a:buClr>
                <a:schemeClr val="accent1"/>
              </a:buClr>
              <a:buFont typeface="Arial" panose="020B0604020202020204" pitchFamily="34" charset="0"/>
              <a:buChar char="•"/>
            </a:pPr>
            <a:r>
              <a:rPr lang="en-US" sz="2000" dirty="0"/>
              <a:t>Network Enhancement</a:t>
            </a:r>
          </a:p>
        </p:txBody>
      </p:sp>
      <p:sp>
        <p:nvSpPr>
          <p:cNvPr id="7" name="TextBox 6">
            <a:extLst>
              <a:ext uri="{FF2B5EF4-FFF2-40B4-BE49-F238E27FC236}">
                <a16:creationId xmlns:a16="http://schemas.microsoft.com/office/drawing/2014/main" id="{5031F576-E8D4-AFAE-8CEA-6291A3FACD0C}"/>
              </a:ext>
            </a:extLst>
          </p:cNvPr>
          <p:cNvSpPr txBox="1"/>
          <p:nvPr/>
        </p:nvSpPr>
        <p:spPr>
          <a:xfrm>
            <a:off x="6323477" y="4369510"/>
            <a:ext cx="5116247" cy="1015663"/>
          </a:xfrm>
          <a:prstGeom prst="rect">
            <a:avLst/>
          </a:prstGeom>
          <a:noFill/>
        </p:spPr>
        <p:txBody>
          <a:bodyPr wrap="square">
            <a:spAutoFit/>
          </a:bodyPr>
          <a:lstStyle/>
          <a:p>
            <a:pPr marL="457200" indent="-457200">
              <a:buClr>
                <a:schemeClr val="accent1"/>
              </a:buClr>
              <a:buFont typeface="Arial" panose="020B0604020202020204" pitchFamily="34" charset="0"/>
              <a:buChar char="•"/>
            </a:pPr>
            <a:r>
              <a:rPr lang="en-US" sz="2000" dirty="0"/>
              <a:t>HIPAA &amp; PCI Compliance</a:t>
            </a:r>
          </a:p>
          <a:p>
            <a:pPr marL="457200" indent="-457200">
              <a:buClr>
                <a:schemeClr val="accent1"/>
              </a:buClr>
              <a:buFont typeface="Arial" panose="020B0604020202020204" pitchFamily="34" charset="0"/>
              <a:buChar char="•"/>
            </a:pPr>
            <a:r>
              <a:rPr lang="en-US" sz="2000" dirty="0"/>
              <a:t>Auto Failover &amp; failback </a:t>
            </a:r>
          </a:p>
          <a:p>
            <a:pPr marL="457200" indent="-457200">
              <a:buClr>
                <a:schemeClr val="accent1"/>
              </a:buClr>
              <a:buFont typeface="Arial" panose="020B0604020202020204" pitchFamily="34" charset="0"/>
              <a:buChar char="•"/>
            </a:pPr>
            <a:r>
              <a:rPr lang="en-US" sz="2000" dirty="0"/>
              <a:t>Application Control</a:t>
            </a:r>
          </a:p>
        </p:txBody>
      </p:sp>
      <p:sp>
        <p:nvSpPr>
          <p:cNvPr id="8" name="TextBox 7">
            <a:extLst>
              <a:ext uri="{FF2B5EF4-FFF2-40B4-BE49-F238E27FC236}">
                <a16:creationId xmlns:a16="http://schemas.microsoft.com/office/drawing/2014/main" id="{1107104B-511C-E2D3-AE7B-6CF4CF9DF0D5}"/>
              </a:ext>
            </a:extLst>
          </p:cNvPr>
          <p:cNvSpPr txBox="1"/>
          <p:nvPr/>
        </p:nvSpPr>
        <p:spPr>
          <a:xfrm>
            <a:off x="8740193" y="77080"/>
            <a:ext cx="15280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9" name="Picture 8">
            <a:extLst>
              <a:ext uri="{FF2B5EF4-FFF2-40B4-BE49-F238E27FC236}">
                <a16:creationId xmlns:a16="http://schemas.microsoft.com/office/drawing/2014/main" id="{A0067E51-CCB9-B8BA-FB52-DCF84A1E2D90}"/>
              </a:ext>
            </a:extLst>
          </p:cNvPr>
          <p:cNvPicPr>
            <a:picLocks noChangeAspect="1"/>
          </p:cNvPicPr>
          <p:nvPr/>
        </p:nvPicPr>
        <p:blipFill>
          <a:blip r:embed="rId5"/>
          <a:srcRect/>
          <a:stretch/>
        </p:blipFill>
        <p:spPr>
          <a:xfrm>
            <a:off x="8624121" y="446412"/>
            <a:ext cx="1760204" cy="268255"/>
          </a:xfrm>
          <a:prstGeom prst="rect">
            <a:avLst/>
          </a:prstGeom>
        </p:spPr>
      </p:pic>
      <p:pic>
        <p:nvPicPr>
          <p:cNvPr id="10" name="Picture 9" descr="Icon&#10;&#10;Description automatically generated">
            <a:extLst>
              <a:ext uri="{FF2B5EF4-FFF2-40B4-BE49-F238E27FC236}">
                <a16:creationId xmlns:a16="http://schemas.microsoft.com/office/drawing/2014/main" id="{77BA1FE0-AAC5-D4A9-A506-7D64C962244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999" y="60710"/>
            <a:ext cx="3591408" cy="861938"/>
          </a:xfrm>
          <a:prstGeom prst="rect">
            <a:avLst/>
          </a:prstGeom>
        </p:spPr>
      </p:pic>
      <p:sp>
        <p:nvSpPr>
          <p:cNvPr id="11" name="TextBox 10">
            <a:extLst>
              <a:ext uri="{FF2B5EF4-FFF2-40B4-BE49-F238E27FC236}">
                <a16:creationId xmlns:a16="http://schemas.microsoft.com/office/drawing/2014/main" id="{1603A39D-85E9-19C6-BD8A-BAD2795D2040}"/>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9980668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3" name="Picture 2">
            <a:hlinkClick r:id="rId5" action="ppaction://hlinksldjump"/>
            <a:extLst>
              <a:ext uri="{FF2B5EF4-FFF2-40B4-BE49-F238E27FC236}">
                <a16:creationId xmlns:a16="http://schemas.microsoft.com/office/drawing/2014/main" id="{33C4C3A1-2C78-B22D-1BD4-656CE1856C3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12560" y="67456"/>
            <a:ext cx="1245273" cy="632215"/>
          </a:xfrm>
          <a:prstGeom prst="rect">
            <a:avLst/>
          </a:prstGeom>
        </p:spPr>
      </p:pic>
      <p:pic>
        <p:nvPicPr>
          <p:cNvPr id="9" name="Picture 8" descr="Icon&#10;&#10;Description automatically generated">
            <a:extLst>
              <a:ext uri="{FF2B5EF4-FFF2-40B4-BE49-F238E27FC236}">
                <a16:creationId xmlns:a16="http://schemas.microsoft.com/office/drawing/2014/main" id="{594E396E-8B10-0997-C70B-0459EB9C192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76" y="94363"/>
            <a:ext cx="1024217" cy="853514"/>
          </a:xfrm>
          <a:prstGeom prst="rect">
            <a:avLst/>
          </a:prstGeom>
        </p:spPr>
      </p:pic>
      <p:sp>
        <p:nvSpPr>
          <p:cNvPr id="8" name="Title 1">
            <a:extLst>
              <a:ext uri="{FF2B5EF4-FFF2-40B4-BE49-F238E27FC236}">
                <a16:creationId xmlns:a16="http://schemas.microsoft.com/office/drawing/2014/main" id="{3D34B157-CD3B-0F22-A326-9002BBAC0122}"/>
              </a:ext>
            </a:extLst>
          </p:cNvPr>
          <p:cNvSpPr txBox="1">
            <a:spLocks/>
          </p:cNvSpPr>
          <p:nvPr/>
        </p:nvSpPr>
        <p:spPr>
          <a:xfrm>
            <a:off x="1105793" y="244887"/>
            <a:ext cx="8183622" cy="876821"/>
          </a:xfrm>
          <a:prstGeom prst="rect">
            <a:avLst/>
          </a:prstGeom>
        </p:spPr>
        <p:txBody>
          <a:bodyPr>
            <a:normAutofit/>
          </a:bodyPr>
          <a:lstStyle>
            <a:lvl1pPr algn="l" defTabSz="914400" rtl="0" eaLnBrk="1" latinLnBrk="0" hangingPunct="1">
              <a:lnSpc>
                <a:spcPct val="90000"/>
              </a:lnSpc>
              <a:spcBef>
                <a:spcPct val="0"/>
              </a:spcBef>
              <a:buNone/>
              <a:defRPr sz="2400" b="1"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000" dirty="0">
                <a:solidFill>
                  <a:srgbClr val="518EB2"/>
                </a:solidFill>
              </a:rPr>
              <a:t>VVX 500 VoIP Phone</a:t>
            </a:r>
          </a:p>
        </p:txBody>
      </p:sp>
      <p:sp>
        <p:nvSpPr>
          <p:cNvPr id="5" name="Title 1">
            <a:extLst>
              <a:ext uri="{FF2B5EF4-FFF2-40B4-BE49-F238E27FC236}">
                <a16:creationId xmlns:a16="http://schemas.microsoft.com/office/drawing/2014/main" id="{D1D7234C-B5C8-4B3F-5D0C-EB884CD6EB9E}"/>
              </a:ext>
            </a:extLst>
          </p:cNvPr>
          <p:cNvSpPr txBox="1">
            <a:spLocks/>
          </p:cNvSpPr>
          <p:nvPr/>
        </p:nvSpPr>
        <p:spPr>
          <a:xfrm>
            <a:off x="2397937" y="5310800"/>
            <a:ext cx="7396126" cy="709918"/>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21D00"/>
                </a:solidFill>
                <a:effectLst/>
                <a:uLnTx/>
                <a:uFillTx/>
                <a:latin typeface="Open Sans" charset="0"/>
                <a:ea typeface="Open Sans" charset="0"/>
                <a:cs typeface="Open Sans" charset="0"/>
              </a:rPr>
              <a:t>Higher End IP Phone for Hosted Voice use</a:t>
            </a:r>
          </a:p>
        </p:txBody>
      </p:sp>
      <p:pic>
        <p:nvPicPr>
          <p:cNvPr id="6" name="Picture 5">
            <a:extLst>
              <a:ext uri="{FF2B5EF4-FFF2-40B4-BE49-F238E27FC236}">
                <a16:creationId xmlns:a16="http://schemas.microsoft.com/office/drawing/2014/main" id="{5A91B415-8A20-4D7D-CDFC-D957CED60C82}"/>
              </a:ext>
            </a:extLst>
          </p:cNvPr>
          <p:cNvPicPr>
            <a:picLocks noChangeAspect="1"/>
          </p:cNvPicPr>
          <p:nvPr/>
        </p:nvPicPr>
        <p:blipFill>
          <a:blip r:embed="rId8"/>
          <a:stretch>
            <a:fillRect/>
          </a:stretch>
        </p:blipFill>
        <p:spPr>
          <a:xfrm>
            <a:off x="4401806" y="947877"/>
            <a:ext cx="3715231" cy="4362923"/>
          </a:xfrm>
          <a:prstGeom prst="rect">
            <a:avLst/>
          </a:prstGeom>
        </p:spPr>
      </p:pic>
      <p:sp>
        <p:nvSpPr>
          <p:cNvPr id="7" name="TextBox 6">
            <a:extLst>
              <a:ext uri="{FF2B5EF4-FFF2-40B4-BE49-F238E27FC236}">
                <a16:creationId xmlns:a16="http://schemas.microsoft.com/office/drawing/2014/main" id="{B38BEB56-4D64-8E19-979D-7101AA8FC88B}"/>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948351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594E396E-8B10-0997-C70B-0459EB9C1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76" y="94363"/>
            <a:ext cx="1024217" cy="853514"/>
          </a:xfrm>
          <a:prstGeom prst="rect">
            <a:avLst/>
          </a:prstGeom>
        </p:spPr>
      </p:pic>
      <p:sp>
        <p:nvSpPr>
          <p:cNvPr id="2" name="Title 1">
            <a:extLst>
              <a:ext uri="{FF2B5EF4-FFF2-40B4-BE49-F238E27FC236}">
                <a16:creationId xmlns:a16="http://schemas.microsoft.com/office/drawing/2014/main" id="{65ABB0B0-51B9-9EC1-6760-A6E1DCB976AD}"/>
              </a:ext>
            </a:extLst>
          </p:cNvPr>
          <p:cNvSpPr>
            <a:spLocks noGrp="1"/>
          </p:cNvSpPr>
          <p:nvPr>
            <p:ph type="title"/>
          </p:nvPr>
        </p:nvSpPr>
        <p:spPr>
          <a:xfrm>
            <a:off x="1286885" y="193579"/>
            <a:ext cx="8161915" cy="964503"/>
          </a:xfrm>
        </p:spPr>
        <p:txBody>
          <a:bodyPr>
            <a:normAutofit/>
          </a:bodyPr>
          <a:lstStyle/>
          <a:p>
            <a:r>
              <a:rPr kumimoji="0" lang="en-US" sz="4000" b="1" i="0" u="none" strike="noStrike" kern="1200" cap="none" spc="0" normalizeH="0" baseline="0" noProof="0" dirty="0">
                <a:ln>
                  <a:noFill/>
                </a:ln>
                <a:solidFill>
                  <a:srgbClr val="518EB2"/>
                </a:solidFill>
                <a:effectLst/>
                <a:uLnTx/>
                <a:uFillTx/>
                <a:latin typeface="Open Sans" charset="0"/>
                <a:ea typeface="Open Sans" charset="0"/>
                <a:cs typeface="Open Sans" charset="0"/>
              </a:rPr>
              <a:t>W60B, W56H,  T41S+DD10K</a:t>
            </a:r>
            <a:endParaRPr lang="en-US" sz="4000" dirty="0">
              <a:solidFill>
                <a:srgbClr val="518EB2"/>
              </a:solidFill>
            </a:endParaRPr>
          </a:p>
        </p:txBody>
      </p:sp>
      <p:pic>
        <p:nvPicPr>
          <p:cNvPr id="4" name="Picture 3">
            <a:extLst>
              <a:ext uri="{FF2B5EF4-FFF2-40B4-BE49-F238E27FC236}">
                <a16:creationId xmlns:a16="http://schemas.microsoft.com/office/drawing/2014/main" id="{4582FC27-B321-0885-CAB8-164890AAA1F8}"/>
              </a:ext>
            </a:extLst>
          </p:cNvPr>
          <p:cNvPicPr>
            <a:picLocks noChangeAspect="1"/>
          </p:cNvPicPr>
          <p:nvPr/>
        </p:nvPicPr>
        <p:blipFill>
          <a:blip r:embed="rId6"/>
          <a:stretch>
            <a:fillRect/>
          </a:stretch>
        </p:blipFill>
        <p:spPr>
          <a:xfrm>
            <a:off x="8927545" y="193579"/>
            <a:ext cx="1404693" cy="503857"/>
          </a:xfrm>
          <a:prstGeom prst="rect">
            <a:avLst/>
          </a:prstGeom>
        </p:spPr>
      </p:pic>
      <p:sp>
        <p:nvSpPr>
          <p:cNvPr id="7" name="Title 1">
            <a:extLst>
              <a:ext uri="{FF2B5EF4-FFF2-40B4-BE49-F238E27FC236}">
                <a16:creationId xmlns:a16="http://schemas.microsoft.com/office/drawing/2014/main" id="{6617CBE9-F2BC-4E68-6922-12D34D83F1D7}"/>
              </a:ext>
            </a:extLst>
          </p:cNvPr>
          <p:cNvSpPr txBox="1">
            <a:spLocks/>
          </p:cNvSpPr>
          <p:nvPr/>
        </p:nvSpPr>
        <p:spPr>
          <a:xfrm>
            <a:off x="2899951" y="5249289"/>
            <a:ext cx="6392091" cy="75346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21D00"/>
                </a:solidFill>
                <a:effectLst/>
                <a:uLnTx/>
                <a:uFillTx/>
                <a:latin typeface="Open Sans" charset="0"/>
                <a:ea typeface="Open Sans" charset="0"/>
                <a:cs typeface="Open Sans" charset="0"/>
              </a:rPr>
              <a:t>For Hosted Voice use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518EB2"/>
                </a:solidFill>
                <a:effectLst/>
                <a:uLnTx/>
                <a:uFillTx/>
                <a:latin typeface="Open Sans" charset="0"/>
                <a:ea typeface="Open Sans" charset="0"/>
                <a:cs typeface="Open Sans" charset="0"/>
              </a:rPr>
              <a:t>***Can over-subscribe HV seats***</a:t>
            </a:r>
          </a:p>
        </p:txBody>
      </p:sp>
      <p:pic>
        <p:nvPicPr>
          <p:cNvPr id="10" name="Picture 9">
            <a:extLst>
              <a:ext uri="{FF2B5EF4-FFF2-40B4-BE49-F238E27FC236}">
                <a16:creationId xmlns:a16="http://schemas.microsoft.com/office/drawing/2014/main" id="{902DF05F-297C-6393-7A6D-30120C9228D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21286" y="1158082"/>
            <a:ext cx="4949423" cy="3901777"/>
          </a:xfrm>
          <a:prstGeom prst="rect">
            <a:avLst/>
          </a:prstGeom>
        </p:spPr>
      </p:pic>
      <p:sp>
        <p:nvSpPr>
          <p:cNvPr id="11" name="TextBox 10">
            <a:extLst>
              <a:ext uri="{FF2B5EF4-FFF2-40B4-BE49-F238E27FC236}">
                <a16:creationId xmlns:a16="http://schemas.microsoft.com/office/drawing/2014/main" id="{5553DACD-1D9A-1EB9-1010-F147ABE5C505}"/>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8285434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594E396E-8B10-0997-C70B-0459EB9C1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76" y="50818"/>
            <a:ext cx="1024217" cy="853514"/>
          </a:xfrm>
          <a:prstGeom prst="rect">
            <a:avLst/>
          </a:prstGeom>
        </p:spPr>
      </p:pic>
      <p:sp>
        <p:nvSpPr>
          <p:cNvPr id="7" name="Title 1">
            <a:extLst>
              <a:ext uri="{FF2B5EF4-FFF2-40B4-BE49-F238E27FC236}">
                <a16:creationId xmlns:a16="http://schemas.microsoft.com/office/drawing/2014/main" id="{AA8DDD1A-7896-A388-A065-607DD39DCC7C}"/>
              </a:ext>
            </a:extLst>
          </p:cNvPr>
          <p:cNvSpPr>
            <a:spLocks noGrp="1"/>
          </p:cNvSpPr>
          <p:nvPr>
            <p:ph type="title"/>
          </p:nvPr>
        </p:nvSpPr>
        <p:spPr>
          <a:xfrm>
            <a:off x="1103860" y="216026"/>
            <a:ext cx="7383331" cy="964503"/>
          </a:xfrm>
        </p:spPr>
        <p:txBody>
          <a:bodyPr>
            <a:normAutofit/>
          </a:bodyPr>
          <a:lstStyle/>
          <a:p>
            <a:r>
              <a:rPr lang="en-US" sz="4400" dirty="0">
                <a:solidFill>
                  <a:srgbClr val="518EB2"/>
                </a:solidFill>
              </a:rPr>
              <a:t>SNOM DECT Key System</a:t>
            </a:r>
          </a:p>
        </p:txBody>
      </p:sp>
      <p:sp>
        <p:nvSpPr>
          <p:cNvPr id="8" name="Title 1">
            <a:extLst>
              <a:ext uri="{FF2B5EF4-FFF2-40B4-BE49-F238E27FC236}">
                <a16:creationId xmlns:a16="http://schemas.microsoft.com/office/drawing/2014/main" id="{28989722-BDE6-0375-9003-F56DEBA503DC}"/>
              </a:ext>
            </a:extLst>
          </p:cNvPr>
          <p:cNvSpPr txBox="1">
            <a:spLocks/>
          </p:cNvSpPr>
          <p:nvPr/>
        </p:nvSpPr>
        <p:spPr>
          <a:xfrm>
            <a:off x="6248413" y="765217"/>
            <a:ext cx="5840805" cy="447622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200" dirty="0">
                <a:solidFill>
                  <a:srgbClr val="518EB2"/>
                </a:solidFill>
                <a:latin typeface="+mn-lt"/>
              </a:rPr>
              <a:t>DECT Key System Emulation</a:t>
            </a:r>
          </a:p>
          <a:p>
            <a:endParaRPr lang="en-US" sz="1800" dirty="0">
              <a:latin typeface="+mn-lt"/>
            </a:endParaRPr>
          </a:p>
          <a:p>
            <a:pPr marL="342900" indent="-342900">
              <a:buBlip>
                <a:blip r:embed="rId6"/>
              </a:buBlip>
            </a:pPr>
            <a:r>
              <a:rPr lang="en-US" sz="1900" b="0" dirty="0">
                <a:latin typeface="+mn-lt"/>
              </a:rPr>
              <a:t>M500 Base Station (pair 2 for 16 Handsets)</a:t>
            </a:r>
          </a:p>
          <a:p>
            <a:pPr marL="342900" indent="-342900">
              <a:buBlip>
                <a:blip r:embed="rId6"/>
              </a:buBlip>
            </a:pPr>
            <a:r>
              <a:rPr lang="en-US" sz="1900" b="0" dirty="0">
                <a:latin typeface="+mn-lt"/>
              </a:rPr>
              <a:t>M55 Cordless Handsets</a:t>
            </a:r>
          </a:p>
          <a:p>
            <a:pPr marL="342900" indent="-342900">
              <a:buBlip>
                <a:blip r:embed="rId6"/>
              </a:buBlip>
            </a:pPr>
            <a:r>
              <a:rPr lang="en-US" sz="1900" b="0" dirty="0">
                <a:latin typeface="+mn-lt"/>
              </a:rPr>
              <a:t>M58 Cordless Desktop</a:t>
            </a:r>
          </a:p>
          <a:p>
            <a:pPr marL="342900" indent="-342900">
              <a:buBlip>
                <a:blip r:embed="rId6"/>
              </a:buBlip>
            </a:pPr>
            <a:r>
              <a:rPr lang="en-US" sz="1900" b="0" dirty="0">
                <a:latin typeface="+mn-lt"/>
              </a:rPr>
              <a:t>Place up to (6) calls on hold via clear color-coded graphics that allows anyone to picked up the call from any phone. </a:t>
            </a:r>
          </a:p>
          <a:p>
            <a:pPr marL="342900" indent="-342900">
              <a:buBlip>
                <a:blip r:embed="rId6"/>
              </a:buBlip>
            </a:pPr>
            <a:r>
              <a:rPr lang="en-US" sz="1900" b="0" dirty="0">
                <a:latin typeface="+mn-lt"/>
              </a:rPr>
              <a:t>No need to learn how to park and retrieve calls as in traditional hosted voice offerings.</a:t>
            </a:r>
          </a:p>
          <a:p>
            <a:pPr marL="342900" indent="-342900">
              <a:buBlip>
                <a:blip r:embed="rId6"/>
              </a:buBlip>
            </a:pPr>
            <a:r>
              <a:rPr lang="en-US" sz="1900" b="0" dirty="0">
                <a:latin typeface="+mn-lt"/>
              </a:rPr>
              <a:t>Offering a total 16 Hand-sets / Call Paths.</a:t>
            </a:r>
          </a:p>
          <a:p>
            <a:pPr marL="342900" indent="-342900">
              <a:buBlip>
                <a:blip r:embed="rId6"/>
              </a:buBlip>
            </a:pPr>
            <a:r>
              <a:rPr lang="en-US" sz="1900" b="0" dirty="0">
                <a:latin typeface="+mn-lt"/>
              </a:rPr>
              <a:t>(2) Intercom </a:t>
            </a:r>
            <a:r>
              <a:rPr lang="en-US" sz="1800" b="0" dirty="0">
                <a:latin typeface="+mn-lt"/>
              </a:rPr>
              <a:t>paging zones </a:t>
            </a:r>
          </a:p>
        </p:txBody>
      </p:sp>
      <p:pic>
        <p:nvPicPr>
          <p:cNvPr id="10" name="Picture 9">
            <a:extLst>
              <a:ext uri="{FF2B5EF4-FFF2-40B4-BE49-F238E27FC236}">
                <a16:creationId xmlns:a16="http://schemas.microsoft.com/office/drawing/2014/main" id="{1F8C823B-6481-815B-DBD9-2534EC661961}"/>
              </a:ext>
            </a:extLst>
          </p:cNvPr>
          <p:cNvPicPr>
            <a:picLocks noChangeAspect="1"/>
          </p:cNvPicPr>
          <p:nvPr/>
        </p:nvPicPr>
        <p:blipFill>
          <a:blip r:embed="rId7"/>
          <a:stretch>
            <a:fillRect/>
          </a:stretch>
        </p:blipFill>
        <p:spPr>
          <a:xfrm>
            <a:off x="8917576" y="64592"/>
            <a:ext cx="1370627" cy="623982"/>
          </a:xfrm>
          <a:prstGeom prst="rect">
            <a:avLst/>
          </a:prstGeom>
        </p:spPr>
      </p:pic>
      <p:pic>
        <p:nvPicPr>
          <p:cNvPr id="11" name="Picture 10">
            <a:extLst>
              <a:ext uri="{FF2B5EF4-FFF2-40B4-BE49-F238E27FC236}">
                <a16:creationId xmlns:a16="http://schemas.microsoft.com/office/drawing/2014/main" id="{53D41B89-A3ED-380F-8149-CAE8293AEFB1}"/>
              </a:ext>
            </a:extLst>
          </p:cNvPr>
          <p:cNvPicPr>
            <a:picLocks noChangeAspect="1"/>
          </p:cNvPicPr>
          <p:nvPr/>
        </p:nvPicPr>
        <p:blipFill>
          <a:blip r:embed="rId8"/>
          <a:stretch>
            <a:fillRect/>
          </a:stretch>
        </p:blipFill>
        <p:spPr>
          <a:xfrm>
            <a:off x="463827" y="1069540"/>
            <a:ext cx="5492371" cy="4178596"/>
          </a:xfrm>
          <a:prstGeom prst="rect">
            <a:avLst/>
          </a:prstGeom>
        </p:spPr>
      </p:pic>
      <p:sp>
        <p:nvSpPr>
          <p:cNvPr id="12" name="Title 1">
            <a:extLst>
              <a:ext uri="{FF2B5EF4-FFF2-40B4-BE49-F238E27FC236}">
                <a16:creationId xmlns:a16="http://schemas.microsoft.com/office/drawing/2014/main" id="{C69DB74F-FAF1-6EFB-E0AC-A84C8C1D1578}"/>
              </a:ext>
            </a:extLst>
          </p:cNvPr>
          <p:cNvSpPr txBox="1">
            <a:spLocks/>
          </p:cNvSpPr>
          <p:nvPr/>
        </p:nvSpPr>
        <p:spPr>
          <a:xfrm>
            <a:off x="5799909" y="4878684"/>
            <a:ext cx="6392091" cy="753461"/>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21D00"/>
                </a:solidFill>
                <a:effectLst/>
                <a:uLnTx/>
                <a:uFillTx/>
                <a:latin typeface="Open Sans" charset="0"/>
                <a:ea typeface="Open Sans" charset="0"/>
                <a:cs typeface="Open Sans" charset="0"/>
              </a:rPr>
              <a:t>For Hosted Voice use</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518EB2"/>
                </a:solidFill>
                <a:effectLst/>
                <a:uLnTx/>
                <a:uFillTx/>
                <a:latin typeface="Open Sans" charset="0"/>
                <a:ea typeface="Open Sans" charset="0"/>
                <a:cs typeface="Open Sans" charset="0"/>
              </a:rPr>
              <a:t>***Can over-subscribe HV seats***</a:t>
            </a:r>
          </a:p>
        </p:txBody>
      </p:sp>
      <p:sp>
        <p:nvSpPr>
          <p:cNvPr id="13" name="TextBox 12">
            <a:extLst>
              <a:ext uri="{FF2B5EF4-FFF2-40B4-BE49-F238E27FC236}">
                <a16:creationId xmlns:a16="http://schemas.microsoft.com/office/drawing/2014/main" id="{8FF814C4-FCD2-FD5E-4E25-C8FDC4A10B95}"/>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pic>
        <p:nvPicPr>
          <p:cNvPr id="15" name="Picture 14" descr="A picture containing text, mollusk, gear&#10;&#10;Description automatically generated">
            <a:extLst>
              <a:ext uri="{FF2B5EF4-FFF2-40B4-BE49-F238E27FC236}">
                <a16:creationId xmlns:a16="http://schemas.microsoft.com/office/drawing/2014/main" id="{222CEDCD-6CEE-CDDC-E158-B724A200C59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50575" y="904332"/>
            <a:ext cx="1877502" cy="1877502"/>
          </a:xfrm>
          <a:prstGeom prst="rect">
            <a:avLst/>
          </a:prstGeom>
        </p:spPr>
      </p:pic>
    </p:spTree>
    <p:custDataLst>
      <p:tags r:id="rId1"/>
    </p:custDataLst>
    <p:extLst>
      <p:ext uri="{BB962C8B-B14F-4D97-AF65-F5344CB8AC3E}">
        <p14:creationId xmlns:p14="http://schemas.microsoft.com/office/powerpoint/2010/main" val="2084751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594E396E-8B10-0997-C70B-0459EB9C1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76" y="94363"/>
            <a:ext cx="1024217" cy="853514"/>
          </a:xfrm>
          <a:prstGeom prst="rect">
            <a:avLst/>
          </a:prstGeom>
        </p:spPr>
      </p:pic>
      <p:sp>
        <p:nvSpPr>
          <p:cNvPr id="2" name="Title 1">
            <a:extLst>
              <a:ext uri="{FF2B5EF4-FFF2-40B4-BE49-F238E27FC236}">
                <a16:creationId xmlns:a16="http://schemas.microsoft.com/office/drawing/2014/main" id="{42A8DA93-A15F-715F-92E5-7C67116BEB3F}"/>
              </a:ext>
            </a:extLst>
          </p:cNvPr>
          <p:cNvSpPr txBox="1">
            <a:spLocks/>
          </p:cNvSpPr>
          <p:nvPr/>
        </p:nvSpPr>
        <p:spPr>
          <a:xfrm>
            <a:off x="1105793" y="144031"/>
            <a:ext cx="8183622" cy="876821"/>
          </a:xfrm>
          <a:prstGeom prst="rect">
            <a:avLst/>
          </a:prstGeom>
        </p:spPr>
        <p:txBody>
          <a:bodyPr>
            <a:normAutofit/>
          </a:bodyPr>
          <a:lstStyle>
            <a:lvl1pPr algn="l" defTabSz="914400" rtl="0" eaLnBrk="1" latinLnBrk="0" hangingPunct="1">
              <a:lnSpc>
                <a:spcPct val="90000"/>
              </a:lnSpc>
              <a:spcBef>
                <a:spcPct val="0"/>
              </a:spcBef>
              <a:buNone/>
              <a:defRPr sz="2400" b="1"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400" dirty="0">
                <a:solidFill>
                  <a:srgbClr val="518EB2"/>
                </a:solidFill>
              </a:rPr>
              <a:t>Flex VoIP Phone</a:t>
            </a:r>
          </a:p>
        </p:txBody>
      </p:sp>
      <p:sp>
        <p:nvSpPr>
          <p:cNvPr id="4" name="TextBox 3">
            <a:extLst>
              <a:ext uri="{FF2B5EF4-FFF2-40B4-BE49-F238E27FC236}">
                <a16:creationId xmlns:a16="http://schemas.microsoft.com/office/drawing/2014/main" id="{5F3FAD43-879A-E729-EBD2-3719BEC85F8F}"/>
              </a:ext>
            </a:extLst>
          </p:cNvPr>
          <p:cNvSpPr txBox="1"/>
          <p:nvPr/>
        </p:nvSpPr>
        <p:spPr>
          <a:xfrm>
            <a:off x="2465785" y="5144070"/>
            <a:ext cx="7260430" cy="5909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charset="0"/>
                <a:ea typeface="Open Sans" charset="0"/>
                <a:cs typeface="Open Sans" charset="0"/>
              </a:rPr>
              <a:t>Entry point phone for Hosted Voice use</a:t>
            </a:r>
          </a:p>
          <a:p>
            <a:pPr algn="ctr">
              <a:lnSpc>
                <a:spcPct val="90000"/>
              </a:lnSpc>
              <a:spcBef>
                <a:spcPct val="0"/>
              </a:spcBef>
              <a:defRPr/>
            </a:pPr>
            <a:r>
              <a:rPr kumimoji="0" lang="en-US" sz="1800" b="1" i="0" u="none" strike="noStrike" kern="1200" cap="none" spc="0" normalizeH="0" baseline="0" noProof="0" dirty="0">
                <a:ln>
                  <a:noFill/>
                </a:ln>
                <a:solidFill>
                  <a:srgbClr val="518EB2"/>
                </a:solidFill>
                <a:effectLst/>
                <a:uLnTx/>
                <a:uFillTx/>
                <a:latin typeface="Open Sans" charset="0"/>
                <a:ea typeface="Open Sans" charset="0"/>
                <a:cs typeface="Open Sans" charset="0"/>
              </a:rPr>
              <a:t>***Only For Use With UniFi Dream Machine offerings***</a:t>
            </a:r>
          </a:p>
        </p:txBody>
      </p:sp>
      <p:sp>
        <p:nvSpPr>
          <p:cNvPr id="10" name="Title 1">
            <a:extLst>
              <a:ext uri="{FF2B5EF4-FFF2-40B4-BE49-F238E27FC236}">
                <a16:creationId xmlns:a16="http://schemas.microsoft.com/office/drawing/2014/main" id="{255EBFBC-6B2A-3E21-CEEF-FB9288B714EE}"/>
              </a:ext>
            </a:extLst>
          </p:cNvPr>
          <p:cNvSpPr txBox="1">
            <a:spLocks/>
          </p:cNvSpPr>
          <p:nvPr/>
        </p:nvSpPr>
        <p:spPr>
          <a:xfrm>
            <a:off x="5500245" y="1331290"/>
            <a:ext cx="5755481" cy="3179070"/>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dirty="0">
                <a:solidFill>
                  <a:srgbClr val="518EB2"/>
                </a:solidFill>
                <a:latin typeface="+mn-lt"/>
              </a:rPr>
              <a:t>Features:</a:t>
            </a:r>
          </a:p>
          <a:p>
            <a:pPr marL="342900" indent="-342900">
              <a:lnSpc>
                <a:spcPct val="100000"/>
              </a:lnSpc>
              <a:buBlip>
                <a:blip r:embed="rId6"/>
              </a:buBlip>
            </a:pPr>
            <a:r>
              <a:rPr lang="en-US" sz="1600" b="0" dirty="0">
                <a:latin typeface="+mn-lt"/>
              </a:rPr>
              <a:t>2.57’’ display</a:t>
            </a:r>
          </a:p>
          <a:p>
            <a:pPr marL="342900" indent="-342900">
              <a:lnSpc>
                <a:spcPct val="100000"/>
              </a:lnSpc>
              <a:buBlip>
                <a:blip r:embed="rId6"/>
              </a:buBlip>
            </a:pPr>
            <a:r>
              <a:rPr lang="en-US" sz="1600" b="0" dirty="0">
                <a:latin typeface="+mn-lt"/>
              </a:rPr>
              <a:t>Traditional physical button interface.</a:t>
            </a:r>
          </a:p>
          <a:p>
            <a:pPr marL="342900" indent="-342900">
              <a:lnSpc>
                <a:spcPct val="100000"/>
              </a:lnSpc>
              <a:buBlip>
                <a:blip r:embed="rId6"/>
              </a:buBlip>
            </a:pPr>
            <a:r>
              <a:rPr lang="en-US" sz="1600" b="0" dirty="0">
                <a:latin typeface="+mn-lt"/>
              </a:rPr>
              <a:t>Call functions: 3-way conference, warm transfer, mute, hold, forward, redial, call waiting, voicemail</a:t>
            </a:r>
          </a:p>
          <a:p>
            <a:pPr marL="342900" indent="-342900">
              <a:lnSpc>
                <a:spcPct val="100000"/>
              </a:lnSpc>
              <a:buBlip>
                <a:blip r:embed="rId6"/>
              </a:buBlip>
            </a:pPr>
            <a:r>
              <a:rPr lang="en-US" sz="1600" b="0" dirty="0">
                <a:latin typeface="+mn-lt"/>
              </a:rPr>
              <a:t>Handset and hands-free speakerphone mode</a:t>
            </a:r>
          </a:p>
          <a:p>
            <a:pPr marL="342900" indent="-342900">
              <a:lnSpc>
                <a:spcPct val="100000"/>
              </a:lnSpc>
              <a:buBlip>
                <a:blip r:embed="rId6"/>
              </a:buBlip>
            </a:pPr>
            <a:r>
              <a:rPr lang="en-US" sz="1600" b="0" dirty="0">
                <a:latin typeface="+mn-lt"/>
              </a:rPr>
              <a:t>Wall-mountable</a:t>
            </a:r>
          </a:p>
          <a:p>
            <a:pPr marL="342900" indent="-342900">
              <a:lnSpc>
                <a:spcPct val="100000"/>
              </a:lnSpc>
              <a:buBlip>
                <a:blip r:embed="rId6"/>
              </a:buBlip>
            </a:pPr>
            <a:r>
              <a:rPr lang="en-US" sz="1600" b="0" dirty="0">
                <a:latin typeface="+mn-lt"/>
              </a:rPr>
              <a:t>Powered by PoE and connects to a UniFi OS Console via Ethernet</a:t>
            </a:r>
          </a:p>
          <a:p>
            <a:pPr>
              <a:lnSpc>
                <a:spcPct val="100000"/>
              </a:lnSpc>
            </a:pPr>
            <a:endParaRPr lang="en-US" sz="1600" b="0" dirty="0">
              <a:latin typeface="+mn-lt"/>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6"/>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6"/>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a:lnSpc>
                <a:spcPct val="100000"/>
              </a:lnSpc>
            </a:pPr>
            <a:endParaRPr lang="en-US" sz="1600" b="0" dirty="0">
              <a:latin typeface="+mn-lt"/>
            </a:endParaRPr>
          </a:p>
        </p:txBody>
      </p:sp>
      <p:pic>
        <p:nvPicPr>
          <p:cNvPr id="11" name="Picture 10">
            <a:extLst>
              <a:ext uri="{FF2B5EF4-FFF2-40B4-BE49-F238E27FC236}">
                <a16:creationId xmlns:a16="http://schemas.microsoft.com/office/drawing/2014/main" id="{219964E7-1518-92C2-F66F-1F16F916DDE1}"/>
              </a:ext>
            </a:extLst>
          </p:cNvPr>
          <p:cNvPicPr>
            <a:picLocks noChangeAspect="1"/>
          </p:cNvPicPr>
          <p:nvPr/>
        </p:nvPicPr>
        <p:blipFill>
          <a:blip r:embed="rId7"/>
          <a:stretch>
            <a:fillRect/>
          </a:stretch>
        </p:blipFill>
        <p:spPr>
          <a:xfrm>
            <a:off x="593684" y="1206652"/>
            <a:ext cx="4248446" cy="3797049"/>
          </a:xfrm>
          <a:prstGeom prst="rect">
            <a:avLst/>
          </a:prstGeom>
        </p:spPr>
      </p:pic>
      <p:pic>
        <p:nvPicPr>
          <p:cNvPr id="12" name="Picture 11" descr="POWERED BY UBIQUITI">
            <a:hlinkClick r:id="rId8" action="ppaction://hlinksldjump"/>
            <a:extLst>
              <a:ext uri="{FF2B5EF4-FFF2-40B4-BE49-F238E27FC236}">
                <a16:creationId xmlns:a16="http://schemas.microsoft.com/office/drawing/2014/main" id="{9A9C7EEB-9605-2C2B-D23A-9B8D936FA089}"/>
              </a:ext>
            </a:extLst>
          </p:cNvPr>
          <p:cNvPicPr>
            <a:picLocks noChangeAspect="1"/>
          </p:cNvPicPr>
          <p:nvPr/>
        </p:nvPicPr>
        <p:blipFill>
          <a:blip r:embed="rId9"/>
          <a:stretch>
            <a:fillRect/>
          </a:stretch>
        </p:blipFill>
        <p:spPr>
          <a:xfrm>
            <a:off x="9117872" y="115405"/>
            <a:ext cx="1271743" cy="582176"/>
          </a:xfrm>
          <a:prstGeom prst="rect">
            <a:avLst/>
          </a:prstGeom>
        </p:spPr>
      </p:pic>
      <p:sp>
        <p:nvSpPr>
          <p:cNvPr id="13" name="TextBox 12">
            <a:extLst>
              <a:ext uri="{FF2B5EF4-FFF2-40B4-BE49-F238E27FC236}">
                <a16:creationId xmlns:a16="http://schemas.microsoft.com/office/drawing/2014/main" id="{BA6EB111-7FA1-2585-DA97-95D21CC55465}"/>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412879658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594E396E-8B10-0997-C70B-0459EB9C1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76" y="94363"/>
            <a:ext cx="1024217" cy="853514"/>
          </a:xfrm>
          <a:prstGeom prst="rect">
            <a:avLst/>
          </a:prstGeom>
        </p:spPr>
      </p:pic>
      <p:sp>
        <p:nvSpPr>
          <p:cNvPr id="2" name="Title 1">
            <a:extLst>
              <a:ext uri="{FF2B5EF4-FFF2-40B4-BE49-F238E27FC236}">
                <a16:creationId xmlns:a16="http://schemas.microsoft.com/office/drawing/2014/main" id="{93A2E5E1-89B9-4057-D5A5-F12FD9FB6A44}"/>
              </a:ext>
            </a:extLst>
          </p:cNvPr>
          <p:cNvSpPr txBox="1">
            <a:spLocks/>
          </p:cNvSpPr>
          <p:nvPr/>
        </p:nvSpPr>
        <p:spPr>
          <a:xfrm>
            <a:off x="1132334" y="140721"/>
            <a:ext cx="8183622" cy="876821"/>
          </a:xfrm>
          <a:prstGeom prst="rect">
            <a:avLst/>
          </a:prstGeom>
        </p:spPr>
        <p:txBody>
          <a:bodyPr>
            <a:normAutofit/>
          </a:bodyPr>
          <a:lstStyle>
            <a:lvl1pPr algn="l" defTabSz="914400" rtl="0" eaLnBrk="1" latinLnBrk="0" hangingPunct="1">
              <a:lnSpc>
                <a:spcPct val="90000"/>
              </a:lnSpc>
              <a:spcBef>
                <a:spcPct val="0"/>
              </a:spcBef>
              <a:buNone/>
              <a:defRPr sz="2400" b="1"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400" dirty="0">
                <a:solidFill>
                  <a:srgbClr val="518EB2"/>
                </a:solidFill>
              </a:rPr>
              <a:t>Touch VoIP Phone</a:t>
            </a:r>
          </a:p>
        </p:txBody>
      </p:sp>
      <p:sp>
        <p:nvSpPr>
          <p:cNvPr id="3" name="TextBox 2">
            <a:extLst>
              <a:ext uri="{FF2B5EF4-FFF2-40B4-BE49-F238E27FC236}">
                <a16:creationId xmlns:a16="http://schemas.microsoft.com/office/drawing/2014/main" id="{B3CF7840-DAAA-D26F-1E35-444E2A30F986}"/>
              </a:ext>
            </a:extLst>
          </p:cNvPr>
          <p:cNvSpPr txBox="1"/>
          <p:nvPr/>
        </p:nvSpPr>
        <p:spPr>
          <a:xfrm>
            <a:off x="2465785" y="5331075"/>
            <a:ext cx="7260430" cy="5909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charset="0"/>
                <a:ea typeface="Open Sans" charset="0"/>
                <a:cs typeface="Open Sans" charset="0"/>
              </a:rPr>
              <a:t>Mid-Point IP Phone for Hosted Voice use</a:t>
            </a:r>
          </a:p>
          <a:p>
            <a:pPr algn="ctr">
              <a:lnSpc>
                <a:spcPct val="90000"/>
              </a:lnSpc>
              <a:spcBef>
                <a:spcPct val="0"/>
              </a:spcBef>
              <a:defRPr/>
            </a:pPr>
            <a:r>
              <a:rPr kumimoji="0" lang="en-US" sz="1800" b="1" i="0" u="none" strike="noStrike" kern="1200" cap="none" spc="0" normalizeH="0" baseline="0" noProof="0" dirty="0">
                <a:ln>
                  <a:noFill/>
                </a:ln>
                <a:solidFill>
                  <a:srgbClr val="518EB2"/>
                </a:solidFill>
                <a:effectLst/>
                <a:uLnTx/>
                <a:uFillTx/>
                <a:latin typeface="Open Sans" charset="0"/>
                <a:ea typeface="Open Sans" charset="0"/>
                <a:cs typeface="Open Sans" charset="0"/>
              </a:rPr>
              <a:t>***Only For Use With UniFi Dream Machine offerings***</a:t>
            </a:r>
          </a:p>
        </p:txBody>
      </p:sp>
      <p:sp>
        <p:nvSpPr>
          <p:cNvPr id="6" name="Title 1">
            <a:extLst>
              <a:ext uri="{FF2B5EF4-FFF2-40B4-BE49-F238E27FC236}">
                <a16:creationId xmlns:a16="http://schemas.microsoft.com/office/drawing/2014/main" id="{E70942B3-2D12-ED4E-45F3-1F1200DA8DF0}"/>
              </a:ext>
            </a:extLst>
          </p:cNvPr>
          <p:cNvSpPr txBox="1">
            <a:spLocks/>
          </p:cNvSpPr>
          <p:nvPr/>
        </p:nvSpPr>
        <p:spPr>
          <a:xfrm>
            <a:off x="5585970" y="1423364"/>
            <a:ext cx="5755481" cy="3179070"/>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dirty="0">
                <a:solidFill>
                  <a:srgbClr val="518EB2"/>
                </a:solidFill>
                <a:latin typeface="+mn-lt"/>
              </a:rPr>
              <a:t>Features:</a:t>
            </a:r>
          </a:p>
          <a:p>
            <a:pPr marL="342900" indent="-342900">
              <a:lnSpc>
                <a:spcPct val="100000"/>
              </a:lnSpc>
              <a:buBlip>
                <a:blip r:embed="rId6"/>
              </a:buBlip>
            </a:pPr>
            <a:r>
              <a:rPr lang="en-US" sz="1600" b="0" dirty="0">
                <a:latin typeface="+mn-lt"/>
              </a:rPr>
              <a:t>5” HD color touchscreen</a:t>
            </a:r>
          </a:p>
          <a:p>
            <a:pPr marL="342900" indent="-342900">
              <a:lnSpc>
                <a:spcPct val="100000"/>
              </a:lnSpc>
              <a:buBlip>
                <a:blip r:embed="rId6"/>
              </a:buBlip>
            </a:pPr>
            <a:r>
              <a:rPr lang="en-US" sz="1600" b="0" dirty="0">
                <a:latin typeface="+mn-lt"/>
              </a:rPr>
              <a:t>5MP Camera</a:t>
            </a:r>
          </a:p>
          <a:p>
            <a:pPr marL="342900" indent="-342900">
              <a:lnSpc>
                <a:spcPct val="100000"/>
              </a:lnSpc>
              <a:buBlip>
                <a:blip r:embed="rId6"/>
              </a:buBlip>
            </a:pPr>
            <a:r>
              <a:rPr lang="en-US" sz="1600" b="0" dirty="0">
                <a:latin typeface="+mn-lt"/>
              </a:rPr>
              <a:t>Call functions: conference, warm/cold transfer, mute, hold, forward, call waiting, voicemail, internal video calls</a:t>
            </a:r>
          </a:p>
          <a:p>
            <a:pPr marL="342900" indent="-342900">
              <a:lnSpc>
                <a:spcPct val="100000"/>
              </a:lnSpc>
              <a:buBlip>
                <a:blip r:embed="rId6"/>
              </a:buBlip>
            </a:pPr>
            <a:r>
              <a:rPr lang="en-US" sz="1600" b="0" dirty="0">
                <a:latin typeface="+mn-lt"/>
              </a:rPr>
              <a:t>Handset, hands-free speakerphone mode, and Bluetooth headset support</a:t>
            </a:r>
          </a:p>
          <a:p>
            <a:pPr marL="342900" indent="-342900">
              <a:lnSpc>
                <a:spcPct val="100000"/>
              </a:lnSpc>
              <a:buBlip>
                <a:blip r:embed="rId6"/>
              </a:buBlip>
            </a:pPr>
            <a:r>
              <a:rPr lang="en-US" sz="1600" b="0" dirty="0">
                <a:latin typeface="+mn-lt"/>
              </a:rPr>
              <a:t>UniFi Protect support with on-screen camera streaming</a:t>
            </a:r>
          </a:p>
          <a:p>
            <a:pPr marL="342900" indent="-342900">
              <a:lnSpc>
                <a:spcPct val="100000"/>
              </a:lnSpc>
              <a:buBlip>
                <a:blip r:embed="rId6"/>
              </a:buBlip>
            </a:pPr>
            <a:r>
              <a:rPr lang="en-US" sz="1600" b="0" dirty="0">
                <a:latin typeface="+mn-lt"/>
              </a:rPr>
              <a:t>Remote door unlocking with UniFi Identity</a:t>
            </a:r>
          </a:p>
          <a:p>
            <a:pPr marL="342900" indent="-342900">
              <a:lnSpc>
                <a:spcPct val="100000"/>
              </a:lnSpc>
              <a:buBlip>
                <a:blip r:embed="rId6"/>
              </a:buBlip>
            </a:pPr>
            <a:r>
              <a:rPr lang="en-US" sz="1600" b="0" dirty="0">
                <a:latin typeface="+mn-lt"/>
              </a:rPr>
              <a:t>Powered by PoE and connects to a UniFi OS Console via Ethernet or Wi-Fi</a:t>
            </a:r>
          </a:p>
          <a:p>
            <a:pPr marL="342900" indent="-342900">
              <a:lnSpc>
                <a:spcPct val="100000"/>
              </a:lnSpc>
              <a:buBlip>
                <a:blip r:embed="rId6"/>
              </a:buBlip>
            </a:pPr>
            <a:endParaRPr lang="en-US" sz="1600" b="0" dirty="0">
              <a:latin typeface="+mn-lt"/>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6"/>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6"/>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a:lnSpc>
                <a:spcPct val="100000"/>
              </a:lnSpc>
            </a:pPr>
            <a:endParaRPr lang="en-US" sz="1600" b="0" dirty="0">
              <a:latin typeface="+mn-lt"/>
            </a:endParaRPr>
          </a:p>
        </p:txBody>
      </p:sp>
      <p:pic>
        <p:nvPicPr>
          <p:cNvPr id="7" name="Picture 6" descr="POWERED BY UBIQUITI">
            <a:hlinkClick r:id="rId7" action="ppaction://hlinksldjump"/>
            <a:extLst>
              <a:ext uri="{FF2B5EF4-FFF2-40B4-BE49-F238E27FC236}">
                <a16:creationId xmlns:a16="http://schemas.microsoft.com/office/drawing/2014/main" id="{650DB47D-DDC0-630E-DC8A-F1BB3E5D58B7}"/>
              </a:ext>
            </a:extLst>
          </p:cNvPr>
          <p:cNvPicPr>
            <a:picLocks noChangeAspect="1"/>
          </p:cNvPicPr>
          <p:nvPr/>
        </p:nvPicPr>
        <p:blipFill>
          <a:blip r:embed="rId8"/>
          <a:stretch>
            <a:fillRect/>
          </a:stretch>
        </p:blipFill>
        <p:spPr>
          <a:xfrm>
            <a:off x="9117872" y="115405"/>
            <a:ext cx="1271743" cy="582176"/>
          </a:xfrm>
          <a:prstGeom prst="rect">
            <a:avLst/>
          </a:prstGeom>
        </p:spPr>
      </p:pic>
      <p:pic>
        <p:nvPicPr>
          <p:cNvPr id="8" name="Picture 7">
            <a:extLst>
              <a:ext uri="{FF2B5EF4-FFF2-40B4-BE49-F238E27FC236}">
                <a16:creationId xmlns:a16="http://schemas.microsoft.com/office/drawing/2014/main" id="{40BB2125-7EA8-EFD0-C9C4-62BA4B7BF0FD}"/>
              </a:ext>
            </a:extLst>
          </p:cNvPr>
          <p:cNvPicPr>
            <a:picLocks noChangeAspect="1"/>
          </p:cNvPicPr>
          <p:nvPr/>
        </p:nvPicPr>
        <p:blipFill>
          <a:blip r:embed="rId9"/>
          <a:stretch>
            <a:fillRect/>
          </a:stretch>
        </p:blipFill>
        <p:spPr>
          <a:xfrm>
            <a:off x="611339" y="1112996"/>
            <a:ext cx="4019550" cy="3949645"/>
          </a:xfrm>
          <a:prstGeom prst="rect">
            <a:avLst/>
          </a:prstGeom>
        </p:spPr>
      </p:pic>
      <p:sp>
        <p:nvSpPr>
          <p:cNvPr id="10" name="TextBox 9">
            <a:extLst>
              <a:ext uri="{FF2B5EF4-FFF2-40B4-BE49-F238E27FC236}">
                <a16:creationId xmlns:a16="http://schemas.microsoft.com/office/drawing/2014/main" id="{05DF6883-A2BE-EA34-819B-8A2B3FD0196C}"/>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2411873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594E396E-8B10-0997-C70B-0459EB9C1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76" y="94363"/>
            <a:ext cx="1024217" cy="853514"/>
          </a:xfrm>
          <a:prstGeom prst="rect">
            <a:avLst/>
          </a:prstGeom>
        </p:spPr>
      </p:pic>
      <p:pic>
        <p:nvPicPr>
          <p:cNvPr id="2" name="Picture 1" descr="POWERED BY UBIQUITI">
            <a:hlinkClick r:id="rId6" action="ppaction://hlinksldjump"/>
            <a:extLst>
              <a:ext uri="{FF2B5EF4-FFF2-40B4-BE49-F238E27FC236}">
                <a16:creationId xmlns:a16="http://schemas.microsoft.com/office/drawing/2014/main" id="{6170FF54-76F4-C096-1FDE-F10E8F9D80EA}"/>
              </a:ext>
            </a:extLst>
          </p:cNvPr>
          <p:cNvPicPr>
            <a:picLocks noChangeAspect="1"/>
          </p:cNvPicPr>
          <p:nvPr/>
        </p:nvPicPr>
        <p:blipFill>
          <a:blip r:embed="rId7"/>
          <a:stretch>
            <a:fillRect/>
          </a:stretch>
        </p:blipFill>
        <p:spPr>
          <a:xfrm>
            <a:off x="9117872" y="115405"/>
            <a:ext cx="1271743" cy="582176"/>
          </a:xfrm>
          <a:prstGeom prst="rect">
            <a:avLst/>
          </a:prstGeom>
        </p:spPr>
      </p:pic>
      <p:sp>
        <p:nvSpPr>
          <p:cNvPr id="3" name="Title 1">
            <a:extLst>
              <a:ext uri="{FF2B5EF4-FFF2-40B4-BE49-F238E27FC236}">
                <a16:creationId xmlns:a16="http://schemas.microsoft.com/office/drawing/2014/main" id="{1356F65C-3F2D-D860-B923-D297CB363017}"/>
              </a:ext>
            </a:extLst>
          </p:cNvPr>
          <p:cNvSpPr txBox="1">
            <a:spLocks/>
          </p:cNvSpPr>
          <p:nvPr/>
        </p:nvSpPr>
        <p:spPr>
          <a:xfrm>
            <a:off x="1041635" y="207199"/>
            <a:ext cx="8183622" cy="876821"/>
          </a:xfrm>
          <a:prstGeom prst="rect">
            <a:avLst/>
          </a:prstGeom>
        </p:spPr>
        <p:txBody>
          <a:bodyPr>
            <a:normAutofit/>
          </a:bodyPr>
          <a:lstStyle>
            <a:lvl1pPr algn="l" defTabSz="914400" rtl="0" eaLnBrk="1" latinLnBrk="0" hangingPunct="1">
              <a:lnSpc>
                <a:spcPct val="90000"/>
              </a:lnSpc>
              <a:spcBef>
                <a:spcPct val="0"/>
              </a:spcBef>
              <a:buNone/>
              <a:defRPr sz="2400" b="1"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400" dirty="0">
                <a:solidFill>
                  <a:srgbClr val="518EB2"/>
                </a:solidFill>
              </a:rPr>
              <a:t>Touch Max VoIP Phone</a:t>
            </a:r>
          </a:p>
        </p:txBody>
      </p:sp>
      <p:sp>
        <p:nvSpPr>
          <p:cNvPr id="4" name="TextBox 3">
            <a:extLst>
              <a:ext uri="{FF2B5EF4-FFF2-40B4-BE49-F238E27FC236}">
                <a16:creationId xmlns:a16="http://schemas.microsoft.com/office/drawing/2014/main" id="{470808FA-8B5E-D249-1489-CC7CEB5D8655}"/>
              </a:ext>
            </a:extLst>
          </p:cNvPr>
          <p:cNvSpPr txBox="1"/>
          <p:nvPr/>
        </p:nvSpPr>
        <p:spPr>
          <a:xfrm>
            <a:off x="2483202" y="5317136"/>
            <a:ext cx="7260430" cy="5909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charset="0"/>
                <a:ea typeface="Open Sans" charset="0"/>
                <a:cs typeface="Open Sans" charset="0"/>
              </a:rPr>
              <a:t>Higher End IP Phone for Hosted Voice use</a:t>
            </a:r>
          </a:p>
          <a:p>
            <a:pPr algn="ctr">
              <a:lnSpc>
                <a:spcPct val="90000"/>
              </a:lnSpc>
              <a:spcBef>
                <a:spcPct val="0"/>
              </a:spcBef>
              <a:defRPr/>
            </a:pPr>
            <a:r>
              <a:rPr kumimoji="0" lang="en-US" sz="1800" b="1" i="0" u="none" strike="noStrike" kern="1200" cap="none" spc="0" normalizeH="0" baseline="0" noProof="0" dirty="0">
                <a:ln>
                  <a:noFill/>
                </a:ln>
                <a:solidFill>
                  <a:srgbClr val="518EB2"/>
                </a:solidFill>
                <a:effectLst/>
                <a:uLnTx/>
                <a:uFillTx/>
                <a:latin typeface="Open Sans" charset="0"/>
                <a:ea typeface="Open Sans" charset="0"/>
                <a:cs typeface="Open Sans" charset="0"/>
              </a:rPr>
              <a:t>***Only For Use With UniFi Dream Machine offerings***</a:t>
            </a:r>
          </a:p>
        </p:txBody>
      </p:sp>
      <p:sp>
        <p:nvSpPr>
          <p:cNvPr id="5" name="Title 1">
            <a:extLst>
              <a:ext uri="{FF2B5EF4-FFF2-40B4-BE49-F238E27FC236}">
                <a16:creationId xmlns:a16="http://schemas.microsoft.com/office/drawing/2014/main" id="{44874DDA-8566-0454-1547-0BAEDC9B52B8}"/>
              </a:ext>
            </a:extLst>
          </p:cNvPr>
          <p:cNvSpPr txBox="1">
            <a:spLocks/>
          </p:cNvSpPr>
          <p:nvPr/>
        </p:nvSpPr>
        <p:spPr>
          <a:xfrm>
            <a:off x="6096000" y="1515692"/>
            <a:ext cx="5755481" cy="3179070"/>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dirty="0">
                <a:solidFill>
                  <a:srgbClr val="518EB2"/>
                </a:solidFill>
                <a:latin typeface="+mn-lt"/>
              </a:rPr>
              <a:t>Features:</a:t>
            </a:r>
          </a:p>
          <a:p>
            <a:pPr marL="342900" indent="-342900">
              <a:lnSpc>
                <a:spcPct val="100000"/>
              </a:lnSpc>
              <a:buBlip>
                <a:blip r:embed="rId8"/>
              </a:buBlip>
            </a:pPr>
            <a:r>
              <a:rPr lang="en-US" sz="1600" b="0" dirty="0">
                <a:latin typeface="+mn-lt"/>
              </a:rPr>
              <a:t>7” HD color touchscreen</a:t>
            </a:r>
          </a:p>
          <a:p>
            <a:pPr marL="342900" indent="-342900">
              <a:lnSpc>
                <a:spcPct val="100000"/>
              </a:lnSpc>
              <a:buBlip>
                <a:blip r:embed="rId8"/>
              </a:buBlip>
            </a:pPr>
            <a:r>
              <a:rPr lang="en-US" sz="1600" b="0" dirty="0">
                <a:latin typeface="+mn-lt"/>
              </a:rPr>
              <a:t>5MP Camera</a:t>
            </a:r>
          </a:p>
          <a:p>
            <a:pPr marL="342900" indent="-342900">
              <a:lnSpc>
                <a:spcPct val="100000"/>
              </a:lnSpc>
              <a:buBlip>
                <a:blip r:embed="rId8"/>
              </a:buBlip>
            </a:pPr>
            <a:r>
              <a:rPr lang="en-US" sz="1600" b="0" dirty="0">
                <a:latin typeface="+mn-lt"/>
              </a:rPr>
              <a:t>Call functions: conference, warm/cold transfer, mute, hold, forward, call waiting, voicemail, internal video calls</a:t>
            </a:r>
          </a:p>
          <a:p>
            <a:pPr marL="342900" indent="-342900">
              <a:lnSpc>
                <a:spcPct val="100000"/>
              </a:lnSpc>
              <a:buBlip>
                <a:blip r:embed="rId8"/>
              </a:buBlip>
            </a:pPr>
            <a:r>
              <a:rPr lang="en-US" sz="1600" b="0" dirty="0">
                <a:latin typeface="+mn-lt"/>
              </a:rPr>
              <a:t>Handset, hands-free speakerphone mode, and Bluetooth headset support</a:t>
            </a:r>
          </a:p>
          <a:p>
            <a:pPr marL="342900" indent="-342900">
              <a:lnSpc>
                <a:spcPct val="100000"/>
              </a:lnSpc>
              <a:buBlip>
                <a:blip r:embed="rId8"/>
              </a:buBlip>
            </a:pPr>
            <a:r>
              <a:rPr lang="en-US" sz="1600" b="0" dirty="0">
                <a:latin typeface="+mn-lt"/>
              </a:rPr>
              <a:t>UniFi Protect support with on-screen camera streaming and Multi-View grid</a:t>
            </a:r>
          </a:p>
          <a:p>
            <a:pPr marL="342900" indent="-342900">
              <a:lnSpc>
                <a:spcPct val="100000"/>
              </a:lnSpc>
              <a:buBlip>
                <a:blip r:embed="rId8"/>
              </a:buBlip>
            </a:pPr>
            <a:r>
              <a:rPr lang="en-US" sz="1600" b="0" dirty="0">
                <a:latin typeface="+mn-lt"/>
              </a:rPr>
              <a:t>Remote door unlocking with UniFi Identity</a:t>
            </a:r>
          </a:p>
          <a:p>
            <a:pPr marL="342900" indent="-342900">
              <a:lnSpc>
                <a:spcPct val="100000"/>
              </a:lnSpc>
              <a:buBlip>
                <a:blip r:embed="rId8"/>
              </a:buBlip>
            </a:pPr>
            <a:r>
              <a:rPr lang="en-US" sz="1600" b="0" dirty="0">
                <a:latin typeface="+mn-lt"/>
              </a:rPr>
              <a:t>Powered by PoE+ and connects to a UniFi OS Console via Ethernet or Wi-Fi</a:t>
            </a:r>
          </a:p>
          <a:p>
            <a:pPr marL="342900" indent="-342900">
              <a:lnSpc>
                <a:spcPct val="100000"/>
              </a:lnSpc>
              <a:buBlip>
                <a:blip r:embed="rId8"/>
              </a:buBlip>
            </a:pPr>
            <a:endParaRPr lang="en-US" sz="1600" b="0" dirty="0">
              <a:latin typeface="+mn-lt"/>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a:lnSpc>
                <a:spcPct val="100000"/>
              </a:lnSpc>
            </a:pPr>
            <a:endParaRPr lang="en-US" sz="1600" b="0" dirty="0">
              <a:latin typeface="+mn-lt"/>
            </a:endParaRPr>
          </a:p>
        </p:txBody>
      </p:sp>
      <p:pic>
        <p:nvPicPr>
          <p:cNvPr id="6" name="Picture 5">
            <a:extLst>
              <a:ext uri="{FF2B5EF4-FFF2-40B4-BE49-F238E27FC236}">
                <a16:creationId xmlns:a16="http://schemas.microsoft.com/office/drawing/2014/main" id="{C2BF3087-3D06-61C2-4DC1-4509A6045191}"/>
              </a:ext>
            </a:extLst>
          </p:cNvPr>
          <p:cNvPicPr>
            <a:picLocks noChangeAspect="1"/>
          </p:cNvPicPr>
          <p:nvPr/>
        </p:nvPicPr>
        <p:blipFill>
          <a:blip r:embed="rId9"/>
          <a:stretch>
            <a:fillRect/>
          </a:stretch>
        </p:blipFill>
        <p:spPr>
          <a:xfrm>
            <a:off x="390631" y="1485751"/>
            <a:ext cx="4944165" cy="3238952"/>
          </a:xfrm>
          <a:prstGeom prst="rect">
            <a:avLst/>
          </a:prstGeom>
        </p:spPr>
      </p:pic>
      <p:sp>
        <p:nvSpPr>
          <p:cNvPr id="7" name="TextBox 6">
            <a:extLst>
              <a:ext uri="{FF2B5EF4-FFF2-40B4-BE49-F238E27FC236}">
                <a16:creationId xmlns:a16="http://schemas.microsoft.com/office/drawing/2014/main" id="{E023975C-8EE1-B4E0-CF21-E74F9EA277D3}"/>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57513594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9" name="Picture 8" descr="Icon&#10;&#10;Description automatically generated">
            <a:extLst>
              <a:ext uri="{FF2B5EF4-FFF2-40B4-BE49-F238E27FC236}">
                <a16:creationId xmlns:a16="http://schemas.microsoft.com/office/drawing/2014/main" id="{594E396E-8B10-0997-C70B-0459EB9C1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576" y="94363"/>
            <a:ext cx="1024217" cy="853514"/>
          </a:xfrm>
          <a:prstGeom prst="rect">
            <a:avLst/>
          </a:prstGeom>
        </p:spPr>
      </p:pic>
      <p:pic>
        <p:nvPicPr>
          <p:cNvPr id="2" name="Picture 1" descr="POWERED BY UBIQUITI">
            <a:hlinkClick r:id="rId6" action="ppaction://hlinksldjump"/>
            <a:extLst>
              <a:ext uri="{FF2B5EF4-FFF2-40B4-BE49-F238E27FC236}">
                <a16:creationId xmlns:a16="http://schemas.microsoft.com/office/drawing/2014/main" id="{53ABCC14-6DCF-3AD3-4EBC-EB9ACD458271}"/>
              </a:ext>
            </a:extLst>
          </p:cNvPr>
          <p:cNvPicPr>
            <a:picLocks noChangeAspect="1"/>
          </p:cNvPicPr>
          <p:nvPr/>
        </p:nvPicPr>
        <p:blipFill>
          <a:blip r:embed="rId7"/>
          <a:stretch>
            <a:fillRect/>
          </a:stretch>
        </p:blipFill>
        <p:spPr>
          <a:xfrm>
            <a:off x="9117872" y="115405"/>
            <a:ext cx="1271743" cy="582176"/>
          </a:xfrm>
          <a:prstGeom prst="rect">
            <a:avLst/>
          </a:prstGeom>
        </p:spPr>
      </p:pic>
      <p:sp>
        <p:nvSpPr>
          <p:cNvPr id="3" name="Title 1">
            <a:extLst>
              <a:ext uri="{FF2B5EF4-FFF2-40B4-BE49-F238E27FC236}">
                <a16:creationId xmlns:a16="http://schemas.microsoft.com/office/drawing/2014/main" id="{939DF4A9-2D4C-D109-A9C8-49D072765FEC}"/>
              </a:ext>
            </a:extLst>
          </p:cNvPr>
          <p:cNvSpPr txBox="1">
            <a:spLocks/>
          </p:cNvSpPr>
          <p:nvPr/>
        </p:nvSpPr>
        <p:spPr>
          <a:xfrm>
            <a:off x="1041635" y="198506"/>
            <a:ext cx="8183622" cy="876821"/>
          </a:xfrm>
          <a:prstGeom prst="rect">
            <a:avLst/>
          </a:prstGeom>
        </p:spPr>
        <p:txBody>
          <a:bodyPr>
            <a:normAutofit/>
          </a:bodyPr>
          <a:lstStyle>
            <a:lvl1pPr algn="l" defTabSz="914400" rtl="0" eaLnBrk="1" latinLnBrk="0" hangingPunct="1">
              <a:lnSpc>
                <a:spcPct val="90000"/>
              </a:lnSpc>
              <a:spcBef>
                <a:spcPct val="0"/>
              </a:spcBef>
              <a:buNone/>
              <a:defRPr sz="2400" b="1"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4400" dirty="0">
                <a:solidFill>
                  <a:srgbClr val="518EB2"/>
                </a:solidFill>
              </a:rPr>
              <a:t>Talk VoIP ATA</a:t>
            </a:r>
          </a:p>
        </p:txBody>
      </p:sp>
      <p:sp>
        <p:nvSpPr>
          <p:cNvPr id="4" name="TextBox 3">
            <a:extLst>
              <a:ext uri="{FF2B5EF4-FFF2-40B4-BE49-F238E27FC236}">
                <a16:creationId xmlns:a16="http://schemas.microsoft.com/office/drawing/2014/main" id="{4990F988-7097-ADE3-464D-AF3CA4D9D5E7}"/>
              </a:ext>
            </a:extLst>
          </p:cNvPr>
          <p:cNvSpPr txBox="1"/>
          <p:nvPr/>
        </p:nvSpPr>
        <p:spPr>
          <a:xfrm>
            <a:off x="2465785" y="5057257"/>
            <a:ext cx="7260430" cy="590931"/>
          </a:xfrm>
          <a:prstGeom prst="rect">
            <a:avLst/>
          </a:prstGeom>
          <a:noFill/>
        </p:spPr>
        <p:txBody>
          <a:bodyPr wrap="square">
            <a:spAutoFit/>
          </a:body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charset="0"/>
                <a:ea typeface="Open Sans" charset="0"/>
                <a:cs typeface="Open Sans" charset="0"/>
              </a:rPr>
              <a:t>For use for existing devices that need analog handoff</a:t>
            </a:r>
          </a:p>
          <a:p>
            <a:pPr algn="ctr">
              <a:lnSpc>
                <a:spcPct val="90000"/>
              </a:lnSpc>
              <a:spcBef>
                <a:spcPct val="0"/>
              </a:spcBef>
              <a:defRPr/>
            </a:pPr>
            <a:r>
              <a:rPr kumimoji="0" lang="en-US" sz="1800" b="1" i="0" u="none" strike="noStrike" kern="1200" cap="none" spc="0" normalizeH="0" baseline="0" noProof="0" dirty="0">
                <a:ln>
                  <a:noFill/>
                </a:ln>
                <a:solidFill>
                  <a:srgbClr val="518EB2"/>
                </a:solidFill>
                <a:effectLst/>
                <a:uLnTx/>
                <a:uFillTx/>
                <a:latin typeface="Open Sans" charset="0"/>
                <a:ea typeface="Open Sans" charset="0"/>
                <a:cs typeface="Open Sans" charset="0"/>
              </a:rPr>
              <a:t>***Only For Use With UniFi Dream Machine offerings***</a:t>
            </a:r>
          </a:p>
        </p:txBody>
      </p:sp>
      <p:sp>
        <p:nvSpPr>
          <p:cNvPr id="5" name="Title 1">
            <a:extLst>
              <a:ext uri="{FF2B5EF4-FFF2-40B4-BE49-F238E27FC236}">
                <a16:creationId xmlns:a16="http://schemas.microsoft.com/office/drawing/2014/main" id="{BF9885A9-F802-9162-6A05-3419AE8368B7}"/>
              </a:ext>
            </a:extLst>
          </p:cNvPr>
          <p:cNvSpPr txBox="1">
            <a:spLocks/>
          </p:cNvSpPr>
          <p:nvPr/>
        </p:nvSpPr>
        <p:spPr>
          <a:xfrm>
            <a:off x="5097793" y="1587379"/>
            <a:ext cx="5571022" cy="3018309"/>
          </a:xfrm>
          <a:prstGeom prst="rect">
            <a:avLst/>
          </a:prstGeom>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1800" dirty="0">
                <a:solidFill>
                  <a:srgbClr val="518EB2"/>
                </a:solidFill>
                <a:latin typeface="+mn-lt"/>
              </a:rPr>
              <a:t>Features:</a:t>
            </a:r>
          </a:p>
          <a:p>
            <a:pPr marL="342900" indent="-342900">
              <a:lnSpc>
                <a:spcPct val="100000"/>
              </a:lnSpc>
              <a:buBlip>
                <a:blip r:embed="rId8"/>
              </a:buBlip>
            </a:pPr>
            <a:r>
              <a:rPr lang="en-US" sz="1600" b="0" dirty="0">
                <a:latin typeface="+mn-lt"/>
              </a:rPr>
              <a:t>Analog Telephone Adapter for telephone &amp; fax</a:t>
            </a:r>
          </a:p>
          <a:p>
            <a:pPr marL="342900" indent="-342900">
              <a:lnSpc>
                <a:spcPct val="100000"/>
              </a:lnSpc>
              <a:buBlip>
                <a:blip r:embed="rId8"/>
              </a:buBlip>
            </a:pPr>
            <a:r>
              <a:rPr lang="en-US" sz="1600" b="0" dirty="0">
                <a:latin typeface="+mn-lt"/>
              </a:rPr>
              <a:t>Supports up to two analog devices with respective numbers</a:t>
            </a:r>
          </a:p>
          <a:p>
            <a:pPr marL="342900" indent="-342900">
              <a:lnSpc>
                <a:spcPct val="100000"/>
              </a:lnSpc>
              <a:buBlip>
                <a:blip r:embed="rId8"/>
              </a:buBlip>
            </a:pPr>
            <a:r>
              <a:rPr lang="en-US" sz="1600" b="0" dirty="0">
                <a:latin typeface="+mn-lt"/>
              </a:rPr>
              <a:t>Supports fax passthrough using G.711</a:t>
            </a:r>
          </a:p>
          <a:p>
            <a:pPr marL="342900" indent="-342900">
              <a:lnSpc>
                <a:spcPct val="100000"/>
              </a:lnSpc>
              <a:buBlip>
                <a:blip r:embed="rId8"/>
              </a:buBlip>
            </a:pPr>
            <a:r>
              <a:rPr lang="en-US" sz="1600" b="0" dirty="0">
                <a:latin typeface="+mn-lt"/>
              </a:rPr>
              <a:t>Headset functionality for the primary line</a:t>
            </a:r>
          </a:p>
          <a:p>
            <a:pPr marL="342900" indent="-342900">
              <a:lnSpc>
                <a:spcPct val="100000"/>
              </a:lnSpc>
              <a:buBlip>
                <a:blip r:embed="rId8"/>
              </a:buBlip>
            </a:pPr>
            <a:r>
              <a:rPr lang="en-US" sz="1600" b="0" dirty="0">
                <a:latin typeface="+mn-lt"/>
              </a:rPr>
              <a:t>Included magnet flat mount, wall mount, and angled desktop stand</a:t>
            </a:r>
          </a:p>
          <a:p>
            <a:pPr marL="342900" indent="-342900">
              <a:lnSpc>
                <a:spcPct val="100000"/>
              </a:lnSpc>
              <a:buBlip>
                <a:blip r:embed="rId8"/>
              </a:buBlip>
            </a:pPr>
            <a:r>
              <a:rPr lang="en-US" sz="1600" b="0" dirty="0">
                <a:latin typeface="+mn-lt"/>
              </a:rPr>
              <a:t>Powered by the included USB-C adapter or PoE</a:t>
            </a:r>
          </a:p>
          <a:p>
            <a:pPr marL="342900" indent="-342900">
              <a:lnSpc>
                <a:spcPct val="100000"/>
              </a:lnSpc>
              <a:buBlip>
                <a:blip r:embed="rId8"/>
              </a:buBlip>
            </a:pPr>
            <a:r>
              <a:rPr lang="en-US" sz="1600" b="0" dirty="0">
                <a:latin typeface="+mn-lt"/>
              </a:rPr>
              <a:t>Connects to a UniFi OS Console via Ethernet or automatically with UniFi Wi-Fi </a:t>
            </a:r>
          </a:p>
          <a:p>
            <a:pPr marL="342900" indent="-342900">
              <a:lnSpc>
                <a:spcPct val="100000"/>
              </a:lnSpc>
              <a:buBlip>
                <a:blip r:embed="rId8"/>
              </a:buBlip>
            </a:pPr>
            <a:endParaRPr lang="en-US" sz="1600" b="0" dirty="0">
              <a:latin typeface="+mn-lt"/>
            </a:endParaRPr>
          </a:p>
          <a:p>
            <a:pPr marL="342900" indent="-342900">
              <a:lnSpc>
                <a:spcPct val="100000"/>
              </a:lnSpc>
              <a:buBlip>
                <a:blip r:embed="rId8"/>
              </a:buBlip>
            </a:pPr>
            <a:endParaRPr lang="en-US" sz="1600" b="0" dirty="0">
              <a:latin typeface="+mn-lt"/>
            </a:endParaRPr>
          </a:p>
          <a:p>
            <a:pPr>
              <a:lnSpc>
                <a:spcPct val="100000"/>
              </a:lnSpc>
              <a:defRPr/>
            </a:pPr>
            <a:r>
              <a:rPr kumimoji="0" lang="en-US" sz="1600" b="1" i="0" u="none" strike="noStrike" kern="1200" cap="none" spc="0" normalizeH="0" baseline="0" noProof="0" dirty="0">
                <a:ln>
                  <a:noFill/>
                </a:ln>
                <a:solidFill>
                  <a:srgbClr val="518EB2"/>
                </a:solidFill>
                <a:effectLst/>
                <a:uLnTx/>
                <a:uFillTx/>
                <a:latin typeface="Open Sans"/>
                <a:ea typeface="Open Sans" charset="0"/>
                <a:cs typeface="Open Sans" charset="0"/>
              </a:rPr>
              <a:t>Prerequisite</a:t>
            </a:r>
          </a:p>
          <a:p>
            <a:pPr marR="0" lvl="0" algn="l" defTabSz="914400" rtl="0" eaLnBrk="1" fontAlgn="auto" latinLnBrk="0" hangingPunct="1">
              <a:lnSpc>
                <a:spcPct val="100000"/>
              </a:lnSpc>
              <a:spcBef>
                <a:spcPct val="0"/>
              </a:spcBef>
              <a:spcAft>
                <a:spcPts val="0"/>
              </a:spcAft>
              <a:buClrTx/>
              <a:buSzTx/>
              <a:tabLst/>
              <a:defRPr/>
            </a:pPr>
            <a:endParaRPr kumimoji="0" lang="en-US" sz="1600" b="0" i="0" u="none" strike="noStrike" kern="1200" cap="none" spc="0" normalizeH="0" baseline="0" noProof="0" dirty="0">
              <a:ln>
                <a:noFill/>
              </a:ln>
              <a:solidFill>
                <a:prstClr val="black"/>
              </a:solidFill>
              <a:effectLst/>
              <a:uLnTx/>
              <a:uFillTx/>
              <a:latin typeface="Open Sans"/>
              <a:ea typeface="Open Sans" charset="0"/>
              <a:cs typeface="Open Sans" charset="0"/>
            </a:endParaRPr>
          </a:p>
          <a:p>
            <a:pPr marL="457200" indent="-457200">
              <a:lnSpc>
                <a:spcPct val="100000"/>
              </a:lnSpc>
              <a:buBlip>
                <a:blip r:embed="rId8"/>
              </a:buBlip>
              <a:defRPr/>
            </a:pPr>
            <a:r>
              <a:rPr kumimoji="0" lang="en-US" sz="1600" b="0" i="0" u="none" strike="noStrike" kern="1200" cap="none" spc="0" normalizeH="0" baseline="0" noProof="0" dirty="0">
                <a:ln>
                  <a:noFill/>
                </a:ln>
                <a:effectLst/>
                <a:uLnTx/>
                <a:uFillTx/>
                <a:latin typeface="Open Sans"/>
                <a:ea typeface="Open Sans" charset="0"/>
                <a:cs typeface="Open Sans" charset="0"/>
              </a:rPr>
              <a:t>Requires Unifi Dream Machine</a:t>
            </a:r>
          </a:p>
          <a:p>
            <a:pPr marL="457200" indent="-457200">
              <a:lnSpc>
                <a:spcPct val="100000"/>
              </a:lnSpc>
              <a:buBlip>
                <a:blip r:embed="rId8"/>
              </a:buBlip>
              <a:defRPr/>
            </a:pPr>
            <a:r>
              <a:rPr kumimoji="0" lang="en-US" sz="1600" b="0" i="0" u="none" strike="noStrike" kern="1200" cap="none" spc="0" normalizeH="0" baseline="0" noProof="0" dirty="0" err="1">
                <a:ln>
                  <a:noFill/>
                </a:ln>
                <a:effectLst/>
                <a:uLnTx/>
                <a:uFillTx/>
                <a:latin typeface="Open Sans"/>
                <a:ea typeface="Open Sans" charset="0"/>
                <a:cs typeface="Open Sans" charset="0"/>
              </a:rPr>
              <a:t>TSaaS</a:t>
            </a:r>
            <a:r>
              <a:rPr kumimoji="0" lang="en-US" sz="1600" b="0" i="0" u="none" strike="noStrike" kern="1200" cap="none" spc="0" normalizeH="0" baseline="0" noProof="0" dirty="0">
                <a:ln>
                  <a:noFill/>
                </a:ln>
                <a:effectLst/>
                <a:uLnTx/>
                <a:uFillTx/>
                <a:latin typeface="Open Sans"/>
                <a:ea typeface="Open Sans" charset="0"/>
                <a:cs typeface="Open Sans" charset="0"/>
              </a:rPr>
              <a:t> only offering</a:t>
            </a:r>
          </a:p>
          <a:p>
            <a:pPr>
              <a:lnSpc>
                <a:spcPct val="100000"/>
              </a:lnSpc>
            </a:pPr>
            <a:endParaRPr lang="en-US" sz="1600" b="0" dirty="0">
              <a:latin typeface="+mn-lt"/>
            </a:endParaRPr>
          </a:p>
        </p:txBody>
      </p:sp>
      <p:pic>
        <p:nvPicPr>
          <p:cNvPr id="6" name="Picture 5">
            <a:extLst>
              <a:ext uri="{FF2B5EF4-FFF2-40B4-BE49-F238E27FC236}">
                <a16:creationId xmlns:a16="http://schemas.microsoft.com/office/drawing/2014/main" id="{A6CA68A8-B19A-8990-9476-5D6B27753880}"/>
              </a:ext>
            </a:extLst>
          </p:cNvPr>
          <p:cNvPicPr>
            <a:picLocks noChangeAspect="1"/>
          </p:cNvPicPr>
          <p:nvPr/>
        </p:nvPicPr>
        <p:blipFill>
          <a:blip r:embed="rId9"/>
          <a:stretch>
            <a:fillRect/>
          </a:stretch>
        </p:blipFill>
        <p:spPr>
          <a:xfrm>
            <a:off x="814125" y="1587379"/>
            <a:ext cx="3560058" cy="3018309"/>
          </a:xfrm>
          <a:prstGeom prst="rect">
            <a:avLst/>
          </a:prstGeom>
        </p:spPr>
      </p:pic>
      <p:sp>
        <p:nvSpPr>
          <p:cNvPr id="7" name="TextBox 6">
            <a:extLst>
              <a:ext uri="{FF2B5EF4-FFF2-40B4-BE49-F238E27FC236}">
                <a16:creationId xmlns:a16="http://schemas.microsoft.com/office/drawing/2014/main" id="{698746EC-33BA-95BB-C7F0-B58D1F5C099B}"/>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0"/>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1"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44863616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6" name="TextBox 5">
            <a:extLst>
              <a:ext uri="{FF2B5EF4-FFF2-40B4-BE49-F238E27FC236}">
                <a16:creationId xmlns:a16="http://schemas.microsoft.com/office/drawing/2014/main" id="{039E19B9-6A5A-DD01-7CFF-72F3D66A1A04}"/>
              </a:ext>
            </a:extLst>
          </p:cNvPr>
          <p:cNvSpPr txBox="1"/>
          <p:nvPr/>
        </p:nvSpPr>
        <p:spPr>
          <a:xfrm>
            <a:off x="1050133" y="1073967"/>
            <a:ext cx="2196625" cy="400110"/>
          </a:xfrm>
          <a:prstGeom prst="rect">
            <a:avLst/>
          </a:prstGeom>
          <a:noFill/>
        </p:spPr>
        <p:txBody>
          <a:bodyPr wrap="square">
            <a:spAutoFit/>
          </a:bodyPr>
          <a:lstStyle/>
          <a:p>
            <a:r>
              <a:rPr lang="en-US" sz="2000" b="1" dirty="0">
                <a:solidFill>
                  <a:srgbClr val="518EB2"/>
                </a:solidFill>
              </a:rPr>
              <a:t>Contact Center</a:t>
            </a:r>
          </a:p>
        </p:txBody>
      </p:sp>
      <p:sp>
        <p:nvSpPr>
          <p:cNvPr id="8" name="TextBox 7">
            <a:extLst>
              <a:ext uri="{FF2B5EF4-FFF2-40B4-BE49-F238E27FC236}">
                <a16:creationId xmlns:a16="http://schemas.microsoft.com/office/drawing/2014/main" id="{59677455-A4D0-E8F2-5CDA-A2C81062301C}"/>
              </a:ext>
            </a:extLst>
          </p:cNvPr>
          <p:cNvSpPr txBox="1"/>
          <p:nvPr/>
        </p:nvSpPr>
        <p:spPr>
          <a:xfrm>
            <a:off x="1059187" y="1367678"/>
            <a:ext cx="8157410" cy="1200329"/>
          </a:xfrm>
          <a:prstGeom prst="rect">
            <a:avLst/>
          </a:prstGeom>
          <a:noFill/>
        </p:spPr>
        <p:txBody>
          <a:bodyPr wrap="square">
            <a:spAutoFit/>
          </a:bodyPr>
          <a:lstStyle/>
          <a:p>
            <a:pPr>
              <a:spcAft>
                <a:spcPts val="600"/>
              </a:spcAft>
            </a:pPr>
            <a:r>
              <a:rPr lang="en-US" dirty="0"/>
              <a:t>Empower companies to continuously improve customer experience. With enterprise-class performance and consumer-like experience, Talkdesk allows you to adapt your contact center to the evolving needs of your customers and teams, resulting in increased productivity, customer satisfaction and cost savings.</a:t>
            </a:r>
          </a:p>
        </p:txBody>
      </p:sp>
      <p:sp>
        <p:nvSpPr>
          <p:cNvPr id="11" name="TextBox 10">
            <a:extLst>
              <a:ext uri="{FF2B5EF4-FFF2-40B4-BE49-F238E27FC236}">
                <a16:creationId xmlns:a16="http://schemas.microsoft.com/office/drawing/2014/main" id="{70683DB6-1136-C16C-F53D-993164A0810C}"/>
              </a:ext>
            </a:extLst>
          </p:cNvPr>
          <p:cNvSpPr txBox="1"/>
          <p:nvPr/>
        </p:nvSpPr>
        <p:spPr>
          <a:xfrm>
            <a:off x="1038074" y="3017297"/>
            <a:ext cx="3944950" cy="400110"/>
          </a:xfrm>
          <a:prstGeom prst="rect">
            <a:avLst/>
          </a:prstGeom>
          <a:noFill/>
        </p:spPr>
        <p:txBody>
          <a:bodyPr wrap="square">
            <a:spAutoFit/>
          </a:bodyPr>
          <a:lstStyle/>
          <a:p>
            <a:r>
              <a:rPr lang="en-US" sz="2000" b="1" dirty="0">
                <a:solidFill>
                  <a:srgbClr val="518EB2"/>
                </a:solidFill>
              </a:rPr>
              <a:t>Contact Center's Integrations</a:t>
            </a:r>
          </a:p>
        </p:txBody>
      </p:sp>
      <p:sp>
        <p:nvSpPr>
          <p:cNvPr id="12" name="TextBox 11">
            <a:extLst>
              <a:ext uri="{FF2B5EF4-FFF2-40B4-BE49-F238E27FC236}">
                <a16:creationId xmlns:a16="http://schemas.microsoft.com/office/drawing/2014/main" id="{E98EFEEB-0C09-02BE-1D26-5F385823CEF5}"/>
              </a:ext>
            </a:extLst>
          </p:cNvPr>
          <p:cNvSpPr txBox="1"/>
          <p:nvPr/>
        </p:nvSpPr>
        <p:spPr>
          <a:xfrm>
            <a:off x="1039579" y="3317824"/>
            <a:ext cx="8157410" cy="1200329"/>
          </a:xfrm>
          <a:prstGeom prst="rect">
            <a:avLst/>
          </a:prstGeom>
          <a:noFill/>
        </p:spPr>
        <p:txBody>
          <a:bodyPr wrap="square">
            <a:spAutoFit/>
          </a:bodyPr>
          <a:lstStyle/>
          <a:p>
            <a:pPr>
              <a:spcAft>
                <a:spcPts val="600"/>
              </a:spcAft>
            </a:pPr>
            <a:r>
              <a:rPr lang="en-US" dirty="0"/>
              <a:t>Connect your teams to the unique tools they use every day, while you maintain global visibility. 30+ out-of-the-box CRM / helpdesk integrations and a full suite of APIs allow you to maximize every customer interaction with quick access to the right contextual information.</a:t>
            </a:r>
          </a:p>
        </p:txBody>
      </p:sp>
      <p:sp>
        <p:nvSpPr>
          <p:cNvPr id="13" name="TextBox 12">
            <a:extLst>
              <a:ext uri="{FF2B5EF4-FFF2-40B4-BE49-F238E27FC236}">
                <a16:creationId xmlns:a16="http://schemas.microsoft.com/office/drawing/2014/main" id="{5539758A-002A-B1C7-2604-3872FA1EDC50}"/>
              </a:ext>
            </a:extLst>
          </p:cNvPr>
          <p:cNvSpPr txBox="1"/>
          <p:nvPr/>
        </p:nvSpPr>
        <p:spPr>
          <a:xfrm>
            <a:off x="1032027" y="4691084"/>
            <a:ext cx="4216811" cy="400110"/>
          </a:xfrm>
          <a:prstGeom prst="rect">
            <a:avLst/>
          </a:prstGeom>
          <a:noFill/>
        </p:spPr>
        <p:txBody>
          <a:bodyPr wrap="square">
            <a:spAutoFit/>
          </a:bodyPr>
          <a:lstStyle/>
          <a:p>
            <a:r>
              <a:rPr lang="en-US" sz="2000" b="1" dirty="0">
                <a:solidFill>
                  <a:srgbClr val="518EB2"/>
                </a:solidFill>
              </a:rPr>
              <a:t>Contact Center’s AppConnect</a:t>
            </a:r>
          </a:p>
        </p:txBody>
      </p:sp>
      <p:sp>
        <p:nvSpPr>
          <p:cNvPr id="14" name="TextBox 13">
            <a:extLst>
              <a:ext uri="{FF2B5EF4-FFF2-40B4-BE49-F238E27FC236}">
                <a16:creationId xmlns:a16="http://schemas.microsoft.com/office/drawing/2014/main" id="{38B3F1C2-B6A4-3CB1-1FC0-327AE2F01800}"/>
              </a:ext>
            </a:extLst>
          </p:cNvPr>
          <p:cNvSpPr txBox="1"/>
          <p:nvPr/>
        </p:nvSpPr>
        <p:spPr>
          <a:xfrm>
            <a:off x="1050133" y="4986182"/>
            <a:ext cx="8151363" cy="646331"/>
          </a:xfrm>
          <a:prstGeom prst="rect">
            <a:avLst/>
          </a:prstGeom>
          <a:noFill/>
        </p:spPr>
        <p:txBody>
          <a:bodyPr wrap="square">
            <a:spAutoFit/>
          </a:bodyPr>
          <a:lstStyle/>
          <a:p>
            <a:pPr>
              <a:spcAft>
                <a:spcPts val="600"/>
              </a:spcAft>
            </a:pPr>
            <a:r>
              <a:rPr lang="en-US" dirty="0"/>
              <a:t>AppConnect unites best-in-breed software to redefine the way businesses integrate their call center platform. </a:t>
            </a:r>
          </a:p>
        </p:txBody>
      </p:sp>
      <p:pic>
        <p:nvPicPr>
          <p:cNvPr id="15" name="Picture 14">
            <a:extLst>
              <a:ext uri="{FF2B5EF4-FFF2-40B4-BE49-F238E27FC236}">
                <a16:creationId xmlns:a16="http://schemas.microsoft.com/office/drawing/2014/main" id="{0DC51659-EE3F-A62B-5E2D-887778F6F5A2}"/>
              </a:ext>
            </a:extLst>
          </p:cNvPr>
          <p:cNvPicPr>
            <a:picLocks noChangeAspect="1"/>
          </p:cNvPicPr>
          <p:nvPr/>
        </p:nvPicPr>
        <p:blipFill>
          <a:blip r:embed="rId5"/>
          <a:stretch>
            <a:fillRect/>
          </a:stretch>
        </p:blipFill>
        <p:spPr>
          <a:xfrm>
            <a:off x="8760822" y="45204"/>
            <a:ext cx="1575036" cy="657134"/>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832117B1-E484-3057-7CAF-9C49453D1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20" y="162632"/>
            <a:ext cx="5754609" cy="721905"/>
          </a:xfrm>
          <a:prstGeom prst="rect">
            <a:avLst/>
          </a:prstGeom>
        </p:spPr>
      </p:pic>
      <p:sp>
        <p:nvSpPr>
          <p:cNvPr id="17" name="TextBox 16">
            <a:extLst>
              <a:ext uri="{FF2B5EF4-FFF2-40B4-BE49-F238E27FC236}">
                <a16:creationId xmlns:a16="http://schemas.microsoft.com/office/drawing/2014/main" id="{7F1AD455-DA1B-CA66-8E7E-7D722DD8F298}"/>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6535350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5" name="Picture 14">
            <a:extLst>
              <a:ext uri="{FF2B5EF4-FFF2-40B4-BE49-F238E27FC236}">
                <a16:creationId xmlns:a16="http://schemas.microsoft.com/office/drawing/2014/main" id="{0DC51659-EE3F-A62B-5E2D-887778F6F5A2}"/>
              </a:ext>
            </a:extLst>
          </p:cNvPr>
          <p:cNvPicPr>
            <a:picLocks noChangeAspect="1"/>
          </p:cNvPicPr>
          <p:nvPr/>
        </p:nvPicPr>
        <p:blipFill>
          <a:blip r:embed="rId5"/>
          <a:stretch>
            <a:fillRect/>
          </a:stretch>
        </p:blipFill>
        <p:spPr>
          <a:xfrm>
            <a:off x="8760822" y="45204"/>
            <a:ext cx="1575036" cy="657134"/>
          </a:xfrm>
          <a:prstGeom prst="rect">
            <a:avLst/>
          </a:prstGeom>
        </p:spPr>
      </p:pic>
      <p:pic>
        <p:nvPicPr>
          <p:cNvPr id="16" name="Picture 15" descr="Shape&#10;&#10;Description automatically generated with medium confidence">
            <a:extLst>
              <a:ext uri="{FF2B5EF4-FFF2-40B4-BE49-F238E27FC236}">
                <a16:creationId xmlns:a16="http://schemas.microsoft.com/office/drawing/2014/main" id="{832117B1-E484-3057-7CAF-9C49453D15D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20" y="162632"/>
            <a:ext cx="5754609" cy="721905"/>
          </a:xfrm>
          <a:prstGeom prst="rect">
            <a:avLst/>
          </a:prstGeom>
        </p:spPr>
      </p:pic>
      <p:sp>
        <p:nvSpPr>
          <p:cNvPr id="2" name="Title 1">
            <a:extLst>
              <a:ext uri="{FF2B5EF4-FFF2-40B4-BE49-F238E27FC236}">
                <a16:creationId xmlns:a16="http://schemas.microsoft.com/office/drawing/2014/main" id="{8A470634-0C05-1F30-0F3A-9CD53B66FF3A}"/>
              </a:ext>
            </a:extLst>
          </p:cNvPr>
          <p:cNvSpPr>
            <a:spLocks noGrp="1"/>
          </p:cNvSpPr>
          <p:nvPr>
            <p:ph type="title"/>
          </p:nvPr>
        </p:nvSpPr>
        <p:spPr>
          <a:xfrm>
            <a:off x="581825" y="2946748"/>
            <a:ext cx="3237884" cy="964503"/>
          </a:xfrm>
        </p:spPr>
        <p:txBody>
          <a:bodyPr>
            <a:normAutofit/>
          </a:bodyPr>
          <a:lstStyle/>
          <a:p>
            <a:r>
              <a:rPr kumimoji="0" lang="en-US" sz="3600" b="1" i="0" u="none" strike="noStrike" kern="1200" cap="none" spc="0" normalizeH="0" baseline="0" noProof="0" dirty="0">
                <a:ln>
                  <a:noFill/>
                </a:ln>
                <a:solidFill>
                  <a:srgbClr val="121D00"/>
                </a:solidFill>
                <a:effectLst/>
                <a:uLnTx/>
                <a:uFillTx/>
                <a:latin typeface="Open Sans" charset="0"/>
                <a:ea typeface="Open Sans" charset="0"/>
                <a:cs typeface="Open Sans" charset="0"/>
              </a:rPr>
              <a:t>Key Features</a:t>
            </a:r>
            <a:endParaRPr lang="en-US" sz="3600" dirty="0"/>
          </a:p>
        </p:txBody>
      </p:sp>
      <p:pic>
        <p:nvPicPr>
          <p:cNvPr id="3" name="Picture 2">
            <a:extLst>
              <a:ext uri="{FF2B5EF4-FFF2-40B4-BE49-F238E27FC236}">
                <a16:creationId xmlns:a16="http://schemas.microsoft.com/office/drawing/2014/main" id="{4FFC327A-B074-D61B-A837-4426928755CB}"/>
              </a:ext>
            </a:extLst>
          </p:cNvPr>
          <p:cNvPicPr>
            <a:picLocks noChangeAspect="1"/>
          </p:cNvPicPr>
          <p:nvPr/>
        </p:nvPicPr>
        <p:blipFill>
          <a:blip r:embed="rId7"/>
          <a:stretch>
            <a:fillRect/>
          </a:stretch>
        </p:blipFill>
        <p:spPr>
          <a:xfrm>
            <a:off x="4295805" y="1327508"/>
            <a:ext cx="7253410" cy="4202982"/>
          </a:xfrm>
          <a:prstGeom prst="rect">
            <a:avLst/>
          </a:prstGeom>
          <a:ln>
            <a:noFill/>
          </a:ln>
          <a:effectLst>
            <a:outerShdw blurRad="292100" dist="139700" dir="2700000" algn="tl" rotWithShape="0">
              <a:srgbClr val="333333">
                <a:alpha val="65000"/>
              </a:srgbClr>
            </a:outerShdw>
          </a:effectLst>
        </p:spPr>
      </p:pic>
      <p:sp>
        <p:nvSpPr>
          <p:cNvPr id="4" name="TextBox 3">
            <a:extLst>
              <a:ext uri="{FF2B5EF4-FFF2-40B4-BE49-F238E27FC236}">
                <a16:creationId xmlns:a16="http://schemas.microsoft.com/office/drawing/2014/main" id="{CC1CC9EC-9CDB-1AED-7ADE-4A116F64BFD5}"/>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7782250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6" name="Picture 5">
            <a:extLst>
              <a:ext uri="{FF2B5EF4-FFF2-40B4-BE49-F238E27FC236}">
                <a16:creationId xmlns:a16="http://schemas.microsoft.com/office/drawing/2014/main" id="{F2C371D8-C75E-527F-8F70-E711BD7C12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0629" y="200303"/>
            <a:ext cx="6235200" cy="768456"/>
          </a:xfrm>
          <a:prstGeom prst="rect">
            <a:avLst/>
          </a:prstGeom>
        </p:spPr>
      </p:pic>
      <p:sp>
        <p:nvSpPr>
          <p:cNvPr id="8" name="TextBox 7">
            <a:extLst>
              <a:ext uri="{FF2B5EF4-FFF2-40B4-BE49-F238E27FC236}">
                <a16:creationId xmlns:a16="http://schemas.microsoft.com/office/drawing/2014/main" id="{7B79446E-CC29-2AE1-50D3-A1EF198AD9B2}"/>
              </a:ext>
            </a:extLst>
          </p:cNvPr>
          <p:cNvSpPr txBox="1"/>
          <p:nvPr/>
        </p:nvSpPr>
        <p:spPr>
          <a:xfrm>
            <a:off x="156618" y="1368631"/>
            <a:ext cx="7859980"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dirty="0">
                <a:ln>
                  <a:noFill/>
                </a:ln>
                <a:solidFill>
                  <a:srgbClr val="518EB2"/>
                </a:solidFill>
                <a:effectLst/>
                <a:uLnTx/>
                <a:uFillTx/>
                <a:latin typeface="Open Sans" panose="020B0606030504020204" pitchFamily="34" charset="0"/>
                <a:ea typeface="+mn-ea"/>
                <a:cs typeface="+mn-cs"/>
              </a:rPr>
              <a:t>What are the Main Advantages of Direct Routing?</a:t>
            </a:r>
          </a:p>
          <a:p>
            <a:pPr marL="285750" marR="0" lvl="0" indent="-28575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Seamless calling from within MS Teams - desktop, mobile, endpoint</a:t>
            </a:r>
          </a:p>
          <a:p>
            <a:pPr marL="285750" marR="0" lvl="0" indent="-28575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Advanced calling features - voice mail, forwarding, hunt groups, auto-attendant</a:t>
            </a:r>
          </a:p>
          <a:p>
            <a:pPr marL="285750" marR="0" lvl="0" indent="-28575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Instant access to your contacts  - uses MS Teams contact list </a:t>
            </a:r>
          </a:p>
          <a:p>
            <a:pPr marL="285750" marR="0" lvl="0" indent="-28575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One-click meeting creation</a:t>
            </a:r>
          </a:p>
          <a:p>
            <a:pPr marL="285750" marR="0" lvl="0" indent="-285750" algn="l" defTabSz="914400" rtl="0" eaLnBrk="1" fontAlgn="auto" latinLnBrk="0" hangingPunct="1">
              <a:lnSpc>
                <a:spcPct val="100000"/>
              </a:lnSpc>
              <a:spcBef>
                <a:spcPts val="0"/>
              </a:spcBef>
              <a:spcAft>
                <a:spcPts val="600"/>
              </a:spcAft>
              <a:buClr>
                <a:schemeClr val="accent1"/>
              </a:buClr>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Open Sans" panose="020B0606030504020204" pitchFamily="34" charset="0"/>
                <a:ea typeface="+mn-ea"/>
                <a:cs typeface="+mn-cs"/>
              </a:rPr>
              <a:t>Collaborate with both internal and external users at the same time</a:t>
            </a:r>
          </a:p>
        </p:txBody>
      </p:sp>
      <p:pic>
        <p:nvPicPr>
          <p:cNvPr id="11" name="Picture 10" descr="POWER BY POLY&#10;">
            <a:hlinkClick r:id="rId6" action="ppaction://hlinksldjump"/>
            <a:extLst>
              <a:ext uri="{FF2B5EF4-FFF2-40B4-BE49-F238E27FC236}">
                <a16:creationId xmlns:a16="http://schemas.microsoft.com/office/drawing/2014/main" id="{A50E01BA-CCD8-A17B-5B34-3283225AFB3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63711" y="1165230"/>
            <a:ext cx="2362530" cy="1199438"/>
          </a:xfrm>
          <a:prstGeom prst="rect">
            <a:avLst/>
          </a:prstGeom>
        </p:spPr>
      </p:pic>
      <p:pic>
        <p:nvPicPr>
          <p:cNvPr id="12" name="Picture 11" descr="POWER BY YEALINK">
            <a:hlinkClick r:id="rId8" action="ppaction://hlinksldjump"/>
            <a:extLst>
              <a:ext uri="{FF2B5EF4-FFF2-40B4-BE49-F238E27FC236}">
                <a16:creationId xmlns:a16="http://schemas.microsoft.com/office/drawing/2014/main" id="{79CA4905-D5B6-DC30-BC05-5F97E0B7FC20}"/>
              </a:ext>
            </a:extLst>
          </p:cNvPr>
          <p:cNvPicPr>
            <a:picLocks noChangeAspect="1"/>
          </p:cNvPicPr>
          <p:nvPr/>
        </p:nvPicPr>
        <p:blipFill>
          <a:blip r:embed="rId9"/>
          <a:stretch>
            <a:fillRect/>
          </a:stretch>
        </p:blipFill>
        <p:spPr>
          <a:xfrm>
            <a:off x="8463711" y="2571329"/>
            <a:ext cx="2629267" cy="943107"/>
          </a:xfrm>
          <a:prstGeom prst="rect">
            <a:avLst/>
          </a:prstGeom>
        </p:spPr>
      </p:pic>
      <p:pic>
        <p:nvPicPr>
          <p:cNvPr id="13" name="Picture 12" descr="MS TEAMS POWER OPTIONS&#10;">
            <a:hlinkClick r:id="rId10" action="ppaction://hlinksldjump"/>
            <a:extLst>
              <a:ext uri="{FF2B5EF4-FFF2-40B4-BE49-F238E27FC236}">
                <a16:creationId xmlns:a16="http://schemas.microsoft.com/office/drawing/2014/main" id="{7018FC92-D24C-CF22-8F63-01927CA4DAA7}"/>
              </a:ext>
            </a:extLst>
          </p:cNvPr>
          <p:cNvPicPr>
            <a:picLocks noChangeAspect="1"/>
          </p:cNvPicPr>
          <p:nvPr/>
        </p:nvPicPr>
        <p:blipFill>
          <a:blip r:embed="rId11"/>
          <a:stretch>
            <a:fillRect/>
          </a:stretch>
        </p:blipFill>
        <p:spPr>
          <a:xfrm>
            <a:off x="8266255" y="4883480"/>
            <a:ext cx="1053447" cy="876821"/>
          </a:xfrm>
          <a:prstGeom prst="rect">
            <a:avLst/>
          </a:prstGeom>
        </p:spPr>
      </p:pic>
      <p:sp>
        <p:nvSpPr>
          <p:cNvPr id="14" name="TextBox 13">
            <a:extLst>
              <a:ext uri="{FF2B5EF4-FFF2-40B4-BE49-F238E27FC236}">
                <a16:creationId xmlns:a16="http://schemas.microsoft.com/office/drawing/2014/main" id="{3AF70FD9-F6AF-49C4-00DE-8E7A7DA9C4E3}"/>
              </a:ext>
            </a:extLst>
          </p:cNvPr>
          <p:cNvSpPr txBox="1"/>
          <p:nvPr/>
        </p:nvSpPr>
        <p:spPr>
          <a:xfrm>
            <a:off x="9319701" y="4048364"/>
            <a:ext cx="3259980" cy="218521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21D00"/>
                </a:solidFill>
                <a:effectLst/>
                <a:uLnTx/>
                <a:uFillTx/>
                <a:latin typeface="Calibri"/>
                <a:ea typeface="+mn-ea"/>
                <a:cs typeface="+mn-cs"/>
              </a:rPr>
              <a:t>BULLSEYE VOICE DIFFERENCE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121D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121D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121D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121D00"/>
                </a:solidFill>
                <a:effectLst/>
                <a:uLnTx/>
                <a:uFillTx/>
                <a:latin typeface="Calibri"/>
                <a:ea typeface="+mn-ea"/>
                <a:cs typeface="+mn-cs"/>
              </a:rPr>
              <a:t>MS TEAMS POWER OPTIONS</a:t>
            </a:r>
            <a:endParaRPr lang="en-US" i="1" dirty="0">
              <a:solidFill>
                <a:srgbClr val="121D00"/>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21D00"/>
              </a:solidFill>
              <a:effectLst/>
              <a:uLnTx/>
              <a:uFillTx/>
              <a:latin typeface="Calibri"/>
              <a:ea typeface="+mn-ea"/>
              <a:cs typeface="+mn-cs"/>
            </a:endParaRPr>
          </a:p>
          <a:p>
            <a:endParaRPr kumimoji="0" lang="en-US" sz="1400" b="0" i="0" u="none" strike="noStrike" kern="1200" cap="none" spc="0" normalizeH="0" baseline="0" noProof="0" dirty="0">
              <a:ln>
                <a:noFill/>
              </a:ln>
              <a:solidFill>
                <a:srgbClr val="121D00"/>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1" u="none" strike="noStrike" kern="1200" cap="none" spc="0" normalizeH="0" baseline="0" noProof="0" dirty="0">
              <a:ln>
                <a:noFill/>
              </a:ln>
              <a:solidFill>
                <a:srgbClr val="121D00"/>
              </a:solidFill>
              <a:effectLst/>
              <a:uLnTx/>
              <a:uFillTx/>
              <a:latin typeface="Calibri"/>
              <a:ea typeface="+mn-ea"/>
              <a:cs typeface="+mn-cs"/>
            </a:endParaRPr>
          </a:p>
        </p:txBody>
      </p:sp>
      <p:pic>
        <p:nvPicPr>
          <p:cNvPr id="15" name="Picture 14" descr="BULLSEYE VOICE DIFFERENCE&#10;">
            <a:hlinkClick r:id="rId12" action="ppaction://hlinksldjump"/>
            <a:extLst>
              <a:ext uri="{FF2B5EF4-FFF2-40B4-BE49-F238E27FC236}">
                <a16:creationId xmlns:a16="http://schemas.microsoft.com/office/drawing/2014/main" id="{C9222977-EE60-FBEA-5E0A-A4DAC294FC8C}"/>
              </a:ext>
            </a:extLst>
          </p:cNvPr>
          <p:cNvPicPr>
            <a:picLocks noChangeAspect="1"/>
          </p:cNvPicPr>
          <p:nvPr/>
        </p:nvPicPr>
        <p:blipFill>
          <a:blip r:embed="rId13"/>
          <a:stretch>
            <a:fillRect/>
          </a:stretch>
        </p:blipFill>
        <p:spPr>
          <a:xfrm>
            <a:off x="8266255" y="3793865"/>
            <a:ext cx="1053446" cy="876820"/>
          </a:xfrm>
          <a:prstGeom prst="rect">
            <a:avLst/>
          </a:prstGeom>
        </p:spPr>
      </p:pic>
      <p:sp>
        <p:nvSpPr>
          <p:cNvPr id="16" name="TextBox 15">
            <a:extLst>
              <a:ext uri="{FF2B5EF4-FFF2-40B4-BE49-F238E27FC236}">
                <a16:creationId xmlns:a16="http://schemas.microsoft.com/office/drawing/2014/main" id="{98268CD3-8271-5FA7-123F-173C8FDA9DA3}"/>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4"/>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5"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7509729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2" name="Title 1">
            <a:extLst>
              <a:ext uri="{FF2B5EF4-FFF2-40B4-BE49-F238E27FC236}">
                <a16:creationId xmlns:a16="http://schemas.microsoft.com/office/drawing/2014/main" id="{C5627498-0601-6F85-3E45-B92F2E51EE81}"/>
              </a:ext>
            </a:extLst>
          </p:cNvPr>
          <p:cNvSpPr>
            <a:spLocks noGrp="1"/>
          </p:cNvSpPr>
          <p:nvPr>
            <p:ph type="title"/>
          </p:nvPr>
        </p:nvSpPr>
        <p:spPr>
          <a:xfrm>
            <a:off x="1389409" y="141345"/>
            <a:ext cx="7965609" cy="876821"/>
          </a:xfrm>
        </p:spPr>
        <p:txBody>
          <a:bodyPr>
            <a:normAutofit/>
          </a:bodyPr>
          <a:lstStyle/>
          <a:p>
            <a:r>
              <a:rPr lang="en-US" sz="4000" dirty="0">
                <a:solidFill>
                  <a:srgbClr val="518EB2"/>
                </a:solidFill>
              </a:rPr>
              <a:t>Right-size Your Edge</a:t>
            </a:r>
          </a:p>
        </p:txBody>
      </p:sp>
      <p:sp>
        <p:nvSpPr>
          <p:cNvPr id="3" name="Title 25">
            <a:extLst>
              <a:ext uri="{FF2B5EF4-FFF2-40B4-BE49-F238E27FC236}">
                <a16:creationId xmlns:a16="http://schemas.microsoft.com/office/drawing/2014/main" id="{C48CC283-86B2-6DCB-B41E-207DC891E4F7}"/>
              </a:ext>
            </a:extLst>
          </p:cNvPr>
          <p:cNvSpPr txBox="1">
            <a:spLocks/>
          </p:cNvSpPr>
          <p:nvPr/>
        </p:nvSpPr>
        <p:spPr>
          <a:xfrm>
            <a:off x="688063" y="1152378"/>
            <a:ext cx="9696262" cy="953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A40C34"/>
              </a:solidFill>
              <a:effectLst/>
              <a:uLnTx/>
              <a:uFillTx/>
              <a:latin typeface="Calibri"/>
              <a:ea typeface="Open Sans" charset="0"/>
              <a:cs typeface="Open Sans" charset="0"/>
            </a:endParaRPr>
          </a:p>
        </p:txBody>
      </p:sp>
      <p:sp>
        <p:nvSpPr>
          <p:cNvPr id="6" name="Title 25">
            <a:extLst>
              <a:ext uri="{FF2B5EF4-FFF2-40B4-BE49-F238E27FC236}">
                <a16:creationId xmlns:a16="http://schemas.microsoft.com/office/drawing/2014/main" id="{5165CCD4-13BB-097D-6C91-68172D850308}"/>
              </a:ext>
            </a:extLst>
          </p:cNvPr>
          <p:cNvSpPr txBox="1">
            <a:spLocks/>
          </p:cNvSpPr>
          <p:nvPr/>
        </p:nvSpPr>
        <p:spPr>
          <a:xfrm>
            <a:off x="688063" y="1152378"/>
            <a:ext cx="9696262" cy="95392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A40C34"/>
              </a:solidFill>
              <a:effectLst/>
              <a:uLnTx/>
              <a:uFillTx/>
              <a:latin typeface="Calibri"/>
              <a:ea typeface="Open Sans" charset="0"/>
              <a:cs typeface="Open Sans" charset="0"/>
            </a:endParaRPr>
          </a:p>
        </p:txBody>
      </p:sp>
      <p:graphicFrame>
        <p:nvGraphicFramePr>
          <p:cNvPr id="7" name="Table 5">
            <a:extLst>
              <a:ext uri="{FF2B5EF4-FFF2-40B4-BE49-F238E27FC236}">
                <a16:creationId xmlns:a16="http://schemas.microsoft.com/office/drawing/2014/main" id="{4CD9FC2B-AF5E-43A9-F32F-DD48621AB638}"/>
              </a:ext>
            </a:extLst>
          </p:cNvPr>
          <p:cNvGraphicFramePr>
            <a:graphicFrameLocks noGrp="1"/>
          </p:cNvGraphicFramePr>
          <p:nvPr>
            <p:extLst>
              <p:ext uri="{D42A27DB-BD31-4B8C-83A1-F6EECF244321}">
                <p14:modId xmlns:p14="http://schemas.microsoft.com/office/powerpoint/2010/main" val="1828362596"/>
              </p:ext>
            </p:extLst>
          </p:nvPr>
        </p:nvGraphicFramePr>
        <p:xfrm>
          <a:off x="1134546" y="1103139"/>
          <a:ext cx="9857684" cy="4602483"/>
        </p:xfrm>
        <a:graphic>
          <a:graphicData uri="http://schemas.openxmlformats.org/drawingml/2006/table">
            <a:tbl>
              <a:tblPr firstRow="1" bandRow="1">
                <a:tableStyleId>{5C22544A-7EE6-4342-B048-85BDC9FD1C3A}</a:tableStyleId>
              </a:tblPr>
              <a:tblGrid>
                <a:gridCol w="1124286">
                  <a:extLst>
                    <a:ext uri="{9D8B030D-6E8A-4147-A177-3AD203B41FA5}">
                      <a16:colId xmlns:a16="http://schemas.microsoft.com/office/drawing/2014/main" val="2296138446"/>
                    </a:ext>
                  </a:extLst>
                </a:gridCol>
                <a:gridCol w="1076649">
                  <a:extLst>
                    <a:ext uri="{9D8B030D-6E8A-4147-A177-3AD203B41FA5}">
                      <a16:colId xmlns:a16="http://schemas.microsoft.com/office/drawing/2014/main" val="1160909942"/>
                    </a:ext>
                  </a:extLst>
                </a:gridCol>
                <a:gridCol w="1074971">
                  <a:extLst>
                    <a:ext uri="{9D8B030D-6E8A-4147-A177-3AD203B41FA5}">
                      <a16:colId xmlns:a16="http://schemas.microsoft.com/office/drawing/2014/main" val="1161806901"/>
                    </a:ext>
                  </a:extLst>
                </a:gridCol>
                <a:gridCol w="543521">
                  <a:extLst>
                    <a:ext uri="{9D8B030D-6E8A-4147-A177-3AD203B41FA5}">
                      <a16:colId xmlns:a16="http://schemas.microsoft.com/office/drawing/2014/main" val="2079157534"/>
                    </a:ext>
                  </a:extLst>
                </a:gridCol>
                <a:gridCol w="578728">
                  <a:extLst>
                    <a:ext uri="{9D8B030D-6E8A-4147-A177-3AD203B41FA5}">
                      <a16:colId xmlns:a16="http://schemas.microsoft.com/office/drawing/2014/main" val="1639786486"/>
                    </a:ext>
                  </a:extLst>
                </a:gridCol>
                <a:gridCol w="543521">
                  <a:extLst>
                    <a:ext uri="{9D8B030D-6E8A-4147-A177-3AD203B41FA5}">
                      <a16:colId xmlns:a16="http://schemas.microsoft.com/office/drawing/2014/main" val="1166137824"/>
                    </a:ext>
                  </a:extLst>
                </a:gridCol>
                <a:gridCol w="587692">
                  <a:extLst>
                    <a:ext uri="{9D8B030D-6E8A-4147-A177-3AD203B41FA5}">
                      <a16:colId xmlns:a16="http://schemas.microsoft.com/office/drawing/2014/main" val="574055812"/>
                    </a:ext>
                  </a:extLst>
                </a:gridCol>
                <a:gridCol w="620641">
                  <a:extLst>
                    <a:ext uri="{9D8B030D-6E8A-4147-A177-3AD203B41FA5}">
                      <a16:colId xmlns:a16="http://schemas.microsoft.com/office/drawing/2014/main" val="2656465925"/>
                    </a:ext>
                  </a:extLst>
                </a:gridCol>
                <a:gridCol w="587692">
                  <a:extLst>
                    <a:ext uri="{9D8B030D-6E8A-4147-A177-3AD203B41FA5}">
                      <a16:colId xmlns:a16="http://schemas.microsoft.com/office/drawing/2014/main" val="2174253191"/>
                    </a:ext>
                  </a:extLst>
                </a:gridCol>
                <a:gridCol w="587692">
                  <a:extLst>
                    <a:ext uri="{9D8B030D-6E8A-4147-A177-3AD203B41FA5}">
                      <a16:colId xmlns:a16="http://schemas.microsoft.com/office/drawing/2014/main" val="3154925643"/>
                    </a:ext>
                  </a:extLst>
                </a:gridCol>
                <a:gridCol w="587692">
                  <a:extLst>
                    <a:ext uri="{9D8B030D-6E8A-4147-A177-3AD203B41FA5}">
                      <a16:colId xmlns:a16="http://schemas.microsoft.com/office/drawing/2014/main" val="259410420"/>
                    </a:ext>
                  </a:extLst>
                </a:gridCol>
                <a:gridCol w="414655">
                  <a:extLst>
                    <a:ext uri="{9D8B030D-6E8A-4147-A177-3AD203B41FA5}">
                      <a16:colId xmlns:a16="http://schemas.microsoft.com/office/drawing/2014/main" val="3506325208"/>
                    </a:ext>
                  </a:extLst>
                </a:gridCol>
                <a:gridCol w="414655">
                  <a:extLst>
                    <a:ext uri="{9D8B030D-6E8A-4147-A177-3AD203B41FA5}">
                      <a16:colId xmlns:a16="http://schemas.microsoft.com/office/drawing/2014/main" val="3344334938"/>
                    </a:ext>
                  </a:extLst>
                </a:gridCol>
                <a:gridCol w="414655">
                  <a:extLst>
                    <a:ext uri="{9D8B030D-6E8A-4147-A177-3AD203B41FA5}">
                      <a16:colId xmlns:a16="http://schemas.microsoft.com/office/drawing/2014/main" val="2658061608"/>
                    </a:ext>
                  </a:extLst>
                </a:gridCol>
                <a:gridCol w="700634">
                  <a:extLst>
                    <a:ext uri="{9D8B030D-6E8A-4147-A177-3AD203B41FA5}">
                      <a16:colId xmlns:a16="http://schemas.microsoft.com/office/drawing/2014/main" val="2334889502"/>
                    </a:ext>
                  </a:extLst>
                </a:gridCol>
              </a:tblGrid>
              <a:tr h="387740">
                <a:tc>
                  <a:txBody>
                    <a:bodyPr/>
                    <a:lstStyle/>
                    <a:p>
                      <a:pPr algn="ctr"/>
                      <a:endParaRPr lang="en-US" sz="1000" dirty="0"/>
                    </a:p>
                  </a:txBody>
                  <a:tcPr anchor="ctr">
                    <a:noFill/>
                  </a:tcPr>
                </a:tc>
                <a:tc>
                  <a:txBody>
                    <a:bodyPr/>
                    <a:lstStyle/>
                    <a:p>
                      <a:pPr algn="ctr"/>
                      <a:endParaRPr lang="en-US" sz="1000" dirty="0"/>
                    </a:p>
                  </a:txBody>
                  <a:tcPr anchor="ctr">
                    <a:noFill/>
                  </a:tcPr>
                </a:tc>
                <a:tc>
                  <a:txBody>
                    <a:bodyPr/>
                    <a:lstStyle/>
                    <a:p>
                      <a:pPr algn="ctr"/>
                      <a:r>
                        <a:rPr lang="en-US" sz="1000" dirty="0"/>
                        <a:t>VCE</a:t>
                      </a:r>
                    </a:p>
                  </a:txBody>
                  <a:tcPr anchor="ctr">
                    <a:solidFill>
                      <a:schemeClr val="accent5"/>
                    </a:solidFill>
                  </a:tcPr>
                </a:tc>
                <a:tc gridSpan="12">
                  <a:txBody>
                    <a:bodyPr/>
                    <a:lstStyle/>
                    <a:p>
                      <a:pPr algn="ctr"/>
                      <a:r>
                        <a:rPr lang="en-US" sz="1000" dirty="0"/>
                        <a:t>TUNNEL SIZE OPTIONS</a:t>
                      </a:r>
                    </a:p>
                  </a:txBody>
                  <a:tcPr anchor="ctr">
                    <a:solidFill>
                      <a:schemeClr val="accent5"/>
                    </a:solidFill>
                  </a:tcPr>
                </a:tc>
                <a:tc hMerge="1">
                  <a:txBody>
                    <a:bodyPr/>
                    <a:lstStyle/>
                    <a:p>
                      <a:pPr algn="ctr"/>
                      <a:endParaRPr lang="en-US" sz="1000" dirty="0"/>
                    </a:p>
                  </a:txBody>
                  <a:tcPr anchor="ctr"/>
                </a:tc>
                <a:tc hMerge="1">
                  <a:txBody>
                    <a:bodyPr/>
                    <a:lstStyle/>
                    <a:p>
                      <a:pPr algn="ctr"/>
                      <a:endParaRPr lang="en-US" sz="1000" dirty="0"/>
                    </a:p>
                  </a:txBody>
                  <a:tcPr anchor="ctr"/>
                </a:tc>
                <a:tc hMerge="1">
                  <a:txBody>
                    <a:bodyPr/>
                    <a:lstStyle/>
                    <a:p>
                      <a:pPr algn="ctr"/>
                      <a:endParaRPr lang="en-US" sz="1000" dirty="0"/>
                    </a:p>
                  </a:txBody>
                  <a:tcPr anchor="ctr"/>
                </a:tc>
                <a:tc hMerge="1">
                  <a:txBody>
                    <a:bodyPr/>
                    <a:lstStyle/>
                    <a:p>
                      <a:pPr algn="ctr"/>
                      <a:endParaRPr lang="en-US" sz="1000" dirty="0"/>
                    </a:p>
                  </a:txBody>
                  <a:tcPr anchor="ctr"/>
                </a:tc>
                <a:tc hMerge="1">
                  <a:txBody>
                    <a:bodyPr/>
                    <a:lstStyle/>
                    <a:p>
                      <a:pPr algn="ctr"/>
                      <a:endParaRPr lang="en-US" sz="1000" dirty="0"/>
                    </a:p>
                  </a:txBody>
                  <a:tcPr anchor="ctr"/>
                </a:tc>
                <a:tc hMerge="1">
                  <a:txBody>
                    <a:bodyPr/>
                    <a:lstStyle/>
                    <a:p>
                      <a:pPr algn="ctr"/>
                      <a:endParaRPr lang="en-US" sz="1000" dirty="0"/>
                    </a:p>
                  </a:txBody>
                  <a:tcPr anchor="ctr"/>
                </a:tc>
                <a:tc hMerge="1">
                  <a:txBody>
                    <a:bodyPr/>
                    <a:lstStyle/>
                    <a:p>
                      <a:pPr algn="ctr"/>
                      <a:endParaRPr lang="en-US" sz="1000" dirty="0"/>
                    </a:p>
                  </a:txBody>
                  <a:tcPr anchor="ctr"/>
                </a:tc>
                <a:tc hMerge="1">
                  <a:txBody>
                    <a:bodyPr/>
                    <a:lstStyle/>
                    <a:p>
                      <a:pPr algn="ctr"/>
                      <a:endParaRPr lang="en-US" sz="1000" dirty="0"/>
                    </a:p>
                  </a:txBody>
                  <a:tcPr anchor="ctr"/>
                </a:tc>
                <a:tc hMerge="1">
                  <a:txBody>
                    <a:bodyPr/>
                    <a:lstStyle/>
                    <a:p>
                      <a:pPr algn="ctr"/>
                      <a:endParaRPr lang="en-US" sz="1000" dirty="0"/>
                    </a:p>
                  </a:txBody>
                  <a:tcPr anchor="ctr"/>
                </a:tc>
                <a:tc hMerge="1">
                  <a:txBody>
                    <a:bodyPr/>
                    <a:lstStyle/>
                    <a:p>
                      <a:pPr algn="ctr"/>
                      <a:endParaRPr lang="en-US" sz="1000" dirty="0"/>
                    </a:p>
                  </a:txBody>
                  <a:tcPr anchor="ctr"/>
                </a:tc>
                <a:tc hMerge="1">
                  <a:txBody>
                    <a:bodyPr/>
                    <a:lstStyle/>
                    <a:p>
                      <a:pPr algn="ctr"/>
                      <a:endParaRPr lang="en-US" sz="1000" dirty="0"/>
                    </a:p>
                  </a:txBody>
                  <a:tcPr anchor="ctr"/>
                </a:tc>
                <a:extLst>
                  <a:ext uri="{0D108BD9-81ED-4DB2-BD59-A6C34878D82A}">
                    <a16:rowId xmlns:a16="http://schemas.microsoft.com/office/drawing/2014/main" val="414085132"/>
                  </a:ext>
                </a:extLst>
              </a:tr>
              <a:tr h="387740">
                <a:tc>
                  <a:txBody>
                    <a:bodyPr/>
                    <a:lstStyle/>
                    <a:p>
                      <a:pPr algn="ctr"/>
                      <a:r>
                        <a:rPr lang="en-US" sz="1000" dirty="0">
                          <a:solidFill>
                            <a:schemeClr val="bg1"/>
                          </a:solidFill>
                        </a:rPr>
                        <a:t>Max Throughput</a:t>
                      </a:r>
                    </a:p>
                  </a:txBody>
                  <a:tcPr anchor="ctr">
                    <a:solidFill>
                      <a:schemeClr val="tx2"/>
                    </a:solidFill>
                  </a:tcPr>
                </a:tc>
                <a:tc>
                  <a:txBody>
                    <a:bodyPr/>
                    <a:lstStyle/>
                    <a:p>
                      <a:pPr algn="ctr"/>
                      <a:r>
                        <a:rPr lang="en-US" sz="1000" dirty="0">
                          <a:solidFill>
                            <a:schemeClr val="bg1"/>
                          </a:solidFill>
                        </a:rPr>
                        <a:t>Max Tunnels</a:t>
                      </a:r>
                    </a:p>
                  </a:txBody>
                  <a:tcPr anchor="ctr">
                    <a:solidFill>
                      <a:schemeClr val="tx2"/>
                    </a:solidFill>
                  </a:tcPr>
                </a:tc>
                <a:tc>
                  <a:txBody>
                    <a:bodyPr/>
                    <a:lstStyle/>
                    <a:p>
                      <a:pPr algn="ctr"/>
                      <a:r>
                        <a:rPr lang="en-US" sz="1000" dirty="0">
                          <a:solidFill>
                            <a:schemeClr val="bg1"/>
                          </a:solidFill>
                        </a:rPr>
                        <a:t>Edge/BW</a:t>
                      </a:r>
                    </a:p>
                  </a:txBody>
                  <a:tcPr anchor="ctr">
                    <a:solidFill>
                      <a:schemeClr val="accent3"/>
                    </a:solidFill>
                  </a:tcPr>
                </a:tc>
                <a:tc>
                  <a:txBody>
                    <a:bodyPr/>
                    <a:lstStyle/>
                    <a:p>
                      <a:pPr algn="ctr"/>
                      <a:r>
                        <a:rPr lang="en-US" sz="1000" dirty="0">
                          <a:solidFill>
                            <a:schemeClr val="bg1"/>
                          </a:solidFill>
                        </a:rPr>
                        <a:t>10 M</a:t>
                      </a:r>
                    </a:p>
                  </a:txBody>
                  <a:tcPr anchor="ctr">
                    <a:solidFill>
                      <a:schemeClr val="accent3"/>
                    </a:solidFill>
                  </a:tcPr>
                </a:tc>
                <a:tc>
                  <a:txBody>
                    <a:bodyPr/>
                    <a:lstStyle/>
                    <a:p>
                      <a:pPr algn="ctr"/>
                      <a:r>
                        <a:rPr lang="en-US" sz="1000" dirty="0">
                          <a:solidFill>
                            <a:schemeClr val="bg1"/>
                          </a:solidFill>
                        </a:rPr>
                        <a:t>30 M </a:t>
                      </a:r>
                    </a:p>
                  </a:txBody>
                  <a:tcPr anchor="ctr">
                    <a:solidFill>
                      <a:schemeClr val="accent3"/>
                    </a:solidFill>
                  </a:tcPr>
                </a:tc>
                <a:tc>
                  <a:txBody>
                    <a:bodyPr/>
                    <a:lstStyle/>
                    <a:p>
                      <a:pPr algn="ctr"/>
                      <a:r>
                        <a:rPr lang="en-US" sz="1000" dirty="0">
                          <a:solidFill>
                            <a:schemeClr val="bg1"/>
                          </a:solidFill>
                        </a:rPr>
                        <a:t>50 M</a:t>
                      </a:r>
                    </a:p>
                  </a:txBody>
                  <a:tcPr anchor="ctr">
                    <a:solidFill>
                      <a:schemeClr val="accent3"/>
                    </a:solidFill>
                  </a:tcPr>
                </a:tc>
                <a:tc>
                  <a:txBody>
                    <a:bodyPr/>
                    <a:lstStyle/>
                    <a:p>
                      <a:pPr algn="ctr"/>
                      <a:r>
                        <a:rPr lang="en-US" sz="1000" dirty="0">
                          <a:solidFill>
                            <a:schemeClr val="bg1"/>
                          </a:solidFill>
                        </a:rPr>
                        <a:t>100 M</a:t>
                      </a:r>
                    </a:p>
                  </a:txBody>
                  <a:tcPr anchor="ctr">
                    <a:solidFill>
                      <a:schemeClr val="accent3"/>
                    </a:solidFill>
                  </a:tcPr>
                </a:tc>
                <a:tc>
                  <a:txBody>
                    <a:bodyPr/>
                    <a:lstStyle/>
                    <a:p>
                      <a:pPr algn="ctr"/>
                      <a:r>
                        <a:rPr lang="en-US" sz="1000" dirty="0">
                          <a:solidFill>
                            <a:schemeClr val="bg1"/>
                          </a:solidFill>
                        </a:rPr>
                        <a:t>200 M</a:t>
                      </a:r>
                    </a:p>
                  </a:txBody>
                  <a:tcPr anchor="ctr">
                    <a:solidFill>
                      <a:schemeClr val="accent3"/>
                    </a:solidFill>
                  </a:tcPr>
                </a:tc>
                <a:tc>
                  <a:txBody>
                    <a:bodyPr/>
                    <a:lstStyle/>
                    <a:p>
                      <a:pPr algn="ctr"/>
                      <a:r>
                        <a:rPr lang="en-US" sz="1000" dirty="0">
                          <a:solidFill>
                            <a:schemeClr val="bg1"/>
                          </a:solidFill>
                        </a:rPr>
                        <a:t>350 M</a:t>
                      </a:r>
                    </a:p>
                  </a:txBody>
                  <a:tcPr anchor="ctr">
                    <a:solidFill>
                      <a:schemeClr val="accent3"/>
                    </a:solidFill>
                  </a:tcPr>
                </a:tc>
                <a:tc>
                  <a:txBody>
                    <a:bodyPr/>
                    <a:lstStyle/>
                    <a:p>
                      <a:pPr algn="ctr"/>
                      <a:r>
                        <a:rPr lang="en-US" sz="1000" dirty="0">
                          <a:solidFill>
                            <a:schemeClr val="bg1"/>
                          </a:solidFill>
                        </a:rPr>
                        <a:t>500 M</a:t>
                      </a:r>
                    </a:p>
                  </a:txBody>
                  <a:tcPr anchor="ctr">
                    <a:solidFill>
                      <a:schemeClr val="accent3"/>
                    </a:solidFill>
                  </a:tcPr>
                </a:tc>
                <a:tc>
                  <a:txBody>
                    <a:bodyPr/>
                    <a:lstStyle/>
                    <a:p>
                      <a:pPr algn="ctr"/>
                      <a:r>
                        <a:rPr lang="en-US" sz="1000" dirty="0">
                          <a:solidFill>
                            <a:schemeClr val="bg1"/>
                          </a:solidFill>
                        </a:rPr>
                        <a:t>750 M</a:t>
                      </a:r>
                    </a:p>
                  </a:txBody>
                  <a:tcPr anchor="ctr">
                    <a:solidFill>
                      <a:schemeClr val="accent3"/>
                    </a:solidFill>
                  </a:tcPr>
                </a:tc>
                <a:tc>
                  <a:txBody>
                    <a:bodyPr/>
                    <a:lstStyle/>
                    <a:p>
                      <a:pPr algn="ctr"/>
                      <a:r>
                        <a:rPr lang="en-US" sz="1000" dirty="0">
                          <a:solidFill>
                            <a:schemeClr val="bg1"/>
                          </a:solidFill>
                        </a:rPr>
                        <a:t>1 G</a:t>
                      </a:r>
                    </a:p>
                  </a:txBody>
                  <a:tcPr anchor="ctr">
                    <a:solidFill>
                      <a:schemeClr val="accent3"/>
                    </a:solidFill>
                  </a:tcPr>
                </a:tc>
                <a:tc>
                  <a:txBody>
                    <a:bodyPr/>
                    <a:lstStyle/>
                    <a:p>
                      <a:pPr algn="ctr"/>
                      <a:r>
                        <a:rPr lang="en-US" sz="1000" dirty="0">
                          <a:solidFill>
                            <a:schemeClr val="bg1"/>
                          </a:solidFill>
                        </a:rPr>
                        <a:t>2 G</a:t>
                      </a:r>
                    </a:p>
                  </a:txBody>
                  <a:tcPr anchor="ctr">
                    <a:solidFill>
                      <a:schemeClr val="accent3"/>
                    </a:solidFill>
                  </a:tcPr>
                </a:tc>
                <a:tc>
                  <a:txBody>
                    <a:bodyPr/>
                    <a:lstStyle/>
                    <a:p>
                      <a:pPr algn="ctr"/>
                      <a:r>
                        <a:rPr lang="en-US" sz="1000" dirty="0">
                          <a:solidFill>
                            <a:schemeClr val="bg1"/>
                          </a:solidFill>
                        </a:rPr>
                        <a:t>5 G</a:t>
                      </a:r>
                    </a:p>
                  </a:txBody>
                  <a:tcPr anchor="ctr">
                    <a:solidFill>
                      <a:schemeClr val="accent3"/>
                    </a:solidFill>
                  </a:tcPr>
                </a:tc>
                <a:tc>
                  <a:txBody>
                    <a:bodyPr/>
                    <a:lstStyle/>
                    <a:p>
                      <a:pPr algn="ctr"/>
                      <a:r>
                        <a:rPr lang="en-US" sz="1000" dirty="0">
                          <a:solidFill>
                            <a:schemeClr val="bg1"/>
                          </a:solidFill>
                        </a:rPr>
                        <a:t>10 G</a:t>
                      </a:r>
                    </a:p>
                  </a:txBody>
                  <a:tcPr anchor="ctr">
                    <a:solidFill>
                      <a:schemeClr val="accent3"/>
                    </a:solidFill>
                  </a:tcPr>
                </a:tc>
                <a:extLst>
                  <a:ext uri="{0D108BD9-81ED-4DB2-BD59-A6C34878D82A}">
                    <a16:rowId xmlns:a16="http://schemas.microsoft.com/office/drawing/2014/main" val="3943465402"/>
                  </a:ext>
                </a:extLst>
              </a:tr>
              <a:tr h="293731">
                <a:tc>
                  <a:txBody>
                    <a:bodyPr/>
                    <a:lstStyle/>
                    <a:p>
                      <a:pPr algn="ctr"/>
                      <a:r>
                        <a:rPr lang="en-US" sz="1000" dirty="0">
                          <a:latin typeface="+mj-lt"/>
                        </a:rPr>
                        <a:t>100 Mbps</a:t>
                      </a:r>
                    </a:p>
                  </a:txBody>
                  <a:tcPr anchor="ctr"/>
                </a:tc>
                <a:tc>
                  <a:txBody>
                    <a:bodyPr/>
                    <a:lstStyle/>
                    <a:p>
                      <a:pPr algn="ctr"/>
                      <a:r>
                        <a:rPr lang="en-US" sz="1000" dirty="0">
                          <a:latin typeface="+mj-lt"/>
                        </a:rPr>
                        <a:t>25</a:t>
                      </a:r>
                    </a:p>
                  </a:txBody>
                  <a:tcPr anchor="ctr"/>
                </a:tc>
                <a:tc>
                  <a:txBody>
                    <a:bodyPr/>
                    <a:lstStyle/>
                    <a:p>
                      <a:pPr algn="ctr"/>
                      <a:r>
                        <a:rPr lang="en-US" sz="1000" dirty="0"/>
                        <a:t>Edge 510</a:t>
                      </a:r>
                    </a:p>
                  </a:txBody>
                  <a:tcPr anchor="ctr"/>
                </a:tc>
                <a:tc>
                  <a:txBody>
                    <a:bodyPr/>
                    <a:lstStyle/>
                    <a:p>
                      <a:pPr algn="ctr"/>
                      <a:r>
                        <a:rPr lang="en-US" sz="1000" dirty="0"/>
                        <a:t>*</a:t>
                      </a:r>
                    </a:p>
                  </a:txBody>
                  <a:tcPr anchor="ctr"/>
                </a:tc>
                <a:tc>
                  <a:txBody>
                    <a:bodyPr/>
                    <a:lstStyle/>
                    <a:p>
                      <a:pPr algn="ctr"/>
                      <a:r>
                        <a:rPr lang="en-US" sz="1000" dirty="0"/>
                        <a:t>*</a:t>
                      </a:r>
                    </a:p>
                  </a:txBody>
                  <a:tcPr anchor="ctr"/>
                </a:tc>
                <a:tc>
                  <a:txBody>
                    <a:bodyPr/>
                    <a:lstStyle/>
                    <a:p>
                      <a:pPr algn="ctr"/>
                      <a:r>
                        <a:rPr lang="en-US" sz="1000" dirty="0"/>
                        <a:t>*</a:t>
                      </a:r>
                    </a:p>
                  </a:txBody>
                  <a:tcPr anchor="ctr"/>
                </a:tc>
                <a:tc>
                  <a:txBody>
                    <a:bodyPr/>
                    <a:lstStyle/>
                    <a:p>
                      <a:pPr algn="ctr"/>
                      <a:r>
                        <a:rPr lang="en-US" sz="1000" dirty="0"/>
                        <a:t>*</a:t>
                      </a:r>
                    </a:p>
                  </a:txBody>
                  <a:tcPr anchor="ctr"/>
                </a:tc>
                <a:tc>
                  <a:txBody>
                    <a:bodyPr/>
                    <a:lstStyle/>
                    <a:p>
                      <a:pPr algn="ctr"/>
                      <a:r>
                        <a:rPr lang="en-US" sz="1000" dirty="0"/>
                        <a:t>*</a:t>
                      </a:r>
                    </a:p>
                  </a:txBody>
                  <a:tcPr anchor="ctr"/>
                </a:tc>
                <a:tc>
                  <a:txBody>
                    <a:bodyPr/>
                    <a:lstStyle/>
                    <a:p>
                      <a:pPr algn="ctr"/>
                      <a:endParaRPr lang="en-US" sz="100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extLst>
                  <a:ext uri="{0D108BD9-81ED-4DB2-BD59-A6C34878D82A}">
                    <a16:rowId xmlns:a16="http://schemas.microsoft.com/office/drawing/2014/main" val="1634974371"/>
                  </a:ext>
                </a:extLst>
              </a:tr>
              <a:tr h="2937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mj-lt"/>
                        </a:rPr>
                        <a:t>100 Mbps</a:t>
                      </a:r>
                    </a:p>
                  </a:txBody>
                  <a:tcPr anchor="ctr"/>
                </a:tc>
                <a:tc>
                  <a:txBody>
                    <a:bodyPr/>
                    <a:lstStyle/>
                    <a:p>
                      <a:pPr algn="ctr"/>
                      <a:r>
                        <a:rPr lang="en-US" sz="1000" dirty="0">
                          <a:latin typeface="+mj-lt"/>
                        </a:rPr>
                        <a:t>25</a:t>
                      </a:r>
                    </a:p>
                  </a:txBody>
                  <a:tcPr anchor="ctr"/>
                </a:tc>
                <a:tc>
                  <a:txBody>
                    <a:bodyPr/>
                    <a:lstStyle/>
                    <a:p>
                      <a:pPr algn="ctr"/>
                      <a:r>
                        <a:rPr lang="en-US" sz="1000" dirty="0"/>
                        <a:t>Edge 510-LTE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algn="ctr"/>
                      <a:endParaRPr lang="en-US" sz="100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extLst>
                  <a:ext uri="{0D108BD9-81ED-4DB2-BD59-A6C34878D82A}">
                    <a16:rowId xmlns:a16="http://schemas.microsoft.com/office/drawing/2014/main" val="1585023801"/>
                  </a:ext>
                </a:extLst>
              </a:tr>
              <a:tr h="2937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mj-lt"/>
                        </a:rPr>
                        <a:t>100 Mbps</a:t>
                      </a:r>
                    </a:p>
                  </a:txBody>
                  <a:tcPr anchor="ctr"/>
                </a:tc>
                <a:tc>
                  <a:txBody>
                    <a:bodyPr/>
                    <a:lstStyle/>
                    <a:p>
                      <a:pPr algn="ctr"/>
                      <a:r>
                        <a:rPr lang="en-US" sz="1000" dirty="0">
                          <a:latin typeface="+mj-lt"/>
                        </a:rPr>
                        <a:t>50</a:t>
                      </a:r>
                    </a:p>
                  </a:txBody>
                  <a:tcPr anchor="ctr"/>
                </a:tc>
                <a:tc>
                  <a:txBody>
                    <a:bodyPr/>
                    <a:lstStyle/>
                    <a:p>
                      <a:pPr algn="ctr"/>
                      <a:r>
                        <a:rPr lang="en-US" sz="1000" dirty="0"/>
                        <a:t>Edge 520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algn="ctr"/>
                      <a:endParaRPr lang="en-US" sz="100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extLst>
                  <a:ext uri="{0D108BD9-81ED-4DB2-BD59-A6C34878D82A}">
                    <a16:rowId xmlns:a16="http://schemas.microsoft.com/office/drawing/2014/main" val="351119658"/>
                  </a:ext>
                </a:extLst>
              </a:tr>
              <a:tr h="2937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latin typeface="+mj-lt"/>
                        </a:rPr>
                        <a:t>200 Mbps</a:t>
                      </a:r>
                    </a:p>
                  </a:txBody>
                  <a:tcPr anchor="ctr"/>
                </a:tc>
                <a:tc>
                  <a:txBody>
                    <a:bodyPr/>
                    <a:lstStyle/>
                    <a:p>
                      <a:pPr algn="ctr"/>
                      <a:r>
                        <a:rPr lang="en-US" sz="1000" dirty="0">
                          <a:latin typeface="+mj-lt"/>
                        </a:rPr>
                        <a:t>50</a:t>
                      </a:r>
                    </a:p>
                  </a:txBody>
                  <a:tcPr anchor="ctr"/>
                </a:tc>
                <a:tc>
                  <a:txBody>
                    <a:bodyPr/>
                    <a:lstStyle/>
                    <a:p>
                      <a:pPr algn="ctr"/>
                      <a:r>
                        <a:rPr lang="en-US" sz="1000" dirty="0"/>
                        <a:t>Edge 520v</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p>
                  </a:txBody>
                  <a:tcPr anchor="ctr"/>
                </a:tc>
                <a:tc>
                  <a:txBody>
                    <a:bodyPr/>
                    <a:lstStyle/>
                    <a:p>
                      <a:pPr algn="ctr"/>
                      <a:endParaRPr lang="en-US" sz="100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extLst>
                  <a:ext uri="{0D108BD9-81ED-4DB2-BD59-A6C34878D82A}">
                    <a16:rowId xmlns:a16="http://schemas.microsoft.com/office/drawing/2014/main" val="1194708768"/>
                  </a:ext>
                </a:extLst>
              </a:tr>
              <a:tr h="293731">
                <a:tc>
                  <a:txBody>
                    <a:bodyPr/>
                    <a:lstStyle/>
                    <a:p>
                      <a:pPr algn="ctr"/>
                      <a:r>
                        <a:rPr lang="en-US" sz="1000" dirty="0">
                          <a:latin typeface="+mj-lt"/>
                        </a:rPr>
                        <a:t>500 Mbps</a:t>
                      </a:r>
                    </a:p>
                  </a:txBody>
                  <a:tcPr anchor="ctr"/>
                </a:tc>
                <a:tc>
                  <a:txBody>
                    <a:bodyPr/>
                    <a:lstStyle/>
                    <a:p>
                      <a:pPr algn="ctr"/>
                      <a:r>
                        <a:rPr lang="en-US" sz="1000" dirty="0">
                          <a:latin typeface="+mj-lt"/>
                        </a:rPr>
                        <a:t>100</a:t>
                      </a:r>
                    </a:p>
                  </a:txBody>
                  <a:tcPr anchor="ctr"/>
                </a:tc>
                <a:tc>
                  <a:txBody>
                    <a:bodyPr/>
                    <a:lstStyle/>
                    <a:p>
                      <a:pPr algn="ctr"/>
                      <a:r>
                        <a:rPr lang="en-US" sz="1000" dirty="0"/>
                        <a:t>Edge 540</a:t>
                      </a:r>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r>
                        <a:rPr lang="en-US" sz="1000" dirty="0"/>
                        <a:t>*</a:t>
                      </a:r>
                    </a:p>
                  </a:txBody>
                  <a:tcPr anchor="ctr"/>
                </a:tc>
                <a:tc>
                  <a:txBody>
                    <a:bodyPr/>
                    <a:lstStyle/>
                    <a:p>
                      <a:pPr algn="ctr"/>
                      <a:r>
                        <a:rPr lang="en-US" sz="1000" dirty="0"/>
                        <a:t>*</a:t>
                      </a:r>
                    </a:p>
                  </a:txBody>
                  <a:tcPr anchor="ctr"/>
                </a:tc>
                <a:tc>
                  <a:txBody>
                    <a:bodyPr/>
                    <a:lstStyle/>
                    <a:p>
                      <a:pPr algn="ctr"/>
                      <a:r>
                        <a:rPr lang="en-US" sz="1000" dirty="0"/>
                        <a:t>*</a:t>
                      </a:r>
                    </a:p>
                  </a:txBody>
                  <a:tcPr anchor="ctr"/>
                </a:tc>
                <a:tc>
                  <a:txBody>
                    <a:bodyPr/>
                    <a:lstStyle/>
                    <a:p>
                      <a:pPr algn="ct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algn="ctr"/>
                      <a:r>
                        <a:rPr lang="en-US" sz="1000" dirty="0"/>
                        <a:t>*</a:t>
                      </a:r>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extLst>
                  <a:ext uri="{0D108BD9-81ED-4DB2-BD59-A6C34878D82A}">
                    <a16:rowId xmlns:a16="http://schemas.microsoft.com/office/drawing/2014/main" val="3111592258"/>
                  </a:ext>
                </a:extLst>
              </a:tr>
              <a:tr h="293731">
                <a:tc>
                  <a:txBody>
                    <a:bodyPr/>
                    <a:lstStyle/>
                    <a:p>
                      <a:pPr algn="ctr"/>
                      <a:r>
                        <a:rPr lang="en-US" sz="1000" dirty="0">
                          <a:latin typeface="+mj-lt"/>
                        </a:rPr>
                        <a:t>200 Mbps</a:t>
                      </a:r>
                    </a:p>
                  </a:txBody>
                  <a:tcPr anchor="ctr"/>
                </a:tc>
                <a:tc>
                  <a:txBody>
                    <a:bodyPr/>
                    <a:lstStyle/>
                    <a:p>
                      <a:pPr algn="ctr"/>
                      <a:r>
                        <a:rPr lang="en-US" sz="1000" dirty="0">
                          <a:latin typeface="+mj-lt"/>
                        </a:rPr>
                        <a:t>50</a:t>
                      </a:r>
                    </a:p>
                  </a:txBody>
                  <a:tcPr anchor="ctr"/>
                </a:tc>
                <a:tc>
                  <a:txBody>
                    <a:bodyPr/>
                    <a:lstStyle/>
                    <a:p>
                      <a:pPr algn="ctr"/>
                      <a:r>
                        <a:rPr lang="en-US" sz="1000" dirty="0"/>
                        <a:t>Edge 610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extLst>
                  <a:ext uri="{0D108BD9-81ED-4DB2-BD59-A6C34878D82A}">
                    <a16:rowId xmlns:a16="http://schemas.microsoft.com/office/drawing/2014/main" val="2126655349"/>
                  </a:ext>
                </a:extLst>
              </a:tr>
              <a:tr h="293731">
                <a:tc>
                  <a:txBody>
                    <a:bodyPr/>
                    <a:lstStyle/>
                    <a:p>
                      <a:pPr algn="ctr"/>
                      <a:r>
                        <a:rPr lang="en-US" sz="1000" dirty="0">
                          <a:latin typeface="+mj-lt"/>
                        </a:rPr>
                        <a:t>750 Mbps</a:t>
                      </a:r>
                    </a:p>
                  </a:txBody>
                  <a:tcPr anchor="ctr"/>
                </a:tc>
                <a:tc>
                  <a:txBody>
                    <a:bodyPr/>
                    <a:lstStyle/>
                    <a:p>
                      <a:pPr algn="ctr"/>
                      <a:r>
                        <a:rPr lang="en-US" sz="1000" dirty="0">
                          <a:latin typeface="+mj-lt"/>
                        </a:rPr>
                        <a:t>100</a:t>
                      </a:r>
                    </a:p>
                  </a:txBody>
                  <a:tcPr anchor="ctr"/>
                </a:tc>
                <a:tc>
                  <a:txBody>
                    <a:bodyPr/>
                    <a:lstStyle/>
                    <a:p>
                      <a:pPr algn="ctr"/>
                      <a:r>
                        <a:rPr lang="en-US" sz="1000" dirty="0"/>
                        <a:t>Edge 620</a:t>
                      </a:r>
                    </a:p>
                  </a:txBody>
                  <a:tcPr anchor="ctr"/>
                </a:tc>
                <a:tc>
                  <a:txBody>
                    <a:bodyPr/>
                    <a:lstStyle/>
                    <a:p>
                      <a:pPr algn="ctr"/>
                      <a:endParaRPr lang="en-US" sz="1000" dirty="0"/>
                    </a:p>
                  </a:txBody>
                  <a:tcPr anchor="ctr"/>
                </a:tc>
                <a:tc>
                  <a:txBody>
                    <a:bodyPr/>
                    <a:lstStyle/>
                    <a:p>
                      <a:pPr algn="ctr"/>
                      <a:endParaRPr lang="en-US" sz="1000"/>
                    </a:p>
                  </a:txBody>
                  <a:tcPr anchor="ctr"/>
                </a:tc>
                <a:tc>
                  <a:txBody>
                    <a:bodyPr/>
                    <a:lstStyle/>
                    <a:p>
                      <a:pPr algn="ct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p>
                  </a:txBody>
                  <a:tcPr anchor="ctr"/>
                </a:tc>
                <a:tc>
                  <a:txBody>
                    <a:bodyPr/>
                    <a:lstStyle/>
                    <a:p>
                      <a:pPr algn="ctr"/>
                      <a:endParaRPr lang="en-US" sz="1000" dirty="0"/>
                    </a:p>
                  </a:txBody>
                  <a:tcPr anchor="ctr"/>
                </a:tc>
                <a:tc>
                  <a:txBody>
                    <a:bodyPr/>
                    <a:lstStyle/>
                    <a:p>
                      <a:pPr algn="ctr"/>
                      <a:endParaRPr lang="en-US" sz="1000" dirty="0"/>
                    </a:p>
                  </a:txBody>
                  <a:tcPr anchor="ctr"/>
                </a:tc>
                <a:extLst>
                  <a:ext uri="{0D108BD9-81ED-4DB2-BD59-A6C34878D82A}">
                    <a16:rowId xmlns:a16="http://schemas.microsoft.com/office/drawing/2014/main" val="3515125203"/>
                  </a:ext>
                </a:extLst>
              </a:tr>
              <a:tr h="293731">
                <a:tc>
                  <a:txBody>
                    <a:bodyPr/>
                    <a:lstStyle/>
                    <a:p>
                      <a:pPr algn="ctr"/>
                      <a:r>
                        <a:rPr lang="en-US" sz="1000" dirty="0">
                          <a:latin typeface="+mj-lt"/>
                        </a:rPr>
                        <a:t>1 Gbps</a:t>
                      </a:r>
                    </a:p>
                  </a:txBody>
                  <a:tcPr anchor="ctr"/>
                </a:tc>
                <a:tc>
                  <a:txBody>
                    <a:bodyPr/>
                    <a:lstStyle/>
                    <a:p>
                      <a:pPr algn="ctr"/>
                      <a:r>
                        <a:rPr lang="en-US" sz="1000" dirty="0">
                          <a:latin typeface="+mj-lt"/>
                        </a:rPr>
                        <a:t>400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Edge 640</a:t>
                      </a:r>
                    </a:p>
                  </a:txBody>
                  <a:tcPr anchor="ctr"/>
                </a:tc>
                <a:tc>
                  <a:txBody>
                    <a:bodyPr/>
                    <a:lstStyle/>
                    <a:p>
                      <a:pPr algn="ctr"/>
                      <a:endParaRPr lang="en-US" sz="1000" dirty="0"/>
                    </a:p>
                  </a:txBody>
                  <a:tcPr anchor="ctr"/>
                </a:tc>
                <a:tc>
                  <a:txBody>
                    <a:bodyPr/>
                    <a:lstStyle/>
                    <a:p>
                      <a:pPr algn="ctr"/>
                      <a:endParaRPr lang="en-US" sz="1000"/>
                    </a:p>
                  </a:txBody>
                  <a:tcPr anchor="ctr"/>
                </a:tc>
                <a:tc>
                  <a:txBody>
                    <a:bodyPr/>
                    <a:lstStyle/>
                    <a:p>
                      <a:pPr algn="ct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algn="ctr"/>
                      <a:endParaRPr lang="en-US" sz="1000" dirty="0"/>
                    </a:p>
                  </a:txBody>
                  <a:tcPr anchor="ctr"/>
                </a:tc>
                <a:tc>
                  <a:txBody>
                    <a:bodyPr/>
                    <a:lstStyle/>
                    <a:p>
                      <a:pPr algn="ctr"/>
                      <a:endParaRPr lang="en-US" sz="1000" dirty="0"/>
                    </a:p>
                  </a:txBody>
                  <a:tcPr anchor="ctr"/>
                </a:tc>
                <a:extLst>
                  <a:ext uri="{0D108BD9-81ED-4DB2-BD59-A6C34878D82A}">
                    <a16:rowId xmlns:a16="http://schemas.microsoft.com/office/drawing/2014/main" val="729011404"/>
                  </a:ext>
                </a:extLst>
              </a:tr>
              <a:tr h="293731">
                <a:tc>
                  <a:txBody>
                    <a:bodyPr/>
                    <a:lstStyle/>
                    <a:p>
                      <a:pPr algn="ctr"/>
                      <a:r>
                        <a:rPr lang="en-US" sz="1000" dirty="0">
                          <a:latin typeface="+mj-lt"/>
                        </a:rPr>
                        <a:t>2 Gbps</a:t>
                      </a:r>
                    </a:p>
                  </a:txBody>
                  <a:tcPr anchor="ctr"/>
                </a:tc>
                <a:tc>
                  <a:txBody>
                    <a:bodyPr/>
                    <a:lstStyle/>
                    <a:p>
                      <a:pPr algn="ctr"/>
                      <a:r>
                        <a:rPr lang="en-US" sz="1000" dirty="0">
                          <a:latin typeface="+mj-lt"/>
                        </a:rPr>
                        <a:t>800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Edge 680</a:t>
                      </a:r>
                    </a:p>
                  </a:txBody>
                  <a:tcPr anchor="ctr"/>
                </a:tc>
                <a:tc>
                  <a:txBody>
                    <a:bodyPr/>
                    <a:lstStyle/>
                    <a:p>
                      <a:pPr algn="ctr"/>
                      <a:endParaRPr lang="en-US" sz="1000" dirty="0"/>
                    </a:p>
                  </a:txBody>
                  <a:tcPr anchor="ctr"/>
                </a:tc>
                <a:tc>
                  <a:txBody>
                    <a:bodyPr/>
                    <a:lstStyle/>
                    <a:p>
                      <a:pPr algn="ctr"/>
                      <a:endParaRPr lang="en-US" sz="1000"/>
                    </a:p>
                  </a:txBody>
                  <a:tcPr anchor="ctr"/>
                </a:tc>
                <a:tc>
                  <a:txBody>
                    <a:bodyPr/>
                    <a:lstStyle/>
                    <a:p>
                      <a:pPr algn="ctr"/>
                      <a:endParaRPr lang="en-US" sz="1000" dirty="0"/>
                    </a:p>
                  </a:txBody>
                  <a:tcPr anchor="ctr"/>
                </a:tc>
                <a:tc>
                  <a:txBody>
                    <a:bodyPr/>
                    <a:lstStyle/>
                    <a:p>
                      <a:pPr algn="ctr"/>
                      <a:r>
                        <a:rPr lang="en-US" sz="1000" dirty="0"/>
                        <a:t>*</a:t>
                      </a:r>
                    </a:p>
                  </a:txBody>
                  <a:tcPr anchor="ctr"/>
                </a:tc>
                <a:tc>
                  <a:txBody>
                    <a:bodyPr/>
                    <a:lstStyle/>
                    <a:p>
                      <a:pPr algn="ctr"/>
                      <a:r>
                        <a:rPr lang="en-US" sz="1000" dirty="0"/>
                        <a:t>*</a:t>
                      </a:r>
                    </a:p>
                  </a:txBody>
                  <a:tcPr anchor="ctr"/>
                </a:tc>
                <a:tc>
                  <a:txBody>
                    <a:bodyPr/>
                    <a:lstStyle/>
                    <a:p>
                      <a:pPr algn="ctr"/>
                      <a:r>
                        <a:rPr lang="en-US" sz="1000" dirty="0"/>
                        <a:t>*</a:t>
                      </a:r>
                    </a:p>
                  </a:txBody>
                  <a:tcPr anchor="ctr"/>
                </a:tc>
                <a:tc>
                  <a:txBody>
                    <a:bodyPr/>
                    <a:lstStyle/>
                    <a:p>
                      <a:pPr algn="ctr"/>
                      <a:r>
                        <a:rPr lang="en-US" sz="1000" dirty="0"/>
                        <a:t>*</a:t>
                      </a:r>
                    </a:p>
                  </a:txBody>
                  <a:tcPr anchor="ctr"/>
                </a:tc>
                <a:tc>
                  <a:txBody>
                    <a:bodyPr/>
                    <a:lstStyle/>
                    <a:p>
                      <a:pPr algn="ctr"/>
                      <a:r>
                        <a:rPr lang="en-US" sz="1000" dirty="0"/>
                        <a:t>*</a:t>
                      </a:r>
                    </a:p>
                  </a:txBody>
                  <a:tcPr anchor="ctr"/>
                </a:tc>
                <a:tc>
                  <a:txBody>
                    <a:bodyPr/>
                    <a:lstStyle/>
                    <a:p>
                      <a:pPr algn="ctr"/>
                      <a:r>
                        <a:rPr lang="en-US" sz="1000" dirty="0"/>
                        <a:t>*</a:t>
                      </a:r>
                    </a:p>
                  </a:txBody>
                  <a:tcPr anchor="ctr"/>
                </a:tc>
                <a:tc>
                  <a:txBody>
                    <a:bodyPr/>
                    <a:lstStyle/>
                    <a:p>
                      <a:pPr algn="ctr"/>
                      <a:r>
                        <a:rPr lang="en-US" sz="1000" dirty="0"/>
                        <a:t>*</a:t>
                      </a:r>
                    </a:p>
                  </a:txBody>
                  <a:tcPr anchor="ctr"/>
                </a:tc>
                <a:tc>
                  <a:txBody>
                    <a:bodyPr/>
                    <a:lstStyle/>
                    <a:p>
                      <a:pPr algn="ctr"/>
                      <a:r>
                        <a:rPr lang="en-US" sz="1000" dirty="0"/>
                        <a:t>*</a:t>
                      </a:r>
                    </a:p>
                  </a:txBody>
                  <a:tcPr anchor="ctr"/>
                </a:tc>
                <a:tc>
                  <a:txBody>
                    <a:bodyPr/>
                    <a:lstStyle/>
                    <a:p>
                      <a:pPr algn="ctr"/>
                      <a:endParaRPr lang="en-US" sz="1000" dirty="0"/>
                    </a:p>
                  </a:txBody>
                  <a:tcPr anchor="ctr"/>
                </a:tc>
                <a:extLst>
                  <a:ext uri="{0D108BD9-81ED-4DB2-BD59-A6C34878D82A}">
                    <a16:rowId xmlns:a16="http://schemas.microsoft.com/office/drawing/2014/main" val="3653057470"/>
                  </a:ext>
                </a:extLst>
              </a:tr>
              <a:tr h="293731">
                <a:tc>
                  <a:txBody>
                    <a:bodyPr/>
                    <a:lstStyle/>
                    <a:p>
                      <a:pPr algn="ctr"/>
                      <a:r>
                        <a:rPr lang="en-US" sz="1000" dirty="0">
                          <a:latin typeface="+mj-lt"/>
                        </a:rPr>
                        <a:t>1.5 Gbps</a:t>
                      </a:r>
                    </a:p>
                  </a:txBody>
                  <a:tcPr anchor="ctr"/>
                </a:tc>
                <a:tc>
                  <a:txBody>
                    <a:bodyPr/>
                    <a:lstStyle/>
                    <a:p>
                      <a:pPr algn="ctr"/>
                      <a:r>
                        <a:rPr lang="en-US" sz="1000" dirty="0">
                          <a:latin typeface="+mj-lt"/>
                        </a:rPr>
                        <a:t>400</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Edge 840</a:t>
                      </a:r>
                    </a:p>
                  </a:txBody>
                  <a:tcPr anchor="ctr"/>
                </a:tc>
                <a:tc>
                  <a:txBody>
                    <a:bodyPr/>
                    <a:lstStyle/>
                    <a:p>
                      <a:pPr algn="ctr"/>
                      <a:endParaRPr lang="en-US" sz="1000" dirty="0"/>
                    </a:p>
                  </a:txBody>
                  <a:tcPr anchor="ctr"/>
                </a:tc>
                <a:tc>
                  <a:txBody>
                    <a:bodyPr/>
                    <a:lstStyle/>
                    <a:p>
                      <a:pPr algn="ctr"/>
                      <a:endParaRPr lang="en-US" sz="1000"/>
                    </a:p>
                  </a:txBody>
                  <a:tcPr anchor="ctr"/>
                </a:tc>
                <a:tc>
                  <a:txBody>
                    <a:bodyPr/>
                    <a:lstStyle/>
                    <a:p>
                      <a:pPr algn="ct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algn="ctr"/>
                      <a:endParaRPr lang="en-US" sz="1000" dirty="0"/>
                    </a:p>
                  </a:txBody>
                  <a:tcPr anchor="ctr"/>
                </a:tc>
                <a:tc>
                  <a:txBody>
                    <a:bodyPr/>
                    <a:lstStyle/>
                    <a:p>
                      <a:pPr algn="ctr"/>
                      <a:endParaRPr lang="en-US" sz="1000" dirty="0"/>
                    </a:p>
                  </a:txBody>
                  <a:tcPr anchor="ctr"/>
                </a:tc>
                <a:extLst>
                  <a:ext uri="{0D108BD9-81ED-4DB2-BD59-A6C34878D82A}">
                    <a16:rowId xmlns:a16="http://schemas.microsoft.com/office/drawing/2014/main" val="373031324"/>
                  </a:ext>
                </a:extLst>
              </a:tr>
              <a:tr h="293731">
                <a:tc>
                  <a:txBody>
                    <a:bodyPr/>
                    <a:lstStyle/>
                    <a:p>
                      <a:pPr algn="ctr"/>
                      <a:r>
                        <a:rPr lang="en-US" sz="1000" dirty="0">
                          <a:latin typeface="+mj-lt"/>
                        </a:rPr>
                        <a:t>5 Gbps</a:t>
                      </a:r>
                    </a:p>
                  </a:txBody>
                  <a:tcPr anchor="ctr"/>
                </a:tc>
                <a:tc>
                  <a:txBody>
                    <a:bodyPr/>
                    <a:lstStyle/>
                    <a:p>
                      <a:pPr algn="ctr"/>
                      <a:r>
                        <a:rPr lang="en-US" sz="1000" dirty="0">
                          <a:latin typeface="+mj-lt"/>
                        </a:rPr>
                        <a:t>6000</a:t>
                      </a:r>
                    </a:p>
                  </a:txBody>
                  <a:tcPr anchor="ctr"/>
                </a:tc>
                <a:tc>
                  <a:txBody>
                    <a:bodyPr/>
                    <a:lstStyle/>
                    <a:p>
                      <a:pPr algn="ctr"/>
                      <a:r>
                        <a:rPr lang="en-US" sz="1000" dirty="0"/>
                        <a:t>Edge 2000</a:t>
                      </a:r>
                    </a:p>
                  </a:txBody>
                  <a:tcPr anchor="ctr"/>
                </a:tc>
                <a:tc>
                  <a:txBody>
                    <a:bodyPr/>
                    <a:lstStyle/>
                    <a:p>
                      <a:pPr algn="ctr"/>
                      <a:endParaRPr lang="en-US" sz="1000" dirty="0"/>
                    </a:p>
                  </a:txBody>
                  <a:tcPr anchor="ctr"/>
                </a:tc>
                <a:tc>
                  <a:txBody>
                    <a:bodyPr/>
                    <a:lstStyle/>
                    <a:p>
                      <a:pPr algn="ctr"/>
                      <a:endParaRPr lang="en-US" sz="1000"/>
                    </a:p>
                  </a:txBody>
                  <a:tcPr anchor="ctr"/>
                </a:tc>
                <a:tc>
                  <a:txBody>
                    <a:bodyPr/>
                    <a:lstStyle/>
                    <a:p>
                      <a:pPr algn="ct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algn="ctr"/>
                      <a:r>
                        <a:rPr lang="en-US" sz="1000" dirty="0"/>
                        <a:t>*</a:t>
                      </a:r>
                    </a:p>
                  </a:txBody>
                  <a:tcPr anchor="ctr"/>
                </a:tc>
                <a:tc>
                  <a:txBody>
                    <a:bodyPr/>
                    <a:lstStyle/>
                    <a:p>
                      <a:pPr algn="ctr"/>
                      <a:r>
                        <a:rPr lang="en-US" sz="1000" dirty="0"/>
                        <a:t>*</a:t>
                      </a:r>
                    </a:p>
                  </a:txBody>
                  <a:tcPr anchor="ctr"/>
                </a:tc>
                <a:extLst>
                  <a:ext uri="{0D108BD9-81ED-4DB2-BD59-A6C34878D82A}">
                    <a16:rowId xmlns:a16="http://schemas.microsoft.com/office/drawing/2014/main" val="3598254990"/>
                  </a:ext>
                </a:extLst>
              </a:tr>
              <a:tr h="293731">
                <a:tc>
                  <a:txBody>
                    <a:bodyPr/>
                    <a:lstStyle/>
                    <a:p>
                      <a:pPr algn="ctr"/>
                      <a:r>
                        <a:rPr lang="en-US" sz="1000" dirty="0">
                          <a:latin typeface="+mj-lt"/>
                        </a:rPr>
                        <a:t>2.5 Gbps</a:t>
                      </a:r>
                    </a:p>
                  </a:txBody>
                  <a:tcPr anchor="ctr"/>
                </a:tc>
                <a:tc>
                  <a:txBody>
                    <a:bodyPr/>
                    <a:lstStyle/>
                    <a:p>
                      <a:pPr algn="ctr"/>
                      <a:r>
                        <a:rPr lang="en-US" sz="1000" dirty="0">
                          <a:latin typeface="+mj-lt"/>
                        </a:rPr>
                        <a:t>4000</a:t>
                      </a:r>
                    </a:p>
                  </a:txBody>
                  <a:tcPr anchor="ctr"/>
                </a:tc>
                <a:tc>
                  <a:txBody>
                    <a:bodyPr/>
                    <a:lstStyle/>
                    <a:p>
                      <a:pPr algn="ctr"/>
                      <a:r>
                        <a:rPr lang="en-US" sz="1000" dirty="0"/>
                        <a:t>Edge 3400</a:t>
                      </a:r>
                    </a:p>
                  </a:txBody>
                  <a:tcPr anchor="ctr"/>
                </a:tc>
                <a:tc>
                  <a:txBody>
                    <a:bodyPr/>
                    <a:lstStyle/>
                    <a:p>
                      <a:pPr algn="ctr"/>
                      <a:endParaRPr lang="en-US" sz="1000" dirty="0"/>
                    </a:p>
                  </a:txBody>
                  <a:tcPr anchor="ctr"/>
                </a:tc>
                <a:tc>
                  <a:txBody>
                    <a:bodyPr/>
                    <a:lstStyle/>
                    <a:p>
                      <a:pPr algn="ctr"/>
                      <a:endParaRPr lang="en-US" sz="1000"/>
                    </a:p>
                  </a:txBody>
                  <a:tcPr anchor="ctr"/>
                </a:tc>
                <a:tc>
                  <a:txBody>
                    <a:bodyPr/>
                    <a:lstStyle/>
                    <a:p>
                      <a:pPr algn="ct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0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algn="ctr"/>
                      <a:r>
                        <a:rPr lang="en-US" sz="1000" dirty="0"/>
                        <a:t>*</a:t>
                      </a:r>
                    </a:p>
                  </a:txBody>
                  <a:tcPr anchor="ctr"/>
                </a:tc>
                <a:tc>
                  <a:txBody>
                    <a:bodyPr/>
                    <a:lstStyle/>
                    <a:p>
                      <a:pPr algn="ctr"/>
                      <a:endParaRPr lang="en-US" sz="1000" dirty="0"/>
                    </a:p>
                  </a:txBody>
                  <a:tcPr anchor="ctr"/>
                </a:tc>
                <a:extLst>
                  <a:ext uri="{0D108BD9-81ED-4DB2-BD59-A6C34878D82A}">
                    <a16:rowId xmlns:a16="http://schemas.microsoft.com/office/drawing/2014/main" val="579336432"/>
                  </a:ext>
                </a:extLst>
              </a:tr>
              <a:tr h="293731">
                <a:tc>
                  <a:txBody>
                    <a:bodyPr/>
                    <a:lstStyle/>
                    <a:p>
                      <a:pPr algn="ctr"/>
                      <a:r>
                        <a:rPr lang="en-US" sz="1000" dirty="0">
                          <a:latin typeface="+mj-lt"/>
                        </a:rPr>
                        <a:t>5 Gbps</a:t>
                      </a:r>
                    </a:p>
                  </a:txBody>
                  <a:tcPr anchor="ctr"/>
                </a:tc>
                <a:tc>
                  <a:txBody>
                    <a:bodyPr/>
                    <a:lstStyle/>
                    <a:p>
                      <a:pPr algn="ctr"/>
                      <a:r>
                        <a:rPr lang="en-US" sz="1000" dirty="0">
                          <a:latin typeface="+mj-lt"/>
                        </a:rPr>
                        <a:t>6000</a:t>
                      </a:r>
                    </a:p>
                  </a:txBody>
                  <a:tcPr anchor="ctr"/>
                </a:tc>
                <a:tc>
                  <a:txBody>
                    <a:bodyPr/>
                    <a:lstStyle/>
                    <a:p>
                      <a:pPr algn="ctr"/>
                      <a:r>
                        <a:rPr lang="en-US" sz="1000" dirty="0"/>
                        <a:t>Edge 3800</a:t>
                      </a:r>
                    </a:p>
                  </a:txBody>
                  <a:tcPr anchor="ctr"/>
                </a:tc>
                <a:tc>
                  <a:txBody>
                    <a:bodyPr/>
                    <a:lstStyle/>
                    <a:p>
                      <a:pPr algn="ctr"/>
                      <a:endParaRPr lang="en-US" sz="1000" dirty="0"/>
                    </a:p>
                  </a:txBody>
                  <a:tcPr anchor="ctr"/>
                </a:tc>
                <a:tc>
                  <a:txBody>
                    <a:bodyPr/>
                    <a:lstStyle/>
                    <a:p>
                      <a:pPr algn="ctr"/>
                      <a:endParaRPr lang="en-US" sz="1000"/>
                    </a:p>
                  </a:txBody>
                  <a:tcPr anchor="ctr"/>
                </a:tc>
                <a:tc>
                  <a:txBody>
                    <a:bodyPr/>
                    <a:lstStyle/>
                    <a:p>
                      <a:pPr algn="ctr"/>
                      <a:endParaRPr lang="en-US" sz="1000" dirty="0"/>
                    </a:p>
                  </a:txBody>
                  <a:tcPr anchor="ctr"/>
                </a:tc>
                <a:tc>
                  <a:txBody>
                    <a:bodyPr/>
                    <a:lstStyle/>
                    <a:p>
                      <a:pPr algn="ctr"/>
                      <a:endParaRPr lang="en-US" sz="1000"/>
                    </a:p>
                  </a:txBody>
                  <a:tcPr anchor="ctr"/>
                </a:tc>
                <a:tc>
                  <a:txBody>
                    <a:bodyPr/>
                    <a:lstStyle/>
                    <a:p>
                      <a:pPr algn="ctr"/>
                      <a:endParaRPr lang="en-US" sz="1000" dirty="0"/>
                    </a:p>
                  </a:txBody>
                  <a:tcPr anchor="ctr"/>
                </a:tc>
                <a:tc>
                  <a:txBody>
                    <a:bodyPr/>
                    <a:lstStyle/>
                    <a:p>
                      <a:pPr algn="ctr"/>
                      <a:endParaRPr lang="en-US" sz="10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a:t>
                      </a:r>
                    </a:p>
                  </a:txBody>
                  <a:tcPr anchor="ctr"/>
                </a:tc>
                <a:tc>
                  <a:txBody>
                    <a:bodyPr/>
                    <a:lstStyle/>
                    <a:p>
                      <a:pPr algn="ctr"/>
                      <a:r>
                        <a:rPr lang="en-US" sz="1000" dirty="0"/>
                        <a:t>*</a:t>
                      </a:r>
                    </a:p>
                  </a:txBody>
                  <a:tcPr anchor="ctr"/>
                </a:tc>
                <a:tc>
                  <a:txBody>
                    <a:bodyPr/>
                    <a:lstStyle/>
                    <a:p>
                      <a:pPr algn="ctr"/>
                      <a:r>
                        <a:rPr lang="en-US" sz="1000" dirty="0"/>
                        <a:t>*</a:t>
                      </a:r>
                    </a:p>
                  </a:txBody>
                  <a:tcPr anchor="ctr"/>
                </a:tc>
                <a:extLst>
                  <a:ext uri="{0D108BD9-81ED-4DB2-BD59-A6C34878D82A}">
                    <a16:rowId xmlns:a16="http://schemas.microsoft.com/office/drawing/2014/main" val="3284504671"/>
                  </a:ext>
                </a:extLst>
              </a:tr>
            </a:tbl>
          </a:graphicData>
        </a:graphic>
      </p:graphicFrame>
      <p:pic>
        <p:nvPicPr>
          <p:cNvPr id="8" name="Picture 7">
            <a:extLst>
              <a:ext uri="{FF2B5EF4-FFF2-40B4-BE49-F238E27FC236}">
                <a16:creationId xmlns:a16="http://schemas.microsoft.com/office/drawing/2014/main" id="{F0CF1BEA-23A9-BD29-08F5-ACC9700C423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414919" y="1139586"/>
            <a:ext cx="1760204" cy="268255"/>
          </a:xfrm>
          <a:prstGeom prst="rect">
            <a:avLst/>
          </a:prstGeom>
        </p:spPr>
      </p:pic>
      <p:pic>
        <p:nvPicPr>
          <p:cNvPr id="9" name="Picture 8" descr="A picture containing icon&#10;&#10;Description automatically generated">
            <a:extLst>
              <a:ext uri="{FF2B5EF4-FFF2-40B4-BE49-F238E27FC236}">
                <a16:creationId xmlns:a16="http://schemas.microsoft.com/office/drawing/2014/main" id="{AE0E8589-07FA-621B-04AC-0F1B7B7C125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329" y="14456"/>
            <a:ext cx="1024217" cy="853514"/>
          </a:xfrm>
          <a:prstGeom prst="rect">
            <a:avLst/>
          </a:prstGeom>
        </p:spPr>
      </p:pic>
      <p:sp>
        <p:nvSpPr>
          <p:cNvPr id="10" name="TextBox 9">
            <a:extLst>
              <a:ext uri="{FF2B5EF4-FFF2-40B4-BE49-F238E27FC236}">
                <a16:creationId xmlns:a16="http://schemas.microsoft.com/office/drawing/2014/main" id="{6D8200F2-C41F-32A6-1EF5-05AAC386C473}"/>
              </a:ext>
            </a:extLst>
          </p:cNvPr>
          <p:cNvSpPr txBox="1"/>
          <p:nvPr/>
        </p:nvSpPr>
        <p:spPr>
          <a:xfrm>
            <a:off x="8740193" y="77080"/>
            <a:ext cx="15280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11" name="Picture 10">
            <a:extLst>
              <a:ext uri="{FF2B5EF4-FFF2-40B4-BE49-F238E27FC236}">
                <a16:creationId xmlns:a16="http://schemas.microsoft.com/office/drawing/2014/main" id="{CF12D59B-9C68-728D-EA33-B883FD99AB23}"/>
              </a:ext>
            </a:extLst>
          </p:cNvPr>
          <p:cNvPicPr>
            <a:picLocks noChangeAspect="1"/>
          </p:cNvPicPr>
          <p:nvPr/>
        </p:nvPicPr>
        <p:blipFill>
          <a:blip r:embed="rId7"/>
          <a:srcRect/>
          <a:stretch/>
        </p:blipFill>
        <p:spPr>
          <a:xfrm>
            <a:off x="8624121" y="446412"/>
            <a:ext cx="1760204" cy="268255"/>
          </a:xfrm>
          <a:prstGeom prst="rect">
            <a:avLst/>
          </a:prstGeom>
        </p:spPr>
      </p:pic>
      <p:sp>
        <p:nvSpPr>
          <p:cNvPr id="12" name="TextBox 11">
            <a:extLst>
              <a:ext uri="{FF2B5EF4-FFF2-40B4-BE49-F238E27FC236}">
                <a16:creationId xmlns:a16="http://schemas.microsoft.com/office/drawing/2014/main" id="{4C83AAE0-77C9-8EB9-B41F-87BC4297C8E8}"/>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75121152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2" name="Title 1">
            <a:extLst>
              <a:ext uri="{FF2B5EF4-FFF2-40B4-BE49-F238E27FC236}">
                <a16:creationId xmlns:a16="http://schemas.microsoft.com/office/drawing/2014/main" id="{2895017D-DF41-F076-40B4-9888ECA7E96E}"/>
              </a:ext>
            </a:extLst>
          </p:cNvPr>
          <p:cNvSpPr>
            <a:spLocks noGrp="1"/>
          </p:cNvSpPr>
          <p:nvPr>
            <p:ph type="title"/>
          </p:nvPr>
        </p:nvSpPr>
        <p:spPr>
          <a:xfrm>
            <a:off x="1130808" y="206467"/>
            <a:ext cx="8161915" cy="964503"/>
          </a:xfrm>
        </p:spPr>
        <p:txBody>
          <a:bodyPr>
            <a:normAutofit/>
          </a:bodyPr>
          <a:lstStyle/>
          <a:p>
            <a:r>
              <a:rPr lang="en-US" sz="4000" dirty="0">
                <a:solidFill>
                  <a:srgbClr val="518EB2"/>
                </a:solidFill>
              </a:rPr>
              <a:t>CCX 400 MS Teams Phone</a:t>
            </a:r>
          </a:p>
        </p:txBody>
      </p:sp>
      <p:pic>
        <p:nvPicPr>
          <p:cNvPr id="3" name="Picture 2">
            <a:hlinkClick r:id="rId5" action="ppaction://hlinksldjump"/>
            <a:extLst>
              <a:ext uri="{FF2B5EF4-FFF2-40B4-BE49-F238E27FC236}">
                <a16:creationId xmlns:a16="http://schemas.microsoft.com/office/drawing/2014/main" id="{EE6E43A2-A22F-FFBF-4F6A-9482D00591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21236" y="81668"/>
            <a:ext cx="1195705" cy="607050"/>
          </a:xfrm>
          <a:prstGeom prst="rect">
            <a:avLst/>
          </a:prstGeom>
        </p:spPr>
      </p:pic>
      <p:sp>
        <p:nvSpPr>
          <p:cNvPr id="4" name="Title 1">
            <a:extLst>
              <a:ext uri="{FF2B5EF4-FFF2-40B4-BE49-F238E27FC236}">
                <a16:creationId xmlns:a16="http://schemas.microsoft.com/office/drawing/2014/main" id="{66D78321-EEB1-BA06-DFBF-3A3F8978A935}"/>
              </a:ext>
            </a:extLst>
          </p:cNvPr>
          <p:cNvSpPr txBox="1">
            <a:spLocks/>
          </p:cNvSpPr>
          <p:nvPr/>
        </p:nvSpPr>
        <p:spPr>
          <a:xfrm>
            <a:off x="2909701" y="5193298"/>
            <a:ext cx="6699441" cy="54782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21D00"/>
                </a:solidFill>
                <a:effectLst/>
                <a:uLnTx/>
                <a:uFillTx/>
                <a:latin typeface="Open Sans" charset="0"/>
                <a:ea typeface="Open Sans" charset="0"/>
                <a:cs typeface="Open Sans" charset="0"/>
              </a:rPr>
              <a:t>Entry Level IP Phone for MS Teams</a:t>
            </a:r>
          </a:p>
        </p:txBody>
      </p:sp>
      <p:pic>
        <p:nvPicPr>
          <p:cNvPr id="5" name="Picture 4">
            <a:extLst>
              <a:ext uri="{FF2B5EF4-FFF2-40B4-BE49-F238E27FC236}">
                <a16:creationId xmlns:a16="http://schemas.microsoft.com/office/drawing/2014/main" id="{1E9BE53F-1405-32B1-0CF3-1F88C5CB06AD}"/>
              </a:ext>
            </a:extLst>
          </p:cNvPr>
          <p:cNvPicPr>
            <a:picLocks noChangeAspect="1"/>
          </p:cNvPicPr>
          <p:nvPr/>
        </p:nvPicPr>
        <p:blipFill>
          <a:blip r:embed="rId7"/>
          <a:stretch>
            <a:fillRect/>
          </a:stretch>
        </p:blipFill>
        <p:spPr>
          <a:xfrm>
            <a:off x="4196950" y="969768"/>
            <a:ext cx="4124944" cy="4124944"/>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56B4C868-1C2B-7C3D-6630-35D3D0BB8F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590" y="60963"/>
            <a:ext cx="1024218" cy="920577"/>
          </a:xfrm>
          <a:prstGeom prst="rect">
            <a:avLst/>
          </a:prstGeom>
        </p:spPr>
      </p:pic>
      <p:sp>
        <p:nvSpPr>
          <p:cNvPr id="9" name="TextBox 8">
            <a:extLst>
              <a:ext uri="{FF2B5EF4-FFF2-40B4-BE49-F238E27FC236}">
                <a16:creationId xmlns:a16="http://schemas.microsoft.com/office/drawing/2014/main" id="{926C8200-29F6-51C0-20E4-6A02926E9219}"/>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76684013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2" name="Title 1">
            <a:extLst>
              <a:ext uri="{FF2B5EF4-FFF2-40B4-BE49-F238E27FC236}">
                <a16:creationId xmlns:a16="http://schemas.microsoft.com/office/drawing/2014/main" id="{2895017D-DF41-F076-40B4-9888ECA7E96E}"/>
              </a:ext>
            </a:extLst>
          </p:cNvPr>
          <p:cNvSpPr>
            <a:spLocks noGrp="1"/>
          </p:cNvSpPr>
          <p:nvPr>
            <p:ph type="title"/>
          </p:nvPr>
        </p:nvSpPr>
        <p:spPr>
          <a:xfrm>
            <a:off x="1130808" y="206467"/>
            <a:ext cx="8161915" cy="964503"/>
          </a:xfrm>
        </p:spPr>
        <p:txBody>
          <a:bodyPr>
            <a:normAutofit/>
          </a:bodyPr>
          <a:lstStyle/>
          <a:p>
            <a:r>
              <a:rPr lang="en-US" sz="4000" dirty="0">
                <a:solidFill>
                  <a:srgbClr val="518EB2"/>
                </a:solidFill>
              </a:rPr>
              <a:t>CCX 500 MS Teams Phone</a:t>
            </a:r>
          </a:p>
        </p:txBody>
      </p:sp>
      <p:pic>
        <p:nvPicPr>
          <p:cNvPr id="3" name="Picture 2">
            <a:hlinkClick r:id="rId5" action="ppaction://hlinksldjump"/>
            <a:extLst>
              <a:ext uri="{FF2B5EF4-FFF2-40B4-BE49-F238E27FC236}">
                <a16:creationId xmlns:a16="http://schemas.microsoft.com/office/drawing/2014/main" id="{EE6E43A2-A22F-FFBF-4F6A-9482D00591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21236" y="81668"/>
            <a:ext cx="1195705" cy="60705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56B4C868-1C2B-7C3D-6630-35D3D0BB8F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590" y="60963"/>
            <a:ext cx="1024218" cy="920577"/>
          </a:xfrm>
          <a:prstGeom prst="rect">
            <a:avLst/>
          </a:prstGeom>
        </p:spPr>
      </p:pic>
      <p:pic>
        <p:nvPicPr>
          <p:cNvPr id="6" name="Picture 5">
            <a:extLst>
              <a:ext uri="{FF2B5EF4-FFF2-40B4-BE49-F238E27FC236}">
                <a16:creationId xmlns:a16="http://schemas.microsoft.com/office/drawing/2014/main" id="{A07B9A94-4112-0252-8CA6-98C0928609FB}"/>
              </a:ext>
            </a:extLst>
          </p:cNvPr>
          <p:cNvPicPr>
            <a:picLocks noChangeAspect="1"/>
          </p:cNvPicPr>
          <p:nvPr/>
        </p:nvPicPr>
        <p:blipFill>
          <a:blip r:embed="rId8"/>
          <a:stretch>
            <a:fillRect/>
          </a:stretch>
        </p:blipFill>
        <p:spPr>
          <a:xfrm>
            <a:off x="4367796" y="976239"/>
            <a:ext cx="3456407" cy="4217059"/>
          </a:xfrm>
          <a:prstGeom prst="rect">
            <a:avLst/>
          </a:prstGeom>
        </p:spPr>
      </p:pic>
      <p:sp>
        <p:nvSpPr>
          <p:cNvPr id="8" name="Title 1">
            <a:extLst>
              <a:ext uri="{FF2B5EF4-FFF2-40B4-BE49-F238E27FC236}">
                <a16:creationId xmlns:a16="http://schemas.microsoft.com/office/drawing/2014/main" id="{F2FEA0F2-5C83-98A4-AA4A-C7BB21F4FB8C}"/>
              </a:ext>
            </a:extLst>
          </p:cNvPr>
          <p:cNvSpPr txBox="1">
            <a:spLocks/>
          </p:cNvSpPr>
          <p:nvPr/>
        </p:nvSpPr>
        <p:spPr>
          <a:xfrm>
            <a:off x="3188150" y="5382728"/>
            <a:ext cx="5933086" cy="5129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21D00"/>
                </a:solidFill>
                <a:effectLst/>
                <a:uLnTx/>
                <a:uFillTx/>
                <a:latin typeface="Open Sans" charset="0"/>
                <a:ea typeface="Open Sans" charset="0"/>
                <a:cs typeface="Open Sans" charset="0"/>
              </a:rPr>
              <a:t>Mid-level IP Phone for MS Teams</a:t>
            </a:r>
          </a:p>
        </p:txBody>
      </p:sp>
      <p:sp>
        <p:nvSpPr>
          <p:cNvPr id="9" name="TextBox 8">
            <a:extLst>
              <a:ext uri="{FF2B5EF4-FFF2-40B4-BE49-F238E27FC236}">
                <a16:creationId xmlns:a16="http://schemas.microsoft.com/office/drawing/2014/main" id="{F885F416-A3FB-77B5-7843-77EB64D3038C}"/>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05294191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2" name="Title 1">
            <a:extLst>
              <a:ext uri="{FF2B5EF4-FFF2-40B4-BE49-F238E27FC236}">
                <a16:creationId xmlns:a16="http://schemas.microsoft.com/office/drawing/2014/main" id="{2895017D-DF41-F076-40B4-9888ECA7E96E}"/>
              </a:ext>
            </a:extLst>
          </p:cNvPr>
          <p:cNvSpPr>
            <a:spLocks noGrp="1"/>
          </p:cNvSpPr>
          <p:nvPr>
            <p:ph type="title"/>
          </p:nvPr>
        </p:nvSpPr>
        <p:spPr>
          <a:xfrm>
            <a:off x="1130808" y="206467"/>
            <a:ext cx="8161915" cy="964503"/>
          </a:xfrm>
        </p:spPr>
        <p:txBody>
          <a:bodyPr>
            <a:normAutofit/>
          </a:bodyPr>
          <a:lstStyle/>
          <a:p>
            <a:r>
              <a:rPr lang="en-US" sz="4000" dirty="0">
                <a:solidFill>
                  <a:srgbClr val="518EB2"/>
                </a:solidFill>
              </a:rPr>
              <a:t>CCX 600 MS Teams Phone</a:t>
            </a:r>
          </a:p>
        </p:txBody>
      </p:sp>
      <p:pic>
        <p:nvPicPr>
          <p:cNvPr id="3" name="Picture 2">
            <a:hlinkClick r:id="rId5" action="ppaction://hlinksldjump"/>
            <a:extLst>
              <a:ext uri="{FF2B5EF4-FFF2-40B4-BE49-F238E27FC236}">
                <a16:creationId xmlns:a16="http://schemas.microsoft.com/office/drawing/2014/main" id="{EE6E43A2-A22F-FFBF-4F6A-9482D00591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121236" y="81668"/>
            <a:ext cx="1195705" cy="607050"/>
          </a:xfrm>
          <a:prstGeom prst="rect">
            <a:avLst/>
          </a:prstGeom>
        </p:spPr>
      </p:pic>
      <p:pic>
        <p:nvPicPr>
          <p:cNvPr id="7" name="Picture 6" descr="A picture containing text, clipart&#10;&#10;Description automatically generated">
            <a:extLst>
              <a:ext uri="{FF2B5EF4-FFF2-40B4-BE49-F238E27FC236}">
                <a16:creationId xmlns:a16="http://schemas.microsoft.com/office/drawing/2014/main" id="{56B4C868-1C2B-7C3D-6630-35D3D0BB8F9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6590" y="60963"/>
            <a:ext cx="1024218" cy="920577"/>
          </a:xfrm>
          <a:prstGeom prst="rect">
            <a:avLst/>
          </a:prstGeom>
        </p:spPr>
      </p:pic>
      <p:sp>
        <p:nvSpPr>
          <p:cNvPr id="4" name="Title 1">
            <a:extLst>
              <a:ext uri="{FF2B5EF4-FFF2-40B4-BE49-F238E27FC236}">
                <a16:creationId xmlns:a16="http://schemas.microsoft.com/office/drawing/2014/main" id="{3E2DDE5B-F6D0-B40F-D578-D7391E1C21D7}"/>
              </a:ext>
            </a:extLst>
          </p:cNvPr>
          <p:cNvSpPr txBox="1">
            <a:spLocks/>
          </p:cNvSpPr>
          <p:nvPr/>
        </p:nvSpPr>
        <p:spPr>
          <a:xfrm>
            <a:off x="2847384" y="4911957"/>
            <a:ext cx="6497231" cy="96450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21D00"/>
                </a:solidFill>
                <a:effectLst/>
                <a:uLnTx/>
                <a:uFillTx/>
                <a:latin typeface="Open Sans" charset="0"/>
                <a:ea typeface="Open Sans" charset="0"/>
                <a:cs typeface="Open Sans" charset="0"/>
              </a:rPr>
              <a:t>Upper-end IP Phone for MS Teams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21D00"/>
                </a:solidFill>
                <a:effectLst/>
                <a:uLnTx/>
                <a:uFillTx/>
                <a:latin typeface="Open Sans" charset="0"/>
                <a:ea typeface="Open Sans" charset="0"/>
                <a:cs typeface="Open Sans" charset="0"/>
              </a:rPr>
              <a:t>***Has built-in Camera***</a:t>
            </a:r>
          </a:p>
        </p:txBody>
      </p:sp>
      <p:pic>
        <p:nvPicPr>
          <p:cNvPr id="5" name="Picture 4">
            <a:extLst>
              <a:ext uri="{FF2B5EF4-FFF2-40B4-BE49-F238E27FC236}">
                <a16:creationId xmlns:a16="http://schemas.microsoft.com/office/drawing/2014/main" id="{410E9440-2B06-14D0-2F5A-78296D56BAF8}"/>
              </a:ext>
            </a:extLst>
          </p:cNvPr>
          <p:cNvPicPr>
            <a:picLocks noChangeAspect="1"/>
          </p:cNvPicPr>
          <p:nvPr/>
        </p:nvPicPr>
        <p:blipFill>
          <a:blip r:embed="rId8"/>
          <a:stretch>
            <a:fillRect/>
          </a:stretch>
        </p:blipFill>
        <p:spPr>
          <a:xfrm>
            <a:off x="3655625" y="981540"/>
            <a:ext cx="4577217" cy="3824943"/>
          </a:xfrm>
          <a:prstGeom prst="rect">
            <a:avLst/>
          </a:prstGeom>
        </p:spPr>
      </p:pic>
      <p:sp>
        <p:nvSpPr>
          <p:cNvPr id="9" name="TextBox 8">
            <a:extLst>
              <a:ext uri="{FF2B5EF4-FFF2-40B4-BE49-F238E27FC236}">
                <a16:creationId xmlns:a16="http://schemas.microsoft.com/office/drawing/2014/main" id="{48AECBFE-8420-0E9F-871C-66DF0881C173}"/>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6556528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56B4C868-1C2B-7C3D-6630-35D3D0BB8F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90" y="60963"/>
            <a:ext cx="1024218" cy="920577"/>
          </a:xfrm>
          <a:prstGeom prst="rect">
            <a:avLst/>
          </a:prstGeom>
        </p:spPr>
      </p:pic>
      <p:sp>
        <p:nvSpPr>
          <p:cNvPr id="9" name="Title 1">
            <a:extLst>
              <a:ext uri="{FF2B5EF4-FFF2-40B4-BE49-F238E27FC236}">
                <a16:creationId xmlns:a16="http://schemas.microsoft.com/office/drawing/2014/main" id="{22EBE192-8FE3-45E9-C14A-4DA4FFBC0740}"/>
              </a:ext>
            </a:extLst>
          </p:cNvPr>
          <p:cNvSpPr>
            <a:spLocks noGrp="1"/>
          </p:cNvSpPr>
          <p:nvPr>
            <p:ph type="title"/>
          </p:nvPr>
        </p:nvSpPr>
        <p:spPr>
          <a:xfrm>
            <a:off x="1191089" y="190218"/>
            <a:ext cx="8161915" cy="964503"/>
          </a:xfrm>
        </p:spPr>
        <p:txBody>
          <a:bodyPr>
            <a:normAutofit/>
          </a:bodyPr>
          <a:lstStyle/>
          <a:p>
            <a:r>
              <a:rPr kumimoji="0" lang="en-US" sz="4000" b="1" i="0" u="none" strike="noStrike" kern="1200" cap="none" spc="0" normalizeH="0" baseline="0" noProof="0" dirty="0">
                <a:ln>
                  <a:noFill/>
                </a:ln>
                <a:solidFill>
                  <a:srgbClr val="518EB2"/>
                </a:solidFill>
                <a:effectLst/>
                <a:uLnTx/>
                <a:uFillTx/>
                <a:latin typeface="Open Sans" charset="0"/>
                <a:ea typeface="Open Sans" charset="0"/>
                <a:cs typeface="Open Sans" charset="0"/>
              </a:rPr>
              <a:t>T55A</a:t>
            </a:r>
            <a:r>
              <a:rPr lang="en-US" sz="4000" dirty="0">
                <a:solidFill>
                  <a:srgbClr val="518EB2"/>
                </a:solidFill>
              </a:rPr>
              <a:t> MS Teams Phone</a:t>
            </a:r>
          </a:p>
        </p:txBody>
      </p:sp>
      <p:pic>
        <p:nvPicPr>
          <p:cNvPr id="10" name="Picture 9">
            <a:extLst>
              <a:ext uri="{FF2B5EF4-FFF2-40B4-BE49-F238E27FC236}">
                <a16:creationId xmlns:a16="http://schemas.microsoft.com/office/drawing/2014/main" id="{1E398F3C-7A8E-AED7-A6D9-CE9CD7171670}"/>
              </a:ext>
            </a:extLst>
          </p:cNvPr>
          <p:cNvPicPr>
            <a:picLocks noChangeAspect="1"/>
          </p:cNvPicPr>
          <p:nvPr/>
        </p:nvPicPr>
        <p:blipFill>
          <a:blip r:embed="rId6"/>
          <a:stretch>
            <a:fillRect/>
          </a:stretch>
        </p:blipFill>
        <p:spPr>
          <a:xfrm>
            <a:off x="8975923" y="190218"/>
            <a:ext cx="1404693" cy="503857"/>
          </a:xfrm>
          <a:prstGeom prst="rect">
            <a:avLst/>
          </a:prstGeom>
        </p:spPr>
      </p:pic>
      <p:pic>
        <p:nvPicPr>
          <p:cNvPr id="11" name="Picture 10">
            <a:extLst>
              <a:ext uri="{FF2B5EF4-FFF2-40B4-BE49-F238E27FC236}">
                <a16:creationId xmlns:a16="http://schemas.microsoft.com/office/drawing/2014/main" id="{557ED671-3016-8BA6-B3BC-8724DEFA756B}"/>
              </a:ext>
            </a:extLst>
          </p:cNvPr>
          <p:cNvPicPr>
            <a:picLocks noChangeAspect="1"/>
          </p:cNvPicPr>
          <p:nvPr/>
        </p:nvPicPr>
        <p:blipFill>
          <a:blip r:embed="rId7"/>
          <a:stretch>
            <a:fillRect/>
          </a:stretch>
        </p:blipFill>
        <p:spPr>
          <a:xfrm>
            <a:off x="2965588" y="1198266"/>
            <a:ext cx="6260824" cy="3707067"/>
          </a:xfrm>
          <a:prstGeom prst="rect">
            <a:avLst/>
          </a:prstGeom>
        </p:spPr>
      </p:pic>
      <p:sp>
        <p:nvSpPr>
          <p:cNvPr id="12" name="Title 1">
            <a:extLst>
              <a:ext uri="{FF2B5EF4-FFF2-40B4-BE49-F238E27FC236}">
                <a16:creationId xmlns:a16="http://schemas.microsoft.com/office/drawing/2014/main" id="{1AF9BB00-F018-EB5D-D9CF-F205A1E2662E}"/>
              </a:ext>
            </a:extLst>
          </p:cNvPr>
          <p:cNvSpPr txBox="1">
            <a:spLocks/>
          </p:cNvSpPr>
          <p:nvPr/>
        </p:nvSpPr>
        <p:spPr>
          <a:xfrm>
            <a:off x="3079572" y="4901763"/>
            <a:ext cx="6359700" cy="6537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21D00"/>
                </a:solidFill>
                <a:effectLst/>
                <a:uLnTx/>
                <a:uFillTx/>
                <a:latin typeface="Open Sans" charset="0"/>
                <a:ea typeface="Open Sans" charset="0"/>
                <a:cs typeface="Open Sans" charset="0"/>
              </a:rPr>
              <a:t>Entry Level IP Phone for MS Teams</a:t>
            </a:r>
          </a:p>
        </p:txBody>
      </p:sp>
      <p:sp>
        <p:nvSpPr>
          <p:cNvPr id="13" name="TextBox 12">
            <a:extLst>
              <a:ext uri="{FF2B5EF4-FFF2-40B4-BE49-F238E27FC236}">
                <a16:creationId xmlns:a16="http://schemas.microsoft.com/office/drawing/2014/main" id="{E422542D-3EB7-6D9E-6A0C-4E508005A22C}"/>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1160480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56B4C868-1C2B-7C3D-6630-35D3D0BB8F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90" y="60963"/>
            <a:ext cx="1024218" cy="920577"/>
          </a:xfrm>
          <a:prstGeom prst="rect">
            <a:avLst/>
          </a:prstGeom>
        </p:spPr>
      </p:pic>
      <p:sp>
        <p:nvSpPr>
          <p:cNvPr id="9" name="Title 1">
            <a:extLst>
              <a:ext uri="{FF2B5EF4-FFF2-40B4-BE49-F238E27FC236}">
                <a16:creationId xmlns:a16="http://schemas.microsoft.com/office/drawing/2014/main" id="{22EBE192-8FE3-45E9-C14A-4DA4FFBC0740}"/>
              </a:ext>
            </a:extLst>
          </p:cNvPr>
          <p:cNvSpPr>
            <a:spLocks noGrp="1"/>
          </p:cNvSpPr>
          <p:nvPr>
            <p:ph type="title"/>
          </p:nvPr>
        </p:nvSpPr>
        <p:spPr>
          <a:xfrm>
            <a:off x="1191089" y="190218"/>
            <a:ext cx="8161915" cy="964503"/>
          </a:xfrm>
        </p:spPr>
        <p:txBody>
          <a:bodyPr>
            <a:normAutofit/>
          </a:bodyPr>
          <a:lstStyle/>
          <a:p>
            <a:r>
              <a:rPr kumimoji="0" lang="en-US" sz="4000" b="1" i="0" u="none" strike="noStrike" kern="1200" cap="none" spc="0" normalizeH="0" baseline="0" noProof="0" dirty="0">
                <a:ln>
                  <a:noFill/>
                </a:ln>
                <a:solidFill>
                  <a:srgbClr val="518EB2"/>
                </a:solidFill>
                <a:effectLst/>
                <a:uLnTx/>
                <a:uFillTx/>
                <a:latin typeface="Open Sans" charset="0"/>
                <a:ea typeface="Open Sans" charset="0"/>
                <a:cs typeface="Open Sans" charset="0"/>
              </a:rPr>
              <a:t>T58A</a:t>
            </a:r>
            <a:r>
              <a:rPr lang="en-US" sz="4000" dirty="0">
                <a:solidFill>
                  <a:srgbClr val="518EB2"/>
                </a:solidFill>
              </a:rPr>
              <a:t> MS Teams Phone</a:t>
            </a:r>
          </a:p>
        </p:txBody>
      </p:sp>
      <p:pic>
        <p:nvPicPr>
          <p:cNvPr id="10" name="Picture 9">
            <a:extLst>
              <a:ext uri="{FF2B5EF4-FFF2-40B4-BE49-F238E27FC236}">
                <a16:creationId xmlns:a16="http://schemas.microsoft.com/office/drawing/2014/main" id="{1E398F3C-7A8E-AED7-A6D9-CE9CD7171670}"/>
              </a:ext>
            </a:extLst>
          </p:cNvPr>
          <p:cNvPicPr>
            <a:picLocks noChangeAspect="1"/>
          </p:cNvPicPr>
          <p:nvPr/>
        </p:nvPicPr>
        <p:blipFill>
          <a:blip r:embed="rId6"/>
          <a:stretch>
            <a:fillRect/>
          </a:stretch>
        </p:blipFill>
        <p:spPr>
          <a:xfrm>
            <a:off x="8975923" y="190218"/>
            <a:ext cx="1404693" cy="503857"/>
          </a:xfrm>
          <a:prstGeom prst="rect">
            <a:avLst/>
          </a:prstGeom>
        </p:spPr>
      </p:pic>
      <p:sp>
        <p:nvSpPr>
          <p:cNvPr id="2" name="Title 1">
            <a:extLst>
              <a:ext uri="{FF2B5EF4-FFF2-40B4-BE49-F238E27FC236}">
                <a16:creationId xmlns:a16="http://schemas.microsoft.com/office/drawing/2014/main" id="{A6CDB082-C540-218F-A457-ABFBF2EDB274}"/>
              </a:ext>
            </a:extLst>
          </p:cNvPr>
          <p:cNvSpPr txBox="1">
            <a:spLocks/>
          </p:cNvSpPr>
          <p:nvPr/>
        </p:nvSpPr>
        <p:spPr>
          <a:xfrm>
            <a:off x="3171044" y="5029885"/>
            <a:ext cx="6242241" cy="5301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21D00"/>
                </a:solidFill>
                <a:effectLst/>
                <a:uLnTx/>
                <a:uFillTx/>
                <a:latin typeface="Open Sans" charset="0"/>
                <a:ea typeface="Open Sans" charset="0"/>
                <a:cs typeface="Open Sans" charset="0"/>
              </a:rPr>
              <a:t>Mid-level IP Phone for MS Teams</a:t>
            </a:r>
          </a:p>
        </p:txBody>
      </p:sp>
      <p:pic>
        <p:nvPicPr>
          <p:cNvPr id="3" name="Picture 2">
            <a:extLst>
              <a:ext uri="{FF2B5EF4-FFF2-40B4-BE49-F238E27FC236}">
                <a16:creationId xmlns:a16="http://schemas.microsoft.com/office/drawing/2014/main" id="{D990A185-0EB4-5ABB-C8F1-BC266DD03239}"/>
              </a:ext>
            </a:extLst>
          </p:cNvPr>
          <p:cNvPicPr>
            <a:picLocks noChangeAspect="1"/>
          </p:cNvPicPr>
          <p:nvPr/>
        </p:nvPicPr>
        <p:blipFill>
          <a:blip r:embed="rId7"/>
          <a:stretch>
            <a:fillRect/>
          </a:stretch>
        </p:blipFill>
        <p:spPr>
          <a:xfrm>
            <a:off x="2742431" y="1068725"/>
            <a:ext cx="6386739" cy="3700844"/>
          </a:xfrm>
          <a:prstGeom prst="rect">
            <a:avLst/>
          </a:prstGeom>
        </p:spPr>
      </p:pic>
      <p:sp>
        <p:nvSpPr>
          <p:cNvPr id="4" name="TextBox 3">
            <a:extLst>
              <a:ext uri="{FF2B5EF4-FFF2-40B4-BE49-F238E27FC236}">
                <a16:creationId xmlns:a16="http://schemas.microsoft.com/office/drawing/2014/main" id="{77CE8A18-D99C-A0B3-1A5D-C3FCADCDDCB7}"/>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0510281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7" name="Picture 6" descr="A picture containing text, clipart&#10;&#10;Description automatically generated">
            <a:extLst>
              <a:ext uri="{FF2B5EF4-FFF2-40B4-BE49-F238E27FC236}">
                <a16:creationId xmlns:a16="http://schemas.microsoft.com/office/drawing/2014/main" id="{56B4C868-1C2B-7C3D-6630-35D3D0BB8F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590" y="60963"/>
            <a:ext cx="1024218" cy="920577"/>
          </a:xfrm>
          <a:prstGeom prst="rect">
            <a:avLst/>
          </a:prstGeom>
        </p:spPr>
      </p:pic>
      <p:sp>
        <p:nvSpPr>
          <p:cNvPr id="9" name="Title 1">
            <a:extLst>
              <a:ext uri="{FF2B5EF4-FFF2-40B4-BE49-F238E27FC236}">
                <a16:creationId xmlns:a16="http://schemas.microsoft.com/office/drawing/2014/main" id="{22EBE192-8FE3-45E9-C14A-4DA4FFBC0740}"/>
              </a:ext>
            </a:extLst>
          </p:cNvPr>
          <p:cNvSpPr>
            <a:spLocks noGrp="1"/>
          </p:cNvSpPr>
          <p:nvPr>
            <p:ph type="title"/>
          </p:nvPr>
        </p:nvSpPr>
        <p:spPr>
          <a:xfrm>
            <a:off x="1191089" y="190218"/>
            <a:ext cx="8161915" cy="964503"/>
          </a:xfrm>
        </p:spPr>
        <p:txBody>
          <a:bodyPr>
            <a:normAutofit/>
          </a:bodyPr>
          <a:lstStyle/>
          <a:p>
            <a:r>
              <a:rPr kumimoji="0" lang="en-US" sz="4000" b="1" i="0" u="none" strike="noStrike" kern="1200" cap="none" spc="0" normalizeH="0" baseline="0" noProof="0" dirty="0">
                <a:ln>
                  <a:noFill/>
                </a:ln>
                <a:solidFill>
                  <a:srgbClr val="518EB2"/>
                </a:solidFill>
                <a:effectLst/>
                <a:uLnTx/>
                <a:uFillTx/>
                <a:latin typeface="Open Sans" charset="0"/>
                <a:ea typeface="Open Sans" charset="0"/>
                <a:cs typeface="Open Sans" charset="0"/>
              </a:rPr>
              <a:t>VP59</a:t>
            </a:r>
            <a:r>
              <a:rPr lang="en-US" sz="4000" dirty="0">
                <a:solidFill>
                  <a:srgbClr val="518EB2"/>
                </a:solidFill>
              </a:rPr>
              <a:t> MS Teams Phone</a:t>
            </a:r>
          </a:p>
        </p:txBody>
      </p:sp>
      <p:pic>
        <p:nvPicPr>
          <p:cNvPr id="10" name="Picture 9">
            <a:extLst>
              <a:ext uri="{FF2B5EF4-FFF2-40B4-BE49-F238E27FC236}">
                <a16:creationId xmlns:a16="http://schemas.microsoft.com/office/drawing/2014/main" id="{1E398F3C-7A8E-AED7-A6D9-CE9CD7171670}"/>
              </a:ext>
            </a:extLst>
          </p:cNvPr>
          <p:cNvPicPr>
            <a:picLocks noChangeAspect="1"/>
          </p:cNvPicPr>
          <p:nvPr/>
        </p:nvPicPr>
        <p:blipFill>
          <a:blip r:embed="rId6"/>
          <a:stretch>
            <a:fillRect/>
          </a:stretch>
        </p:blipFill>
        <p:spPr>
          <a:xfrm>
            <a:off x="8975923" y="190218"/>
            <a:ext cx="1404693" cy="503857"/>
          </a:xfrm>
          <a:prstGeom prst="rect">
            <a:avLst/>
          </a:prstGeom>
        </p:spPr>
      </p:pic>
      <p:pic>
        <p:nvPicPr>
          <p:cNvPr id="4" name="Picture 3">
            <a:extLst>
              <a:ext uri="{FF2B5EF4-FFF2-40B4-BE49-F238E27FC236}">
                <a16:creationId xmlns:a16="http://schemas.microsoft.com/office/drawing/2014/main" id="{750C9184-7CA2-3810-9B22-2255607D3C4F}"/>
              </a:ext>
            </a:extLst>
          </p:cNvPr>
          <p:cNvPicPr>
            <a:picLocks noChangeAspect="1"/>
          </p:cNvPicPr>
          <p:nvPr/>
        </p:nvPicPr>
        <p:blipFill>
          <a:blip r:embed="rId7"/>
          <a:stretch>
            <a:fillRect/>
          </a:stretch>
        </p:blipFill>
        <p:spPr>
          <a:xfrm>
            <a:off x="3987996" y="1176595"/>
            <a:ext cx="4216008" cy="3776840"/>
          </a:xfrm>
          <a:prstGeom prst="rect">
            <a:avLst/>
          </a:prstGeom>
        </p:spPr>
      </p:pic>
      <p:sp>
        <p:nvSpPr>
          <p:cNvPr id="5" name="Title 1">
            <a:extLst>
              <a:ext uri="{FF2B5EF4-FFF2-40B4-BE49-F238E27FC236}">
                <a16:creationId xmlns:a16="http://schemas.microsoft.com/office/drawing/2014/main" id="{1E231DAC-CCCC-450E-D59C-C2145B63D6C1}"/>
              </a:ext>
            </a:extLst>
          </p:cNvPr>
          <p:cNvSpPr txBox="1">
            <a:spLocks/>
          </p:cNvSpPr>
          <p:nvPr/>
        </p:nvSpPr>
        <p:spPr>
          <a:xfrm>
            <a:off x="3097892" y="5069898"/>
            <a:ext cx="6323060" cy="78196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21D00"/>
                </a:solidFill>
                <a:effectLst/>
                <a:uLnTx/>
                <a:uFillTx/>
                <a:latin typeface="Open Sans" charset="0"/>
                <a:ea typeface="Open Sans" charset="0"/>
                <a:cs typeface="Open Sans" charset="0"/>
              </a:rPr>
              <a:t>Upper-end IP Phone for MS Teams</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518EB2"/>
                </a:solidFill>
                <a:effectLst/>
                <a:uLnTx/>
                <a:uFillTx/>
                <a:latin typeface="Open Sans" charset="0"/>
                <a:ea typeface="Open Sans" charset="0"/>
                <a:cs typeface="Open Sans" charset="0"/>
              </a:rPr>
              <a:t>***Has built-in Camera***</a:t>
            </a:r>
          </a:p>
        </p:txBody>
      </p:sp>
      <p:sp>
        <p:nvSpPr>
          <p:cNvPr id="6" name="TextBox 5">
            <a:extLst>
              <a:ext uri="{FF2B5EF4-FFF2-40B4-BE49-F238E27FC236}">
                <a16:creationId xmlns:a16="http://schemas.microsoft.com/office/drawing/2014/main" id="{6EC557B6-22C4-2E2A-774D-7B58547412A0}"/>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3374207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6" name="TextBox 5">
            <a:extLst>
              <a:ext uri="{FF2B5EF4-FFF2-40B4-BE49-F238E27FC236}">
                <a16:creationId xmlns:a16="http://schemas.microsoft.com/office/drawing/2014/main" id="{C2AFAAE7-B346-69DD-17D4-85083B974EDE}"/>
              </a:ext>
            </a:extLst>
          </p:cNvPr>
          <p:cNvSpPr txBox="1"/>
          <p:nvPr/>
        </p:nvSpPr>
        <p:spPr>
          <a:xfrm>
            <a:off x="1111735" y="3640412"/>
            <a:ext cx="6680080" cy="400110"/>
          </a:xfrm>
          <a:prstGeom prst="rect">
            <a:avLst/>
          </a:prstGeom>
          <a:noFill/>
        </p:spPr>
        <p:txBody>
          <a:bodyPr wrap="square">
            <a:spAutoFit/>
          </a:bodyPr>
          <a:lstStyle/>
          <a:p>
            <a:pPr marL="342900" indent="-342900">
              <a:buClr>
                <a:schemeClr val="accent1"/>
              </a:buClr>
              <a:buFont typeface="Arial" panose="020B0604020202020204" pitchFamily="34" charset="0"/>
              <a:buChar char="•"/>
              <a:defRPr/>
            </a:pPr>
            <a:r>
              <a:rPr lang="en-US" sz="2000" dirty="0">
                <a:solidFill>
                  <a:srgbClr val="518EB2"/>
                </a:solidFill>
                <a:latin typeface="+mj-lt"/>
              </a:rPr>
              <a:t>Traffic Shaping Edge Device (8:1 Ratio)</a:t>
            </a:r>
          </a:p>
        </p:txBody>
      </p:sp>
      <p:sp>
        <p:nvSpPr>
          <p:cNvPr id="8" name="TextBox 7">
            <a:extLst>
              <a:ext uri="{FF2B5EF4-FFF2-40B4-BE49-F238E27FC236}">
                <a16:creationId xmlns:a16="http://schemas.microsoft.com/office/drawing/2014/main" id="{79C13599-EB72-5384-AEEF-A9B29866E2FC}"/>
              </a:ext>
            </a:extLst>
          </p:cNvPr>
          <p:cNvSpPr txBox="1"/>
          <p:nvPr/>
        </p:nvSpPr>
        <p:spPr>
          <a:xfrm>
            <a:off x="1121675" y="4860541"/>
            <a:ext cx="3684818" cy="400110"/>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2000" b="0" i="0" u="none" strike="noStrike" kern="1200" cap="none" spc="0" normalizeH="0" baseline="0" noProof="0" dirty="0">
                <a:ln>
                  <a:noFill/>
                </a:ln>
                <a:solidFill>
                  <a:srgbClr val="518EB2"/>
                </a:solidFill>
                <a:effectLst/>
                <a:uLnTx/>
                <a:uFillTx/>
                <a:latin typeface="+mj-lt"/>
                <a:ea typeface="+mn-ea"/>
                <a:cs typeface="+mn-cs"/>
              </a:rPr>
              <a:t>Virtual Tech (BNA)</a:t>
            </a:r>
          </a:p>
        </p:txBody>
      </p:sp>
      <p:sp>
        <p:nvSpPr>
          <p:cNvPr id="11" name="TextBox 10">
            <a:extLst>
              <a:ext uri="{FF2B5EF4-FFF2-40B4-BE49-F238E27FC236}">
                <a16:creationId xmlns:a16="http://schemas.microsoft.com/office/drawing/2014/main" id="{E59C4451-7940-E14D-9B40-9DC030603CA5}"/>
              </a:ext>
            </a:extLst>
          </p:cNvPr>
          <p:cNvSpPr txBox="1"/>
          <p:nvPr/>
        </p:nvSpPr>
        <p:spPr>
          <a:xfrm>
            <a:off x="1045723" y="1109948"/>
            <a:ext cx="8289171" cy="461665"/>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kumimoji="0" lang="en-US" sz="2400" b="0" i="0" u="none" strike="noStrike" kern="1200" cap="none" spc="0" normalizeH="0" baseline="0" noProof="0" dirty="0">
                <a:ln>
                  <a:noFill/>
                </a:ln>
                <a:solidFill>
                  <a:srgbClr val="518EB2"/>
                </a:solidFill>
                <a:effectLst/>
                <a:uLnTx/>
                <a:uFillTx/>
                <a:latin typeface="Calibri"/>
                <a:ea typeface="+mn-ea"/>
                <a:cs typeface="+mn-cs"/>
              </a:rPr>
              <a:t> </a:t>
            </a:r>
            <a:r>
              <a:rPr lang="en-US" sz="2000" dirty="0">
                <a:solidFill>
                  <a:srgbClr val="518EB2"/>
                </a:solidFill>
                <a:latin typeface="+mj-lt"/>
              </a:rPr>
              <a:t>Voice Readiness Test with True Moss Score</a:t>
            </a:r>
          </a:p>
        </p:txBody>
      </p:sp>
      <p:pic>
        <p:nvPicPr>
          <p:cNvPr id="12" name="Picture 11">
            <a:extLst>
              <a:ext uri="{FF2B5EF4-FFF2-40B4-BE49-F238E27FC236}">
                <a16:creationId xmlns:a16="http://schemas.microsoft.com/office/drawing/2014/main" id="{DED12767-D354-E08E-531E-424DC1FEE4B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699158" y="3547151"/>
            <a:ext cx="2223797" cy="652038"/>
          </a:xfrm>
          <a:prstGeom prst="rect">
            <a:avLst/>
          </a:prstGeom>
        </p:spPr>
      </p:pic>
      <p:pic>
        <p:nvPicPr>
          <p:cNvPr id="13" name="Picture 12">
            <a:extLst>
              <a:ext uri="{FF2B5EF4-FFF2-40B4-BE49-F238E27FC236}">
                <a16:creationId xmlns:a16="http://schemas.microsoft.com/office/drawing/2014/main" id="{93A531B0-F1F4-B45C-663B-C5EAB6C434D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606314" y="4650140"/>
            <a:ext cx="1660142" cy="1221022"/>
          </a:xfrm>
          <a:prstGeom prst="rect">
            <a:avLst/>
          </a:prstGeom>
        </p:spPr>
      </p:pic>
      <p:pic>
        <p:nvPicPr>
          <p:cNvPr id="14" name="Picture 13">
            <a:extLst>
              <a:ext uri="{FF2B5EF4-FFF2-40B4-BE49-F238E27FC236}">
                <a16:creationId xmlns:a16="http://schemas.microsoft.com/office/drawing/2014/main" id="{0400D5EE-125A-26F0-5606-2FAF025FACBD}"/>
              </a:ext>
            </a:extLst>
          </p:cNvPr>
          <p:cNvPicPr>
            <a:picLocks noChangeAspect="1"/>
          </p:cNvPicPr>
          <p:nvPr/>
        </p:nvPicPr>
        <p:blipFill>
          <a:blip r:embed="rId7"/>
          <a:stretch>
            <a:fillRect/>
          </a:stretch>
        </p:blipFill>
        <p:spPr>
          <a:xfrm>
            <a:off x="1807129" y="1668382"/>
            <a:ext cx="5629256" cy="1808494"/>
          </a:xfrm>
          <a:prstGeom prst="rect">
            <a:avLst/>
          </a:prstGeom>
        </p:spPr>
      </p:pic>
      <p:sp>
        <p:nvSpPr>
          <p:cNvPr id="17" name="TextBox 16">
            <a:extLst>
              <a:ext uri="{FF2B5EF4-FFF2-40B4-BE49-F238E27FC236}">
                <a16:creationId xmlns:a16="http://schemas.microsoft.com/office/drawing/2014/main" id="{9637AF20-CFCD-B499-81E6-4CA377D15392}"/>
              </a:ext>
            </a:extLst>
          </p:cNvPr>
          <p:cNvSpPr txBox="1"/>
          <p:nvPr/>
        </p:nvSpPr>
        <p:spPr>
          <a:xfrm>
            <a:off x="1128917" y="272235"/>
            <a:ext cx="6100354" cy="584775"/>
          </a:xfrm>
          <a:prstGeom prst="rect">
            <a:avLst/>
          </a:prstGeom>
          <a:noFill/>
        </p:spPr>
        <p:txBody>
          <a:bodyPr wrap="square">
            <a:spAutoFit/>
          </a:bodyPr>
          <a:lstStyle/>
          <a:p>
            <a:r>
              <a:rPr lang="en-US" sz="3200" b="1" dirty="0">
                <a:solidFill>
                  <a:srgbClr val="518EB2"/>
                </a:solidFill>
              </a:rPr>
              <a:t>The </a:t>
            </a:r>
            <a:r>
              <a:rPr lang="en-US" sz="3200" b="1" dirty="0" err="1">
                <a:solidFill>
                  <a:srgbClr val="518EB2"/>
                </a:solidFill>
              </a:rPr>
              <a:t>BullsEye</a:t>
            </a:r>
            <a:r>
              <a:rPr lang="en-US" sz="3200" b="1" dirty="0">
                <a:solidFill>
                  <a:srgbClr val="518EB2"/>
                </a:solidFill>
              </a:rPr>
              <a:t> Difference</a:t>
            </a:r>
          </a:p>
        </p:txBody>
      </p:sp>
      <p:pic>
        <p:nvPicPr>
          <p:cNvPr id="19" name="Picture 18" descr="A picture containing text, clipart&#10;&#10;Description automatically generated">
            <a:extLst>
              <a:ext uri="{FF2B5EF4-FFF2-40B4-BE49-F238E27FC236}">
                <a16:creationId xmlns:a16="http://schemas.microsoft.com/office/drawing/2014/main" id="{0717EB2F-D7CC-5D55-E2F9-9A9CF847753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956" y="114693"/>
            <a:ext cx="860767" cy="773666"/>
          </a:xfrm>
          <a:prstGeom prst="rect">
            <a:avLst/>
          </a:prstGeom>
        </p:spPr>
      </p:pic>
      <p:sp>
        <p:nvSpPr>
          <p:cNvPr id="21" name="TextBox 20">
            <a:extLst>
              <a:ext uri="{FF2B5EF4-FFF2-40B4-BE49-F238E27FC236}">
                <a16:creationId xmlns:a16="http://schemas.microsoft.com/office/drawing/2014/main" id="{3D9501C5-CFED-F678-6175-A863F38FB421}"/>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508372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5" name="Title 1">
            <a:extLst>
              <a:ext uri="{FF2B5EF4-FFF2-40B4-BE49-F238E27FC236}">
                <a16:creationId xmlns:a16="http://schemas.microsoft.com/office/drawing/2014/main" id="{E9DE53FE-E8A6-1005-C83C-D7C1ED9D7926}"/>
              </a:ext>
            </a:extLst>
          </p:cNvPr>
          <p:cNvSpPr>
            <a:spLocks noGrp="1"/>
          </p:cNvSpPr>
          <p:nvPr>
            <p:ph type="title"/>
          </p:nvPr>
        </p:nvSpPr>
        <p:spPr>
          <a:xfrm>
            <a:off x="1178289" y="143800"/>
            <a:ext cx="8183622" cy="876821"/>
          </a:xfrm>
        </p:spPr>
        <p:txBody>
          <a:bodyPr>
            <a:normAutofit/>
          </a:bodyPr>
          <a:lstStyle/>
          <a:p>
            <a:r>
              <a:rPr lang="en-US" sz="4000" dirty="0">
                <a:solidFill>
                  <a:srgbClr val="518EB2"/>
                </a:solidFill>
              </a:rPr>
              <a:t>Voice Power Options</a:t>
            </a:r>
          </a:p>
        </p:txBody>
      </p:sp>
      <p:pic>
        <p:nvPicPr>
          <p:cNvPr id="6" name="Picture 5">
            <a:extLst>
              <a:ext uri="{FF2B5EF4-FFF2-40B4-BE49-F238E27FC236}">
                <a16:creationId xmlns:a16="http://schemas.microsoft.com/office/drawing/2014/main" id="{06FD0731-49BB-265F-9843-CEE0B05FDFE7}"/>
              </a:ext>
            </a:extLst>
          </p:cNvPr>
          <p:cNvPicPr>
            <a:picLocks noChangeAspect="1"/>
          </p:cNvPicPr>
          <p:nvPr/>
        </p:nvPicPr>
        <p:blipFill>
          <a:blip r:embed="rId5"/>
          <a:stretch>
            <a:fillRect/>
          </a:stretch>
        </p:blipFill>
        <p:spPr>
          <a:xfrm>
            <a:off x="4746297" y="1186114"/>
            <a:ext cx="2544600" cy="1618473"/>
          </a:xfrm>
          <a:prstGeom prst="rect">
            <a:avLst/>
          </a:prstGeom>
        </p:spPr>
      </p:pic>
      <p:sp>
        <p:nvSpPr>
          <p:cNvPr id="9" name="TextBox 8">
            <a:extLst>
              <a:ext uri="{FF2B5EF4-FFF2-40B4-BE49-F238E27FC236}">
                <a16:creationId xmlns:a16="http://schemas.microsoft.com/office/drawing/2014/main" id="{B8362860-BBDA-47B7-CB64-79EBDDED469C}"/>
              </a:ext>
            </a:extLst>
          </p:cNvPr>
          <p:cNvSpPr txBox="1"/>
          <p:nvPr/>
        </p:nvSpPr>
        <p:spPr>
          <a:xfrm>
            <a:off x="1584960" y="3098980"/>
            <a:ext cx="8867273" cy="461665"/>
          </a:xfrm>
          <a:prstGeom prst="rect">
            <a:avLst/>
          </a:prstGeom>
          <a:noFill/>
        </p:spPr>
        <p:txBody>
          <a:bodyPr wrap="square">
            <a:spAutoFit/>
          </a:bodyPr>
          <a:lstStyle/>
          <a:p>
            <a:pPr algn="ctr"/>
            <a:r>
              <a:rPr lang="en-US" sz="2400" dirty="0">
                <a:solidFill>
                  <a:srgbClr val="518EB2"/>
                </a:solidFill>
                <a:latin typeface="Open Sans Semibold" panose="020B0706030804020204" pitchFamily="34" charset="0"/>
                <a:ea typeface="Open Sans Semibold" panose="020B0706030804020204" pitchFamily="34" charset="0"/>
                <a:cs typeface="Open Sans Semibold" panose="020B0706030804020204" pitchFamily="34" charset="0"/>
              </a:rPr>
              <a:t>Option #2 – 8,16,24 &amp; 48 PoE+ Switch</a:t>
            </a:r>
          </a:p>
        </p:txBody>
      </p:sp>
      <p:pic>
        <p:nvPicPr>
          <p:cNvPr id="10" name="Picture 9">
            <a:extLst>
              <a:ext uri="{FF2B5EF4-FFF2-40B4-BE49-F238E27FC236}">
                <a16:creationId xmlns:a16="http://schemas.microsoft.com/office/drawing/2014/main" id="{72FE05C4-F53A-7F9E-F50B-A2FA997337A9}"/>
              </a:ext>
            </a:extLst>
          </p:cNvPr>
          <p:cNvPicPr>
            <a:picLocks noChangeAspect="1"/>
          </p:cNvPicPr>
          <p:nvPr/>
        </p:nvPicPr>
        <p:blipFill>
          <a:blip r:embed="rId6"/>
          <a:stretch>
            <a:fillRect/>
          </a:stretch>
        </p:blipFill>
        <p:spPr>
          <a:xfrm>
            <a:off x="3449118" y="3750075"/>
            <a:ext cx="5620608" cy="2027434"/>
          </a:xfrm>
          <a:prstGeom prst="rect">
            <a:avLst/>
          </a:prstGeom>
        </p:spPr>
      </p:pic>
      <p:pic>
        <p:nvPicPr>
          <p:cNvPr id="2" name="Picture 1" descr="Icon&#10;&#10;Description automatically generated">
            <a:extLst>
              <a:ext uri="{FF2B5EF4-FFF2-40B4-BE49-F238E27FC236}">
                <a16:creationId xmlns:a16="http://schemas.microsoft.com/office/drawing/2014/main" id="{8B401142-F10E-6C95-51EF-E5E5C45A812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576" y="94363"/>
            <a:ext cx="1024217" cy="853514"/>
          </a:xfrm>
          <a:prstGeom prst="rect">
            <a:avLst/>
          </a:prstGeom>
        </p:spPr>
      </p:pic>
      <p:sp>
        <p:nvSpPr>
          <p:cNvPr id="3" name="TextBox 2">
            <a:extLst>
              <a:ext uri="{FF2B5EF4-FFF2-40B4-BE49-F238E27FC236}">
                <a16:creationId xmlns:a16="http://schemas.microsoft.com/office/drawing/2014/main" id="{71257A8D-E493-ABF2-DADF-FFB9F0EBEC75}"/>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5001171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8" name="Title 3">
            <a:extLst>
              <a:ext uri="{FF2B5EF4-FFF2-40B4-BE49-F238E27FC236}">
                <a16:creationId xmlns:a16="http://schemas.microsoft.com/office/drawing/2014/main" id="{48DB7A61-3BC2-F04E-98CA-BDB00FC6EF43}"/>
              </a:ext>
            </a:extLst>
          </p:cNvPr>
          <p:cNvSpPr txBox="1">
            <a:spLocks/>
          </p:cNvSpPr>
          <p:nvPr/>
        </p:nvSpPr>
        <p:spPr>
          <a:xfrm>
            <a:off x="1109135" y="343958"/>
            <a:ext cx="9282640" cy="876821"/>
          </a:xfrm>
          <a:prstGeom prst="rect">
            <a:avLst/>
          </a:prstGeom>
        </p:spPr>
        <p:txBody>
          <a:bodyPr>
            <a:noAutofit/>
          </a:bodyPr>
          <a:lstStyle>
            <a:lvl1pPr algn="l" defTabSz="914400" rtl="0" eaLnBrk="1" latinLnBrk="0" hangingPunct="1">
              <a:lnSpc>
                <a:spcPct val="90000"/>
              </a:lnSpc>
              <a:spcBef>
                <a:spcPct val="0"/>
              </a:spcBef>
              <a:buNone/>
              <a:defRPr sz="2400" b="1" kern="1200">
                <a:solidFill>
                  <a:schemeClr val="accent4"/>
                </a:solidFill>
                <a:latin typeface="Open Sans" panose="020B0606030504020204" pitchFamily="34" charset="0"/>
                <a:ea typeface="Open Sans" panose="020B0606030504020204" pitchFamily="34" charset="0"/>
                <a:cs typeface="Open Sans" panose="020B0606030504020204" pitchFamily="34" charset="0"/>
              </a:defRPr>
            </a:lvl1pPr>
          </a:lstStyle>
          <a:p>
            <a:r>
              <a:rPr lang="en-US" sz="2800" b="0" dirty="0">
                <a:solidFill>
                  <a:srgbClr val="518EB2"/>
                </a:solidFill>
              </a:rPr>
              <a:t>INTEGRATED VOICE (IP-PRI, SIP Trunks, Analog handoff)</a:t>
            </a:r>
          </a:p>
        </p:txBody>
      </p:sp>
      <p:pic>
        <p:nvPicPr>
          <p:cNvPr id="13" name="Picture 12" descr="Icon&#10;&#10;Description automatically generated">
            <a:extLst>
              <a:ext uri="{FF2B5EF4-FFF2-40B4-BE49-F238E27FC236}">
                <a16:creationId xmlns:a16="http://schemas.microsoft.com/office/drawing/2014/main" id="{7A831E12-4022-F101-FFE1-C1534D60D8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9" y="126444"/>
            <a:ext cx="1024217" cy="853515"/>
          </a:xfrm>
          <a:prstGeom prst="rect">
            <a:avLst/>
          </a:prstGeom>
        </p:spPr>
      </p:pic>
      <p:sp>
        <p:nvSpPr>
          <p:cNvPr id="14" name="TextBox 13">
            <a:extLst>
              <a:ext uri="{FF2B5EF4-FFF2-40B4-BE49-F238E27FC236}">
                <a16:creationId xmlns:a16="http://schemas.microsoft.com/office/drawing/2014/main" id="{79BE0649-E9EF-B816-AA17-D9721E271311}"/>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6"/>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7"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pic>
        <p:nvPicPr>
          <p:cNvPr id="15" name="Picture 14" descr="Icon&#10;&#10;Description automatically generated">
            <a:hlinkClick r:id="rId8" action="ppaction://hlinksldjump"/>
            <a:extLst>
              <a:ext uri="{FF2B5EF4-FFF2-40B4-BE49-F238E27FC236}">
                <a16:creationId xmlns:a16="http://schemas.microsoft.com/office/drawing/2014/main" id="{671FB7C1-082C-DC96-039E-B20A52E90B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3834" y="1590245"/>
            <a:ext cx="1024217" cy="853515"/>
          </a:xfrm>
          <a:prstGeom prst="rect">
            <a:avLst/>
          </a:prstGeom>
        </p:spPr>
      </p:pic>
      <p:pic>
        <p:nvPicPr>
          <p:cNvPr id="18" name="Picture 17" descr="A picture containing text, clipart&#10;&#10;Description automatically generated">
            <a:hlinkClick r:id="rId9" action="ppaction://hlinksldjump"/>
            <a:extLst>
              <a:ext uri="{FF2B5EF4-FFF2-40B4-BE49-F238E27FC236}">
                <a16:creationId xmlns:a16="http://schemas.microsoft.com/office/drawing/2014/main" id="{0792E2BD-9BBD-1578-5D2B-609070A034D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86511" y="2816585"/>
            <a:ext cx="1024216" cy="853515"/>
          </a:xfrm>
          <a:prstGeom prst="rect">
            <a:avLst/>
          </a:prstGeom>
        </p:spPr>
      </p:pic>
      <p:sp>
        <p:nvSpPr>
          <p:cNvPr id="19" name="TextBox 18">
            <a:extLst>
              <a:ext uri="{FF2B5EF4-FFF2-40B4-BE49-F238E27FC236}">
                <a16:creationId xmlns:a16="http://schemas.microsoft.com/office/drawing/2014/main" id="{1D4E17F7-E0E8-2CF8-3A42-A1B6A6665B90}"/>
              </a:ext>
            </a:extLst>
          </p:cNvPr>
          <p:cNvSpPr txBox="1"/>
          <p:nvPr/>
        </p:nvSpPr>
        <p:spPr>
          <a:xfrm>
            <a:off x="5072063" y="4274305"/>
            <a:ext cx="619159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518EB2"/>
                </a:solidFill>
                <a:latin typeface="Open Sans" panose="020B0606030504020204" pitchFamily="34" charset="0"/>
                <a:ea typeface="Open Sans" panose="020B0606030504020204" pitchFamily="34" charset="0"/>
                <a:cs typeface="Open Sans" panose="020B0606030504020204" pitchFamily="34" charset="0"/>
              </a:rPr>
              <a:t>SIP Trunk Handoff </a:t>
            </a:r>
            <a:endParaRPr kumimoji="0" lang="en-US" sz="2400" b="0" u="none" strike="noStrike" kern="1200" cap="none" spc="0" normalizeH="0" baseline="0" noProof="0" dirty="0">
              <a:ln>
                <a:noFill/>
              </a:ln>
              <a:solidFill>
                <a:srgbClr val="518EB2"/>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pic>
        <p:nvPicPr>
          <p:cNvPr id="21" name="Picture 20" descr="A picture containing text, clipart&#10;&#10;Description automatically generated">
            <a:hlinkClick r:id="rId11" action="ppaction://hlinksldjump"/>
            <a:extLst>
              <a:ext uri="{FF2B5EF4-FFF2-40B4-BE49-F238E27FC236}">
                <a16:creationId xmlns:a16="http://schemas.microsoft.com/office/drawing/2014/main" id="{A9FF5478-ABBA-1EF7-F68A-FE15CF6D4CD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86511" y="4047603"/>
            <a:ext cx="1024216" cy="853515"/>
          </a:xfrm>
          <a:prstGeom prst="rect">
            <a:avLst/>
          </a:prstGeom>
        </p:spPr>
      </p:pic>
      <p:sp>
        <p:nvSpPr>
          <p:cNvPr id="23" name="TextBox 22">
            <a:extLst>
              <a:ext uri="{FF2B5EF4-FFF2-40B4-BE49-F238E27FC236}">
                <a16:creationId xmlns:a16="http://schemas.microsoft.com/office/drawing/2014/main" id="{0FA5A510-3A30-527E-4B19-20ECC8CD4FAD}"/>
              </a:ext>
            </a:extLst>
          </p:cNvPr>
          <p:cNvSpPr txBox="1"/>
          <p:nvPr/>
        </p:nvSpPr>
        <p:spPr>
          <a:xfrm>
            <a:off x="5072063" y="1832336"/>
            <a:ext cx="61007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18EB2"/>
                </a:solidFill>
              </a:rPr>
              <a:t>Analog Handoff</a:t>
            </a:r>
          </a:p>
        </p:txBody>
      </p:sp>
      <p:sp>
        <p:nvSpPr>
          <p:cNvPr id="25" name="TextBox 24">
            <a:extLst>
              <a:ext uri="{FF2B5EF4-FFF2-40B4-BE49-F238E27FC236}">
                <a16:creationId xmlns:a16="http://schemas.microsoft.com/office/drawing/2014/main" id="{B5A53BDC-33CA-7B8F-6A8B-2381A64D966A}"/>
              </a:ext>
            </a:extLst>
          </p:cNvPr>
          <p:cNvSpPr txBox="1"/>
          <p:nvPr/>
        </p:nvSpPr>
        <p:spPr>
          <a:xfrm>
            <a:off x="5072063" y="3085691"/>
            <a:ext cx="6100762"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518EB2"/>
                </a:solidFill>
                <a:latin typeface="Open Sans" panose="020B0606030504020204" pitchFamily="34" charset="0"/>
                <a:ea typeface="Open Sans" panose="020B0606030504020204" pitchFamily="34" charset="0"/>
                <a:cs typeface="Open Sans" panose="020B0606030504020204" pitchFamily="34" charset="0"/>
              </a:rPr>
              <a:t>IP-PRI Handoff</a:t>
            </a:r>
          </a:p>
        </p:txBody>
      </p:sp>
    </p:spTree>
    <p:custDataLst>
      <p:tags r:id="rId1"/>
    </p:custDataLst>
    <p:extLst>
      <p:ext uri="{BB962C8B-B14F-4D97-AF65-F5344CB8AC3E}">
        <p14:creationId xmlns:p14="http://schemas.microsoft.com/office/powerpoint/2010/main" val="19212182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7" name="Title 1">
            <a:extLst>
              <a:ext uri="{FF2B5EF4-FFF2-40B4-BE49-F238E27FC236}">
                <a16:creationId xmlns:a16="http://schemas.microsoft.com/office/drawing/2014/main" id="{ACA79F1A-239B-69A0-4493-2EB1F5BF3D22}"/>
              </a:ext>
            </a:extLst>
          </p:cNvPr>
          <p:cNvSpPr>
            <a:spLocks noGrp="1"/>
          </p:cNvSpPr>
          <p:nvPr>
            <p:ph type="title"/>
          </p:nvPr>
        </p:nvSpPr>
        <p:spPr>
          <a:xfrm>
            <a:off x="1085175" y="296663"/>
            <a:ext cx="8318671" cy="964503"/>
          </a:xfrm>
        </p:spPr>
        <p:txBody>
          <a:bodyPr>
            <a:normAutofit/>
          </a:bodyPr>
          <a:lstStyle/>
          <a:p>
            <a:r>
              <a:rPr lang="en-US" sz="3200" dirty="0" err="1">
                <a:solidFill>
                  <a:srgbClr val="518EB2"/>
                </a:solidFill>
              </a:rPr>
              <a:t>Grandstream</a:t>
            </a:r>
            <a:r>
              <a:rPr lang="en-US" sz="3200" dirty="0">
                <a:solidFill>
                  <a:srgbClr val="518EB2"/>
                </a:solidFill>
              </a:rPr>
              <a:t> Handy Tone 812 ATA</a:t>
            </a:r>
          </a:p>
        </p:txBody>
      </p:sp>
      <p:sp>
        <p:nvSpPr>
          <p:cNvPr id="8" name="Title 1">
            <a:extLst>
              <a:ext uri="{FF2B5EF4-FFF2-40B4-BE49-F238E27FC236}">
                <a16:creationId xmlns:a16="http://schemas.microsoft.com/office/drawing/2014/main" id="{D5A95531-FAD0-E195-9F66-DF783786AFCC}"/>
              </a:ext>
            </a:extLst>
          </p:cNvPr>
          <p:cNvSpPr txBox="1">
            <a:spLocks/>
          </p:cNvSpPr>
          <p:nvPr/>
        </p:nvSpPr>
        <p:spPr>
          <a:xfrm>
            <a:off x="3413016" y="4223975"/>
            <a:ext cx="5862852" cy="13750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000" dirty="0">
                <a:solidFill>
                  <a:srgbClr val="518EB2"/>
                </a:solidFill>
                <a:latin typeface="+mn-lt"/>
              </a:rPr>
              <a:t>Analog Telephone Adapter </a:t>
            </a:r>
          </a:p>
          <a:p>
            <a:pPr marL="342900" indent="-342900">
              <a:buClr>
                <a:schemeClr val="accent1"/>
              </a:buClr>
              <a:buFont typeface="Arial" panose="020B0604020202020204" pitchFamily="34" charset="0"/>
              <a:buChar char="•"/>
            </a:pPr>
            <a:r>
              <a:rPr lang="en-US" sz="1800" b="0" dirty="0">
                <a:latin typeface="+mn-lt"/>
              </a:rPr>
              <a:t>For use with Integrated Voice</a:t>
            </a:r>
          </a:p>
          <a:p>
            <a:pPr marL="342900" indent="-342900">
              <a:buClr>
                <a:schemeClr val="accent1"/>
              </a:buClr>
              <a:buFont typeface="Arial" panose="020B0604020202020204" pitchFamily="34" charset="0"/>
              <a:buChar char="•"/>
            </a:pPr>
            <a:r>
              <a:rPr lang="en-US" sz="1800" b="0" dirty="0">
                <a:latin typeface="+mn-lt"/>
              </a:rPr>
              <a:t>(1) LAN RJ-45 port</a:t>
            </a:r>
          </a:p>
          <a:p>
            <a:pPr marL="342900" indent="-342900">
              <a:buClr>
                <a:schemeClr val="accent1"/>
              </a:buClr>
              <a:buFont typeface="Arial" panose="020B0604020202020204" pitchFamily="34" charset="0"/>
              <a:buChar char="•"/>
            </a:pPr>
            <a:r>
              <a:rPr lang="en-US" sz="1800" b="0" dirty="0">
                <a:latin typeface="+mn-lt"/>
              </a:rPr>
              <a:t>(1) WAN RJ-45 port</a:t>
            </a:r>
          </a:p>
          <a:p>
            <a:pPr marL="342900" indent="-342900">
              <a:buClr>
                <a:schemeClr val="accent1"/>
              </a:buClr>
              <a:buFont typeface="Arial" panose="020B0604020202020204" pitchFamily="34" charset="0"/>
              <a:buChar char="•"/>
            </a:pPr>
            <a:r>
              <a:rPr lang="en-US" sz="1800" b="0" dirty="0">
                <a:latin typeface="+mn-lt"/>
              </a:rPr>
              <a:t>(2) RJ-11 ports</a:t>
            </a:r>
          </a:p>
          <a:p>
            <a:pPr marL="342900" indent="-342900">
              <a:buFont typeface="Wingdings" panose="05000000000000000000" pitchFamily="2" charset="2"/>
              <a:buChar char="ü"/>
            </a:pPr>
            <a:endParaRPr lang="en-US" sz="1800" dirty="0">
              <a:latin typeface="+mn-lt"/>
            </a:endParaRPr>
          </a:p>
        </p:txBody>
      </p:sp>
      <p:pic>
        <p:nvPicPr>
          <p:cNvPr id="11" name="Picture 10" descr="Icon&#10;&#10;Description automatically generated">
            <a:extLst>
              <a:ext uri="{FF2B5EF4-FFF2-40B4-BE49-F238E27FC236}">
                <a16:creationId xmlns:a16="http://schemas.microsoft.com/office/drawing/2014/main" id="{2177A95D-1F6C-D270-D4D2-E8BCE3C981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8" y="84071"/>
            <a:ext cx="1024217" cy="853514"/>
          </a:xfrm>
          <a:prstGeom prst="rect">
            <a:avLst/>
          </a:prstGeom>
        </p:spPr>
      </p:pic>
      <p:pic>
        <p:nvPicPr>
          <p:cNvPr id="12" name="Picture 11">
            <a:extLst>
              <a:ext uri="{FF2B5EF4-FFF2-40B4-BE49-F238E27FC236}">
                <a16:creationId xmlns:a16="http://schemas.microsoft.com/office/drawing/2014/main" id="{9C90B83C-68A0-B3D2-78CC-5AED163BFFE9}"/>
              </a:ext>
            </a:extLst>
          </p:cNvPr>
          <p:cNvPicPr>
            <a:picLocks noChangeAspect="1"/>
          </p:cNvPicPr>
          <p:nvPr/>
        </p:nvPicPr>
        <p:blipFill>
          <a:blip r:embed="rId6"/>
          <a:stretch>
            <a:fillRect/>
          </a:stretch>
        </p:blipFill>
        <p:spPr>
          <a:xfrm>
            <a:off x="3413016" y="1652482"/>
            <a:ext cx="5365968" cy="2056954"/>
          </a:xfrm>
          <a:prstGeom prst="rect">
            <a:avLst/>
          </a:prstGeom>
        </p:spPr>
      </p:pic>
      <p:pic>
        <p:nvPicPr>
          <p:cNvPr id="13" name="Picture 12">
            <a:extLst>
              <a:ext uri="{FF2B5EF4-FFF2-40B4-BE49-F238E27FC236}">
                <a16:creationId xmlns:a16="http://schemas.microsoft.com/office/drawing/2014/main" id="{BEEAA63E-ED22-11A4-00F1-5FBA6E38950A}"/>
              </a:ext>
            </a:extLst>
          </p:cNvPr>
          <p:cNvPicPr>
            <a:picLocks noChangeAspect="1"/>
          </p:cNvPicPr>
          <p:nvPr/>
        </p:nvPicPr>
        <p:blipFill>
          <a:blip r:embed="rId7"/>
          <a:stretch>
            <a:fillRect/>
          </a:stretch>
        </p:blipFill>
        <p:spPr>
          <a:xfrm>
            <a:off x="8494504" y="46705"/>
            <a:ext cx="1609483" cy="499915"/>
          </a:xfrm>
          <a:prstGeom prst="rect">
            <a:avLst/>
          </a:prstGeom>
        </p:spPr>
      </p:pic>
      <p:pic>
        <p:nvPicPr>
          <p:cNvPr id="14" name="Picture 13">
            <a:extLst>
              <a:ext uri="{FF2B5EF4-FFF2-40B4-BE49-F238E27FC236}">
                <a16:creationId xmlns:a16="http://schemas.microsoft.com/office/drawing/2014/main" id="{BD36C2AC-2255-A692-6EB6-1963D52D67BF}"/>
              </a:ext>
            </a:extLst>
          </p:cNvPr>
          <p:cNvPicPr>
            <a:picLocks noChangeAspect="1"/>
          </p:cNvPicPr>
          <p:nvPr/>
        </p:nvPicPr>
        <p:blipFill>
          <a:blip r:embed="rId8"/>
          <a:stretch>
            <a:fillRect/>
          </a:stretch>
        </p:blipFill>
        <p:spPr>
          <a:xfrm>
            <a:off x="8336577" y="438021"/>
            <a:ext cx="1925339" cy="275965"/>
          </a:xfrm>
          <a:prstGeom prst="rect">
            <a:avLst/>
          </a:prstGeom>
        </p:spPr>
      </p:pic>
      <p:sp>
        <p:nvSpPr>
          <p:cNvPr id="15" name="TextBox 14">
            <a:extLst>
              <a:ext uri="{FF2B5EF4-FFF2-40B4-BE49-F238E27FC236}">
                <a16:creationId xmlns:a16="http://schemas.microsoft.com/office/drawing/2014/main" id="{E3D71397-1882-4E91-FC7A-34E6DDCDA5D0}"/>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93728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A picture containing icon&#10;&#10;Description automatically generated">
            <a:extLst>
              <a:ext uri="{FF2B5EF4-FFF2-40B4-BE49-F238E27FC236}">
                <a16:creationId xmlns:a16="http://schemas.microsoft.com/office/drawing/2014/main" id="{0540308D-663E-8138-0E86-C45FBE83798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29" y="14456"/>
            <a:ext cx="1024217" cy="853514"/>
          </a:xfrm>
          <a:prstGeom prst="rect">
            <a:avLst/>
          </a:prstGeom>
        </p:spPr>
      </p:pic>
      <p:sp>
        <p:nvSpPr>
          <p:cNvPr id="3" name="Title 1">
            <a:extLst>
              <a:ext uri="{FF2B5EF4-FFF2-40B4-BE49-F238E27FC236}">
                <a16:creationId xmlns:a16="http://schemas.microsoft.com/office/drawing/2014/main" id="{9E6ABB54-7D6E-BE12-F243-CE894A8ACD2C}"/>
              </a:ext>
            </a:extLst>
          </p:cNvPr>
          <p:cNvSpPr>
            <a:spLocks noGrp="1"/>
          </p:cNvSpPr>
          <p:nvPr>
            <p:ph type="title"/>
          </p:nvPr>
        </p:nvSpPr>
        <p:spPr>
          <a:xfrm>
            <a:off x="1424243" y="203527"/>
            <a:ext cx="7965609" cy="876821"/>
          </a:xfrm>
        </p:spPr>
        <p:txBody>
          <a:bodyPr>
            <a:normAutofit/>
          </a:bodyPr>
          <a:lstStyle/>
          <a:p>
            <a:r>
              <a:rPr lang="en-US" sz="4000" dirty="0">
                <a:solidFill>
                  <a:srgbClr val="518EB2"/>
                </a:solidFill>
              </a:rPr>
              <a:t>VCE-510 &amp; VCE-510-LTE</a:t>
            </a:r>
          </a:p>
        </p:txBody>
      </p:sp>
      <p:pic>
        <p:nvPicPr>
          <p:cNvPr id="4" name="Picture 3">
            <a:extLst>
              <a:ext uri="{FF2B5EF4-FFF2-40B4-BE49-F238E27FC236}">
                <a16:creationId xmlns:a16="http://schemas.microsoft.com/office/drawing/2014/main" id="{62E5D374-5AFE-30A4-2209-3B563F52D5AF}"/>
              </a:ext>
            </a:extLst>
          </p:cNvPr>
          <p:cNvPicPr>
            <a:picLocks noChangeAspect="1"/>
          </p:cNvPicPr>
          <p:nvPr/>
        </p:nvPicPr>
        <p:blipFill>
          <a:blip r:embed="rId6"/>
          <a:stretch>
            <a:fillRect/>
          </a:stretch>
        </p:blipFill>
        <p:spPr>
          <a:xfrm>
            <a:off x="1491417" y="1033269"/>
            <a:ext cx="7831260" cy="3111799"/>
          </a:xfrm>
          <a:prstGeom prst="rect">
            <a:avLst/>
          </a:prstGeom>
        </p:spPr>
      </p:pic>
      <p:sp>
        <p:nvSpPr>
          <p:cNvPr id="5" name="Title 1">
            <a:extLst>
              <a:ext uri="{FF2B5EF4-FFF2-40B4-BE49-F238E27FC236}">
                <a16:creationId xmlns:a16="http://schemas.microsoft.com/office/drawing/2014/main" id="{EADEC711-AF5B-4479-C708-11BAA4D34FFF}"/>
              </a:ext>
            </a:extLst>
          </p:cNvPr>
          <p:cNvSpPr txBox="1">
            <a:spLocks/>
          </p:cNvSpPr>
          <p:nvPr/>
        </p:nvSpPr>
        <p:spPr>
          <a:xfrm>
            <a:off x="1491417" y="4334498"/>
            <a:ext cx="7118228" cy="1551343"/>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spcAft>
                <a:spcPts val="600"/>
              </a:spcAft>
            </a:pPr>
            <a:r>
              <a:rPr lang="en-US" sz="1800" dirty="0">
                <a:solidFill>
                  <a:schemeClr val="accent4"/>
                </a:solidFill>
                <a:latin typeface="+mn-lt"/>
              </a:rPr>
              <a:t>SD-WAN Edge</a:t>
            </a:r>
          </a:p>
          <a:p>
            <a:pPr marL="457200" indent="-457200">
              <a:spcAft>
                <a:spcPts val="600"/>
              </a:spcAft>
              <a:buClr>
                <a:schemeClr val="accent3"/>
              </a:buClr>
              <a:buSzPct val="125000"/>
              <a:buFont typeface="Arial" panose="020B0604020202020204" pitchFamily="34" charset="0"/>
              <a:buChar char="•"/>
            </a:pPr>
            <a:r>
              <a:rPr lang="en-US" sz="1800" b="0" dirty="0">
                <a:latin typeface="+mn-lt"/>
              </a:rPr>
              <a:t>(4) LAN / WAN Assignable RJ-45 ports</a:t>
            </a:r>
          </a:p>
          <a:p>
            <a:pPr marL="457200" indent="-457200">
              <a:spcAft>
                <a:spcPts val="600"/>
              </a:spcAft>
              <a:buClr>
                <a:schemeClr val="accent3"/>
              </a:buClr>
              <a:buSzPct val="125000"/>
              <a:buFont typeface="Arial" panose="020B0604020202020204" pitchFamily="34" charset="0"/>
              <a:buChar char="•"/>
            </a:pPr>
            <a:r>
              <a:rPr lang="en-US" sz="1800" b="0" dirty="0">
                <a:latin typeface="+mn-lt"/>
              </a:rPr>
              <a:t>(2) USB 3.0 ports</a:t>
            </a:r>
          </a:p>
          <a:p>
            <a:pPr marL="457200" indent="-457200">
              <a:spcAft>
                <a:spcPts val="600"/>
              </a:spcAft>
              <a:buClr>
                <a:schemeClr val="accent3"/>
              </a:buClr>
              <a:buSzPct val="125000"/>
              <a:buFont typeface="Arial" panose="020B0604020202020204" pitchFamily="34" charset="0"/>
              <a:buChar char="•"/>
            </a:pPr>
            <a:r>
              <a:rPr lang="en-US" sz="1800" b="0" dirty="0">
                <a:latin typeface="+mn-lt"/>
              </a:rPr>
              <a:t>Integrated Wi-Fi</a:t>
            </a:r>
          </a:p>
          <a:p>
            <a:pPr marL="457200" indent="-457200">
              <a:spcAft>
                <a:spcPts val="600"/>
              </a:spcAft>
              <a:buClr>
                <a:schemeClr val="accent3"/>
              </a:buClr>
              <a:buSzPct val="125000"/>
              <a:buFont typeface="Arial" panose="020B0604020202020204" pitchFamily="34" charset="0"/>
              <a:buChar char="•"/>
            </a:pPr>
            <a:r>
              <a:rPr lang="en-US" sz="1800" b="0" dirty="0">
                <a:latin typeface="+mn-lt"/>
              </a:rPr>
              <a:t>100 Mbps Max Throughput </a:t>
            </a:r>
          </a:p>
        </p:txBody>
      </p:sp>
      <p:sp>
        <p:nvSpPr>
          <p:cNvPr id="6" name="TextBox 5">
            <a:extLst>
              <a:ext uri="{FF2B5EF4-FFF2-40B4-BE49-F238E27FC236}">
                <a16:creationId xmlns:a16="http://schemas.microsoft.com/office/drawing/2014/main" id="{E529CCC4-02D6-18E6-AB14-78DD14B7E6AF}"/>
              </a:ext>
            </a:extLst>
          </p:cNvPr>
          <p:cNvSpPr txBox="1"/>
          <p:nvPr/>
        </p:nvSpPr>
        <p:spPr>
          <a:xfrm>
            <a:off x="8740193" y="77080"/>
            <a:ext cx="15280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7" name="Picture 6">
            <a:extLst>
              <a:ext uri="{FF2B5EF4-FFF2-40B4-BE49-F238E27FC236}">
                <a16:creationId xmlns:a16="http://schemas.microsoft.com/office/drawing/2014/main" id="{463C89A2-65CA-F366-6DA7-734FD4D83C37}"/>
              </a:ext>
            </a:extLst>
          </p:cNvPr>
          <p:cNvPicPr>
            <a:picLocks noChangeAspect="1"/>
          </p:cNvPicPr>
          <p:nvPr/>
        </p:nvPicPr>
        <p:blipFill>
          <a:blip r:embed="rId7"/>
          <a:srcRect/>
          <a:stretch/>
        </p:blipFill>
        <p:spPr>
          <a:xfrm>
            <a:off x="8624121" y="446412"/>
            <a:ext cx="1760204" cy="268255"/>
          </a:xfrm>
          <a:prstGeom prst="rect">
            <a:avLst/>
          </a:prstGeom>
        </p:spPr>
      </p:pic>
      <p:sp>
        <p:nvSpPr>
          <p:cNvPr id="8" name="TextBox 7">
            <a:extLst>
              <a:ext uri="{FF2B5EF4-FFF2-40B4-BE49-F238E27FC236}">
                <a16:creationId xmlns:a16="http://schemas.microsoft.com/office/drawing/2014/main" id="{6989C9AE-762D-2C3A-B232-D177D9892BEC}"/>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4181139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7" name="Title 1">
            <a:extLst>
              <a:ext uri="{FF2B5EF4-FFF2-40B4-BE49-F238E27FC236}">
                <a16:creationId xmlns:a16="http://schemas.microsoft.com/office/drawing/2014/main" id="{ACA79F1A-239B-69A0-4493-2EB1F5BF3D22}"/>
              </a:ext>
            </a:extLst>
          </p:cNvPr>
          <p:cNvSpPr>
            <a:spLocks noGrp="1"/>
          </p:cNvSpPr>
          <p:nvPr>
            <p:ph type="title"/>
          </p:nvPr>
        </p:nvSpPr>
        <p:spPr>
          <a:xfrm>
            <a:off x="1085175" y="296663"/>
            <a:ext cx="8318671" cy="964503"/>
          </a:xfrm>
        </p:spPr>
        <p:txBody>
          <a:bodyPr>
            <a:normAutofit/>
          </a:bodyPr>
          <a:lstStyle/>
          <a:p>
            <a:r>
              <a:rPr lang="en-US" sz="3200" dirty="0" err="1">
                <a:solidFill>
                  <a:srgbClr val="518EB2"/>
                </a:solidFill>
              </a:rPr>
              <a:t>Grandstream</a:t>
            </a:r>
            <a:r>
              <a:rPr lang="en-US" sz="3200" dirty="0">
                <a:solidFill>
                  <a:srgbClr val="518EB2"/>
                </a:solidFill>
              </a:rPr>
              <a:t> Handy Tone 818 ATA</a:t>
            </a:r>
          </a:p>
        </p:txBody>
      </p:sp>
      <p:sp>
        <p:nvSpPr>
          <p:cNvPr id="8" name="Title 1">
            <a:extLst>
              <a:ext uri="{FF2B5EF4-FFF2-40B4-BE49-F238E27FC236}">
                <a16:creationId xmlns:a16="http://schemas.microsoft.com/office/drawing/2014/main" id="{D5A95531-FAD0-E195-9F66-DF783786AFCC}"/>
              </a:ext>
            </a:extLst>
          </p:cNvPr>
          <p:cNvSpPr txBox="1">
            <a:spLocks/>
          </p:cNvSpPr>
          <p:nvPr/>
        </p:nvSpPr>
        <p:spPr>
          <a:xfrm>
            <a:off x="2449058" y="4131424"/>
            <a:ext cx="5862852" cy="137500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000" dirty="0">
                <a:solidFill>
                  <a:srgbClr val="518EB2"/>
                </a:solidFill>
                <a:latin typeface="+mn-lt"/>
              </a:rPr>
              <a:t>Analog Telephone Adapter </a:t>
            </a:r>
          </a:p>
          <a:p>
            <a:pPr marL="342900" indent="-342900">
              <a:buClr>
                <a:schemeClr val="accent1"/>
              </a:buClr>
              <a:buFont typeface="Arial" panose="020B0604020202020204" pitchFamily="34" charset="0"/>
              <a:buChar char="•"/>
            </a:pPr>
            <a:r>
              <a:rPr lang="en-US" sz="1800" b="0" dirty="0">
                <a:latin typeface="+mn-lt"/>
              </a:rPr>
              <a:t>For use with Integrated Voice</a:t>
            </a:r>
          </a:p>
          <a:p>
            <a:pPr marL="342900" indent="-342900">
              <a:buClr>
                <a:schemeClr val="accent1"/>
              </a:buClr>
              <a:buFont typeface="Arial" panose="020B0604020202020204" pitchFamily="34" charset="0"/>
              <a:buChar char="•"/>
            </a:pPr>
            <a:r>
              <a:rPr lang="en-US" sz="1800" b="0" dirty="0">
                <a:latin typeface="+mn-lt"/>
              </a:rPr>
              <a:t>(1) LAN RJ-45 port</a:t>
            </a:r>
          </a:p>
          <a:p>
            <a:pPr marL="342900" indent="-342900">
              <a:buClr>
                <a:schemeClr val="accent1"/>
              </a:buClr>
              <a:buFont typeface="Arial" panose="020B0604020202020204" pitchFamily="34" charset="0"/>
              <a:buChar char="•"/>
            </a:pPr>
            <a:r>
              <a:rPr lang="en-US" sz="1800" b="0" dirty="0">
                <a:latin typeface="+mn-lt"/>
              </a:rPr>
              <a:t>(1) WAN RJ-45 port</a:t>
            </a:r>
          </a:p>
          <a:p>
            <a:pPr marL="342900" indent="-342900">
              <a:buClr>
                <a:schemeClr val="accent1"/>
              </a:buClr>
              <a:buFont typeface="Arial" panose="020B0604020202020204" pitchFamily="34" charset="0"/>
              <a:buChar char="•"/>
            </a:pPr>
            <a:r>
              <a:rPr lang="en-US" sz="1800" b="0" dirty="0">
                <a:latin typeface="+mn-lt"/>
              </a:rPr>
              <a:t>(8) RJ-11 ports</a:t>
            </a:r>
          </a:p>
          <a:p>
            <a:pPr marL="342900" indent="-342900">
              <a:buFont typeface="Wingdings" panose="05000000000000000000" pitchFamily="2" charset="2"/>
              <a:buChar char="ü"/>
            </a:pPr>
            <a:endParaRPr lang="en-US" sz="1800" dirty="0">
              <a:latin typeface="+mn-lt"/>
            </a:endParaRPr>
          </a:p>
        </p:txBody>
      </p:sp>
      <p:pic>
        <p:nvPicPr>
          <p:cNvPr id="11" name="Picture 10" descr="Icon&#10;&#10;Description automatically generated">
            <a:extLst>
              <a:ext uri="{FF2B5EF4-FFF2-40B4-BE49-F238E27FC236}">
                <a16:creationId xmlns:a16="http://schemas.microsoft.com/office/drawing/2014/main" id="{2177A95D-1F6C-D270-D4D2-E8BCE3C981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8" y="84071"/>
            <a:ext cx="1024217" cy="853514"/>
          </a:xfrm>
          <a:prstGeom prst="rect">
            <a:avLst/>
          </a:prstGeom>
        </p:spPr>
      </p:pic>
      <p:pic>
        <p:nvPicPr>
          <p:cNvPr id="13" name="Picture 12">
            <a:extLst>
              <a:ext uri="{FF2B5EF4-FFF2-40B4-BE49-F238E27FC236}">
                <a16:creationId xmlns:a16="http://schemas.microsoft.com/office/drawing/2014/main" id="{BEEAA63E-ED22-11A4-00F1-5FBA6E38950A}"/>
              </a:ext>
            </a:extLst>
          </p:cNvPr>
          <p:cNvPicPr>
            <a:picLocks noChangeAspect="1"/>
          </p:cNvPicPr>
          <p:nvPr/>
        </p:nvPicPr>
        <p:blipFill>
          <a:blip r:embed="rId6"/>
          <a:stretch>
            <a:fillRect/>
          </a:stretch>
        </p:blipFill>
        <p:spPr>
          <a:xfrm>
            <a:off x="8494504" y="46705"/>
            <a:ext cx="1609483" cy="499915"/>
          </a:xfrm>
          <a:prstGeom prst="rect">
            <a:avLst/>
          </a:prstGeom>
        </p:spPr>
      </p:pic>
      <p:pic>
        <p:nvPicPr>
          <p:cNvPr id="14" name="Picture 13">
            <a:extLst>
              <a:ext uri="{FF2B5EF4-FFF2-40B4-BE49-F238E27FC236}">
                <a16:creationId xmlns:a16="http://schemas.microsoft.com/office/drawing/2014/main" id="{BD36C2AC-2255-A692-6EB6-1963D52D67BF}"/>
              </a:ext>
            </a:extLst>
          </p:cNvPr>
          <p:cNvPicPr>
            <a:picLocks noChangeAspect="1"/>
          </p:cNvPicPr>
          <p:nvPr/>
        </p:nvPicPr>
        <p:blipFill>
          <a:blip r:embed="rId7"/>
          <a:stretch>
            <a:fillRect/>
          </a:stretch>
        </p:blipFill>
        <p:spPr>
          <a:xfrm>
            <a:off x="8336577" y="438021"/>
            <a:ext cx="1925339" cy="275965"/>
          </a:xfrm>
          <a:prstGeom prst="rect">
            <a:avLst/>
          </a:prstGeom>
        </p:spPr>
      </p:pic>
      <p:pic>
        <p:nvPicPr>
          <p:cNvPr id="5" name="Picture 4">
            <a:extLst>
              <a:ext uri="{FF2B5EF4-FFF2-40B4-BE49-F238E27FC236}">
                <a16:creationId xmlns:a16="http://schemas.microsoft.com/office/drawing/2014/main" id="{0D888654-1949-87E8-57CF-79CFE4DB30E5}"/>
              </a:ext>
            </a:extLst>
          </p:cNvPr>
          <p:cNvPicPr>
            <a:picLocks noChangeAspect="1"/>
          </p:cNvPicPr>
          <p:nvPr/>
        </p:nvPicPr>
        <p:blipFill>
          <a:blip r:embed="rId8"/>
          <a:stretch>
            <a:fillRect/>
          </a:stretch>
        </p:blipFill>
        <p:spPr>
          <a:xfrm>
            <a:off x="2449058" y="1424791"/>
            <a:ext cx="5590903" cy="1899537"/>
          </a:xfrm>
          <a:prstGeom prst="rect">
            <a:avLst/>
          </a:prstGeom>
        </p:spPr>
      </p:pic>
      <p:sp>
        <p:nvSpPr>
          <p:cNvPr id="6" name="TextBox 5">
            <a:extLst>
              <a:ext uri="{FF2B5EF4-FFF2-40B4-BE49-F238E27FC236}">
                <a16:creationId xmlns:a16="http://schemas.microsoft.com/office/drawing/2014/main" id="{816D622F-4C23-CAD3-15E9-F520F622578B}"/>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9"/>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0"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7375837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11" name="Picture 10" descr="Icon&#10;&#10;Description automatically generated">
            <a:extLst>
              <a:ext uri="{FF2B5EF4-FFF2-40B4-BE49-F238E27FC236}">
                <a16:creationId xmlns:a16="http://schemas.microsoft.com/office/drawing/2014/main" id="{2177A95D-1F6C-D270-D4D2-E8BCE3C981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58" y="84071"/>
            <a:ext cx="1024217" cy="853514"/>
          </a:xfrm>
          <a:prstGeom prst="rect">
            <a:avLst/>
          </a:prstGeom>
        </p:spPr>
      </p:pic>
      <p:sp>
        <p:nvSpPr>
          <p:cNvPr id="4" name="Title 1">
            <a:extLst>
              <a:ext uri="{FF2B5EF4-FFF2-40B4-BE49-F238E27FC236}">
                <a16:creationId xmlns:a16="http://schemas.microsoft.com/office/drawing/2014/main" id="{4A0727B9-ADAB-CEC8-244E-1182AC34DC67}"/>
              </a:ext>
            </a:extLst>
          </p:cNvPr>
          <p:cNvSpPr>
            <a:spLocks noGrp="1"/>
          </p:cNvSpPr>
          <p:nvPr>
            <p:ph type="title"/>
          </p:nvPr>
        </p:nvSpPr>
        <p:spPr>
          <a:xfrm>
            <a:off x="1135699" y="188583"/>
            <a:ext cx="8318671" cy="964503"/>
          </a:xfrm>
        </p:spPr>
        <p:txBody>
          <a:bodyPr>
            <a:normAutofit/>
          </a:bodyPr>
          <a:lstStyle/>
          <a:p>
            <a:r>
              <a:rPr lang="en-US" sz="4000" dirty="0">
                <a:solidFill>
                  <a:srgbClr val="518EB2"/>
                </a:solidFill>
              </a:rPr>
              <a:t>Adtran 908 for ATA  </a:t>
            </a:r>
          </a:p>
        </p:txBody>
      </p:sp>
      <p:sp>
        <p:nvSpPr>
          <p:cNvPr id="6" name="Title 1">
            <a:extLst>
              <a:ext uri="{FF2B5EF4-FFF2-40B4-BE49-F238E27FC236}">
                <a16:creationId xmlns:a16="http://schemas.microsoft.com/office/drawing/2014/main" id="{2E85927A-EDA2-A051-1C34-8A1569BE6CE2}"/>
              </a:ext>
            </a:extLst>
          </p:cNvPr>
          <p:cNvSpPr txBox="1">
            <a:spLocks/>
          </p:cNvSpPr>
          <p:nvPr/>
        </p:nvSpPr>
        <p:spPr>
          <a:xfrm>
            <a:off x="3773179" y="3756725"/>
            <a:ext cx="5862852" cy="15665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2000" dirty="0">
                <a:solidFill>
                  <a:srgbClr val="518EB2"/>
                </a:solidFill>
                <a:latin typeface="+mn-lt"/>
              </a:rPr>
              <a:t>Analog Telephone Adapter </a:t>
            </a:r>
          </a:p>
          <a:p>
            <a:pPr marL="342900" indent="-342900">
              <a:lnSpc>
                <a:spcPct val="100000"/>
              </a:lnSpc>
              <a:buClr>
                <a:schemeClr val="accent1"/>
              </a:buClr>
              <a:buFont typeface="Arial" panose="020B0604020202020204" pitchFamily="34" charset="0"/>
              <a:buChar char="•"/>
            </a:pPr>
            <a:r>
              <a:rPr lang="en-US" sz="1800" b="0" dirty="0">
                <a:latin typeface="+mn-lt"/>
              </a:rPr>
              <a:t>For use with Integrated Voice</a:t>
            </a:r>
          </a:p>
          <a:p>
            <a:pPr marL="342900" indent="-342900">
              <a:lnSpc>
                <a:spcPct val="100000"/>
              </a:lnSpc>
              <a:buClr>
                <a:schemeClr val="accent1"/>
              </a:buClr>
              <a:buFont typeface="Arial" panose="020B0604020202020204" pitchFamily="34" charset="0"/>
              <a:buChar char="•"/>
            </a:pPr>
            <a:r>
              <a:rPr lang="en-US" sz="1800" b="0" dirty="0">
                <a:latin typeface="+mn-lt"/>
              </a:rPr>
              <a:t>(1) WAN RJ-45 port</a:t>
            </a:r>
          </a:p>
          <a:p>
            <a:pPr marL="342900" indent="-342900">
              <a:lnSpc>
                <a:spcPct val="100000"/>
              </a:lnSpc>
              <a:buClr>
                <a:schemeClr val="accent1"/>
              </a:buClr>
              <a:buFont typeface="Arial" panose="020B0604020202020204" pitchFamily="34" charset="0"/>
              <a:buChar char="•"/>
            </a:pPr>
            <a:r>
              <a:rPr lang="en-US" sz="1800" b="0" dirty="0">
                <a:latin typeface="+mn-lt"/>
              </a:rPr>
              <a:t>(24) ports via Amphenol cable &amp; 66-block</a:t>
            </a:r>
          </a:p>
          <a:p>
            <a:pPr marL="342900" indent="-342900">
              <a:buFont typeface="Wingdings" panose="05000000000000000000" pitchFamily="2" charset="2"/>
              <a:buChar char="ü"/>
            </a:pPr>
            <a:endParaRPr lang="en-US" sz="1800" dirty="0">
              <a:latin typeface="+mn-lt"/>
            </a:endParaRPr>
          </a:p>
        </p:txBody>
      </p:sp>
      <p:sp>
        <p:nvSpPr>
          <p:cNvPr id="9" name="TextBox 8">
            <a:extLst>
              <a:ext uri="{FF2B5EF4-FFF2-40B4-BE49-F238E27FC236}">
                <a16:creationId xmlns:a16="http://schemas.microsoft.com/office/drawing/2014/main" id="{11C51D02-8FBA-0057-7197-A02A978B48B0}"/>
              </a:ext>
            </a:extLst>
          </p:cNvPr>
          <p:cNvSpPr txBox="1"/>
          <p:nvPr/>
        </p:nvSpPr>
        <p:spPr>
          <a:xfrm>
            <a:off x="9117004" y="92780"/>
            <a:ext cx="1271451"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pic>
        <p:nvPicPr>
          <p:cNvPr id="10" name="Picture 9">
            <a:extLst>
              <a:ext uri="{FF2B5EF4-FFF2-40B4-BE49-F238E27FC236}">
                <a16:creationId xmlns:a16="http://schemas.microsoft.com/office/drawing/2014/main" id="{036AD259-E7D5-BAB5-AC50-7157FA4EC68A}"/>
              </a:ext>
            </a:extLst>
          </p:cNvPr>
          <p:cNvPicPr>
            <a:picLocks noChangeAspect="1"/>
          </p:cNvPicPr>
          <p:nvPr/>
        </p:nvPicPr>
        <p:blipFill>
          <a:blip r:embed="rId6"/>
          <a:stretch>
            <a:fillRect/>
          </a:stretch>
        </p:blipFill>
        <p:spPr>
          <a:xfrm>
            <a:off x="3773179" y="1534678"/>
            <a:ext cx="4645639" cy="1818436"/>
          </a:xfrm>
          <a:prstGeom prst="rect">
            <a:avLst/>
          </a:prstGeom>
        </p:spPr>
      </p:pic>
      <p:pic>
        <p:nvPicPr>
          <p:cNvPr id="12" name="Picture 11">
            <a:extLst>
              <a:ext uri="{FF2B5EF4-FFF2-40B4-BE49-F238E27FC236}">
                <a16:creationId xmlns:a16="http://schemas.microsoft.com/office/drawing/2014/main" id="{89C77BCB-D57F-B062-DB5B-A92445B19A71}"/>
              </a:ext>
            </a:extLst>
          </p:cNvPr>
          <p:cNvPicPr>
            <a:picLocks noChangeAspect="1"/>
          </p:cNvPicPr>
          <p:nvPr/>
        </p:nvPicPr>
        <p:blipFill>
          <a:blip r:embed="rId7"/>
          <a:stretch>
            <a:fillRect/>
          </a:stretch>
        </p:blipFill>
        <p:spPr>
          <a:xfrm>
            <a:off x="9178834" y="361198"/>
            <a:ext cx="1070637" cy="313689"/>
          </a:xfrm>
          <a:prstGeom prst="rect">
            <a:avLst/>
          </a:prstGeom>
        </p:spPr>
      </p:pic>
      <p:sp>
        <p:nvSpPr>
          <p:cNvPr id="15" name="TextBox 14">
            <a:extLst>
              <a:ext uri="{FF2B5EF4-FFF2-40B4-BE49-F238E27FC236}">
                <a16:creationId xmlns:a16="http://schemas.microsoft.com/office/drawing/2014/main" id="{558D60E8-77D9-872A-B5EC-A602016DC68D}"/>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8833576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6" name="Picture 5" descr="Icon&#10;&#10;Description automatically generated">
            <a:extLst>
              <a:ext uri="{FF2B5EF4-FFF2-40B4-BE49-F238E27FC236}">
                <a16:creationId xmlns:a16="http://schemas.microsoft.com/office/drawing/2014/main" id="{85C9BB2A-5B61-4B4F-E0AF-5E07ACA13E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484" y="104503"/>
            <a:ext cx="3900237" cy="797776"/>
          </a:xfrm>
          <a:prstGeom prst="rect">
            <a:avLst/>
          </a:prstGeom>
        </p:spPr>
      </p:pic>
      <p:sp>
        <p:nvSpPr>
          <p:cNvPr id="7" name="Title 1">
            <a:extLst>
              <a:ext uri="{FF2B5EF4-FFF2-40B4-BE49-F238E27FC236}">
                <a16:creationId xmlns:a16="http://schemas.microsoft.com/office/drawing/2014/main" id="{8067BAEA-78B3-688E-BF6D-5DA48664C070}"/>
              </a:ext>
            </a:extLst>
          </p:cNvPr>
          <p:cNvSpPr>
            <a:spLocks noGrp="1"/>
          </p:cNvSpPr>
          <p:nvPr>
            <p:ph type="title"/>
          </p:nvPr>
        </p:nvSpPr>
        <p:spPr>
          <a:xfrm>
            <a:off x="886510" y="1009140"/>
            <a:ext cx="5747380" cy="876821"/>
          </a:xfrm>
        </p:spPr>
        <p:txBody>
          <a:bodyPr>
            <a:normAutofit/>
          </a:bodyPr>
          <a:lstStyle/>
          <a:p>
            <a:r>
              <a:rPr lang="en-US" sz="2400" dirty="0">
                <a:solidFill>
                  <a:schemeClr val="accent4"/>
                </a:solidFill>
                <a:latin typeface="+mj-lt"/>
              </a:rPr>
              <a:t>What is SIP Trunking?</a:t>
            </a:r>
          </a:p>
        </p:txBody>
      </p:sp>
      <p:sp>
        <p:nvSpPr>
          <p:cNvPr id="8" name="TextBox 7">
            <a:extLst>
              <a:ext uri="{FF2B5EF4-FFF2-40B4-BE49-F238E27FC236}">
                <a16:creationId xmlns:a16="http://schemas.microsoft.com/office/drawing/2014/main" id="{FD3C3A0F-6E74-4D38-D181-2C0D1E6792A1}"/>
              </a:ext>
            </a:extLst>
          </p:cNvPr>
          <p:cNvSpPr txBox="1"/>
          <p:nvPr/>
        </p:nvSpPr>
        <p:spPr>
          <a:xfrm>
            <a:off x="886511" y="1672243"/>
            <a:ext cx="10669764" cy="1323439"/>
          </a:xfrm>
          <a:prstGeom prst="rect">
            <a:avLst/>
          </a:prstGeom>
          <a:noFill/>
        </p:spPr>
        <p:txBody>
          <a:bodyPr wrap="square">
            <a:spAutoFit/>
          </a:bodyPr>
          <a:lstStyle/>
          <a:p>
            <a:r>
              <a:rPr lang="en-US" sz="2000" b="1" dirty="0">
                <a:solidFill>
                  <a:schemeClr val="accent1"/>
                </a:solidFill>
              </a:rPr>
              <a:t>SIP Trunking </a:t>
            </a:r>
            <a:r>
              <a:rPr lang="en-US" sz="2000" dirty="0"/>
              <a:t>enables the end point’s PBX to send and receive calls via an IP network, such as the Internet or private WAN. As SIP is applied for the signaling protocol for multiple real-time application, SIP trunk is able to control voice, video and messaging applications.</a:t>
            </a:r>
          </a:p>
        </p:txBody>
      </p:sp>
      <p:sp>
        <p:nvSpPr>
          <p:cNvPr id="9" name="TextBox 8">
            <a:extLst>
              <a:ext uri="{FF2B5EF4-FFF2-40B4-BE49-F238E27FC236}">
                <a16:creationId xmlns:a16="http://schemas.microsoft.com/office/drawing/2014/main" id="{FDEB8E05-7162-A112-5B45-37D4FC8CBDC7}"/>
              </a:ext>
            </a:extLst>
          </p:cNvPr>
          <p:cNvSpPr txBox="1"/>
          <p:nvPr/>
        </p:nvSpPr>
        <p:spPr>
          <a:xfrm>
            <a:off x="3509690" y="2912598"/>
            <a:ext cx="9051389" cy="2939266"/>
          </a:xfrm>
          <a:prstGeom prst="rect">
            <a:avLst/>
          </a:prstGeom>
          <a:noFill/>
        </p:spPr>
        <p:txBody>
          <a:bodyPr wrap="square">
            <a:spAutoFit/>
          </a:bodyPr>
          <a:lstStyle/>
          <a:p>
            <a:pPr marL="457200" indent="-457200">
              <a:spcAft>
                <a:spcPts val="600"/>
              </a:spcAft>
              <a:buClr>
                <a:schemeClr val="accent1"/>
              </a:buClr>
              <a:buFont typeface="Arial" panose="020B0604020202020204" pitchFamily="34" charset="0"/>
              <a:buChar char="•"/>
            </a:pPr>
            <a:r>
              <a:rPr lang="en-US" sz="1400" dirty="0">
                <a:solidFill>
                  <a:srgbClr val="100A14"/>
                </a:solidFill>
              </a:rPr>
              <a:t>Can be delivered over an existing broadband connection</a:t>
            </a:r>
          </a:p>
          <a:p>
            <a:pPr marL="457200" indent="-457200">
              <a:spcAft>
                <a:spcPts val="600"/>
              </a:spcAft>
              <a:buClr>
                <a:schemeClr val="accent1"/>
              </a:buClr>
              <a:buFont typeface="Arial" panose="020B0604020202020204" pitchFamily="34" charset="0"/>
              <a:buChar char="•"/>
            </a:pPr>
            <a:r>
              <a:rPr lang="en-US" sz="1400" dirty="0">
                <a:solidFill>
                  <a:srgbClr val="100A14"/>
                </a:solidFill>
              </a:rPr>
              <a:t>Empowers companies with significant productivity-enhancing benefits</a:t>
            </a:r>
          </a:p>
          <a:p>
            <a:pPr marL="457200" indent="-457200">
              <a:spcAft>
                <a:spcPts val="600"/>
              </a:spcAft>
              <a:buClr>
                <a:schemeClr val="accent1"/>
              </a:buClr>
              <a:buFont typeface="Arial" panose="020B0604020202020204" pitchFamily="34" charset="0"/>
              <a:buChar char="•"/>
            </a:pPr>
            <a:r>
              <a:rPr lang="en-US" sz="1400" dirty="0">
                <a:solidFill>
                  <a:srgbClr val="100A14"/>
                </a:solidFill>
              </a:rPr>
              <a:t>Reduced costs through convergence of voice and data</a:t>
            </a:r>
          </a:p>
          <a:p>
            <a:pPr marL="457200" indent="-457200">
              <a:spcAft>
                <a:spcPts val="600"/>
              </a:spcAft>
              <a:buClr>
                <a:schemeClr val="accent1"/>
              </a:buClr>
              <a:buFont typeface="Arial" panose="020B0604020202020204" pitchFamily="34" charset="0"/>
              <a:buChar char="•"/>
            </a:pPr>
            <a:r>
              <a:rPr lang="en-US" sz="1400" dirty="0">
                <a:solidFill>
                  <a:srgbClr val="100A14"/>
                </a:solidFill>
              </a:rPr>
              <a:t>Seamless integration with existing IP PBX system</a:t>
            </a:r>
          </a:p>
          <a:p>
            <a:pPr marL="457200" indent="-457200">
              <a:spcAft>
                <a:spcPts val="600"/>
              </a:spcAft>
              <a:buClr>
                <a:schemeClr val="accent1"/>
              </a:buClr>
              <a:buFont typeface="Arial" panose="020B0604020202020204" pitchFamily="34" charset="0"/>
              <a:buChar char="•"/>
            </a:pPr>
            <a:r>
              <a:rPr lang="en-US" sz="1400" dirty="0">
                <a:solidFill>
                  <a:srgbClr val="100A14"/>
                </a:solidFill>
              </a:rPr>
              <a:t>Scalable growth supported with the addition of new trunks</a:t>
            </a:r>
          </a:p>
          <a:p>
            <a:pPr marL="457200" indent="-457200">
              <a:spcAft>
                <a:spcPts val="600"/>
              </a:spcAft>
              <a:buClr>
                <a:schemeClr val="accent1"/>
              </a:buClr>
              <a:buFont typeface="Arial" panose="020B0604020202020204" pitchFamily="34" charset="0"/>
              <a:buChar char="•"/>
            </a:pPr>
            <a:r>
              <a:rPr lang="en-US" sz="1400" dirty="0">
                <a:solidFill>
                  <a:srgbClr val="100A14"/>
                </a:solidFill>
              </a:rPr>
              <a:t>Uses proprietary, BGP gateways to ensure maximum performance</a:t>
            </a:r>
          </a:p>
          <a:p>
            <a:pPr marL="457200" indent="-457200">
              <a:spcAft>
                <a:spcPts val="600"/>
              </a:spcAft>
              <a:buClr>
                <a:schemeClr val="accent1"/>
              </a:buClr>
              <a:buFont typeface="Arial" panose="020B0604020202020204" pitchFamily="34" charset="0"/>
              <a:buChar char="•"/>
            </a:pPr>
            <a:r>
              <a:rPr lang="en-US" sz="1400" dirty="0">
                <a:solidFill>
                  <a:srgbClr val="100A14"/>
                </a:solidFill>
              </a:rPr>
              <a:t>Eliminate waste when you pool and burst call paths across multiple locations</a:t>
            </a:r>
          </a:p>
          <a:p>
            <a:pPr marL="457200" indent="-457200">
              <a:spcAft>
                <a:spcPts val="600"/>
              </a:spcAft>
              <a:buClr>
                <a:schemeClr val="accent1"/>
              </a:buClr>
              <a:buFont typeface="Arial" panose="020B0604020202020204" pitchFamily="34" charset="0"/>
              <a:buChar char="•"/>
            </a:pPr>
            <a:r>
              <a:rPr lang="en-US" sz="1400" dirty="0">
                <a:solidFill>
                  <a:srgbClr val="100A14"/>
                </a:solidFill>
              </a:rPr>
              <a:t>Delivers voice and data traffic over a single dynamic broadband pipe</a:t>
            </a:r>
          </a:p>
          <a:p>
            <a:pPr marL="457200" indent="-457200">
              <a:spcAft>
                <a:spcPts val="600"/>
              </a:spcAft>
              <a:buClr>
                <a:schemeClr val="accent1"/>
              </a:buClr>
              <a:buFont typeface="Arial" panose="020B0604020202020204" pitchFamily="34" charset="0"/>
              <a:buChar char="•"/>
            </a:pPr>
            <a:r>
              <a:rPr lang="en-US" sz="1400" dirty="0">
                <a:solidFill>
                  <a:srgbClr val="100A14"/>
                </a:solidFill>
              </a:rPr>
              <a:t>Connects from BullsEye Telecom digital voice platform to existing IP PBX</a:t>
            </a:r>
          </a:p>
          <a:p>
            <a:pPr marL="457200" indent="-457200">
              <a:spcAft>
                <a:spcPts val="600"/>
              </a:spcAft>
              <a:buClr>
                <a:schemeClr val="accent1"/>
              </a:buClr>
              <a:buFont typeface="Arial" panose="020B0604020202020204" pitchFamily="34" charset="0"/>
              <a:buChar char="•"/>
            </a:pPr>
            <a:r>
              <a:rPr lang="en-US" sz="1400" dirty="0">
                <a:solidFill>
                  <a:srgbClr val="100A14"/>
                </a:solidFill>
              </a:rPr>
              <a:t>Customized flexible calling plans to meet unique calling requirements</a:t>
            </a:r>
          </a:p>
        </p:txBody>
      </p:sp>
      <p:pic>
        <p:nvPicPr>
          <p:cNvPr id="10" name="Picture 9">
            <a:extLst>
              <a:ext uri="{FF2B5EF4-FFF2-40B4-BE49-F238E27FC236}">
                <a16:creationId xmlns:a16="http://schemas.microsoft.com/office/drawing/2014/main" id="{3C0BB69B-4F4F-82D3-4999-E112D1C254B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589337" y="369665"/>
            <a:ext cx="1780314" cy="409472"/>
          </a:xfrm>
          <a:prstGeom prst="rect">
            <a:avLst/>
          </a:prstGeom>
        </p:spPr>
      </p:pic>
      <p:sp>
        <p:nvSpPr>
          <p:cNvPr id="11" name="TextBox 10">
            <a:extLst>
              <a:ext uri="{FF2B5EF4-FFF2-40B4-BE49-F238E27FC236}">
                <a16:creationId xmlns:a16="http://schemas.microsoft.com/office/drawing/2014/main" id="{6A3EB54F-1138-C347-361A-65F7D2DC002B}"/>
              </a:ext>
            </a:extLst>
          </p:cNvPr>
          <p:cNvSpPr txBox="1"/>
          <p:nvPr/>
        </p:nvSpPr>
        <p:spPr>
          <a:xfrm>
            <a:off x="8762202" y="333"/>
            <a:ext cx="15280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21D00"/>
                </a:solidFill>
                <a:effectLst/>
                <a:uLnTx/>
                <a:uFillTx/>
                <a:latin typeface="Open Sans" panose="020B0606030504020204" pitchFamily="34" charset="0"/>
                <a:ea typeface="Open Sans" panose="020B0606030504020204" pitchFamily="34" charset="0"/>
                <a:cs typeface="Open Sans" panose="020B0606030504020204" pitchFamily="34" charset="0"/>
              </a:rPr>
              <a:t>Powered by</a:t>
            </a:r>
          </a:p>
        </p:txBody>
      </p:sp>
      <p:sp>
        <p:nvSpPr>
          <p:cNvPr id="12" name="TextBox 11">
            <a:extLst>
              <a:ext uri="{FF2B5EF4-FFF2-40B4-BE49-F238E27FC236}">
                <a16:creationId xmlns:a16="http://schemas.microsoft.com/office/drawing/2014/main" id="{8BB7C1AC-1BF2-AB3F-1D17-D464669AB4AA}"/>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3547902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6" name="Picture 5" descr="Icon&#10;&#10;Description automatically generated">
            <a:extLst>
              <a:ext uri="{FF2B5EF4-FFF2-40B4-BE49-F238E27FC236}">
                <a16:creationId xmlns:a16="http://schemas.microsoft.com/office/drawing/2014/main" id="{85C9BB2A-5B61-4B4F-E0AF-5E07ACA13E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99" y="121919"/>
            <a:ext cx="3900237" cy="797776"/>
          </a:xfrm>
          <a:prstGeom prst="rect">
            <a:avLst/>
          </a:prstGeom>
        </p:spPr>
      </p:pic>
      <p:sp>
        <p:nvSpPr>
          <p:cNvPr id="4" name="TextBox 3">
            <a:extLst>
              <a:ext uri="{FF2B5EF4-FFF2-40B4-BE49-F238E27FC236}">
                <a16:creationId xmlns:a16="http://schemas.microsoft.com/office/drawing/2014/main" id="{1F3479D0-A7B5-7A0B-A2EB-5ED46A14D00D}"/>
              </a:ext>
            </a:extLst>
          </p:cNvPr>
          <p:cNvSpPr txBox="1"/>
          <p:nvPr/>
        </p:nvSpPr>
        <p:spPr>
          <a:xfrm>
            <a:off x="1075366" y="1109125"/>
            <a:ext cx="8830779" cy="1477328"/>
          </a:xfrm>
          <a:prstGeom prst="rect">
            <a:avLst/>
          </a:prstGeom>
          <a:noFill/>
        </p:spPr>
        <p:txBody>
          <a:bodyPr wrap="square">
            <a:spAutoFit/>
          </a:bodyPr>
          <a:lstStyle/>
          <a:p>
            <a:r>
              <a:rPr lang="en-US" sz="2000" dirty="0">
                <a:solidFill>
                  <a:schemeClr val="accent4"/>
                </a:solidFill>
                <a:latin typeface="+mj-lt"/>
              </a:rPr>
              <a:t>What is IP-PRI?</a:t>
            </a:r>
          </a:p>
          <a:p>
            <a:endParaRPr lang="en-US" sz="1600" dirty="0">
              <a:solidFill>
                <a:srgbClr val="A40C34"/>
              </a:solidFill>
            </a:endParaRPr>
          </a:p>
          <a:p>
            <a:r>
              <a:rPr lang="en-US" b="0" i="0" dirty="0">
                <a:effectLst/>
              </a:rPr>
              <a:t>PRI stands for </a:t>
            </a:r>
            <a:r>
              <a:rPr lang="en-US" b="1" i="0" dirty="0">
                <a:solidFill>
                  <a:srgbClr val="518EB2"/>
                </a:solidFill>
                <a:effectLst/>
              </a:rPr>
              <a:t>P</a:t>
            </a:r>
            <a:r>
              <a:rPr lang="en-US" b="0" i="0" dirty="0">
                <a:effectLst/>
              </a:rPr>
              <a:t>rimary </a:t>
            </a:r>
            <a:r>
              <a:rPr lang="en-US" b="1" i="0" dirty="0">
                <a:solidFill>
                  <a:srgbClr val="518EB2"/>
                </a:solidFill>
                <a:effectLst/>
              </a:rPr>
              <a:t>R</a:t>
            </a:r>
            <a:r>
              <a:rPr lang="en-US" b="0" i="0" dirty="0">
                <a:effectLst/>
              </a:rPr>
              <a:t>ate </a:t>
            </a:r>
            <a:r>
              <a:rPr lang="en-US" b="1" i="0" dirty="0">
                <a:solidFill>
                  <a:srgbClr val="518EB2"/>
                </a:solidFill>
                <a:effectLst/>
              </a:rPr>
              <a:t>I</a:t>
            </a:r>
            <a:r>
              <a:rPr lang="en-US" b="0" i="0" dirty="0">
                <a:effectLst/>
              </a:rPr>
              <a:t>nterface — a traditional means of communication able to carry 23 concurrent calls. IP-PRI is one of the latest evolutions of TDM-PRI.</a:t>
            </a:r>
            <a:endParaRPr lang="en-US" dirty="0"/>
          </a:p>
          <a:p>
            <a:endParaRPr lang="en-US" sz="1800" dirty="0">
              <a:solidFill>
                <a:srgbClr val="A40C34"/>
              </a:solidFill>
              <a:latin typeface="+mn-lt"/>
            </a:endParaRPr>
          </a:p>
        </p:txBody>
      </p:sp>
      <p:sp>
        <p:nvSpPr>
          <p:cNvPr id="5" name="TextBox 4">
            <a:extLst>
              <a:ext uri="{FF2B5EF4-FFF2-40B4-BE49-F238E27FC236}">
                <a16:creationId xmlns:a16="http://schemas.microsoft.com/office/drawing/2014/main" id="{3F44D664-4550-7ACB-CDB9-2AF9F5C303A7}"/>
              </a:ext>
            </a:extLst>
          </p:cNvPr>
          <p:cNvSpPr txBox="1"/>
          <p:nvPr/>
        </p:nvSpPr>
        <p:spPr>
          <a:xfrm>
            <a:off x="992683" y="2577478"/>
            <a:ext cx="10237303" cy="2862322"/>
          </a:xfrm>
          <a:prstGeom prst="rect">
            <a:avLst/>
          </a:prstGeom>
          <a:noFill/>
        </p:spPr>
        <p:txBody>
          <a:bodyPr wrap="square">
            <a:spAutoFit/>
          </a:bodyPr>
          <a:lstStyle/>
          <a:p>
            <a:r>
              <a:rPr lang="en-US" sz="2000" b="1" dirty="0">
                <a:solidFill>
                  <a:srgbClr val="518EB2"/>
                </a:solidFill>
                <a:latin typeface="+mn-lt"/>
              </a:rPr>
              <a:t>IP-PRI vs TDM-PRI</a:t>
            </a:r>
          </a:p>
          <a:p>
            <a:endParaRPr lang="en-US" sz="1600" dirty="0">
              <a:solidFill>
                <a:srgbClr val="A40C34"/>
              </a:solidFill>
            </a:endParaRPr>
          </a:p>
          <a:p>
            <a:pPr algn="l" fontAlgn="base"/>
            <a:r>
              <a:rPr lang="en-US" b="0" i="0" dirty="0">
                <a:solidFill>
                  <a:srgbClr val="143156"/>
                </a:solidFill>
                <a:effectLst/>
              </a:rPr>
              <a:t>TDM-PRI is a copper-based voice solution that only carries 23 analog voice channels, while IP-PRI allows you to choose as many voice channels you want — similar to the functionality of SIP Trunking — and keep the network that you’re on.  For an IT specialist, IP-PRI makes it easier to monitor phone and internet service, since TDM-PRIs are a standalone circuit.</a:t>
            </a:r>
          </a:p>
          <a:p>
            <a:pPr algn="l" fontAlgn="base"/>
            <a:endParaRPr lang="en-US" b="0" i="0" dirty="0">
              <a:solidFill>
                <a:srgbClr val="143156"/>
              </a:solidFill>
              <a:effectLst/>
            </a:endParaRPr>
          </a:p>
          <a:p>
            <a:pPr algn="l" fontAlgn="base"/>
            <a:r>
              <a:rPr lang="en-US" dirty="0">
                <a:solidFill>
                  <a:srgbClr val="143156"/>
                </a:solidFill>
              </a:rPr>
              <a:t>BullsEye’s</a:t>
            </a:r>
            <a:r>
              <a:rPr lang="en-US" b="0" i="0" dirty="0">
                <a:solidFill>
                  <a:srgbClr val="143156"/>
                </a:solidFill>
                <a:effectLst/>
              </a:rPr>
              <a:t> IP-PRIs have an IP to TDM gateway — a piece of networking equipment that is able to convert session initiation protocol (SIP) signaling into PRI.</a:t>
            </a:r>
          </a:p>
          <a:p>
            <a:endParaRPr lang="en-US" sz="1800" dirty="0">
              <a:solidFill>
                <a:srgbClr val="A40C34"/>
              </a:solidFill>
              <a:latin typeface="+mn-lt"/>
            </a:endParaRPr>
          </a:p>
        </p:txBody>
      </p:sp>
      <p:pic>
        <p:nvPicPr>
          <p:cNvPr id="12" name="Picture 11">
            <a:extLst>
              <a:ext uri="{FF2B5EF4-FFF2-40B4-BE49-F238E27FC236}">
                <a16:creationId xmlns:a16="http://schemas.microsoft.com/office/drawing/2014/main" id="{CA3C4EA5-9274-0A00-098A-52DF806D6B04}"/>
              </a:ext>
            </a:extLst>
          </p:cNvPr>
          <p:cNvPicPr>
            <a:picLocks noChangeAspect="1"/>
          </p:cNvPicPr>
          <p:nvPr/>
        </p:nvPicPr>
        <p:blipFill>
          <a:blip r:embed="rId6"/>
          <a:stretch>
            <a:fillRect/>
          </a:stretch>
        </p:blipFill>
        <p:spPr>
          <a:xfrm>
            <a:off x="8824492" y="-24463"/>
            <a:ext cx="1481456" cy="713294"/>
          </a:xfrm>
          <a:prstGeom prst="rect">
            <a:avLst/>
          </a:prstGeom>
        </p:spPr>
      </p:pic>
      <p:sp>
        <p:nvSpPr>
          <p:cNvPr id="13" name="TextBox 12">
            <a:extLst>
              <a:ext uri="{FF2B5EF4-FFF2-40B4-BE49-F238E27FC236}">
                <a16:creationId xmlns:a16="http://schemas.microsoft.com/office/drawing/2014/main" id="{EC796367-ADDA-BCE5-9C62-510710F8130C}"/>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6819427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6" name="Picture 5" descr="Icon&#10;&#10;Description automatically generated">
            <a:extLst>
              <a:ext uri="{FF2B5EF4-FFF2-40B4-BE49-F238E27FC236}">
                <a16:creationId xmlns:a16="http://schemas.microsoft.com/office/drawing/2014/main" id="{85C9BB2A-5B61-4B4F-E0AF-5E07ACA13E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99" y="121919"/>
            <a:ext cx="3900237" cy="797776"/>
          </a:xfrm>
          <a:prstGeom prst="rect">
            <a:avLst/>
          </a:prstGeom>
        </p:spPr>
      </p:pic>
      <p:pic>
        <p:nvPicPr>
          <p:cNvPr id="2" name="Picture 1">
            <a:extLst>
              <a:ext uri="{FF2B5EF4-FFF2-40B4-BE49-F238E27FC236}">
                <a16:creationId xmlns:a16="http://schemas.microsoft.com/office/drawing/2014/main" id="{D30F110D-765F-4D5B-04FD-D0B06952651A}"/>
              </a:ext>
            </a:extLst>
          </p:cNvPr>
          <p:cNvPicPr>
            <a:picLocks noChangeAspect="1"/>
          </p:cNvPicPr>
          <p:nvPr/>
        </p:nvPicPr>
        <p:blipFill>
          <a:blip r:embed="rId6"/>
          <a:stretch>
            <a:fillRect/>
          </a:stretch>
        </p:blipFill>
        <p:spPr>
          <a:xfrm>
            <a:off x="8824492" y="-24463"/>
            <a:ext cx="1481456" cy="713294"/>
          </a:xfrm>
          <a:prstGeom prst="rect">
            <a:avLst/>
          </a:prstGeom>
        </p:spPr>
      </p:pic>
      <p:sp>
        <p:nvSpPr>
          <p:cNvPr id="3" name="Title 1">
            <a:extLst>
              <a:ext uri="{FF2B5EF4-FFF2-40B4-BE49-F238E27FC236}">
                <a16:creationId xmlns:a16="http://schemas.microsoft.com/office/drawing/2014/main" id="{F5547EF6-E3B3-A022-B6B6-5B9DA1416B20}"/>
              </a:ext>
            </a:extLst>
          </p:cNvPr>
          <p:cNvSpPr>
            <a:spLocks noGrp="1"/>
          </p:cNvSpPr>
          <p:nvPr>
            <p:ph type="title"/>
          </p:nvPr>
        </p:nvSpPr>
        <p:spPr>
          <a:xfrm>
            <a:off x="4439387" y="246108"/>
            <a:ext cx="8318671" cy="964503"/>
          </a:xfrm>
        </p:spPr>
        <p:txBody>
          <a:bodyPr>
            <a:normAutofit/>
          </a:bodyPr>
          <a:lstStyle/>
          <a:p>
            <a:r>
              <a:rPr lang="en-US" sz="4000" b="0" dirty="0">
                <a:solidFill>
                  <a:srgbClr val="518EB2"/>
                </a:solidFill>
              </a:rPr>
              <a:t>908 for IP-PRI</a:t>
            </a:r>
          </a:p>
        </p:txBody>
      </p:sp>
      <p:sp>
        <p:nvSpPr>
          <p:cNvPr id="4" name="Title 1">
            <a:extLst>
              <a:ext uri="{FF2B5EF4-FFF2-40B4-BE49-F238E27FC236}">
                <a16:creationId xmlns:a16="http://schemas.microsoft.com/office/drawing/2014/main" id="{F8BD9AEC-555D-5A60-87AB-0B65A179F3B3}"/>
              </a:ext>
            </a:extLst>
          </p:cNvPr>
          <p:cNvSpPr txBox="1">
            <a:spLocks/>
          </p:cNvSpPr>
          <p:nvPr/>
        </p:nvSpPr>
        <p:spPr>
          <a:xfrm>
            <a:off x="3773180" y="3913261"/>
            <a:ext cx="2680441" cy="156659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pPr>
              <a:lnSpc>
                <a:spcPct val="100000"/>
              </a:lnSpc>
            </a:pPr>
            <a:r>
              <a:rPr lang="en-US" sz="2000" dirty="0">
                <a:solidFill>
                  <a:srgbClr val="518EB2"/>
                </a:solidFill>
                <a:latin typeface="+mn-lt"/>
              </a:rPr>
              <a:t>IP-PRI Adapter</a:t>
            </a:r>
          </a:p>
          <a:p>
            <a:pPr marL="342900" indent="-342900">
              <a:lnSpc>
                <a:spcPct val="100000"/>
              </a:lnSpc>
              <a:buClr>
                <a:schemeClr val="accent1"/>
              </a:buClr>
              <a:buFont typeface="Arial" panose="020B0604020202020204" pitchFamily="34" charset="0"/>
              <a:buChar char="•"/>
            </a:pPr>
            <a:r>
              <a:rPr lang="en-US" sz="1800" b="0" dirty="0">
                <a:latin typeface="+mn-lt"/>
              </a:rPr>
              <a:t>For use for IP-PRI</a:t>
            </a:r>
          </a:p>
          <a:p>
            <a:pPr marL="342900" indent="-342900">
              <a:lnSpc>
                <a:spcPct val="100000"/>
              </a:lnSpc>
              <a:buClr>
                <a:schemeClr val="accent1"/>
              </a:buClr>
              <a:buFont typeface="Arial" panose="020B0604020202020204" pitchFamily="34" charset="0"/>
              <a:buChar char="•"/>
            </a:pPr>
            <a:r>
              <a:rPr lang="en-US" sz="1800" b="0" dirty="0">
                <a:latin typeface="+mn-lt"/>
              </a:rPr>
              <a:t>(1) WAN RJ-45 port</a:t>
            </a:r>
          </a:p>
          <a:p>
            <a:pPr marL="342900" indent="-342900">
              <a:lnSpc>
                <a:spcPct val="100000"/>
              </a:lnSpc>
              <a:buClr>
                <a:schemeClr val="accent1"/>
              </a:buClr>
              <a:buFont typeface="Arial" panose="020B0604020202020204" pitchFamily="34" charset="0"/>
              <a:buChar char="•"/>
            </a:pPr>
            <a:r>
              <a:rPr lang="en-US" sz="1800" b="0" dirty="0">
                <a:latin typeface="+mn-lt"/>
              </a:rPr>
              <a:t>(1) IP-PRI port </a:t>
            </a:r>
          </a:p>
          <a:p>
            <a:pPr marL="342900" indent="-342900">
              <a:buFont typeface="Wingdings" panose="05000000000000000000" pitchFamily="2" charset="2"/>
              <a:buChar char="ü"/>
            </a:pPr>
            <a:endParaRPr lang="en-US" sz="1800" dirty="0">
              <a:latin typeface="+mn-lt"/>
            </a:endParaRPr>
          </a:p>
        </p:txBody>
      </p:sp>
      <p:pic>
        <p:nvPicPr>
          <p:cNvPr id="5" name="Picture 4">
            <a:extLst>
              <a:ext uri="{FF2B5EF4-FFF2-40B4-BE49-F238E27FC236}">
                <a16:creationId xmlns:a16="http://schemas.microsoft.com/office/drawing/2014/main" id="{B2C365B3-E8C2-91C3-3CA3-1B2AEB17EE2F}"/>
              </a:ext>
            </a:extLst>
          </p:cNvPr>
          <p:cNvPicPr>
            <a:picLocks noChangeAspect="1"/>
          </p:cNvPicPr>
          <p:nvPr/>
        </p:nvPicPr>
        <p:blipFill>
          <a:blip r:embed="rId7"/>
          <a:stretch>
            <a:fillRect/>
          </a:stretch>
        </p:blipFill>
        <p:spPr>
          <a:xfrm>
            <a:off x="3773180" y="1652718"/>
            <a:ext cx="4645639" cy="1818436"/>
          </a:xfrm>
          <a:prstGeom prst="rect">
            <a:avLst/>
          </a:prstGeom>
        </p:spPr>
      </p:pic>
      <p:sp>
        <p:nvSpPr>
          <p:cNvPr id="7" name="TextBox 6">
            <a:extLst>
              <a:ext uri="{FF2B5EF4-FFF2-40B4-BE49-F238E27FC236}">
                <a16:creationId xmlns:a16="http://schemas.microsoft.com/office/drawing/2014/main" id="{4372E36B-530B-DCD8-9B05-728B35D85562}"/>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6250059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988A396-DF93-F1E8-D580-7A993A685002}"/>
              </a:ext>
            </a:extLst>
          </p:cNvPr>
          <p:cNvSpPr txBox="1">
            <a:spLocks/>
          </p:cNvSpPr>
          <p:nvPr/>
        </p:nvSpPr>
        <p:spPr>
          <a:xfrm>
            <a:off x="4345577" y="3429000"/>
            <a:ext cx="6096000" cy="876821"/>
          </a:xfrm>
          <a:prstGeom prst="rect">
            <a:avLst/>
          </a:prstGeom>
          <a:noFill/>
        </p:spPr>
        <p:txBody>
          <a:bodyPr anchor="b"/>
          <a:lstStyle>
            <a:lvl1pPr algn="ctr" defTabSz="914400" rtl="0" eaLnBrk="1" latinLnBrk="0" hangingPunct="1">
              <a:lnSpc>
                <a:spcPct val="90000"/>
              </a:lnSpc>
              <a:spcBef>
                <a:spcPct val="0"/>
              </a:spcBef>
              <a:buNone/>
              <a:defRPr sz="6000" b="0" kern="1200">
                <a:solidFill>
                  <a:schemeClr val="accent4"/>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en-US" dirty="0"/>
              <a:t>POTS ALTERNATIVE</a:t>
            </a:r>
          </a:p>
        </p:txBody>
      </p:sp>
      <p:sp>
        <p:nvSpPr>
          <p:cNvPr id="2" name="TextBox 1">
            <a:extLst>
              <a:ext uri="{FF2B5EF4-FFF2-40B4-BE49-F238E27FC236}">
                <a16:creationId xmlns:a16="http://schemas.microsoft.com/office/drawing/2014/main" id="{C541EC36-45B7-6257-F7F3-8BFB05FE9DB6}"/>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3"/>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4"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107645245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sp>
        <p:nvSpPr>
          <p:cNvPr id="8" name="Title 3">
            <a:extLst>
              <a:ext uri="{FF2B5EF4-FFF2-40B4-BE49-F238E27FC236}">
                <a16:creationId xmlns:a16="http://schemas.microsoft.com/office/drawing/2014/main" id="{E6B4CA93-CDA4-3721-03B1-69EB87653DA7}"/>
              </a:ext>
            </a:extLst>
          </p:cNvPr>
          <p:cNvSpPr>
            <a:spLocks noGrp="1"/>
          </p:cNvSpPr>
          <p:nvPr>
            <p:ph type="title"/>
          </p:nvPr>
        </p:nvSpPr>
        <p:spPr>
          <a:xfrm>
            <a:off x="1100425" y="311834"/>
            <a:ext cx="9469247" cy="876821"/>
          </a:xfrm>
        </p:spPr>
        <p:txBody>
          <a:bodyPr>
            <a:noAutofit/>
          </a:bodyPr>
          <a:lstStyle/>
          <a:p>
            <a:r>
              <a:rPr lang="en-US" sz="3600" dirty="0"/>
              <a:t>POTS ALTERNATIVE - FIRE, LIFE &amp; SAFETY</a:t>
            </a:r>
          </a:p>
        </p:txBody>
      </p:sp>
      <p:pic>
        <p:nvPicPr>
          <p:cNvPr id="17" name="Picture 16" descr="A picture containing text, clipart&#10;&#10;Description automatically generated">
            <a:extLst>
              <a:ext uri="{FF2B5EF4-FFF2-40B4-BE49-F238E27FC236}">
                <a16:creationId xmlns:a16="http://schemas.microsoft.com/office/drawing/2014/main" id="{88287FA4-3BF3-2844-9F65-2B0CDE2E0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8" y="133408"/>
            <a:ext cx="1024217" cy="853514"/>
          </a:xfrm>
          <a:prstGeom prst="rect">
            <a:avLst/>
          </a:prstGeom>
        </p:spPr>
      </p:pic>
      <p:pic>
        <p:nvPicPr>
          <p:cNvPr id="18" name="Picture 17" descr="Icon&#10;&#10;Description automatically generated with medium confidence">
            <a:hlinkClick r:id="rId6" action="ppaction://hlinksldjump"/>
            <a:extLst>
              <a:ext uri="{FF2B5EF4-FFF2-40B4-BE49-F238E27FC236}">
                <a16:creationId xmlns:a16="http://schemas.microsoft.com/office/drawing/2014/main" id="{719C2CBC-5B82-426F-36B5-7FF17CE93C0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64415" y="1262159"/>
            <a:ext cx="2685904" cy="771696"/>
          </a:xfrm>
          <a:prstGeom prst="rect">
            <a:avLst/>
          </a:prstGeom>
        </p:spPr>
      </p:pic>
      <p:pic>
        <p:nvPicPr>
          <p:cNvPr id="19" name="Picture 18" descr="Icon&#10;&#10;Description automatically generated">
            <a:hlinkClick r:id="rId8" action="ppaction://hlinksldjump"/>
            <a:extLst>
              <a:ext uri="{FF2B5EF4-FFF2-40B4-BE49-F238E27FC236}">
                <a16:creationId xmlns:a16="http://schemas.microsoft.com/office/drawing/2014/main" id="{0FACB802-D817-8B8B-96E0-786032AF2B1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64415" y="3048093"/>
            <a:ext cx="2247354" cy="761815"/>
          </a:xfrm>
          <a:prstGeom prst="rect">
            <a:avLst/>
          </a:prstGeom>
        </p:spPr>
      </p:pic>
      <p:pic>
        <p:nvPicPr>
          <p:cNvPr id="21" name="Picture 20" descr="Icon&#10;&#10;Description automatically generated">
            <a:hlinkClick r:id="rId10" action="ppaction://hlinksldjump"/>
            <a:extLst>
              <a:ext uri="{FF2B5EF4-FFF2-40B4-BE49-F238E27FC236}">
                <a16:creationId xmlns:a16="http://schemas.microsoft.com/office/drawing/2014/main" id="{28968E3C-6DBC-203B-97B6-58B8FC630B5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64415" y="4824146"/>
            <a:ext cx="2305442" cy="771696"/>
          </a:xfrm>
          <a:prstGeom prst="rect">
            <a:avLst/>
          </a:prstGeom>
        </p:spPr>
      </p:pic>
      <p:sp>
        <p:nvSpPr>
          <p:cNvPr id="24" name="Title 1">
            <a:extLst>
              <a:ext uri="{FF2B5EF4-FFF2-40B4-BE49-F238E27FC236}">
                <a16:creationId xmlns:a16="http://schemas.microsoft.com/office/drawing/2014/main" id="{9F1E9A5D-30F2-DC28-7B61-AE998898A4C2}"/>
              </a:ext>
            </a:extLst>
          </p:cNvPr>
          <p:cNvSpPr txBox="1">
            <a:spLocks/>
          </p:cNvSpPr>
          <p:nvPr/>
        </p:nvSpPr>
        <p:spPr>
          <a:xfrm>
            <a:off x="1100425" y="1262159"/>
            <a:ext cx="5671106" cy="4333682"/>
          </a:xfrm>
          <a:prstGeom prst="rect">
            <a:avLst/>
          </a:prstGeom>
        </p:spPr>
        <p:txBody>
          <a:bodyPr vert="horz" lIns="91440" tIns="45720" rIns="91440" bIns="45720" rtlCol="0" anchor="ctr">
            <a:normAutofit fontScale="25000" lnSpcReduction="20000"/>
          </a:bodyPr>
          <a:lstStyle>
            <a:lvl1pPr algn="l" defTabSz="914400" rtl="0" eaLnBrk="1" latinLnBrk="0" hangingPunct="1">
              <a:lnSpc>
                <a:spcPct val="90000"/>
              </a:lnSpc>
              <a:spcBef>
                <a:spcPct val="0"/>
              </a:spcBef>
              <a:buNone/>
              <a:defRPr sz="4400" b="1" i="0" kern="1200">
                <a:solidFill>
                  <a:schemeClr val="tx1"/>
                </a:solidFill>
                <a:latin typeface="Open Sans" charset="0"/>
                <a:ea typeface="Open Sans" charset="0"/>
                <a:cs typeface="Open Sans" charset="0"/>
              </a:defRPr>
            </a:lvl1pPr>
          </a:lstStyle>
          <a:p>
            <a:r>
              <a:rPr lang="en-US" sz="5600" dirty="0">
                <a:solidFill>
                  <a:srgbClr val="518EB2"/>
                </a:solidFill>
                <a:latin typeface="+mn-lt"/>
              </a:rPr>
              <a:t>GTM Strategy</a:t>
            </a:r>
          </a:p>
          <a:p>
            <a:endParaRPr lang="en-US" sz="5600" dirty="0">
              <a:solidFill>
                <a:srgbClr val="518EB2"/>
              </a:solidFill>
              <a:latin typeface="+mn-lt"/>
            </a:endParaRPr>
          </a:p>
          <a:p>
            <a:pPr marL="342900" indent="-342900">
              <a:lnSpc>
                <a:spcPct val="100000"/>
              </a:lnSpc>
              <a:buClr>
                <a:schemeClr val="accent1"/>
              </a:buClr>
              <a:buFont typeface="Arial" panose="020B0604020202020204" pitchFamily="34" charset="0"/>
              <a:buChar char="•"/>
            </a:pPr>
            <a:r>
              <a:rPr lang="en-US" sz="5600" b="0" dirty="0">
                <a:latin typeface="+mn-lt"/>
              </a:rPr>
              <a:t>For use with Integrated Voice</a:t>
            </a:r>
          </a:p>
          <a:p>
            <a:pPr marL="342900" indent="-342900">
              <a:lnSpc>
                <a:spcPct val="100000"/>
              </a:lnSpc>
              <a:buClr>
                <a:schemeClr val="accent1"/>
              </a:buClr>
              <a:buFont typeface="Arial" panose="020B0604020202020204" pitchFamily="34" charset="0"/>
              <a:buChar char="•"/>
            </a:pPr>
            <a:r>
              <a:rPr lang="en-US" sz="5600" b="0" dirty="0">
                <a:latin typeface="+mn-lt"/>
              </a:rPr>
              <a:t>Voice Service Alternative</a:t>
            </a:r>
          </a:p>
          <a:p>
            <a:pPr marL="342900" indent="-342900">
              <a:lnSpc>
                <a:spcPct val="100000"/>
              </a:lnSpc>
              <a:buClr>
                <a:schemeClr val="accent1"/>
              </a:buClr>
              <a:buFont typeface="Arial" panose="020B0604020202020204" pitchFamily="34" charset="0"/>
              <a:buChar char="•"/>
            </a:pPr>
            <a:r>
              <a:rPr lang="en-US" sz="5600" b="0" dirty="0">
                <a:latin typeface="+mn-lt"/>
              </a:rPr>
              <a:t>Supplemental to </a:t>
            </a:r>
            <a:r>
              <a:rPr lang="en-US" sz="5600" b="0" dirty="0" err="1">
                <a:latin typeface="+mn-lt"/>
              </a:rPr>
              <a:t>BullsEye</a:t>
            </a:r>
            <a:r>
              <a:rPr lang="en-US" sz="5600" b="0" dirty="0">
                <a:latin typeface="+mn-lt"/>
              </a:rPr>
              <a:t> VoIP solution</a:t>
            </a:r>
          </a:p>
          <a:p>
            <a:pPr marL="342900" indent="-342900">
              <a:lnSpc>
                <a:spcPct val="100000"/>
              </a:lnSpc>
              <a:buClr>
                <a:schemeClr val="accent1"/>
              </a:buClr>
              <a:buFont typeface="Arial" panose="020B0604020202020204" pitchFamily="34" charset="0"/>
              <a:buChar char="•"/>
            </a:pPr>
            <a:r>
              <a:rPr lang="en-US" sz="5600" b="0" dirty="0">
                <a:latin typeface="+mn-lt"/>
              </a:rPr>
              <a:t>Lines that would have been left on the LEC: Fire, Life, Safety  </a:t>
            </a:r>
          </a:p>
          <a:p>
            <a:pPr marL="342900" indent="-342900">
              <a:lnSpc>
                <a:spcPct val="100000"/>
              </a:lnSpc>
              <a:buClr>
                <a:schemeClr val="accent1"/>
              </a:buClr>
              <a:buFont typeface="Arial" panose="020B0604020202020204" pitchFamily="34" charset="0"/>
              <a:buChar char="•"/>
            </a:pPr>
            <a:r>
              <a:rPr lang="en-US" sz="5600" b="0" dirty="0">
                <a:latin typeface="+mn-lt"/>
              </a:rPr>
              <a:t>Secondary as Voice replacement</a:t>
            </a:r>
          </a:p>
          <a:p>
            <a:pPr>
              <a:lnSpc>
                <a:spcPct val="100000"/>
              </a:lnSpc>
              <a:buClr>
                <a:schemeClr val="accent1"/>
              </a:buClr>
            </a:pPr>
            <a:endParaRPr lang="en-US" sz="5600" b="0" dirty="0">
              <a:latin typeface="+mn-lt"/>
            </a:endParaRPr>
          </a:p>
          <a:p>
            <a:pPr>
              <a:lnSpc>
                <a:spcPct val="100000"/>
              </a:lnSpc>
              <a:buClr>
                <a:schemeClr val="accent1"/>
              </a:buClr>
            </a:pPr>
            <a:endParaRPr lang="en-US" sz="5600" b="0" dirty="0">
              <a:latin typeface="+mn-lt"/>
            </a:endParaRPr>
          </a:p>
          <a:p>
            <a:pPr>
              <a:lnSpc>
                <a:spcPct val="100000"/>
              </a:lnSpc>
              <a:buClr>
                <a:schemeClr val="accent1"/>
              </a:buClr>
            </a:pPr>
            <a:r>
              <a:rPr kumimoji="0" lang="en-US" sz="5600" b="1" i="0" u="none" strike="noStrike" kern="1200" cap="none" spc="0" normalizeH="0" baseline="0" noProof="0" dirty="0">
                <a:ln>
                  <a:noFill/>
                </a:ln>
                <a:solidFill>
                  <a:srgbClr val="518EB2"/>
                </a:solidFill>
                <a:effectLst/>
                <a:uLnTx/>
                <a:uFillTx/>
                <a:latin typeface="+mn-lt"/>
                <a:ea typeface="+mn-ea"/>
                <a:cs typeface="+mn-cs"/>
              </a:rPr>
              <a:t>Key Capabilities</a:t>
            </a:r>
          </a:p>
          <a:p>
            <a:pPr>
              <a:lnSpc>
                <a:spcPct val="100000"/>
              </a:lnSpc>
              <a:buClr>
                <a:schemeClr val="accent1"/>
              </a:buClr>
            </a:pPr>
            <a:endParaRPr lang="en-US" sz="5600" dirty="0">
              <a:solidFill>
                <a:srgbClr val="518EB2"/>
              </a:solidFill>
              <a:latin typeface="+mn-lt"/>
              <a:ea typeface="+mn-ea"/>
              <a:cs typeface="+mn-cs"/>
            </a:endParaRPr>
          </a:p>
          <a:p>
            <a:pPr marL="285750" indent="-285750">
              <a:lnSpc>
                <a:spcPct val="100000"/>
              </a:lnSpc>
              <a:buClr>
                <a:schemeClr val="accent1"/>
              </a:buClr>
              <a:buFont typeface="Arial" panose="020B0604020202020204" pitchFamily="34" charset="0"/>
              <a:buChar char="•"/>
            </a:pPr>
            <a:r>
              <a:rPr kumimoji="0" lang="en-US" sz="5600" b="0" i="0" u="none" strike="noStrike" kern="1200" cap="none" spc="0" normalizeH="0" baseline="0" noProof="0" dirty="0">
                <a:ln>
                  <a:noFill/>
                </a:ln>
                <a:effectLst/>
                <a:uLnTx/>
                <a:uFillTx/>
                <a:latin typeface="+mn-lt"/>
                <a:ea typeface="+mn-ea"/>
                <a:cs typeface="+mn-cs"/>
              </a:rPr>
              <a:t>Comprehensive Technology.</a:t>
            </a:r>
          </a:p>
          <a:p>
            <a:pPr marL="285750" indent="-285750">
              <a:lnSpc>
                <a:spcPct val="100000"/>
              </a:lnSpc>
              <a:buClr>
                <a:schemeClr val="accent1"/>
              </a:buClr>
              <a:buFont typeface="Arial" panose="020B0604020202020204" pitchFamily="34" charset="0"/>
              <a:buChar char="•"/>
            </a:pPr>
            <a:r>
              <a:rPr kumimoji="0" lang="en-US" sz="5600" b="0" i="0" u="none" strike="noStrike" kern="1200" cap="none" spc="0" normalizeH="0" baseline="0" noProof="0" dirty="0">
                <a:ln>
                  <a:noFill/>
                </a:ln>
                <a:effectLst/>
                <a:uLnTx/>
                <a:uFillTx/>
                <a:latin typeface="+mn-lt"/>
                <a:ea typeface="+mn-ea"/>
                <a:cs typeface="+mn-cs"/>
              </a:rPr>
              <a:t>Redundancy: Wireless backup (VZ Only).</a:t>
            </a:r>
          </a:p>
          <a:p>
            <a:pPr marL="285750" indent="-285750">
              <a:lnSpc>
                <a:spcPct val="100000"/>
              </a:lnSpc>
              <a:buClr>
                <a:schemeClr val="accent1"/>
              </a:buClr>
              <a:buFont typeface="Arial" panose="020B0604020202020204" pitchFamily="34" charset="0"/>
              <a:buChar char="•"/>
            </a:pPr>
            <a:r>
              <a:rPr kumimoji="0" lang="en-US" sz="5600" b="0" i="0" u="none" strike="noStrike" kern="1200" cap="none" spc="0" normalizeH="0" baseline="0" noProof="0" dirty="0">
                <a:ln>
                  <a:noFill/>
                </a:ln>
                <a:effectLst/>
                <a:uLnTx/>
                <a:uFillTx/>
                <a:latin typeface="+mn-lt"/>
                <a:ea typeface="+mn-ea"/>
                <a:cs typeface="+mn-cs"/>
              </a:rPr>
              <a:t>Fire, Security, Elevator, POS, Fax, etc.</a:t>
            </a:r>
          </a:p>
          <a:p>
            <a:pPr marL="285750" indent="-285750">
              <a:lnSpc>
                <a:spcPct val="100000"/>
              </a:lnSpc>
              <a:buClr>
                <a:schemeClr val="accent1"/>
              </a:buClr>
              <a:buFont typeface="Arial" panose="020B0604020202020204" pitchFamily="34" charset="0"/>
              <a:buChar char="•"/>
            </a:pPr>
            <a:r>
              <a:rPr kumimoji="0" lang="en-US" sz="5600" b="0" i="0" u="none" strike="noStrike" kern="1200" cap="none" spc="0" normalizeH="0" baseline="0" noProof="0" dirty="0">
                <a:ln>
                  <a:noFill/>
                </a:ln>
                <a:effectLst/>
                <a:uLnTx/>
                <a:uFillTx/>
                <a:latin typeface="+mn-lt"/>
                <a:ea typeface="+mn-ea"/>
                <a:cs typeface="+mn-cs"/>
              </a:rPr>
              <a:t>Simple POTS</a:t>
            </a:r>
          </a:p>
          <a:p>
            <a:pPr marL="285750" indent="-285750">
              <a:lnSpc>
                <a:spcPct val="100000"/>
              </a:lnSpc>
              <a:buClr>
                <a:schemeClr val="accent1"/>
              </a:buClr>
              <a:buFont typeface="Arial" panose="020B0604020202020204" pitchFamily="34" charset="0"/>
              <a:buChar char="•"/>
            </a:pPr>
            <a:r>
              <a:rPr kumimoji="0" lang="en-US" sz="5600" b="0" i="0" u="none" strike="noStrike" kern="1200" cap="none" spc="0" normalizeH="0" baseline="0" noProof="0" dirty="0">
                <a:ln>
                  <a:noFill/>
                </a:ln>
                <a:effectLst/>
                <a:uLnTx/>
                <a:uFillTx/>
                <a:latin typeface="+mn-lt"/>
                <a:ea typeface="+mn-ea"/>
                <a:cs typeface="+mn-cs"/>
              </a:rPr>
              <a:t>E911</a:t>
            </a:r>
          </a:p>
          <a:p>
            <a:pPr>
              <a:lnSpc>
                <a:spcPct val="100000"/>
              </a:lnSpc>
              <a:buClr>
                <a:schemeClr val="accent1"/>
              </a:buClr>
            </a:pPr>
            <a:endParaRPr kumimoji="0" lang="en-US" sz="5600" b="0" i="0" u="none" strike="noStrike" kern="1200" cap="none" spc="0" normalizeH="0" baseline="0" noProof="0" dirty="0">
              <a:ln>
                <a:noFill/>
              </a:ln>
              <a:effectLst/>
              <a:uLnTx/>
              <a:uFillTx/>
              <a:latin typeface="+mn-lt"/>
              <a:ea typeface="+mn-ea"/>
              <a:cs typeface="+mn-cs"/>
            </a:endParaRPr>
          </a:p>
          <a:p>
            <a:pPr>
              <a:lnSpc>
                <a:spcPct val="100000"/>
              </a:lnSpc>
              <a:buClr>
                <a:schemeClr val="accent1"/>
              </a:buClr>
            </a:pPr>
            <a:endParaRPr kumimoji="0" lang="en-US" sz="5600" b="1" i="0" u="none" strike="noStrike" kern="1200" cap="none" spc="0" normalizeH="0" baseline="0" noProof="0" dirty="0">
              <a:ln>
                <a:noFill/>
              </a:ln>
              <a:solidFill>
                <a:srgbClr val="518EB2"/>
              </a:solidFill>
              <a:effectLst/>
              <a:uLnTx/>
              <a:uFillTx/>
              <a:latin typeface="+mn-lt"/>
              <a:ea typeface="+mn-ea"/>
              <a:cs typeface="+mn-cs"/>
            </a:endParaRPr>
          </a:p>
          <a:p>
            <a:pPr>
              <a:lnSpc>
                <a:spcPct val="100000"/>
              </a:lnSpc>
              <a:buClr>
                <a:schemeClr val="accent1"/>
              </a:buClr>
            </a:pPr>
            <a:r>
              <a:rPr kumimoji="0" lang="en-US" sz="5600" b="1" i="0" u="none" strike="noStrike" kern="1200" cap="none" spc="0" normalizeH="0" baseline="0" noProof="0" dirty="0">
                <a:ln>
                  <a:noFill/>
                </a:ln>
                <a:solidFill>
                  <a:srgbClr val="518EB2"/>
                </a:solidFill>
                <a:effectLst/>
                <a:uLnTx/>
                <a:uFillTx/>
                <a:latin typeface="+mn-lt"/>
                <a:ea typeface="+mn-ea"/>
                <a:cs typeface="+mn-cs"/>
              </a:rPr>
              <a:t>Components</a:t>
            </a:r>
          </a:p>
          <a:p>
            <a:pPr>
              <a:lnSpc>
                <a:spcPct val="100000"/>
              </a:lnSpc>
              <a:buClr>
                <a:schemeClr val="accent1"/>
              </a:buClr>
            </a:pPr>
            <a:endParaRPr lang="en-US" sz="5600" b="0" dirty="0">
              <a:latin typeface="+mn-lt"/>
            </a:endParaRPr>
          </a:p>
          <a:p>
            <a:pPr marL="285750" indent="-285750">
              <a:lnSpc>
                <a:spcPct val="100000"/>
              </a:lnSpc>
              <a:buClr>
                <a:schemeClr val="accent1"/>
              </a:buClr>
              <a:buFont typeface="Arial" panose="020B0604020202020204" pitchFamily="34" charset="0"/>
              <a:buChar char="•"/>
            </a:pPr>
            <a:r>
              <a:rPr lang="en-US" sz="5600" b="0" dirty="0">
                <a:latin typeface="+mn-lt"/>
              </a:rPr>
              <a:t>2 Line Minimum</a:t>
            </a:r>
          </a:p>
          <a:p>
            <a:pPr marL="285750" indent="-285750">
              <a:lnSpc>
                <a:spcPct val="100000"/>
              </a:lnSpc>
              <a:buClr>
                <a:schemeClr val="accent1"/>
              </a:buClr>
              <a:buFont typeface="Arial" panose="020B0604020202020204" pitchFamily="34" charset="0"/>
              <a:buChar char="•"/>
            </a:pPr>
            <a:r>
              <a:rPr lang="en-US" sz="5600" b="0" dirty="0">
                <a:latin typeface="+mn-lt"/>
              </a:rPr>
              <a:t>Price Elements:</a:t>
            </a:r>
          </a:p>
          <a:p>
            <a:pPr marL="285750" indent="-285750">
              <a:lnSpc>
                <a:spcPct val="100000"/>
              </a:lnSpc>
              <a:buClr>
                <a:schemeClr val="accent1"/>
              </a:buClr>
              <a:buFont typeface="Arial" panose="020B0604020202020204" pitchFamily="34" charset="0"/>
              <a:buChar char="•"/>
            </a:pPr>
            <a:r>
              <a:rPr lang="en-US" sz="5600" b="0" dirty="0">
                <a:latin typeface="+mn-lt"/>
              </a:rPr>
              <a:t>Box (Includes Warrantee)</a:t>
            </a:r>
          </a:p>
          <a:p>
            <a:pPr marL="285750" indent="-285750">
              <a:lnSpc>
                <a:spcPct val="100000"/>
              </a:lnSpc>
              <a:buClr>
                <a:schemeClr val="accent1"/>
              </a:buClr>
              <a:buFont typeface="Arial" panose="020B0604020202020204" pitchFamily="34" charset="0"/>
              <a:buChar char="•"/>
            </a:pPr>
            <a:r>
              <a:rPr lang="en-US" sz="5600" b="0" dirty="0">
                <a:latin typeface="+mn-lt"/>
              </a:rPr>
              <a:t>Wireless Back-up (1g plan)</a:t>
            </a:r>
          </a:p>
          <a:p>
            <a:pPr marL="285750" indent="-285750">
              <a:lnSpc>
                <a:spcPct val="100000"/>
              </a:lnSpc>
              <a:buClr>
                <a:schemeClr val="accent1"/>
              </a:buClr>
              <a:buFont typeface="Arial" panose="020B0604020202020204" pitchFamily="34" charset="0"/>
              <a:buChar char="•"/>
            </a:pPr>
            <a:r>
              <a:rPr lang="en-US" sz="5600" b="0" dirty="0">
                <a:latin typeface="+mn-lt"/>
              </a:rPr>
              <a:t>Seat License (FXS, FLS)</a:t>
            </a:r>
          </a:p>
          <a:p>
            <a:pPr marL="285750" indent="-285750">
              <a:lnSpc>
                <a:spcPct val="100000"/>
              </a:lnSpc>
              <a:buClr>
                <a:schemeClr val="accent1"/>
              </a:buClr>
              <a:buFont typeface="Arial" panose="020B0604020202020204" pitchFamily="34" charset="0"/>
              <a:buChar char="•"/>
            </a:pPr>
            <a:r>
              <a:rPr lang="en-US" sz="5600" b="0" dirty="0">
                <a:latin typeface="+mn-lt"/>
              </a:rPr>
              <a:t>Install</a:t>
            </a:r>
          </a:p>
          <a:p>
            <a:pPr>
              <a:lnSpc>
                <a:spcPct val="100000"/>
              </a:lnSpc>
              <a:buClr>
                <a:schemeClr val="accent1"/>
              </a:buClr>
            </a:pPr>
            <a:endParaRPr lang="en-US" sz="1800" b="0" dirty="0">
              <a:latin typeface="+mn-lt"/>
            </a:endParaRPr>
          </a:p>
          <a:p>
            <a:pPr marL="342900" indent="-342900">
              <a:buFont typeface="Wingdings" panose="05000000000000000000" pitchFamily="2" charset="2"/>
              <a:buChar char="ü"/>
            </a:pPr>
            <a:endParaRPr lang="en-US" sz="1800" dirty="0">
              <a:latin typeface="+mn-lt"/>
            </a:endParaRPr>
          </a:p>
        </p:txBody>
      </p:sp>
      <p:sp>
        <p:nvSpPr>
          <p:cNvPr id="25" name="TextBox 24">
            <a:extLst>
              <a:ext uri="{FF2B5EF4-FFF2-40B4-BE49-F238E27FC236}">
                <a16:creationId xmlns:a16="http://schemas.microsoft.com/office/drawing/2014/main" id="{3B8A6523-3F0B-4D4A-3952-70AA80601D18}"/>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12"/>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13"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04168405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4" name="Picture 3" descr="Icon&#10;&#10;Description automatically generated with medium confidence">
            <a:extLst>
              <a:ext uri="{FF2B5EF4-FFF2-40B4-BE49-F238E27FC236}">
                <a16:creationId xmlns:a16="http://schemas.microsoft.com/office/drawing/2014/main" id="{E757237F-0171-1D12-EFCA-0BFFF82E606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169" y="147462"/>
            <a:ext cx="2685904" cy="771696"/>
          </a:xfrm>
          <a:prstGeom prst="rect">
            <a:avLst/>
          </a:prstGeom>
        </p:spPr>
      </p:pic>
      <p:sp>
        <p:nvSpPr>
          <p:cNvPr id="5" name="Content Placeholder 2">
            <a:extLst>
              <a:ext uri="{FF2B5EF4-FFF2-40B4-BE49-F238E27FC236}">
                <a16:creationId xmlns:a16="http://schemas.microsoft.com/office/drawing/2014/main" id="{BBB61A7E-0B64-691F-BC28-F744AF19C737}"/>
              </a:ext>
            </a:extLst>
          </p:cNvPr>
          <p:cNvSpPr txBox="1">
            <a:spLocks/>
          </p:cNvSpPr>
          <p:nvPr/>
        </p:nvSpPr>
        <p:spPr>
          <a:xfrm>
            <a:off x="334028" y="1162498"/>
            <a:ext cx="11523943" cy="4872542"/>
          </a:xfrm>
          <a:prstGeom prst="rect">
            <a:avLst/>
          </a:prstGeom>
        </p:spPr>
        <p:txBody>
          <a:bodyPr numCol="1">
            <a:normAutofit lnSpcReduction="10000"/>
          </a:bodyPr>
          <a:lstStyle>
            <a:lvl1pPr marL="228600" indent="-228600" algn="l" defTabSz="914400" rtl="0" eaLnBrk="1" latinLnBrk="0" hangingPunct="1">
              <a:lnSpc>
                <a:spcPct val="90000"/>
              </a:lnSpc>
              <a:spcBef>
                <a:spcPts val="1000"/>
              </a:spcBef>
              <a:buClr>
                <a:srgbClr val="0056A7"/>
              </a:buClr>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rgbClr val="8BC541"/>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0056A7"/>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0056A7"/>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rgbClr val="0056A7"/>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600" b="1" dirty="0">
                <a:solidFill>
                  <a:schemeClr val="accent3">
                    <a:lumMod val="75000"/>
                  </a:schemeClr>
                </a:solidFill>
              </a:rPr>
              <a:t>Walk Away From The HIGH Price of Old Copper POTS Lines and Move to BullsEye’s POTS Alternative Solutions</a:t>
            </a:r>
          </a:p>
          <a:p>
            <a:pPr marL="0" indent="0" fontAlgn="base">
              <a:lnSpc>
                <a:spcPct val="100000"/>
              </a:lnSpc>
              <a:spcBef>
                <a:spcPts val="0"/>
              </a:spcBef>
              <a:buNone/>
            </a:pPr>
            <a:endParaRPr lang="en-US" sz="1600" b="1" dirty="0">
              <a:solidFill>
                <a:srgbClr val="8B232F"/>
              </a:solidFill>
            </a:endParaRPr>
          </a:p>
          <a:p>
            <a:pPr marL="0" indent="0" fontAlgn="base">
              <a:lnSpc>
                <a:spcPct val="100000"/>
              </a:lnSpc>
              <a:spcBef>
                <a:spcPts val="0"/>
              </a:spcBef>
              <a:buNone/>
            </a:pPr>
            <a:endParaRPr lang="en-US" sz="1600" b="1" dirty="0">
              <a:solidFill>
                <a:srgbClr val="8B232F"/>
              </a:solidFill>
            </a:endParaRPr>
          </a:p>
          <a:p>
            <a:pPr marL="0" indent="0" fontAlgn="base">
              <a:lnSpc>
                <a:spcPct val="100000"/>
              </a:lnSpc>
              <a:spcBef>
                <a:spcPts val="0"/>
              </a:spcBef>
              <a:buNone/>
            </a:pPr>
            <a:r>
              <a:rPr lang="en-US" sz="1600" b="1" dirty="0">
                <a:solidFill>
                  <a:schemeClr val="tx2"/>
                </a:solidFill>
              </a:rPr>
              <a:t>The Advantage:</a:t>
            </a:r>
          </a:p>
          <a:p>
            <a:pPr marL="285750" indent="-285750">
              <a:lnSpc>
                <a:spcPct val="200000"/>
              </a:lnSpc>
              <a:spcBef>
                <a:spcPts val="0"/>
              </a:spcBef>
              <a:buClr>
                <a:srgbClr val="508EB2"/>
              </a:buClr>
              <a:buFont typeface="Arial" panose="020B0604020202020204" pitchFamily="34" charset="0"/>
              <a:buBlip>
                <a:blip r:embed="rId6"/>
              </a:buBlip>
            </a:pPr>
            <a:r>
              <a:rPr lang="en-US" sz="1400" dirty="0"/>
              <a:t>Reduce expensive capex investment </a:t>
            </a:r>
          </a:p>
          <a:p>
            <a:pPr marL="285750" indent="-285750">
              <a:lnSpc>
                <a:spcPct val="200000"/>
              </a:lnSpc>
              <a:spcBef>
                <a:spcPts val="0"/>
              </a:spcBef>
              <a:buClr>
                <a:srgbClr val="508EB2"/>
              </a:buClr>
              <a:buFont typeface="Arial" panose="020B0604020202020204" pitchFamily="34" charset="0"/>
              <a:buBlip>
                <a:blip r:embed="rId6"/>
              </a:buBlip>
            </a:pPr>
            <a:r>
              <a:rPr lang="en-US" sz="1400" dirty="0"/>
              <a:t>Create immediate, significant savings</a:t>
            </a:r>
          </a:p>
          <a:p>
            <a:pPr marL="285750" indent="-285750">
              <a:lnSpc>
                <a:spcPct val="200000"/>
              </a:lnSpc>
              <a:spcBef>
                <a:spcPts val="0"/>
              </a:spcBef>
              <a:buClr>
                <a:srgbClr val="508EB2"/>
              </a:buClr>
              <a:buFont typeface="Arial" panose="020B0604020202020204" pitchFamily="34" charset="0"/>
              <a:buBlip>
                <a:blip r:embed="rId6"/>
              </a:buBlip>
            </a:pPr>
            <a:r>
              <a:rPr lang="en-US" sz="1400" dirty="0"/>
              <a:t>Streamline your business infrastructure</a:t>
            </a:r>
          </a:p>
          <a:p>
            <a:pPr marL="102870" indent="-285750">
              <a:lnSpc>
                <a:spcPct val="200000"/>
              </a:lnSpc>
              <a:spcBef>
                <a:spcPts val="0"/>
              </a:spcBef>
              <a:buClr>
                <a:srgbClr val="508EB2"/>
              </a:buClr>
              <a:buFont typeface="Arial" panose="020B0604020202020204" pitchFamily="34" charset="0"/>
              <a:buBlip>
                <a:blip r:embed="rId6"/>
              </a:buBlip>
            </a:pPr>
            <a:r>
              <a:rPr lang="en-US" sz="1400" dirty="0"/>
              <a:t>Future-proof against sun-setting POTS lines </a:t>
            </a:r>
          </a:p>
          <a:p>
            <a:pPr marL="102870" indent="-285750">
              <a:lnSpc>
                <a:spcPct val="200000"/>
              </a:lnSpc>
              <a:spcBef>
                <a:spcPts val="0"/>
              </a:spcBef>
              <a:buClr>
                <a:srgbClr val="508EB2"/>
              </a:buClr>
              <a:buBlip>
                <a:blip r:embed="rId6"/>
              </a:buBlip>
            </a:pPr>
            <a:r>
              <a:rPr lang="en-US" sz="1400" dirty="0"/>
              <a:t>Full Redundancy and failover Options</a:t>
            </a:r>
          </a:p>
          <a:p>
            <a:pPr marL="285750" indent="-285750" fontAlgn="base">
              <a:lnSpc>
                <a:spcPct val="200000"/>
              </a:lnSpc>
              <a:spcBef>
                <a:spcPts val="0"/>
              </a:spcBef>
              <a:buClr>
                <a:srgbClr val="508EB2"/>
              </a:buClr>
              <a:buFont typeface="Arial" panose="020B0604020202020204" pitchFamily="34" charset="0"/>
              <a:buBlip>
                <a:blip r:embed="rId6"/>
              </a:buBlip>
            </a:pPr>
            <a:r>
              <a:rPr lang="en-US" sz="1400" dirty="0"/>
              <a:t>Compliance with NFPA 72 (National Fire Alarm and Signaling Code)</a:t>
            </a:r>
          </a:p>
          <a:p>
            <a:pPr marL="285750" indent="-285750" fontAlgn="base">
              <a:lnSpc>
                <a:spcPct val="200000"/>
              </a:lnSpc>
              <a:spcBef>
                <a:spcPts val="0"/>
              </a:spcBef>
              <a:buClr>
                <a:srgbClr val="508EB2"/>
              </a:buClr>
              <a:buFont typeface="Arial" panose="020B0604020202020204" pitchFamily="34" charset="0"/>
              <a:buBlip>
                <a:blip r:embed="rId6"/>
              </a:buBlip>
            </a:pPr>
            <a:r>
              <a:rPr lang="en-US" sz="1400" dirty="0"/>
              <a:t>Compliance with UL-864 (Standard for Control Units and Accessories for Fire Alarm Systems)</a:t>
            </a:r>
          </a:p>
          <a:p>
            <a:pPr marL="285750" indent="-285750" fontAlgn="base">
              <a:lnSpc>
                <a:spcPct val="200000"/>
              </a:lnSpc>
              <a:spcBef>
                <a:spcPts val="0"/>
              </a:spcBef>
              <a:buClr>
                <a:srgbClr val="508EB2"/>
              </a:buClr>
              <a:buBlip>
                <a:blip r:embed="rId6"/>
              </a:buBlip>
            </a:pPr>
            <a:r>
              <a:rPr lang="en-US" sz="1400" dirty="0"/>
              <a:t>A Managed Facility Voice Network (MFVN) device ensures the service quality and reliability from your location to the PSTN or other MFVN peer network</a:t>
            </a:r>
          </a:p>
          <a:p>
            <a:pPr marL="285750" indent="-285750" fontAlgn="base">
              <a:lnSpc>
                <a:spcPct val="200000"/>
              </a:lnSpc>
              <a:spcBef>
                <a:spcPts val="0"/>
              </a:spcBef>
              <a:buClr>
                <a:srgbClr val="508EB2"/>
              </a:buClr>
              <a:buFont typeface="Arial" panose="020B0604020202020204" pitchFamily="34" charset="0"/>
              <a:buBlip>
                <a:blip r:embed="rId6"/>
              </a:buBlip>
            </a:pPr>
            <a:endParaRPr lang="en-US" sz="1400" dirty="0"/>
          </a:p>
          <a:p>
            <a:pPr marL="171450" indent="-171450" fontAlgn="base">
              <a:lnSpc>
                <a:spcPct val="200000"/>
              </a:lnSpc>
              <a:spcBef>
                <a:spcPts val="0"/>
              </a:spcBef>
              <a:buClr>
                <a:srgbClr val="508EB2"/>
              </a:buClr>
              <a:buFont typeface="Wingdings" panose="05000000000000000000" pitchFamily="2" charset="2"/>
              <a:buChar char="§"/>
            </a:pPr>
            <a:endParaRPr lang="en-US" sz="1400" b="1" dirty="0"/>
          </a:p>
        </p:txBody>
      </p:sp>
      <p:pic>
        <p:nvPicPr>
          <p:cNvPr id="6" name="Picture 5" descr="Diagram, schematic&#10;&#10;Description automatically generated">
            <a:extLst>
              <a:ext uri="{FF2B5EF4-FFF2-40B4-BE49-F238E27FC236}">
                <a16:creationId xmlns:a16="http://schemas.microsoft.com/office/drawing/2014/main" id="{BFAF86A1-A1A3-2F18-2671-CD6D619C785F}"/>
              </a:ext>
            </a:extLst>
          </p:cNvPr>
          <p:cNvPicPr>
            <a:picLocks noChangeAspect="1"/>
          </p:cNvPicPr>
          <p:nvPr/>
        </p:nvPicPr>
        <p:blipFill>
          <a:blip r:embed="rId7"/>
          <a:stretch>
            <a:fillRect/>
          </a:stretch>
        </p:blipFill>
        <p:spPr>
          <a:xfrm>
            <a:off x="7010405" y="1240879"/>
            <a:ext cx="4980559" cy="3762038"/>
          </a:xfrm>
          <a:prstGeom prst="rect">
            <a:avLst/>
          </a:prstGeom>
        </p:spPr>
      </p:pic>
      <p:sp>
        <p:nvSpPr>
          <p:cNvPr id="7" name="TextBox 6">
            <a:extLst>
              <a:ext uri="{FF2B5EF4-FFF2-40B4-BE49-F238E27FC236}">
                <a16:creationId xmlns:a16="http://schemas.microsoft.com/office/drawing/2014/main" id="{B4A983E7-E797-1BA9-B5B8-52CA9F7A1A66}"/>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361244759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2" name="Picture 1" descr="Icon&#10;&#10;Description automatically generated">
            <a:extLst>
              <a:ext uri="{FF2B5EF4-FFF2-40B4-BE49-F238E27FC236}">
                <a16:creationId xmlns:a16="http://schemas.microsoft.com/office/drawing/2014/main" id="{11BE42AA-CE86-926E-F511-728A67E83E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5672" y="156848"/>
            <a:ext cx="2247354" cy="761815"/>
          </a:xfrm>
          <a:prstGeom prst="rect">
            <a:avLst/>
          </a:prstGeom>
        </p:spPr>
      </p:pic>
      <p:sp>
        <p:nvSpPr>
          <p:cNvPr id="3" name="Content Placeholder 2">
            <a:extLst>
              <a:ext uri="{FF2B5EF4-FFF2-40B4-BE49-F238E27FC236}">
                <a16:creationId xmlns:a16="http://schemas.microsoft.com/office/drawing/2014/main" id="{3BEE6B09-EB59-7F8F-E759-E363AD8FC18D}"/>
              </a:ext>
            </a:extLst>
          </p:cNvPr>
          <p:cNvSpPr txBox="1">
            <a:spLocks/>
          </p:cNvSpPr>
          <p:nvPr/>
        </p:nvSpPr>
        <p:spPr>
          <a:xfrm>
            <a:off x="334028" y="1162498"/>
            <a:ext cx="11523943" cy="4872542"/>
          </a:xfrm>
          <a:prstGeom prst="rect">
            <a:avLst/>
          </a:prstGeom>
        </p:spPr>
        <p:txBody>
          <a:bodyPr numCol="1">
            <a:normAutofit lnSpcReduction="10000"/>
          </a:bodyPr>
          <a:lstStyle>
            <a:lvl1pPr marL="228600" indent="-228600" algn="l" defTabSz="914400" rtl="0" eaLnBrk="1" latinLnBrk="0" hangingPunct="1">
              <a:lnSpc>
                <a:spcPct val="90000"/>
              </a:lnSpc>
              <a:spcBef>
                <a:spcPts val="1000"/>
              </a:spcBef>
              <a:buClr>
                <a:srgbClr val="0056A7"/>
              </a:buClr>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rgbClr val="8BC541"/>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0056A7"/>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0056A7"/>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rgbClr val="0056A7"/>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en-US" sz="1600" b="1" dirty="0">
                <a:solidFill>
                  <a:schemeClr val="accent3">
                    <a:lumMod val="75000"/>
                  </a:schemeClr>
                </a:solidFill>
              </a:rPr>
              <a:t>Walk Away From The HIGH Price of Old Copper POTS Lines and Move to BullsEye’s POTS Alternative Solutions</a:t>
            </a:r>
          </a:p>
          <a:p>
            <a:pPr marL="0" indent="0" fontAlgn="base">
              <a:lnSpc>
                <a:spcPct val="100000"/>
              </a:lnSpc>
              <a:spcBef>
                <a:spcPts val="0"/>
              </a:spcBef>
              <a:buNone/>
            </a:pPr>
            <a:endParaRPr lang="en-US" sz="1600" b="1" dirty="0">
              <a:solidFill>
                <a:srgbClr val="8B232F"/>
              </a:solidFill>
            </a:endParaRPr>
          </a:p>
          <a:p>
            <a:pPr marL="0" indent="0" fontAlgn="base">
              <a:lnSpc>
                <a:spcPct val="100000"/>
              </a:lnSpc>
              <a:spcBef>
                <a:spcPts val="0"/>
              </a:spcBef>
              <a:buNone/>
            </a:pPr>
            <a:endParaRPr lang="en-US" sz="1600" b="1" dirty="0">
              <a:solidFill>
                <a:srgbClr val="8B232F"/>
              </a:solidFill>
            </a:endParaRPr>
          </a:p>
          <a:p>
            <a:pPr marL="0" indent="0" fontAlgn="base">
              <a:lnSpc>
                <a:spcPct val="100000"/>
              </a:lnSpc>
              <a:spcBef>
                <a:spcPts val="0"/>
              </a:spcBef>
              <a:buNone/>
            </a:pPr>
            <a:r>
              <a:rPr lang="en-US" sz="1600" b="1" dirty="0">
                <a:solidFill>
                  <a:schemeClr val="tx2"/>
                </a:solidFill>
              </a:rPr>
              <a:t>The Advantage:</a:t>
            </a:r>
          </a:p>
          <a:p>
            <a:pPr marL="285750" indent="-285750">
              <a:lnSpc>
                <a:spcPct val="200000"/>
              </a:lnSpc>
              <a:spcBef>
                <a:spcPts val="0"/>
              </a:spcBef>
              <a:buClr>
                <a:srgbClr val="508EB2"/>
              </a:buClr>
              <a:buFont typeface="Arial" panose="020B0604020202020204" pitchFamily="34" charset="0"/>
              <a:buBlip>
                <a:blip r:embed="rId6"/>
              </a:buBlip>
            </a:pPr>
            <a:r>
              <a:rPr lang="en-US" sz="1400" dirty="0"/>
              <a:t>Reduce expensive capex investment </a:t>
            </a:r>
          </a:p>
          <a:p>
            <a:pPr marL="285750" indent="-285750">
              <a:lnSpc>
                <a:spcPct val="200000"/>
              </a:lnSpc>
              <a:spcBef>
                <a:spcPts val="0"/>
              </a:spcBef>
              <a:buClr>
                <a:srgbClr val="508EB2"/>
              </a:buClr>
              <a:buFont typeface="Arial" panose="020B0604020202020204" pitchFamily="34" charset="0"/>
              <a:buBlip>
                <a:blip r:embed="rId6"/>
              </a:buBlip>
            </a:pPr>
            <a:r>
              <a:rPr lang="en-US" sz="1400" dirty="0"/>
              <a:t>Create immediate, significant savings</a:t>
            </a:r>
          </a:p>
          <a:p>
            <a:pPr marL="285750" indent="-285750">
              <a:lnSpc>
                <a:spcPct val="200000"/>
              </a:lnSpc>
              <a:spcBef>
                <a:spcPts val="0"/>
              </a:spcBef>
              <a:buClr>
                <a:srgbClr val="508EB2"/>
              </a:buClr>
              <a:buFont typeface="Arial" panose="020B0604020202020204" pitchFamily="34" charset="0"/>
              <a:buBlip>
                <a:blip r:embed="rId6"/>
              </a:buBlip>
            </a:pPr>
            <a:r>
              <a:rPr lang="en-US" sz="1400" dirty="0"/>
              <a:t>Streamline your business infrastructure</a:t>
            </a:r>
          </a:p>
          <a:p>
            <a:pPr marL="102870" indent="-285750">
              <a:lnSpc>
                <a:spcPct val="200000"/>
              </a:lnSpc>
              <a:spcBef>
                <a:spcPts val="0"/>
              </a:spcBef>
              <a:buClr>
                <a:srgbClr val="508EB2"/>
              </a:buClr>
              <a:buFont typeface="Arial" panose="020B0604020202020204" pitchFamily="34" charset="0"/>
              <a:buBlip>
                <a:blip r:embed="rId6"/>
              </a:buBlip>
            </a:pPr>
            <a:r>
              <a:rPr lang="en-US" sz="1400" dirty="0"/>
              <a:t>Future-proof against sun-setting POTS lines </a:t>
            </a:r>
          </a:p>
          <a:p>
            <a:pPr marL="102870" indent="-285750">
              <a:lnSpc>
                <a:spcPct val="200000"/>
              </a:lnSpc>
              <a:spcBef>
                <a:spcPts val="0"/>
              </a:spcBef>
              <a:buClr>
                <a:srgbClr val="508EB2"/>
              </a:buClr>
              <a:buBlip>
                <a:blip r:embed="rId6"/>
              </a:buBlip>
            </a:pPr>
            <a:r>
              <a:rPr lang="en-US" sz="1400" dirty="0"/>
              <a:t>Full Redundancy and failover Options</a:t>
            </a:r>
          </a:p>
          <a:p>
            <a:pPr marL="285750" indent="-285750" fontAlgn="base">
              <a:lnSpc>
                <a:spcPct val="200000"/>
              </a:lnSpc>
              <a:spcBef>
                <a:spcPts val="0"/>
              </a:spcBef>
              <a:buClr>
                <a:srgbClr val="508EB2"/>
              </a:buClr>
              <a:buFont typeface="Arial" panose="020B0604020202020204" pitchFamily="34" charset="0"/>
              <a:buBlip>
                <a:blip r:embed="rId6"/>
              </a:buBlip>
            </a:pPr>
            <a:r>
              <a:rPr lang="en-US" sz="1400" dirty="0"/>
              <a:t>Compliance with NFPA 72 (National Fire Alarm and Signaling Code)</a:t>
            </a:r>
          </a:p>
          <a:p>
            <a:pPr marL="285750" indent="-285750" fontAlgn="base">
              <a:lnSpc>
                <a:spcPct val="200000"/>
              </a:lnSpc>
              <a:spcBef>
                <a:spcPts val="0"/>
              </a:spcBef>
              <a:buClr>
                <a:srgbClr val="508EB2"/>
              </a:buClr>
              <a:buFont typeface="Arial" panose="020B0604020202020204" pitchFamily="34" charset="0"/>
              <a:buBlip>
                <a:blip r:embed="rId6"/>
              </a:buBlip>
            </a:pPr>
            <a:r>
              <a:rPr lang="en-US" sz="1400" dirty="0"/>
              <a:t>Compliance with UL-864 (Standard for Control Units and Accessories for Fire Alarm Systems)</a:t>
            </a:r>
          </a:p>
          <a:p>
            <a:pPr marL="285750" indent="-285750" fontAlgn="base">
              <a:lnSpc>
                <a:spcPct val="200000"/>
              </a:lnSpc>
              <a:spcBef>
                <a:spcPts val="0"/>
              </a:spcBef>
              <a:buClr>
                <a:srgbClr val="508EB2"/>
              </a:buClr>
              <a:buBlip>
                <a:blip r:embed="rId6"/>
              </a:buBlip>
            </a:pPr>
            <a:r>
              <a:rPr lang="en-US" sz="1400" dirty="0"/>
              <a:t>A Managed Facility Voice Network (MFVN) device ensures the service quality and reliability from your location to the PSTN or other MFVN peer network</a:t>
            </a:r>
          </a:p>
          <a:p>
            <a:pPr marL="285750" indent="-285750" fontAlgn="base">
              <a:lnSpc>
                <a:spcPct val="200000"/>
              </a:lnSpc>
              <a:spcBef>
                <a:spcPts val="0"/>
              </a:spcBef>
              <a:buClr>
                <a:srgbClr val="508EB2"/>
              </a:buClr>
              <a:buFont typeface="Arial" panose="020B0604020202020204" pitchFamily="34" charset="0"/>
              <a:buBlip>
                <a:blip r:embed="rId6"/>
              </a:buBlip>
            </a:pPr>
            <a:endParaRPr lang="en-US" sz="1400" dirty="0"/>
          </a:p>
          <a:p>
            <a:pPr marL="171450" indent="-171450" fontAlgn="base">
              <a:lnSpc>
                <a:spcPct val="200000"/>
              </a:lnSpc>
              <a:spcBef>
                <a:spcPts val="0"/>
              </a:spcBef>
              <a:buClr>
                <a:srgbClr val="508EB2"/>
              </a:buClr>
              <a:buFont typeface="Wingdings" panose="05000000000000000000" pitchFamily="2" charset="2"/>
              <a:buChar char="§"/>
            </a:pPr>
            <a:endParaRPr lang="en-US" sz="1400" b="1" dirty="0"/>
          </a:p>
        </p:txBody>
      </p:sp>
      <p:pic>
        <p:nvPicPr>
          <p:cNvPr id="5" name="Picture 4" descr="Diagram, schematic&#10;&#10;Description automatically generated">
            <a:extLst>
              <a:ext uri="{FF2B5EF4-FFF2-40B4-BE49-F238E27FC236}">
                <a16:creationId xmlns:a16="http://schemas.microsoft.com/office/drawing/2014/main" id="{04199EC3-F534-932E-13C1-E1110C2E43CC}"/>
              </a:ext>
            </a:extLst>
          </p:cNvPr>
          <p:cNvPicPr>
            <a:picLocks noChangeAspect="1"/>
          </p:cNvPicPr>
          <p:nvPr/>
        </p:nvPicPr>
        <p:blipFill>
          <a:blip r:embed="rId7"/>
          <a:stretch>
            <a:fillRect/>
          </a:stretch>
        </p:blipFill>
        <p:spPr>
          <a:xfrm>
            <a:off x="6784385" y="1162498"/>
            <a:ext cx="5073586" cy="3832306"/>
          </a:xfrm>
          <a:prstGeom prst="rect">
            <a:avLst/>
          </a:prstGeom>
        </p:spPr>
      </p:pic>
      <p:sp>
        <p:nvSpPr>
          <p:cNvPr id="6" name="TextBox 5">
            <a:extLst>
              <a:ext uri="{FF2B5EF4-FFF2-40B4-BE49-F238E27FC236}">
                <a16:creationId xmlns:a16="http://schemas.microsoft.com/office/drawing/2014/main" id="{ED14C174-DA73-5FF8-E815-6E532ABF8A7B}"/>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8"/>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9"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pic>
        <p:nvPicPr>
          <p:cNvPr id="8" name="Picture 7" descr="A picture containing text, mollusk, gear&#10;&#10;Description automatically generated">
            <a:extLst>
              <a:ext uri="{FF2B5EF4-FFF2-40B4-BE49-F238E27FC236}">
                <a16:creationId xmlns:a16="http://schemas.microsoft.com/office/drawing/2014/main" id="{F7C7B609-51C9-BEC6-8119-96EBD355857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600326" y="-2225"/>
            <a:ext cx="1174248" cy="1174248"/>
          </a:xfrm>
          <a:prstGeom prst="rect">
            <a:avLst/>
          </a:prstGeom>
        </p:spPr>
      </p:pic>
    </p:spTree>
    <p:custDataLst>
      <p:tags r:id="rId1"/>
    </p:custDataLst>
    <p:extLst>
      <p:ext uri="{BB962C8B-B14F-4D97-AF65-F5344CB8AC3E}">
        <p14:creationId xmlns:p14="http://schemas.microsoft.com/office/powerpoint/2010/main" val="97696290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p:cNvSpPr txBox="1"/>
          <p:nvPr>
            <p:custDataLst>
              <p:tags r:id="rId2"/>
            </p:custDataLst>
          </p:nvPr>
        </p:nvSpPr>
        <p:spPr>
          <a:xfrm>
            <a:off x="6259422" y="6313530"/>
            <a:ext cx="4408579" cy="544471"/>
          </a:xfrm>
          <a:prstGeom prst="rect">
            <a:avLst/>
          </a:prstGeom>
        </p:spPr>
        <p:txBody>
          <a:bodyPr vert="horz" wrap="square" lIns="0" tIns="0" rIns="0" bIns="0" rtlCol="0" anchor="b">
            <a:noAutofit/>
          </a:bodyPr>
          <a:lstStyle/>
          <a:p>
            <a:pPr marL="173736" indent="-173736">
              <a:spcBef>
                <a:spcPct val="0"/>
              </a:spcBef>
              <a:spcAft>
                <a:spcPct val="0"/>
              </a:spcAft>
              <a:buSzPct val="100000"/>
              <a:buAutoNum type="arabicParenBoth"/>
            </a:pPr>
            <a:endParaRPr lang="en-US" sz="600" i="1" dirty="0">
              <a:solidFill>
                <a:schemeClr val="tx2"/>
              </a:solidFill>
              <a:latin typeface="Arial" panose="020B0604020202020204" pitchFamily="34" charset="0"/>
            </a:endParaRPr>
          </a:p>
        </p:txBody>
      </p:sp>
      <p:pic>
        <p:nvPicPr>
          <p:cNvPr id="4" name="Picture 3" descr="Icon&#10;&#10;Description automatically generated">
            <a:extLst>
              <a:ext uri="{FF2B5EF4-FFF2-40B4-BE49-F238E27FC236}">
                <a16:creationId xmlns:a16="http://schemas.microsoft.com/office/drawing/2014/main" id="{E76E7909-C59F-FCE4-ABFB-58994EAA9E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838" y="138933"/>
            <a:ext cx="2305442" cy="771696"/>
          </a:xfrm>
          <a:prstGeom prst="rect">
            <a:avLst/>
          </a:prstGeom>
        </p:spPr>
      </p:pic>
      <p:sp>
        <p:nvSpPr>
          <p:cNvPr id="6" name="Content Placeholder 4">
            <a:extLst>
              <a:ext uri="{FF2B5EF4-FFF2-40B4-BE49-F238E27FC236}">
                <a16:creationId xmlns:a16="http://schemas.microsoft.com/office/drawing/2014/main" id="{1CA04257-FAC7-7558-2E70-79699204F3B3}"/>
              </a:ext>
            </a:extLst>
          </p:cNvPr>
          <p:cNvSpPr txBox="1">
            <a:spLocks/>
          </p:cNvSpPr>
          <p:nvPr/>
        </p:nvSpPr>
        <p:spPr>
          <a:xfrm>
            <a:off x="4062174" y="1277934"/>
            <a:ext cx="7868944" cy="4928549"/>
          </a:xfrm>
          <a:prstGeom prst="rect">
            <a:avLst/>
          </a:prstGeom>
        </p:spPr>
        <p:txBody>
          <a:bodyPr>
            <a:noAutofit/>
          </a:bodyPr>
          <a:lstStyle>
            <a:lvl1pPr marL="228600" indent="-228600" algn="l" defTabSz="914400" rtl="0" eaLnBrk="1" latinLnBrk="0" hangingPunct="1">
              <a:lnSpc>
                <a:spcPct val="90000"/>
              </a:lnSpc>
              <a:spcBef>
                <a:spcPts val="1000"/>
              </a:spcBef>
              <a:buClr>
                <a:srgbClr val="0056A7"/>
              </a:buClr>
              <a:buFont typeface="Arial" panose="020B0604020202020204" pitchFamily="34" charset="0"/>
              <a:buChar char="•"/>
              <a:defRPr sz="2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Clr>
                <a:srgbClr val="8BC541"/>
              </a:buClr>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Clr>
                <a:srgbClr val="0056A7"/>
              </a:buClr>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Clr>
                <a:srgbClr val="0056A7"/>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Clr>
                <a:srgbClr val="0056A7"/>
              </a:buClr>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spcBef>
                <a:spcPts val="0"/>
              </a:spcBef>
              <a:spcAft>
                <a:spcPts val="600"/>
              </a:spcAft>
              <a:buFont typeface="Wingdings" panose="05000000000000000000" pitchFamily="2" charset="2"/>
              <a:buChar char="Ø"/>
            </a:pPr>
            <a:r>
              <a:rPr lang="en-US" sz="1800" dirty="0">
                <a:latin typeface="+mn-lt"/>
                <a:ea typeface="Open Sans Semibold" panose="020B0706030804020204" pitchFamily="34" charset="0"/>
                <a:cs typeface="Open Sans Semibold" panose="020B0706030804020204" pitchFamily="34" charset="0"/>
              </a:rPr>
              <a:t>VoIP Service offered via our Cable partners</a:t>
            </a:r>
          </a:p>
          <a:p>
            <a:pPr lvl="1">
              <a:lnSpc>
                <a:spcPct val="100000"/>
              </a:lnSpc>
              <a:spcBef>
                <a:spcPts val="0"/>
              </a:spcBef>
              <a:spcAft>
                <a:spcPts val="600"/>
              </a:spcAft>
            </a:pPr>
            <a:r>
              <a:rPr lang="en-US" sz="1600" dirty="0">
                <a:latin typeface="+mn-lt"/>
                <a:ea typeface="Open Sans Semibold" panose="020B0706030804020204" pitchFamily="34" charset="0"/>
                <a:cs typeface="Open Sans Semibold" panose="020B0706030804020204" pitchFamily="34" charset="0"/>
              </a:rPr>
              <a:t>Comcast</a:t>
            </a:r>
          </a:p>
          <a:p>
            <a:pPr lvl="1">
              <a:lnSpc>
                <a:spcPct val="100000"/>
              </a:lnSpc>
              <a:spcBef>
                <a:spcPts val="0"/>
              </a:spcBef>
              <a:spcAft>
                <a:spcPts val="600"/>
              </a:spcAft>
            </a:pPr>
            <a:r>
              <a:rPr lang="en-US" sz="1600" dirty="0">
                <a:latin typeface="+mn-lt"/>
                <a:ea typeface="Open Sans Semibold" panose="020B0706030804020204" pitchFamily="34" charset="0"/>
                <a:cs typeface="Open Sans Semibold" panose="020B0706030804020204" pitchFamily="34" charset="0"/>
              </a:rPr>
              <a:t>Spectrum</a:t>
            </a:r>
          </a:p>
          <a:p>
            <a:pPr lvl="1">
              <a:lnSpc>
                <a:spcPct val="100000"/>
              </a:lnSpc>
              <a:spcBef>
                <a:spcPts val="0"/>
              </a:spcBef>
              <a:spcAft>
                <a:spcPts val="1000"/>
              </a:spcAft>
            </a:pPr>
            <a:r>
              <a:rPr lang="en-US" sz="1600" dirty="0">
                <a:latin typeface="+mn-lt"/>
                <a:ea typeface="Open Sans Semibold" panose="020B0706030804020204" pitchFamily="34" charset="0"/>
                <a:cs typeface="Open Sans Semibold" panose="020B0706030804020204" pitchFamily="34" charset="0"/>
              </a:rPr>
              <a:t>Cox</a:t>
            </a:r>
          </a:p>
          <a:p>
            <a:pPr marL="285750" indent="-285750">
              <a:lnSpc>
                <a:spcPct val="100000"/>
              </a:lnSpc>
              <a:spcBef>
                <a:spcPts val="0"/>
              </a:spcBef>
              <a:spcAft>
                <a:spcPts val="1000"/>
              </a:spcAft>
              <a:buFont typeface="Wingdings" panose="05000000000000000000" pitchFamily="2" charset="2"/>
              <a:buChar char="Ø"/>
            </a:pPr>
            <a:r>
              <a:rPr lang="en-US" sz="1800" dirty="0">
                <a:latin typeface="+mn-lt"/>
              </a:rPr>
              <a:t>Great alternative to traditional POTS due to costs or our inability to assume services that are out of our traditional POTS footprint, </a:t>
            </a:r>
          </a:p>
          <a:p>
            <a:pPr marL="285750" indent="-285750">
              <a:lnSpc>
                <a:spcPct val="100000"/>
              </a:lnSpc>
              <a:spcBef>
                <a:spcPts val="0"/>
              </a:spcBef>
              <a:spcAft>
                <a:spcPts val="600"/>
              </a:spcAft>
              <a:buFont typeface="Wingdings" panose="05000000000000000000" pitchFamily="2" charset="2"/>
              <a:buChar char="Ø"/>
            </a:pPr>
            <a:r>
              <a:rPr lang="en-US" sz="1800" dirty="0">
                <a:latin typeface="+mn-lt"/>
              </a:rPr>
              <a:t>Like our be-ALERT solution, FLS lines left behind on VoIP solutions or within our base are prime candidates.  </a:t>
            </a:r>
          </a:p>
          <a:p>
            <a:pPr lvl="1">
              <a:lnSpc>
                <a:spcPct val="100000"/>
              </a:lnSpc>
              <a:spcBef>
                <a:spcPts val="0"/>
              </a:spcBef>
              <a:spcAft>
                <a:spcPts val="600"/>
              </a:spcAft>
            </a:pPr>
            <a:r>
              <a:rPr lang="en-US" sz="1600" dirty="0">
                <a:latin typeface="+mn-lt"/>
              </a:rPr>
              <a:t>Lead with be-</a:t>
            </a:r>
            <a:r>
              <a:rPr lang="en-US" sz="1600" dirty="0" err="1">
                <a:latin typeface="+mn-lt"/>
              </a:rPr>
              <a:t>UCaaS</a:t>
            </a:r>
            <a:r>
              <a:rPr lang="en-US" sz="1600" dirty="0">
                <a:latin typeface="+mn-lt"/>
              </a:rPr>
              <a:t> for traditional voice (POTS) alternative.</a:t>
            </a:r>
          </a:p>
          <a:p>
            <a:pPr lvl="1">
              <a:lnSpc>
                <a:spcPct val="100000"/>
              </a:lnSpc>
              <a:spcBef>
                <a:spcPts val="0"/>
              </a:spcBef>
              <a:spcAft>
                <a:spcPts val="1000"/>
              </a:spcAft>
            </a:pPr>
            <a:r>
              <a:rPr lang="en-US" sz="1600" dirty="0">
                <a:latin typeface="+mn-lt"/>
              </a:rPr>
              <a:t>Lead with be-LINC for FLS lines (due to cost and speed of deployment)</a:t>
            </a:r>
          </a:p>
          <a:p>
            <a:pPr marL="285750" indent="-285750">
              <a:lnSpc>
                <a:spcPct val="100000"/>
              </a:lnSpc>
              <a:spcBef>
                <a:spcPts val="0"/>
              </a:spcBef>
              <a:spcAft>
                <a:spcPts val="1000"/>
              </a:spcAft>
              <a:buFont typeface="Wingdings" panose="05000000000000000000" pitchFamily="2" charset="2"/>
              <a:buChar char="Ø"/>
            </a:pPr>
            <a:r>
              <a:rPr lang="en-US" sz="1800" dirty="0">
                <a:latin typeface="+mn-lt"/>
              </a:rPr>
              <a:t>Perfect for those POTS lines that we are unable to migrate or those where there are high POTS rates (line and/or features).  </a:t>
            </a:r>
          </a:p>
          <a:p>
            <a:pPr marL="285750" indent="-285750">
              <a:lnSpc>
                <a:spcPct val="100000"/>
              </a:lnSpc>
              <a:spcBef>
                <a:spcPts val="0"/>
              </a:spcBef>
              <a:spcAft>
                <a:spcPts val="1200"/>
              </a:spcAft>
              <a:buFont typeface="Wingdings" panose="05000000000000000000" pitchFamily="2" charset="2"/>
              <a:buChar char="Ø"/>
            </a:pPr>
            <a:r>
              <a:rPr lang="en-US" sz="1800" dirty="0">
                <a:latin typeface="+mn-lt"/>
              </a:rPr>
              <a:t>Provides price stability and ease of migration on existing Broadband connections or easily installed with a new Broadband circuit.</a:t>
            </a:r>
          </a:p>
          <a:p>
            <a:endParaRPr lang="en-US" sz="1800" dirty="0">
              <a:latin typeface="+mn-lt"/>
            </a:endParaRPr>
          </a:p>
        </p:txBody>
      </p:sp>
      <p:pic>
        <p:nvPicPr>
          <p:cNvPr id="7" name="Picture 6">
            <a:extLst>
              <a:ext uri="{FF2B5EF4-FFF2-40B4-BE49-F238E27FC236}">
                <a16:creationId xmlns:a16="http://schemas.microsoft.com/office/drawing/2014/main" id="{3995E100-23FC-0492-7DD8-9B40933786AF}"/>
              </a:ext>
            </a:extLst>
          </p:cNvPr>
          <p:cNvPicPr>
            <a:picLocks noChangeAspect="1"/>
          </p:cNvPicPr>
          <p:nvPr/>
        </p:nvPicPr>
        <p:blipFill>
          <a:blip r:embed="rId6"/>
          <a:stretch>
            <a:fillRect/>
          </a:stretch>
        </p:blipFill>
        <p:spPr>
          <a:xfrm>
            <a:off x="177418" y="2030487"/>
            <a:ext cx="3884756" cy="2797025"/>
          </a:xfrm>
          <a:prstGeom prst="rect">
            <a:avLst/>
          </a:prstGeom>
        </p:spPr>
      </p:pic>
      <p:sp>
        <p:nvSpPr>
          <p:cNvPr id="8" name="TextBox 7">
            <a:extLst>
              <a:ext uri="{FF2B5EF4-FFF2-40B4-BE49-F238E27FC236}">
                <a16:creationId xmlns:a16="http://schemas.microsoft.com/office/drawing/2014/main" id="{8405377D-9C99-3385-F748-352A890322AA}"/>
              </a:ext>
            </a:extLst>
          </p:cNvPr>
          <p:cNvSpPr txBox="1"/>
          <p:nvPr/>
        </p:nvSpPr>
        <p:spPr>
          <a:xfrm>
            <a:off x="0" y="6124100"/>
            <a:ext cx="12192000" cy="461665"/>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Tx/>
              <a:buBlip>
                <a:blip r:embed="rId7"/>
              </a:buBlip>
              <a:tabLst/>
              <a:defRPr/>
            </a:pPr>
            <a:r>
              <a:rPr kumimoji="0" lang="en-US" sz="2400" b="1" i="0" u="none" strike="noStrike" kern="0" cap="none" spc="0" normalizeH="0" baseline="0" noProof="0" dirty="0">
                <a:ln>
                  <a:noFill/>
                </a:ln>
                <a:solidFill>
                  <a:srgbClr val="0070C0"/>
                </a:solidFill>
                <a:effectLst/>
                <a:uLnTx/>
                <a:uFillTx/>
                <a:latin typeface="Open Sans"/>
                <a:ea typeface="+mn-ea"/>
                <a:cs typeface="+mn-cs"/>
                <a:hlinkClick r:id="rId8" action="ppaction://hlinksldjump">
                  <a:extLst>
                    <a:ext uri="{A12FA001-AC4F-418D-AE19-62706E023703}">
                      <ahyp:hlinkClr xmlns:ahyp="http://schemas.microsoft.com/office/drawing/2018/hyperlinkcolor" val="tx"/>
                    </a:ext>
                  </a:extLst>
                </a:hlinkClick>
              </a:rPr>
              <a:t>Back2Menu</a:t>
            </a:r>
            <a:endParaRPr kumimoji="0" lang="en-US" sz="2400" b="1" i="0" u="none" strike="noStrike" kern="0" cap="none" spc="0" normalizeH="0" baseline="0" noProof="0" dirty="0">
              <a:ln>
                <a:noFill/>
              </a:ln>
              <a:solidFill>
                <a:srgbClr val="0070C0"/>
              </a:solidFill>
              <a:effectLst/>
              <a:uLnTx/>
              <a:uFillTx/>
              <a:latin typeface="Open Sans"/>
              <a:ea typeface="+mn-ea"/>
              <a:cs typeface="+mn-cs"/>
            </a:endParaRPr>
          </a:p>
        </p:txBody>
      </p:sp>
    </p:spTree>
    <p:custDataLst>
      <p:tags r:id="rId1"/>
    </p:custDataLst>
    <p:extLst>
      <p:ext uri="{BB962C8B-B14F-4D97-AF65-F5344CB8AC3E}">
        <p14:creationId xmlns:p14="http://schemas.microsoft.com/office/powerpoint/2010/main" val="2840504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xEl>
                                              <p:pRg st="6" end="6"/>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067DAA9D-C91E-4B89-A549-30E82C471E85}"/>
  <p:tag name="ISPRING_RESOURCE_FOLDER" val="C:\Users\greg\OneDrive\Documents\a Lingo\Collateral Library\Sales Assets\Lingo-BullsEye Partner Product Guide\"/>
  <p:tag name="ISPRING_PRESENTATION_PATH" val="C:\Users\greg\OneDrive\Documents\a Lingo\Collateral Library\Sales Assets\Lingo-BullsEye Partner Product Guide.pptx"/>
  <p:tag name="ISPRING_PROJECT_VERSION" val="9.3"/>
  <p:tag name="ISPRING_PROJECT_FOLDER_UPDATED" val="1"/>
  <p:tag name="ISPRING_LMS_API_VERSION" val="SCORM 2004 (4th edition)"/>
  <p:tag name="ISPRING_ULTRA_SCORM_COURSE_ID" val="D3588537-2343-48CE-A5AF-6EBE00391572"/>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uFFFDA\\B{AB104B87-3597-45C7-AC9D-1C5BC9BEFC61}&quot;,&quot;C:\\Users\\greg\\OneDrive\\Documents\\a Lingo\\iSpring&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QUIZZES" val="0"/>
  <p:tag name="ISPRING_SCORM_PASSING_SCORE" val="100.000000"/>
  <p:tag name="ISPRING_PRESENTATION_TITLE" val="Lingo-BullsEye Partner Product Guide"/>
</p:tagLst>
</file>

<file path=ppt/tags/tag10.xml><?xml version="1.0" encoding="utf-8"?>
<p:tagLst xmlns:a="http://schemas.openxmlformats.org/drawingml/2006/main" xmlns:r="http://schemas.openxmlformats.org/officeDocument/2006/relationships" xmlns:p="http://schemas.openxmlformats.org/presentationml/2006/main">
  <p:tag name="FOOTNOTE" val="0"/>
</p:tagLst>
</file>

<file path=ppt/tags/tag100.xml><?xml version="1.0" encoding="utf-8"?>
<p:tagLst xmlns:a="http://schemas.openxmlformats.org/drawingml/2006/main" xmlns:r="http://schemas.openxmlformats.org/officeDocument/2006/relationships" xmlns:p="http://schemas.openxmlformats.org/presentationml/2006/main">
  <p:tag name="FOOTNOTE" val="0"/>
</p:tagLst>
</file>

<file path=ppt/tags/tag101.xml><?xml version="1.0" encoding="utf-8"?>
<p:tagLst xmlns:a="http://schemas.openxmlformats.org/drawingml/2006/main" xmlns:r="http://schemas.openxmlformats.org/officeDocument/2006/relationships" xmlns:p="http://schemas.openxmlformats.org/presentationml/2006/main">
  <p:tag name="GENSWF_SLIDE_UID" val="{4262ABAF-5E29-48FD-B1A0-37FCF1624789}:1605"/>
</p:tagLst>
</file>

<file path=ppt/tags/tag102.xml><?xml version="1.0" encoding="utf-8"?>
<p:tagLst xmlns:a="http://schemas.openxmlformats.org/drawingml/2006/main" xmlns:r="http://schemas.openxmlformats.org/officeDocument/2006/relationships" xmlns:p="http://schemas.openxmlformats.org/presentationml/2006/main">
  <p:tag name="FOOTNOTE" val="0"/>
</p:tagLst>
</file>

<file path=ppt/tags/tag103.xml><?xml version="1.0" encoding="utf-8"?>
<p:tagLst xmlns:a="http://schemas.openxmlformats.org/drawingml/2006/main" xmlns:r="http://schemas.openxmlformats.org/officeDocument/2006/relationships" xmlns:p="http://schemas.openxmlformats.org/presentationml/2006/main">
  <p:tag name="GENSWF_SLIDE_UID" val="{26BEA097-1E2D-45E6-A0AE-A8B2DA158116}:1555"/>
</p:tagLst>
</file>

<file path=ppt/tags/tag104.xml><?xml version="1.0" encoding="utf-8"?>
<p:tagLst xmlns:a="http://schemas.openxmlformats.org/drawingml/2006/main" xmlns:r="http://schemas.openxmlformats.org/officeDocument/2006/relationships" xmlns:p="http://schemas.openxmlformats.org/presentationml/2006/main">
  <p:tag name="FOOTNOTE" val="0"/>
</p:tagLst>
</file>

<file path=ppt/tags/tag105.xml><?xml version="1.0" encoding="utf-8"?>
<p:tagLst xmlns:a="http://schemas.openxmlformats.org/drawingml/2006/main" xmlns:r="http://schemas.openxmlformats.org/officeDocument/2006/relationships" xmlns:p="http://schemas.openxmlformats.org/presentationml/2006/main">
  <p:tag name="GENSWF_SLIDE_UID" val="{0EFF774C-0C84-40ED-BBDC-B6A7C6A918BA}:1556"/>
</p:tagLst>
</file>

<file path=ppt/tags/tag106.xml><?xml version="1.0" encoding="utf-8"?>
<p:tagLst xmlns:a="http://schemas.openxmlformats.org/drawingml/2006/main" xmlns:r="http://schemas.openxmlformats.org/officeDocument/2006/relationships" xmlns:p="http://schemas.openxmlformats.org/presentationml/2006/main">
  <p:tag name="FOOTNOTE" val="0"/>
</p:tagLst>
</file>

<file path=ppt/tags/tag107.xml><?xml version="1.0" encoding="utf-8"?>
<p:tagLst xmlns:a="http://schemas.openxmlformats.org/drawingml/2006/main" xmlns:r="http://schemas.openxmlformats.org/officeDocument/2006/relationships" xmlns:p="http://schemas.openxmlformats.org/presentationml/2006/main">
  <p:tag name="GENSWF_SLIDE_UID" val="{79A6265A-D208-45CF-A4C0-56E29487B119}:1615"/>
</p:tagLst>
</file>

<file path=ppt/tags/tag108.xml><?xml version="1.0" encoding="utf-8"?>
<p:tagLst xmlns:a="http://schemas.openxmlformats.org/drawingml/2006/main" xmlns:r="http://schemas.openxmlformats.org/officeDocument/2006/relationships" xmlns:p="http://schemas.openxmlformats.org/presentationml/2006/main">
  <p:tag name="FOOTNOTE" val="0"/>
</p:tagLst>
</file>

<file path=ppt/tags/tag109.xml><?xml version="1.0" encoding="utf-8"?>
<p:tagLst xmlns:a="http://schemas.openxmlformats.org/drawingml/2006/main" xmlns:r="http://schemas.openxmlformats.org/officeDocument/2006/relationships" xmlns:p="http://schemas.openxmlformats.org/presentationml/2006/main">
  <p:tag name="GENSWF_SLIDE_UID" val="{3E265934-EF94-44C7-937D-8C41FEB045F6}:1616"/>
</p:tagLst>
</file>

<file path=ppt/tags/tag11.xml><?xml version="1.0" encoding="utf-8"?>
<p:tagLst xmlns:a="http://schemas.openxmlformats.org/drawingml/2006/main" xmlns:r="http://schemas.openxmlformats.org/officeDocument/2006/relationships" xmlns:p="http://schemas.openxmlformats.org/presentationml/2006/main">
  <p:tag name="GENSWF_SLIDE_UID" val="{3015E467-33D9-4774-9471-D51A8F1FD14B}:1517"/>
</p:tagLst>
</file>

<file path=ppt/tags/tag110.xml><?xml version="1.0" encoding="utf-8"?>
<p:tagLst xmlns:a="http://schemas.openxmlformats.org/drawingml/2006/main" xmlns:r="http://schemas.openxmlformats.org/officeDocument/2006/relationships" xmlns:p="http://schemas.openxmlformats.org/presentationml/2006/main">
  <p:tag name="FOOTNOTE" val="0"/>
</p:tagLst>
</file>

<file path=ppt/tags/tag111.xml><?xml version="1.0" encoding="utf-8"?>
<p:tagLst xmlns:a="http://schemas.openxmlformats.org/drawingml/2006/main" xmlns:r="http://schemas.openxmlformats.org/officeDocument/2006/relationships" xmlns:p="http://schemas.openxmlformats.org/presentationml/2006/main">
  <p:tag name="GENSWF_SLIDE_UID" val="{5F2FCF81-CC5B-430B-9D10-7A128CB2C9DE}:1617"/>
</p:tagLst>
</file>

<file path=ppt/tags/tag112.xml><?xml version="1.0" encoding="utf-8"?>
<p:tagLst xmlns:a="http://schemas.openxmlformats.org/drawingml/2006/main" xmlns:r="http://schemas.openxmlformats.org/officeDocument/2006/relationships" xmlns:p="http://schemas.openxmlformats.org/presentationml/2006/main">
  <p:tag name="FOOTNOTE" val="0"/>
</p:tagLst>
</file>

<file path=ppt/tags/tag113.xml><?xml version="1.0" encoding="utf-8"?>
<p:tagLst xmlns:a="http://schemas.openxmlformats.org/drawingml/2006/main" xmlns:r="http://schemas.openxmlformats.org/officeDocument/2006/relationships" xmlns:p="http://schemas.openxmlformats.org/presentationml/2006/main">
  <p:tag name="GENSWF_SLIDE_UID" val="{5D9988D2-BDDB-4ECB-8949-56D44B20ACEE}:1618"/>
</p:tagLst>
</file>

<file path=ppt/tags/tag114.xml><?xml version="1.0" encoding="utf-8"?>
<p:tagLst xmlns:a="http://schemas.openxmlformats.org/drawingml/2006/main" xmlns:r="http://schemas.openxmlformats.org/officeDocument/2006/relationships" xmlns:p="http://schemas.openxmlformats.org/presentationml/2006/main">
  <p:tag name="FOOTNOTE" val="0"/>
</p:tagLst>
</file>

<file path=ppt/tags/tag115.xml><?xml version="1.0" encoding="utf-8"?>
<p:tagLst xmlns:a="http://schemas.openxmlformats.org/drawingml/2006/main" xmlns:r="http://schemas.openxmlformats.org/officeDocument/2006/relationships" xmlns:p="http://schemas.openxmlformats.org/presentationml/2006/main">
  <p:tag name="GENSWF_SLIDE_UID" val="{FD18B393-E035-4562-BFA2-A7B223883F2C}:1619"/>
</p:tagLst>
</file>

<file path=ppt/tags/tag116.xml><?xml version="1.0" encoding="utf-8"?>
<p:tagLst xmlns:a="http://schemas.openxmlformats.org/drawingml/2006/main" xmlns:r="http://schemas.openxmlformats.org/officeDocument/2006/relationships" xmlns:p="http://schemas.openxmlformats.org/presentationml/2006/main">
  <p:tag name="FOOTNOTE" val="0"/>
</p:tagLst>
</file>

<file path=ppt/tags/tag117.xml><?xml version="1.0" encoding="utf-8"?>
<p:tagLst xmlns:a="http://schemas.openxmlformats.org/drawingml/2006/main" xmlns:r="http://schemas.openxmlformats.org/officeDocument/2006/relationships" xmlns:p="http://schemas.openxmlformats.org/presentationml/2006/main">
  <p:tag name="GENSWF_SLIDE_UID" val="{C9040F9E-0B2C-41FB-999E-0B7D69DB7B11}:1620"/>
</p:tagLst>
</file>

<file path=ppt/tags/tag118.xml><?xml version="1.0" encoding="utf-8"?>
<p:tagLst xmlns:a="http://schemas.openxmlformats.org/drawingml/2006/main" xmlns:r="http://schemas.openxmlformats.org/officeDocument/2006/relationships" xmlns:p="http://schemas.openxmlformats.org/presentationml/2006/main">
  <p:tag name="FOOTNOTE" val="0"/>
</p:tagLst>
</file>

<file path=ppt/tags/tag119.xml><?xml version="1.0" encoding="utf-8"?>
<p:tagLst xmlns:a="http://schemas.openxmlformats.org/drawingml/2006/main" xmlns:r="http://schemas.openxmlformats.org/officeDocument/2006/relationships" xmlns:p="http://schemas.openxmlformats.org/presentationml/2006/main">
  <p:tag name="GENSWF_SLIDE_UID" val="{DFE7BC88-922D-4BBF-BF10-29B51C26F33D}:1621"/>
</p:tagLst>
</file>

<file path=ppt/tags/tag12.xml><?xml version="1.0" encoding="utf-8"?>
<p:tagLst xmlns:a="http://schemas.openxmlformats.org/drawingml/2006/main" xmlns:r="http://schemas.openxmlformats.org/officeDocument/2006/relationships" xmlns:p="http://schemas.openxmlformats.org/presentationml/2006/main">
  <p:tag name="FOOTNOTE" val="0"/>
</p:tagLst>
</file>

<file path=ppt/tags/tag120.xml><?xml version="1.0" encoding="utf-8"?>
<p:tagLst xmlns:a="http://schemas.openxmlformats.org/drawingml/2006/main" xmlns:r="http://schemas.openxmlformats.org/officeDocument/2006/relationships" xmlns:p="http://schemas.openxmlformats.org/presentationml/2006/main">
  <p:tag name="FOOTNOTE" val="0"/>
</p:tagLst>
</file>

<file path=ppt/tags/tag121.xml><?xml version="1.0" encoding="utf-8"?>
<p:tagLst xmlns:a="http://schemas.openxmlformats.org/drawingml/2006/main" xmlns:r="http://schemas.openxmlformats.org/officeDocument/2006/relationships" xmlns:p="http://schemas.openxmlformats.org/presentationml/2006/main">
  <p:tag name="GENSWF_SLIDE_UID" val="{C9B1B3DA-5DD7-466C-9670-0304CCBFD6A3}:1622"/>
</p:tagLst>
</file>

<file path=ppt/tags/tag122.xml><?xml version="1.0" encoding="utf-8"?>
<p:tagLst xmlns:a="http://schemas.openxmlformats.org/drawingml/2006/main" xmlns:r="http://schemas.openxmlformats.org/officeDocument/2006/relationships" xmlns:p="http://schemas.openxmlformats.org/presentationml/2006/main">
  <p:tag name="FOOTNOTE" val="0"/>
</p:tagLst>
</file>

<file path=ppt/tags/tag123.xml><?xml version="1.0" encoding="utf-8"?>
<p:tagLst xmlns:a="http://schemas.openxmlformats.org/drawingml/2006/main" xmlns:r="http://schemas.openxmlformats.org/officeDocument/2006/relationships" xmlns:p="http://schemas.openxmlformats.org/presentationml/2006/main">
  <p:tag name="GENSWF_SLIDE_UID" val="{022885C6-CE91-42F3-8A3A-B128022E2FFD}:1623"/>
</p:tagLst>
</file>

<file path=ppt/tags/tag124.xml><?xml version="1.0" encoding="utf-8"?>
<p:tagLst xmlns:a="http://schemas.openxmlformats.org/drawingml/2006/main" xmlns:r="http://schemas.openxmlformats.org/officeDocument/2006/relationships" xmlns:p="http://schemas.openxmlformats.org/presentationml/2006/main">
  <p:tag name="FOOTNOTE" val="0"/>
</p:tagLst>
</file>

<file path=ppt/tags/tag125.xml><?xml version="1.0" encoding="utf-8"?>
<p:tagLst xmlns:a="http://schemas.openxmlformats.org/drawingml/2006/main" xmlns:r="http://schemas.openxmlformats.org/officeDocument/2006/relationships" xmlns:p="http://schemas.openxmlformats.org/presentationml/2006/main">
  <p:tag name="GENSWF_SLIDE_UID" val="{DE1859DC-A847-46FD-84B3-7C40C52D6036}:1557"/>
</p:tagLst>
</file>

<file path=ppt/tags/tag126.xml><?xml version="1.0" encoding="utf-8"?>
<p:tagLst xmlns:a="http://schemas.openxmlformats.org/drawingml/2006/main" xmlns:r="http://schemas.openxmlformats.org/officeDocument/2006/relationships" xmlns:p="http://schemas.openxmlformats.org/presentationml/2006/main">
  <p:tag name="FOOTNOTE" val="0"/>
</p:tagLst>
</file>

<file path=ppt/tags/tag127.xml><?xml version="1.0" encoding="utf-8"?>
<p:tagLst xmlns:a="http://schemas.openxmlformats.org/drawingml/2006/main" xmlns:r="http://schemas.openxmlformats.org/officeDocument/2006/relationships" xmlns:p="http://schemas.openxmlformats.org/presentationml/2006/main">
  <p:tag name="GENSWF_SLIDE_UID" val="{5F6205B9-4F91-465C-A861-E8D9B0DBD2F7}:1624"/>
</p:tagLst>
</file>

<file path=ppt/tags/tag128.xml><?xml version="1.0" encoding="utf-8"?>
<p:tagLst xmlns:a="http://schemas.openxmlformats.org/drawingml/2006/main" xmlns:r="http://schemas.openxmlformats.org/officeDocument/2006/relationships" xmlns:p="http://schemas.openxmlformats.org/presentationml/2006/main">
  <p:tag name="FOOTNOTE" val="0"/>
</p:tagLst>
</file>

<file path=ppt/tags/tag129.xml><?xml version="1.0" encoding="utf-8"?>
<p:tagLst xmlns:a="http://schemas.openxmlformats.org/drawingml/2006/main" xmlns:r="http://schemas.openxmlformats.org/officeDocument/2006/relationships" xmlns:p="http://schemas.openxmlformats.org/presentationml/2006/main">
  <p:tag name="GENSWF_SLIDE_UID" val="{47B2482D-BBBB-4C3F-83E4-52F0B5BEA2A8}:1559"/>
</p:tagLst>
</file>

<file path=ppt/tags/tag13.xml><?xml version="1.0" encoding="utf-8"?>
<p:tagLst xmlns:a="http://schemas.openxmlformats.org/drawingml/2006/main" xmlns:r="http://schemas.openxmlformats.org/officeDocument/2006/relationships" xmlns:p="http://schemas.openxmlformats.org/presentationml/2006/main">
  <p:tag name="GENSWF_SLIDE_UID" val="{F9B402D2-8406-467E-95C7-436F1165E6BD}:1520"/>
</p:tagLst>
</file>

<file path=ppt/tags/tag130.xml><?xml version="1.0" encoding="utf-8"?>
<p:tagLst xmlns:a="http://schemas.openxmlformats.org/drawingml/2006/main" xmlns:r="http://schemas.openxmlformats.org/officeDocument/2006/relationships" xmlns:p="http://schemas.openxmlformats.org/presentationml/2006/main">
  <p:tag name="FOOTNOTE" val="0"/>
</p:tagLst>
</file>

<file path=ppt/tags/tag131.xml><?xml version="1.0" encoding="utf-8"?>
<p:tagLst xmlns:a="http://schemas.openxmlformats.org/drawingml/2006/main" xmlns:r="http://schemas.openxmlformats.org/officeDocument/2006/relationships" xmlns:p="http://schemas.openxmlformats.org/presentationml/2006/main">
  <p:tag name="GENSWF_SLIDE_UID" val="{F7784977-17E3-4D4C-B7B4-27E4C931A31C}:1560"/>
</p:tagLst>
</file>

<file path=ppt/tags/tag132.xml><?xml version="1.0" encoding="utf-8"?>
<p:tagLst xmlns:a="http://schemas.openxmlformats.org/drawingml/2006/main" xmlns:r="http://schemas.openxmlformats.org/officeDocument/2006/relationships" xmlns:p="http://schemas.openxmlformats.org/presentationml/2006/main">
  <p:tag name="FOOTNOTE" val="0"/>
</p:tagLst>
</file>

<file path=ppt/tags/tag133.xml><?xml version="1.0" encoding="utf-8"?>
<p:tagLst xmlns:a="http://schemas.openxmlformats.org/drawingml/2006/main" xmlns:r="http://schemas.openxmlformats.org/officeDocument/2006/relationships" xmlns:p="http://schemas.openxmlformats.org/presentationml/2006/main">
  <p:tag name="GENSWF_SLIDE_UID" val="{AA7450BB-E78C-401D-84A1-0EE0AE723723}:1561"/>
</p:tagLst>
</file>

<file path=ppt/tags/tag134.xml><?xml version="1.0" encoding="utf-8"?>
<p:tagLst xmlns:a="http://schemas.openxmlformats.org/drawingml/2006/main" xmlns:r="http://schemas.openxmlformats.org/officeDocument/2006/relationships" xmlns:p="http://schemas.openxmlformats.org/presentationml/2006/main">
  <p:tag name="FOOTNOTE" val="0"/>
</p:tagLst>
</file>

<file path=ppt/tags/tag135.xml><?xml version="1.0" encoding="utf-8"?>
<p:tagLst xmlns:a="http://schemas.openxmlformats.org/drawingml/2006/main" xmlns:r="http://schemas.openxmlformats.org/officeDocument/2006/relationships" xmlns:p="http://schemas.openxmlformats.org/presentationml/2006/main">
  <p:tag name="GENSWF_SLIDE_UID" val="{272ADEBC-C924-470D-BD1C-8E27EA64EEFA}:1562"/>
</p:tagLst>
</file>

<file path=ppt/tags/tag136.xml><?xml version="1.0" encoding="utf-8"?>
<p:tagLst xmlns:a="http://schemas.openxmlformats.org/drawingml/2006/main" xmlns:r="http://schemas.openxmlformats.org/officeDocument/2006/relationships" xmlns:p="http://schemas.openxmlformats.org/presentationml/2006/main">
  <p:tag name="FOOTNOTE" val="0"/>
</p:tagLst>
</file>

<file path=ppt/tags/tag137.xml><?xml version="1.0" encoding="utf-8"?>
<p:tagLst xmlns:a="http://schemas.openxmlformats.org/drawingml/2006/main" xmlns:r="http://schemas.openxmlformats.org/officeDocument/2006/relationships" xmlns:p="http://schemas.openxmlformats.org/presentationml/2006/main">
  <p:tag name="GENSWF_SLIDE_UID" val="{886B809F-B7AF-42E1-99D3-C74F0321979C}:1563"/>
</p:tagLst>
</file>

<file path=ppt/tags/tag138.xml><?xml version="1.0" encoding="utf-8"?>
<p:tagLst xmlns:a="http://schemas.openxmlformats.org/drawingml/2006/main" xmlns:r="http://schemas.openxmlformats.org/officeDocument/2006/relationships" xmlns:p="http://schemas.openxmlformats.org/presentationml/2006/main">
  <p:tag name="FOOTNOTE" val="0"/>
</p:tagLst>
</file>

<file path=ppt/tags/tag139.xml><?xml version="1.0" encoding="utf-8"?>
<p:tagLst xmlns:a="http://schemas.openxmlformats.org/drawingml/2006/main" xmlns:r="http://schemas.openxmlformats.org/officeDocument/2006/relationships" xmlns:p="http://schemas.openxmlformats.org/presentationml/2006/main">
  <p:tag name="GENSWF_SLIDE_UID" val="{9B9A1DEC-B819-4D4A-9005-85E15A7221E0}:1634"/>
</p:tagLst>
</file>

<file path=ppt/tags/tag14.xml><?xml version="1.0" encoding="utf-8"?>
<p:tagLst xmlns:a="http://schemas.openxmlformats.org/drawingml/2006/main" xmlns:r="http://schemas.openxmlformats.org/officeDocument/2006/relationships" xmlns:p="http://schemas.openxmlformats.org/presentationml/2006/main">
  <p:tag name="FOOTNOTE" val="0"/>
</p:tagLst>
</file>

<file path=ppt/tags/tag140.xml><?xml version="1.0" encoding="utf-8"?>
<p:tagLst xmlns:a="http://schemas.openxmlformats.org/drawingml/2006/main" xmlns:r="http://schemas.openxmlformats.org/officeDocument/2006/relationships" xmlns:p="http://schemas.openxmlformats.org/presentationml/2006/main">
  <p:tag name="FOOTNOTE" val="0"/>
</p:tagLst>
</file>

<file path=ppt/tags/tag141.xml><?xml version="1.0" encoding="utf-8"?>
<p:tagLst xmlns:a="http://schemas.openxmlformats.org/drawingml/2006/main" xmlns:r="http://schemas.openxmlformats.org/officeDocument/2006/relationships" xmlns:p="http://schemas.openxmlformats.org/presentationml/2006/main">
  <p:tag name="GENSWF_SLIDE_UID" val="{C6A60D2A-2F62-4ADD-A959-1A5A05D71D99}:1630"/>
</p:tagLst>
</file>

<file path=ppt/tags/tag142.xml><?xml version="1.0" encoding="utf-8"?>
<p:tagLst xmlns:a="http://schemas.openxmlformats.org/drawingml/2006/main" xmlns:r="http://schemas.openxmlformats.org/officeDocument/2006/relationships" xmlns:p="http://schemas.openxmlformats.org/presentationml/2006/main">
  <p:tag name="FOOTNOTE" val="0"/>
</p:tagLst>
</file>

<file path=ppt/tags/tag143.xml><?xml version="1.0" encoding="utf-8"?>
<p:tagLst xmlns:a="http://schemas.openxmlformats.org/drawingml/2006/main" xmlns:r="http://schemas.openxmlformats.org/officeDocument/2006/relationships" xmlns:p="http://schemas.openxmlformats.org/presentationml/2006/main">
  <p:tag name="GENSWF_SLIDE_UID" val="{D72C8EA5-B1F2-42E9-AD25-D44E10BC9AE4}:1633"/>
</p:tagLst>
</file>

<file path=ppt/tags/tag144.xml><?xml version="1.0" encoding="utf-8"?>
<p:tagLst xmlns:a="http://schemas.openxmlformats.org/drawingml/2006/main" xmlns:r="http://schemas.openxmlformats.org/officeDocument/2006/relationships" xmlns:p="http://schemas.openxmlformats.org/presentationml/2006/main">
  <p:tag name="FOOTNOTE" val="0"/>
</p:tagLst>
</file>

<file path=ppt/tags/tag145.xml><?xml version="1.0" encoding="utf-8"?>
<p:tagLst xmlns:a="http://schemas.openxmlformats.org/drawingml/2006/main" xmlns:r="http://schemas.openxmlformats.org/officeDocument/2006/relationships" xmlns:p="http://schemas.openxmlformats.org/presentationml/2006/main">
  <p:tag name="GENSWF_SLIDE_UID" val="{220E6D86-4A17-4F7C-94E2-F6D0137C18A3}:1632"/>
</p:tagLst>
</file>

<file path=ppt/tags/tag146.xml><?xml version="1.0" encoding="utf-8"?>
<p:tagLst xmlns:a="http://schemas.openxmlformats.org/drawingml/2006/main" xmlns:r="http://schemas.openxmlformats.org/officeDocument/2006/relationships" xmlns:p="http://schemas.openxmlformats.org/presentationml/2006/main">
  <p:tag name="FOOTNOTE" val="0"/>
</p:tagLst>
</file>

<file path=ppt/tags/tag147.xml><?xml version="1.0" encoding="utf-8"?>
<p:tagLst xmlns:a="http://schemas.openxmlformats.org/drawingml/2006/main" xmlns:r="http://schemas.openxmlformats.org/officeDocument/2006/relationships" xmlns:p="http://schemas.openxmlformats.org/presentationml/2006/main">
  <p:tag name="GENSWF_SLIDE_UID" val="{69672952-7D94-4860-9793-6DB0A25780AA}:1631"/>
</p:tagLst>
</file>

<file path=ppt/tags/tag148.xml><?xml version="1.0" encoding="utf-8"?>
<p:tagLst xmlns:a="http://schemas.openxmlformats.org/drawingml/2006/main" xmlns:r="http://schemas.openxmlformats.org/officeDocument/2006/relationships" xmlns:p="http://schemas.openxmlformats.org/presentationml/2006/main">
  <p:tag name="FOOTNOTE" val="0"/>
</p:tagLst>
</file>

<file path=ppt/tags/tag149.xml><?xml version="1.0" encoding="utf-8"?>
<p:tagLst xmlns:a="http://schemas.openxmlformats.org/drawingml/2006/main" xmlns:r="http://schemas.openxmlformats.org/officeDocument/2006/relationships" xmlns:p="http://schemas.openxmlformats.org/presentationml/2006/main">
  <p:tag name="GENSWF_SLIDE_UID" val="{C48057CF-845F-4429-A5AF-3543965B8A52}:1637"/>
</p:tagLst>
</file>

<file path=ppt/tags/tag15.xml><?xml version="1.0" encoding="utf-8"?>
<p:tagLst xmlns:a="http://schemas.openxmlformats.org/drawingml/2006/main" xmlns:r="http://schemas.openxmlformats.org/officeDocument/2006/relationships" xmlns:p="http://schemas.openxmlformats.org/presentationml/2006/main">
  <p:tag name="GENSWF_SLIDE_UID" val="{91F83EF6-719E-4A01-9254-622B8DB55062}:1521"/>
</p:tagLst>
</file>

<file path=ppt/tags/tag150.xml><?xml version="1.0" encoding="utf-8"?>
<p:tagLst xmlns:a="http://schemas.openxmlformats.org/drawingml/2006/main" xmlns:r="http://schemas.openxmlformats.org/officeDocument/2006/relationships" xmlns:p="http://schemas.openxmlformats.org/presentationml/2006/main">
  <p:tag name="FOOTNOTE" val="0"/>
</p:tagLst>
</file>

<file path=ppt/tags/tag151.xml><?xml version="1.0" encoding="utf-8"?>
<p:tagLst xmlns:a="http://schemas.openxmlformats.org/drawingml/2006/main" xmlns:r="http://schemas.openxmlformats.org/officeDocument/2006/relationships" xmlns:p="http://schemas.openxmlformats.org/presentationml/2006/main">
  <p:tag name="GENSWF_SLIDE_UID" val="{45A72E5A-9CAE-4A65-8BFF-94603F2601C0}:1638"/>
</p:tagLst>
</file>

<file path=ppt/tags/tag152.xml><?xml version="1.0" encoding="utf-8"?>
<p:tagLst xmlns:a="http://schemas.openxmlformats.org/drawingml/2006/main" xmlns:r="http://schemas.openxmlformats.org/officeDocument/2006/relationships" xmlns:p="http://schemas.openxmlformats.org/presentationml/2006/main">
  <p:tag name="FOOTNOTE" val="0"/>
</p:tagLst>
</file>

<file path=ppt/tags/tag153.xml><?xml version="1.0" encoding="utf-8"?>
<p:tagLst xmlns:a="http://schemas.openxmlformats.org/drawingml/2006/main" xmlns:r="http://schemas.openxmlformats.org/officeDocument/2006/relationships" xmlns:p="http://schemas.openxmlformats.org/presentationml/2006/main">
  <p:tag name="GENSWF_SLIDE_UID" val="{5547D8F6-6982-4591-A6CA-B35FB2175B04}:1564"/>
</p:tagLst>
</file>

<file path=ppt/tags/tag154.xml><?xml version="1.0" encoding="utf-8"?>
<p:tagLst xmlns:a="http://schemas.openxmlformats.org/drawingml/2006/main" xmlns:r="http://schemas.openxmlformats.org/officeDocument/2006/relationships" xmlns:p="http://schemas.openxmlformats.org/presentationml/2006/main">
  <p:tag name="FOOTNOTE" val="0"/>
</p:tagLst>
</file>

<file path=ppt/tags/tag155.xml><?xml version="1.0" encoding="utf-8"?>
<p:tagLst xmlns:a="http://schemas.openxmlformats.org/drawingml/2006/main" xmlns:r="http://schemas.openxmlformats.org/officeDocument/2006/relationships" xmlns:p="http://schemas.openxmlformats.org/presentationml/2006/main">
  <p:tag name="GENSWF_SLIDE_UID" val="{7052A8D0-AF27-43CD-9230-62FE8381820C}:1565"/>
</p:tagLst>
</file>

<file path=ppt/tags/tag156.xml><?xml version="1.0" encoding="utf-8"?>
<p:tagLst xmlns:a="http://schemas.openxmlformats.org/drawingml/2006/main" xmlns:r="http://schemas.openxmlformats.org/officeDocument/2006/relationships" xmlns:p="http://schemas.openxmlformats.org/presentationml/2006/main">
  <p:tag name="FOOTNOTE" val="0"/>
</p:tagLst>
</file>

<file path=ppt/tags/tag157.xml><?xml version="1.0" encoding="utf-8"?>
<p:tagLst xmlns:a="http://schemas.openxmlformats.org/drawingml/2006/main" xmlns:r="http://schemas.openxmlformats.org/officeDocument/2006/relationships" xmlns:p="http://schemas.openxmlformats.org/presentationml/2006/main">
  <p:tag name="GENSWF_SLIDE_UID" val="{7D2FD360-752B-447D-991F-723F888BAD0B}:1566"/>
</p:tagLst>
</file>

<file path=ppt/tags/tag158.xml><?xml version="1.0" encoding="utf-8"?>
<p:tagLst xmlns:a="http://schemas.openxmlformats.org/drawingml/2006/main" xmlns:r="http://schemas.openxmlformats.org/officeDocument/2006/relationships" xmlns:p="http://schemas.openxmlformats.org/presentationml/2006/main">
  <p:tag name="FOOTNOTE" val="0"/>
</p:tagLst>
</file>

<file path=ppt/tags/tag159.xml><?xml version="1.0" encoding="utf-8"?>
<p:tagLst xmlns:a="http://schemas.openxmlformats.org/drawingml/2006/main" xmlns:r="http://schemas.openxmlformats.org/officeDocument/2006/relationships" xmlns:p="http://schemas.openxmlformats.org/presentationml/2006/main">
  <p:tag name="GENSWF_SLIDE_UID" val="{9B1A6E0A-BD1D-49AB-A650-6281516182A6}:1567"/>
</p:tagLst>
</file>

<file path=ppt/tags/tag16.xml><?xml version="1.0" encoding="utf-8"?>
<p:tagLst xmlns:a="http://schemas.openxmlformats.org/drawingml/2006/main" xmlns:r="http://schemas.openxmlformats.org/officeDocument/2006/relationships" xmlns:p="http://schemas.openxmlformats.org/presentationml/2006/main">
  <p:tag name="FOOTNOTE" val="0"/>
</p:tagLst>
</file>

<file path=ppt/tags/tag160.xml><?xml version="1.0" encoding="utf-8"?>
<p:tagLst xmlns:a="http://schemas.openxmlformats.org/drawingml/2006/main" xmlns:r="http://schemas.openxmlformats.org/officeDocument/2006/relationships" xmlns:p="http://schemas.openxmlformats.org/presentationml/2006/main">
  <p:tag name="FOOTNOTE" val="0"/>
</p:tagLst>
</file>

<file path=ppt/tags/tag161.xml><?xml version="1.0" encoding="utf-8"?>
<p:tagLst xmlns:a="http://schemas.openxmlformats.org/drawingml/2006/main" xmlns:r="http://schemas.openxmlformats.org/officeDocument/2006/relationships" xmlns:p="http://schemas.openxmlformats.org/presentationml/2006/main">
  <p:tag name="GENSWF_SLIDE_UID" val="{5513B66B-02E1-4CC8-9E7B-9B5321FA346F}:1568"/>
</p:tagLst>
</file>

<file path=ppt/tags/tag162.xml><?xml version="1.0" encoding="utf-8"?>
<p:tagLst xmlns:a="http://schemas.openxmlformats.org/drawingml/2006/main" xmlns:r="http://schemas.openxmlformats.org/officeDocument/2006/relationships" xmlns:p="http://schemas.openxmlformats.org/presentationml/2006/main">
  <p:tag name="FOOTNOTE" val="0"/>
</p:tagLst>
</file>

<file path=ppt/tags/tag163.xml><?xml version="1.0" encoding="utf-8"?>
<p:tagLst xmlns:a="http://schemas.openxmlformats.org/drawingml/2006/main" xmlns:r="http://schemas.openxmlformats.org/officeDocument/2006/relationships" xmlns:p="http://schemas.openxmlformats.org/presentationml/2006/main">
  <p:tag name="GENSWF_SLIDE_UID" val="{2BA7439C-99FD-4EA1-8195-C7EA989E8B2D}:1569"/>
</p:tagLst>
</file>

<file path=ppt/tags/tag164.xml><?xml version="1.0" encoding="utf-8"?>
<p:tagLst xmlns:a="http://schemas.openxmlformats.org/drawingml/2006/main" xmlns:r="http://schemas.openxmlformats.org/officeDocument/2006/relationships" xmlns:p="http://schemas.openxmlformats.org/presentationml/2006/main">
  <p:tag name="FOOTNOTE" val="0"/>
</p:tagLst>
</file>

<file path=ppt/tags/tag165.xml><?xml version="1.0" encoding="utf-8"?>
<p:tagLst xmlns:a="http://schemas.openxmlformats.org/drawingml/2006/main" xmlns:r="http://schemas.openxmlformats.org/officeDocument/2006/relationships" xmlns:p="http://schemas.openxmlformats.org/presentationml/2006/main">
  <p:tag name="GENSWF_SLIDE_UID" val="{9821268C-5D26-4D96-9676-DC7745442314}:1570"/>
</p:tagLst>
</file>

<file path=ppt/tags/tag166.xml><?xml version="1.0" encoding="utf-8"?>
<p:tagLst xmlns:a="http://schemas.openxmlformats.org/drawingml/2006/main" xmlns:r="http://schemas.openxmlformats.org/officeDocument/2006/relationships" xmlns:p="http://schemas.openxmlformats.org/presentationml/2006/main">
  <p:tag name="FOOTNOTE" val="0"/>
</p:tagLst>
</file>

<file path=ppt/tags/tag167.xml><?xml version="1.0" encoding="utf-8"?>
<p:tagLst xmlns:a="http://schemas.openxmlformats.org/drawingml/2006/main" xmlns:r="http://schemas.openxmlformats.org/officeDocument/2006/relationships" xmlns:p="http://schemas.openxmlformats.org/presentationml/2006/main">
  <p:tag name="GENSWF_SLIDE_UID" val="{9C28A238-1F09-4106-A640-7F87783C5C2B}:1571"/>
</p:tagLst>
</file>

<file path=ppt/tags/tag168.xml><?xml version="1.0" encoding="utf-8"?>
<p:tagLst xmlns:a="http://schemas.openxmlformats.org/drawingml/2006/main" xmlns:r="http://schemas.openxmlformats.org/officeDocument/2006/relationships" xmlns:p="http://schemas.openxmlformats.org/presentationml/2006/main">
  <p:tag name="FOOTNOTE" val="0"/>
</p:tagLst>
</file>

<file path=ppt/tags/tag169.xml><?xml version="1.0" encoding="utf-8"?>
<p:tagLst xmlns:a="http://schemas.openxmlformats.org/drawingml/2006/main" xmlns:r="http://schemas.openxmlformats.org/officeDocument/2006/relationships" xmlns:p="http://schemas.openxmlformats.org/presentationml/2006/main">
  <p:tag name="GENSWF_SLIDE_UID" val="{3E39927F-D9F0-45C9-896D-3083053AA723}:1572"/>
</p:tagLst>
</file>

<file path=ppt/tags/tag17.xml><?xml version="1.0" encoding="utf-8"?>
<p:tagLst xmlns:a="http://schemas.openxmlformats.org/drawingml/2006/main" xmlns:r="http://schemas.openxmlformats.org/officeDocument/2006/relationships" xmlns:p="http://schemas.openxmlformats.org/presentationml/2006/main">
  <p:tag name="GENSWF_SLIDE_UID" val="{188CB8AB-9548-48C7-AB17-5850A580F444}:1522"/>
</p:tagLst>
</file>

<file path=ppt/tags/tag170.xml><?xml version="1.0" encoding="utf-8"?>
<p:tagLst xmlns:a="http://schemas.openxmlformats.org/drawingml/2006/main" xmlns:r="http://schemas.openxmlformats.org/officeDocument/2006/relationships" xmlns:p="http://schemas.openxmlformats.org/presentationml/2006/main">
  <p:tag name="FOOTNOTE" val="0"/>
</p:tagLst>
</file>

<file path=ppt/tags/tag171.xml><?xml version="1.0" encoding="utf-8"?>
<p:tagLst xmlns:a="http://schemas.openxmlformats.org/drawingml/2006/main" xmlns:r="http://schemas.openxmlformats.org/officeDocument/2006/relationships" xmlns:p="http://schemas.openxmlformats.org/presentationml/2006/main">
  <p:tag name="GENSWF_SLIDE_UID" val="{CCD45164-4E30-44F4-9C5D-133831C0090B}:1640"/>
</p:tagLst>
</file>

<file path=ppt/tags/tag172.xml><?xml version="1.0" encoding="utf-8"?>
<p:tagLst xmlns:a="http://schemas.openxmlformats.org/drawingml/2006/main" xmlns:r="http://schemas.openxmlformats.org/officeDocument/2006/relationships" xmlns:p="http://schemas.openxmlformats.org/presentationml/2006/main">
  <p:tag name="FOOTNOTE" val="0"/>
</p:tagLst>
</file>

<file path=ppt/tags/tag173.xml><?xml version="1.0" encoding="utf-8"?>
<p:tagLst xmlns:a="http://schemas.openxmlformats.org/drawingml/2006/main" xmlns:r="http://schemas.openxmlformats.org/officeDocument/2006/relationships" xmlns:p="http://schemas.openxmlformats.org/presentationml/2006/main">
  <p:tag name="GENSWF_SLIDE_UID" val="{D768AA54-16D0-4233-8071-FB7172918B43}:1573"/>
</p:tagLst>
</file>

<file path=ppt/tags/tag174.xml><?xml version="1.0" encoding="utf-8"?>
<p:tagLst xmlns:a="http://schemas.openxmlformats.org/drawingml/2006/main" xmlns:r="http://schemas.openxmlformats.org/officeDocument/2006/relationships" xmlns:p="http://schemas.openxmlformats.org/presentationml/2006/main">
  <p:tag name="FOOTNOTE" val="0"/>
</p:tagLst>
</file>

<file path=ppt/tags/tag175.xml><?xml version="1.0" encoding="utf-8"?>
<p:tagLst xmlns:a="http://schemas.openxmlformats.org/drawingml/2006/main" xmlns:r="http://schemas.openxmlformats.org/officeDocument/2006/relationships" xmlns:p="http://schemas.openxmlformats.org/presentationml/2006/main">
  <p:tag name="GENSWF_SLIDE_UID" val="{CA5AE50B-C251-49B9-86F0-8F807C341D4B}:1574"/>
</p:tagLst>
</file>

<file path=ppt/tags/tag176.xml><?xml version="1.0" encoding="utf-8"?>
<p:tagLst xmlns:a="http://schemas.openxmlformats.org/drawingml/2006/main" xmlns:r="http://schemas.openxmlformats.org/officeDocument/2006/relationships" xmlns:p="http://schemas.openxmlformats.org/presentationml/2006/main">
  <p:tag name="FOOTNOTE" val="0"/>
</p:tagLst>
</file>

<file path=ppt/tags/tag177.xml><?xml version="1.0" encoding="utf-8"?>
<p:tagLst xmlns:a="http://schemas.openxmlformats.org/drawingml/2006/main" xmlns:r="http://schemas.openxmlformats.org/officeDocument/2006/relationships" xmlns:p="http://schemas.openxmlformats.org/presentationml/2006/main">
  <p:tag name="GENSWF_SLIDE_UID" val="{F6E5FB20-EFB7-4569-985E-3C53CB8677BC}:1575"/>
</p:tagLst>
</file>

<file path=ppt/tags/tag178.xml><?xml version="1.0" encoding="utf-8"?>
<p:tagLst xmlns:a="http://schemas.openxmlformats.org/drawingml/2006/main" xmlns:r="http://schemas.openxmlformats.org/officeDocument/2006/relationships" xmlns:p="http://schemas.openxmlformats.org/presentationml/2006/main">
  <p:tag name="FOOTNOTE" val="0"/>
</p:tagLst>
</file>

<file path=ppt/tags/tag179.xml><?xml version="1.0" encoding="utf-8"?>
<p:tagLst xmlns:a="http://schemas.openxmlformats.org/drawingml/2006/main" xmlns:r="http://schemas.openxmlformats.org/officeDocument/2006/relationships" xmlns:p="http://schemas.openxmlformats.org/presentationml/2006/main">
  <p:tag name="GENSWF_SLIDE_UID" val="{F1B3C489-05C3-4D73-B408-F736EE656ECA}:1659"/>
</p:tagLst>
</file>

<file path=ppt/tags/tag18.xml><?xml version="1.0" encoding="utf-8"?>
<p:tagLst xmlns:a="http://schemas.openxmlformats.org/drawingml/2006/main" xmlns:r="http://schemas.openxmlformats.org/officeDocument/2006/relationships" xmlns:p="http://schemas.openxmlformats.org/presentationml/2006/main">
  <p:tag name="FOOTNOTE" val="0"/>
</p:tagLst>
</file>

<file path=ppt/tags/tag180.xml><?xml version="1.0" encoding="utf-8"?>
<p:tagLst xmlns:a="http://schemas.openxmlformats.org/drawingml/2006/main" xmlns:r="http://schemas.openxmlformats.org/officeDocument/2006/relationships" xmlns:p="http://schemas.openxmlformats.org/presentationml/2006/main">
  <p:tag name="FOOTNOTE" val="0"/>
</p:tagLst>
</file>

<file path=ppt/tags/tag181.xml><?xml version="1.0" encoding="utf-8"?>
<p:tagLst xmlns:a="http://schemas.openxmlformats.org/drawingml/2006/main" xmlns:r="http://schemas.openxmlformats.org/officeDocument/2006/relationships" xmlns:p="http://schemas.openxmlformats.org/presentationml/2006/main">
  <p:tag name="GENSWF_SLIDE_UID" val="{F92BB19C-0729-4EB3-966A-273E116766DF}:1660"/>
</p:tagLst>
</file>

<file path=ppt/tags/tag182.xml><?xml version="1.0" encoding="utf-8"?>
<p:tagLst xmlns:a="http://schemas.openxmlformats.org/drawingml/2006/main" xmlns:r="http://schemas.openxmlformats.org/officeDocument/2006/relationships" xmlns:p="http://schemas.openxmlformats.org/presentationml/2006/main">
  <p:tag name="FOOTNOTE" val="0"/>
</p:tagLst>
</file>

<file path=ppt/tags/tag183.xml><?xml version="1.0" encoding="utf-8"?>
<p:tagLst xmlns:a="http://schemas.openxmlformats.org/drawingml/2006/main" xmlns:r="http://schemas.openxmlformats.org/officeDocument/2006/relationships" xmlns:p="http://schemas.openxmlformats.org/presentationml/2006/main">
  <p:tag name="GENSWF_SLIDE_UID" val="{44762B85-11DC-4123-8FF1-EC3DF2164D40}:1661"/>
</p:tagLst>
</file>

<file path=ppt/tags/tag184.xml><?xml version="1.0" encoding="utf-8"?>
<p:tagLst xmlns:a="http://schemas.openxmlformats.org/drawingml/2006/main" xmlns:r="http://schemas.openxmlformats.org/officeDocument/2006/relationships" xmlns:p="http://schemas.openxmlformats.org/presentationml/2006/main">
  <p:tag name="FOOTNOTE" val="0"/>
</p:tagLst>
</file>

<file path=ppt/tags/tag185.xml><?xml version="1.0" encoding="utf-8"?>
<p:tagLst xmlns:a="http://schemas.openxmlformats.org/drawingml/2006/main" xmlns:r="http://schemas.openxmlformats.org/officeDocument/2006/relationships" xmlns:p="http://schemas.openxmlformats.org/presentationml/2006/main">
  <p:tag name="GENSWF_SLIDE_UID" val="{CE3052A8-86A9-451D-B886-0B9DE17C44EA}:1576"/>
</p:tagLst>
</file>

<file path=ppt/tags/tag186.xml><?xml version="1.0" encoding="utf-8"?>
<p:tagLst xmlns:a="http://schemas.openxmlformats.org/drawingml/2006/main" xmlns:r="http://schemas.openxmlformats.org/officeDocument/2006/relationships" xmlns:p="http://schemas.openxmlformats.org/presentationml/2006/main">
  <p:tag name="GENSWF_SLIDE_UID" val="{0C4C397E-0D43-498F-8ABC-64FDA389B04C}:1650"/>
</p:tagLst>
</file>

<file path=ppt/tags/tag187.xml><?xml version="1.0" encoding="utf-8"?>
<p:tagLst xmlns:a="http://schemas.openxmlformats.org/drawingml/2006/main" xmlns:r="http://schemas.openxmlformats.org/officeDocument/2006/relationships" xmlns:p="http://schemas.openxmlformats.org/presentationml/2006/main">
  <p:tag name="FOOTNOTE" val="0"/>
</p:tagLst>
</file>

<file path=ppt/tags/tag188.xml><?xml version="1.0" encoding="utf-8"?>
<p:tagLst xmlns:a="http://schemas.openxmlformats.org/drawingml/2006/main" xmlns:r="http://schemas.openxmlformats.org/officeDocument/2006/relationships" xmlns:p="http://schemas.openxmlformats.org/presentationml/2006/main">
  <p:tag name="GENSWF_SLIDE_UID" val="{36266370-482A-4A81-8599-DC237A80477C}:1651"/>
</p:tagLst>
</file>

<file path=ppt/tags/tag189.xml><?xml version="1.0" encoding="utf-8"?>
<p:tagLst xmlns:a="http://schemas.openxmlformats.org/drawingml/2006/main" xmlns:r="http://schemas.openxmlformats.org/officeDocument/2006/relationships" xmlns:p="http://schemas.openxmlformats.org/presentationml/2006/main">
  <p:tag name="FOOTNOTE" val="0"/>
</p:tagLst>
</file>

<file path=ppt/tags/tag19.xml><?xml version="1.0" encoding="utf-8"?>
<p:tagLst xmlns:a="http://schemas.openxmlformats.org/drawingml/2006/main" xmlns:r="http://schemas.openxmlformats.org/officeDocument/2006/relationships" xmlns:p="http://schemas.openxmlformats.org/presentationml/2006/main">
  <p:tag name="GENSWF_SLIDE_UID" val="{57A6FE4F-2913-4A9D-B958-01B1FB18B308}:1523"/>
</p:tagLst>
</file>

<file path=ppt/tags/tag190.xml><?xml version="1.0" encoding="utf-8"?>
<p:tagLst xmlns:a="http://schemas.openxmlformats.org/drawingml/2006/main" xmlns:r="http://schemas.openxmlformats.org/officeDocument/2006/relationships" xmlns:p="http://schemas.openxmlformats.org/presentationml/2006/main">
  <p:tag name="GENSWF_SLIDE_UID" val="{E6E63B14-44EE-4E0D-A2F9-31A50BE3F958}:1652"/>
</p:tagLst>
</file>

<file path=ppt/tags/tag191.xml><?xml version="1.0" encoding="utf-8"?>
<p:tagLst xmlns:a="http://schemas.openxmlformats.org/drawingml/2006/main" xmlns:r="http://schemas.openxmlformats.org/officeDocument/2006/relationships" xmlns:p="http://schemas.openxmlformats.org/presentationml/2006/main">
  <p:tag name="FOOTNOTE" val="0"/>
</p:tagLst>
</file>

<file path=ppt/tags/tag192.xml><?xml version="1.0" encoding="utf-8"?>
<p:tagLst xmlns:a="http://schemas.openxmlformats.org/drawingml/2006/main" xmlns:r="http://schemas.openxmlformats.org/officeDocument/2006/relationships" xmlns:p="http://schemas.openxmlformats.org/presentationml/2006/main">
  <p:tag name="GENSWF_SLIDE_UID" val="{9CA7AA44-B3C3-456B-8BE1-FDF6682E9C6B}:1653"/>
</p:tagLst>
</file>

<file path=ppt/tags/tag193.xml><?xml version="1.0" encoding="utf-8"?>
<p:tagLst xmlns:a="http://schemas.openxmlformats.org/drawingml/2006/main" xmlns:r="http://schemas.openxmlformats.org/officeDocument/2006/relationships" xmlns:p="http://schemas.openxmlformats.org/presentationml/2006/main">
  <p:tag name="FOOTNOTE" val="0"/>
</p:tagLst>
</file>

<file path=ppt/tags/tag194.xml><?xml version="1.0" encoding="utf-8"?>
<p:tagLst xmlns:a="http://schemas.openxmlformats.org/drawingml/2006/main" xmlns:r="http://schemas.openxmlformats.org/officeDocument/2006/relationships" xmlns:p="http://schemas.openxmlformats.org/presentationml/2006/main">
  <p:tag name="GENSWF_SLIDE_UID" val="{FD7CFD36-91A7-4039-A54D-4C126958652A}:1656"/>
</p:tagLst>
</file>

<file path=ppt/tags/tag195.xml><?xml version="1.0" encoding="utf-8"?>
<p:tagLst xmlns:a="http://schemas.openxmlformats.org/drawingml/2006/main" xmlns:r="http://schemas.openxmlformats.org/officeDocument/2006/relationships" xmlns:p="http://schemas.openxmlformats.org/presentationml/2006/main">
  <p:tag name="FOOTNOTE" val="0"/>
</p:tagLst>
</file>

<file path=ppt/tags/tag196.xml><?xml version="1.0" encoding="utf-8"?>
<p:tagLst xmlns:a="http://schemas.openxmlformats.org/drawingml/2006/main" xmlns:r="http://schemas.openxmlformats.org/officeDocument/2006/relationships" xmlns:p="http://schemas.openxmlformats.org/presentationml/2006/main">
  <p:tag name="GENSWF_SLIDE_UID" val="{04E3AF3C-8A9A-437F-9F8F-B088C656F9D9}:1655"/>
</p:tagLst>
</file>

<file path=ppt/tags/tag197.xml><?xml version="1.0" encoding="utf-8"?>
<p:tagLst xmlns:a="http://schemas.openxmlformats.org/drawingml/2006/main" xmlns:r="http://schemas.openxmlformats.org/officeDocument/2006/relationships" xmlns:p="http://schemas.openxmlformats.org/presentationml/2006/main">
  <p:tag name="FOOTNOTE" val="0"/>
</p:tagLst>
</file>

<file path=ppt/tags/tag198.xml><?xml version="1.0" encoding="utf-8"?>
<p:tagLst xmlns:a="http://schemas.openxmlformats.org/drawingml/2006/main" xmlns:r="http://schemas.openxmlformats.org/officeDocument/2006/relationships" xmlns:p="http://schemas.openxmlformats.org/presentationml/2006/main">
  <p:tag name="GENSWF_SLIDE_UID" val="{5A6F1804-88B5-47EE-8A7A-315E492C7CF4}:1654"/>
</p:tagLst>
</file>

<file path=ppt/tags/tag199.xml><?xml version="1.0" encoding="utf-8"?>
<p:tagLst xmlns:a="http://schemas.openxmlformats.org/drawingml/2006/main" xmlns:r="http://schemas.openxmlformats.org/officeDocument/2006/relationships" xmlns:p="http://schemas.openxmlformats.org/presentationml/2006/main">
  <p:tag name="FOOTNOTE" val="0"/>
</p:tagLst>
</file>

<file path=ppt/tags/tag2.xml><?xml version="1.0" encoding="utf-8"?>
<p:tagLst xmlns:a="http://schemas.openxmlformats.org/drawingml/2006/main" xmlns:r="http://schemas.openxmlformats.org/officeDocument/2006/relationships" xmlns:p="http://schemas.openxmlformats.org/presentationml/2006/main">
  <p:tag name="GENSWF_SLIDE_UID" val="{FB68D9BC-8102-4B96-82A5-8F40AFEAFC76}:1454"/>
</p:tagLst>
</file>

<file path=ppt/tags/tag20.xml><?xml version="1.0" encoding="utf-8"?>
<p:tagLst xmlns:a="http://schemas.openxmlformats.org/drawingml/2006/main" xmlns:r="http://schemas.openxmlformats.org/officeDocument/2006/relationships" xmlns:p="http://schemas.openxmlformats.org/presentationml/2006/main">
  <p:tag name="FOOTNOTE" val="0"/>
</p:tagLst>
</file>

<file path=ppt/tags/tag200.xml><?xml version="1.0" encoding="utf-8"?>
<p:tagLst xmlns:a="http://schemas.openxmlformats.org/drawingml/2006/main" xmlns:r="http://schemas.openxmlformats.org/officeDocument/2006/relationships" xmlns:p="http://schemas.openxmlformats.org/presentationml/2006/main">
  <p:tag name="GENSWF_SLIDE_UID" val="{33E23478-4B90-4F47-808A-D1D9AD447ADB}:1657"/>
</p:tagLst>
</file>

<file path=ppt/tags/tag201.xml><?xml version="1.0" encoding="utf-8"?>
<p:tagLst xmlns:a="http://schemas.openxmlformats.org/drawingml/2006/main" xmlns:r="http://schemas.openxmlformats.org/officeDocument/2006/relationships" xmlns:p="http://schemas.openxmlformats.org/presentationml/2006/main">
  <p:tag name="FOOTNOTE" val="0"/>
</p:tagLst>
</file>

<file path=ppt/tags/tag202.xml><?xml version="1.0" encoding="utf-8"?>
<p:tagLst xmlns:a="http://schemas.openxmlformats.org/drawingml/2006/main" xmlns:r="http://schemas.openxmlformats.org/officeDocument/2006/relationships" xmlns:p="http://schemas.openxmlformats.org/presentationml/2006/main">
  <p:tag name="GENSWF_SLIDE_UID" val="{B564017D-D9F8-43D9-B98A-EC7BBABD2C05}:1658"/>
</p:tagLst>
</file>

<file path=ppt/tags/tag203.xml><?xml version="1.0" encoding="utf-8"?>
<p:tagLst xmlns:a="http://schemas.openxmlformats.org/drawingml/2006/main" xmlns:r="http://schemas.openxmlformats.org/officeDocument/2006/relationships" xmlns:p="http://schemas.openxmlformats.org/presentationml/2006/main">
  <p:tag name="FOOTNOTE" val="0"/>
</p:tagLst>
</file>

<file path=ppt/tags/tag204.xml><?xml version="1.0" encoding="utf-8"?>
<p:tagLst xmlns:a="http://schemas.openxmlformats.org/drawingml/2006/main" xmlns:r="http://schemas.openxmlformats.org/officeDocument/2006/relationships" xmlns:p="http://schemas.openxmlformats.org/presentationml/2006/main">
  <p:tag name="GENSWF_SLIDE_UID" val="{00493CF9-7F12-4C6D-8B47-570C5FDD50FF}:1662"/>
</p:tagLst>
</file>

<file path=ppt/tags/tag205.xml><?xml version="1.0" encoding="utf-8"?>
<p:tagLst xmlns:a="http://schemas.openxmlformats.org/drawingml/2006/main" xmlns:r="http://schemas.openxmlformats.org/officeDocument/2006/relationships" xmlns:p="http://schemas.openxmlformats.org/presentationml/2006/main">
  <p:tag name="GENSWF_SLIDE_UID" val="{227B7217-213A-4659-AEB6-F507D4254FD0}:1663"/>
</p:tagLst>
</file>

<file path=ppt/tags/tag206.xml><?xml version="1.0" encoding="utf-8"?>
<p:tagLst xmlns:a="http://schemas.openxmlformats.org/drawingml/2006/main" xmlns:r="http://schemas.openxmlformats.org/officeDocument/2006/relationships" xmlns:p="http://schemas.openxmlformats.org/presentationml/2006/main">
  <p:tag name="FOOTNOTE" val="0"/>
</p:tagLst>
</file>

<file path=ppt/tags/tag207.xml><?xml version="1.0" encoding="utf-8"?>
<p:tagLst xmlns:a="http://schemas.openxmlformats.org/drawingml/2006/main" xmlns:r="http://schemas.openxmlformats.org/officeDocument/2006/relationships" xmlns:p="http://schemas.openxmlformats.org/presentationml/2006/main">
  <p:tag name="GENSWF_SLIDE_UID" val="{FC2B2D00-CAD2-4F31-B71D-F42CFB27BF4D}:1664"/>
</p:tagLst>
</file>

<file path=ppt/tags/tag208.xml><?xml version="1.0" encoding="utf-8"?>
<p:tagLst xmlns:a="http://schemas.openxmlformats.org/drawingml/2006/main" xmlns:r="http://schemas.openxmlformats.org/officeDocument/2006/relationships" xmlns:p="http://schemas.openxmlformats.org/presentationml/2006/main">
  <p:tag name="FOOTNOTE" val="0"/>
</p:tagLst>
</file>

<file path=ppt/tags/tag209.xml><?xml version="1.0" encoding="utf-8"?>
<p:tagLst xmlns:a="http://schemas.openxmlformats.org/drawingml/2006/main" xmlns:r="http://schemas.openxmlformats.org/officeDocument/2006/relationships" xmlns:p="http://schemas.openxmlformats.org/presentationml/2006/main">
  <p:tag name="GENSWF_SLIDE_UID" val="{2C7A0FA7-01C9-4C45-88FC-261A457D5D82}:1665"/>
</p:tagLst>
</file>

<file path=ppt/tags/tag21.xml><?xml version="1.0" encoding="utf-8"?>
<p:tagLst xmlns:a="http://schemas.openxmlformats.org/drawingml/2006/main" xmlns:r="http://schemas.openxmlformats.org/officeDocument/2006/relationships" xmlns:p="http://schemas.openxmlformats.org/presentationml/2006/main">
  <p:tag name="GENSWF_SLIDE_UID" val="{2F878ED1-40A5-4E42-91CD-CCC1AF33B49E}:1524"/>
</p:tagLst>
</file>

<file path=ppt/tags/tag210.xml><?xml version="1.0" encoding="utf-8"?>
<p:tagLst xmlns:a="http://schemas.openxmlformats.org/drawingml/2006/main" xmlns:r="http://schemas.openxmlformats.org/officeDocument/2006/relationships" xmlns:p="http://schemas.openxmlformats.org/presentationml/2006/main">
  <p:tag name="FOOTNOTE" val="0"/>
</p:tagLst>
</file>

<file path=ppt/tags/tag211.xml><?xml version="1.0" encoding="utf-8"?>
<p:tagLst xmlns:a="http://schemas.openxmlformats.org/drawingml/2006/main" xmlns:r="http://schemas.openxmlformats.org/officeDocument/2006/relationships" xmlns:p="http://schemas.openxmlformats.org/presentationml/2006/main">
  <p:tag name="GENSWF_SLIDE_UID" val="{44263F61-8467-4EF0-9372-C096E3A86F5C}:1668"/>
</p:tagLst>
</file>

<file path=ppt/tags/tag212.xml><?xml version="1.0" encoding="utf-8"?>
<p:tagLst xmlns:a="http://schemas.openxmlformats.org/drawingml/2006/main" xmlns:r="http://schemas.openxmlformats.org/officeDocument/2006/relationships" xmlns:p="http://schemas.openxmlformats.org/presentationml/2006/main">
  <p:tag name="FOOTNOTE" val="0"/>
</p:tagLst>
</file>

<file path=ppt/tags/tag213.xml><?xml version="1.0" encoding="utf-8"?>
<p:tagLst xmlns:a="http://schemas.openxmlformats.org/drawingml/2006/main" xmlns:r="http://schemas.openxmlformats.org/officeDocument/2006/relationships" xmlns:p="http://schemas.openxmlformats.org/presentationml/2006/main">
  <p:tag name="GENSWF_SLIDE_UID" val="{CC3B0FFA-D602-4729-A425-50C967FC1CED}:1667"/>
</p:tagLst>
</file>

<file path=ppt/tags/tag214.xml><?xml version="1.0" encoding="utf-8"?>
<p:tagLst xmlns:a="http://schemas.openxmlformats.org/drawingml/2006/main" xmlns:r="http://schemas.openxmlformats.org/officeDocument/2006/relationships" xmlns:p="http://schemas.openxmlformats.org/presentationml/2006/main">
  <p:tag name="FOOTNOTE" val="0"/>
</p:tagLst>
</file>

<file path=ppt/tags/tag215.xml><?xml version="1.0" encoding="utf-8"?>
<p:tagLst xmlns:a="http://schemas.openxmlformats.org/drawingml/2006/main" xmlns:r="http://schemas.openxmlformats.org/officeDocument/2006/relationships" xmlns:p="http://schemas.openxmlformats.org/presentationml/2006/main">
  <p:tag name="GENSWF_SLIDE_UID" val="{DE483922-634C-4720-B187-066D555EF408}:1666"/>
</p:tagLst>
</file>

<file path=ppt/tags/tag216.xml><?xml version="1.0" encoding="utf-8"?>
<p:tagLst xmlns:a="http://schemas.openxmlformats.org/drawingml/2006/main" xmlns:r="http://schemas.openxmlformats.org/officeDocument/2006/relationships" xmlns:p="http://schemas.openxmlformats.org/presentationml/2006/main">
  <p:tag name="FOOTNOTE" val="0"/>
</p:tagLst>
</file>

<file path=ppt/tags/tag217.xml><?xml version="1.0" encoding="utf-8"?>
<p:tagLst xmlns:a="http://schemas.openxmlformats.org/drawingml/2006/main" xmlns:r="http://schemas.openxmlformats.org/officeDocument/2006/relationships" xmlns:p="http://schemas.openxmlformats.org/presentationml/2006/main">
  <p:tag name="GENSWF_SLIDE_UID" val="{510F3A47-FE7D-4028-9B54-207A49FDB637}:1669"/>
</p:tagLst>
</file>

<file path=ppt/tags/tag218.xml><?xml version="1.0" encoding="utf-8"?>
<p:tagLst xmlns:a="http://schemas.openxmlformats.org/drawingml/2006/main" xmlns:r="http://schemas.openxmlformats.org/officeDocument/2006/relationships" xmlns:p="http://schemas.openxmlformats.org/presentationml/2006/main">
  <p:tag name="FOOTNOTE" val="0"/>
</p:tagLst>
</file>

<file path=ppt/tags/tag219.xml><?xml version="1.0" encoding="utf-8"?>
<p:tagLst xmlns:a="http://schemas.openxmlformats.org/drawingml/2006/main" xmlns:r="http://schemas.openxmlformats.org/officeDocument/2006/relationships" xmlns:p="http://schemas.openxmlformats.org/presentationml/2006/main">
  <p:tag name="GENSWF_SLIDE_UID" val="{F0086E05-DCAB-4EAE-9CBC-F2147C6C6982}:1670"/>
</p:tagLst>
</file>

<file path=ppt/tags/tag22.xml><?xml version="1.0" encoding="utf-8"?>
<p:tagLst xmlns:a="http://schemas.openxmlformats.org/drawingml/2006/main" xmlns:r="http://schemas.openxmlformats.org/officeDocument/2006/relationships" xmlns:p="http://schemas.openxmlformats.org/presentationml/2006/main">
  <p:tag name="FOOTNOTE" val="0"/>
</p:tagLst>
</file>

<file path=ppt/tags/tag220.xml><?xml version="1.0" encoding="utf-8"?>
<p:tagLst xmlns:a="http://schemas.openxmlformats.org/drawingml/2006/main" xmlns:r="http://schemas.openxmlformats.org/officeDocument/2006/relationships" xmlns:p="http://schemas.openxmlformats.org/presentationml/2006/main">
  <p:tag name="FOOTNOTE" val="0"/>
</p:tagLst>
</file>

<file path=ppt/tags/tag221.xml><?xml version="1.0" encoding="utf-8"?>
<p:tagLst xmlns:a="http://schemas.openxmlformats.org/drawingml/2006/main" xmlns:r="http://schemas.openxmlformats.org/officeDocument/2006/relationships" xmlns:p="http://schemas.openxmlformats.org/presentationml/2006/main">
  <p:tag name="GENSWF_SLIDE_UID" val="{C5246135-4519-4350-A396-C0FE6810B04A}:1671"/>
</p:tagLst>
</file>

<file path=ppt/tags/tag222.xml><?xml version="1.0" encoding="utf-8"?>
<p:tagLst xmlns:a="http://schemas.openxmlformats.org/drawingml/2006/main" xmlns:r="http://schemas.openxmlformats.org/officeDocument/2006/relationships" xmlns:p="http://schemas.openxmlformats.org/presentationml/2006/main">
  <p:tag name="FOOTNOTE" val="0"/>
</p:tagLst>
</file>

<file path=ppt/tags/tag223.xml><?xml version="1.0" encoding="utf-8"?>
<p:tagLst xmlns:a="http://schemas.openxmlformats.org/drawingml/2006/main" xmlns:r="http://schemas.openxmlformats.org/officeDocument/2006/relationships" xmlns:p="http://schemas.openxmlformats.org/presentationml/2006/main">
  <p:tag name="GENSWF_SLIDE_UID" val="{C1439E09-B615-4E4F-9FD6-E1E64A715597}:1686"/>
</p:tagLst>
</file>

<file path=ppt/tags/tag224.xml><?xml version="1.0" encoding="utf-8"?>
<p:tagLst xmlns:a="http://schemas.openxmlformats.org/drawingml/2006/main" xmlns:r="http://schemas.openxmlformats.org/officeDocument/2006/relationships" xmlns:p="http://schemas.openxmlformats.org/presentationml/2006/main">
  <p:tag name="FOOTNOTE" val="0"/>
</p:tagLst>
</file>

<file path=ppt/tags/tag225.xml><?xml version="1.0" encoding="utf-8"?>
<p:tagLst xmlns:a="http://schemas.openxmlformats.org/drawingml/2006/main" xmlns:r="http://schemas.openxmlformats.org/officeDocument/2006/relationships" xmlns:p="http://schemas.openxmlformats.org/presentationml/2006/main">
  <p:tag name="GENSWF_SLIDE_UID" val="{D4B6EC5E-D515-4826-B6B1-C4AAAEB2CBC8}:1690"/>
</p:tagLst>
</file>

<file path=ppt/tags/tag226.xml><?xml version="1.0" encoding="utf-8"?>
<p:tagLst xmlns:a="http://schemas.openxmlformats.org/drawingml/2006/main" xmlns:r="http://schemas.openxmlformats.org/officeDocument/2006/relationships" xmlns:p="http://schemas.openxmlformats.org/presentationml/2006/main">
  <p:tag name="FOOTNOTE" val="0"/>
</p:tagLst>
</file>

<file path=ppt/tags/tag227.xml><?xml version="1.0" encoding="utf-8"?>
<p:tagLst xmlns:a="http://schemas.openxmlformats.org/drawingml/2006/main" xmlns:r="http://schemas.openxmlformats.org/officeDocument/2006/relationships" xmlns:p="http://schemas.openxmlformats.org/presentationml/2006/main">
  <p:tag name="GENSWF_SLIDE_UID" val="{70C84827-DD59-42A5-81E9-554C419D6659}:1691"/>
</p:tagLst>
</file>

<file path=ppt/tags/tag228.xml><?xml version="1.0" encoding="utf-8"?>
<p:tagLst xmlns:a="http://schemas.openxmlformats.org/drawingml/2006/main" xmlns:r="http://schemas.openxmlformats.org/officeDocument/2006/relationships" xmlns:p="http://schemas.openxmlformats.org/presentationml/2006/main">
  <p:tag name="FOOTNOTE" val="0"/>
</p:tagLst>
</file>

<file path=ppt/tags/tag229.xml><?xml version="1.0" encoding="utf-8"?>
<p:tagLst xmlns:a="http://schemas.openxmlformats.org/drawingml/2006/main" xmlns:r="http://schemas.openxmlformats.org/officeDocument/2006/relationships" xmlns:p="http://schemas.openxmlformats.org/presentationml/2006/main">
  <p:tag name="GENSWF_SLIDE_UID" val="{D82F521A-75FE-49EF-B48B-ACAAB306A03A}:1692"/>
</p:tagLst>
</file>

<file path=ppt/tags/tag23.xml><?xml version="1.0" encoding="utf-8"?>
<p:tagLst xmlns:a="http://schemas.openxmlformats.org/drawingml/2006/main" xmlns:r="http://schemas.openxmlformats.org/officeDocument/2006/relationships" xmlns:p="http://schemas.openxmlformats.org/presentationml/2006/main">
  <p:tag name="GENSWF_SLIDE_UID" val="{0E7FB4D4-B42F-4942-B809-B657782141D5}:1525"/>
</p:tagLst>
</file>

<file path=ppt/tags/tag230.xml><?xml version="1.0" encoding="utf-8"?>
<p:tagLst xmlns:a="http://schemas.openxmlformats.org/drawingml/2006/main" xmlns:r="http://schemas.openxmlformats.org/officeDocument/2006/relationships" xmlns:p="http://schemas.openxmlformats.org/presentationml/2006/main">
  <p:tag name="FOOTNOTE" val="0"/>
</p:tagLst>
</file>

<file path=ppt/tags/tag231.xml><?xml version="1.0" encoding="utf-8"?>
<p:tagLst xmlns:a="http://schemas.openxmlformats.org/drawingml/2006/main" xmlns:r="http://schemas.openxmlformats.org/officeDocument/2006/relationships" xmlns:p="http://schemas.openxmlformats.org/presentationml/2006/main">
  <p:tag name="GENSWF_SLIDE_UID" val="{CBDB394A-F932-441F-9311-BE8B23DE494F}:1693"/>
</p:tagLst>
</file>

<file path=ppt/tags/tag232.xml><?xml version="1.0" encoding="utf-8"?>
<p:tagLst xmlns:a="http://schemas.openxmlformats.org/drawingml/2006/main" xmlns:r="http://schemas.openxmlformats.org/officeDocument/2006/relationships" xmlns:p="http://schemas.openxmlformats.org/presentationml/2006/main">
  <p:tag name="FOOTNOTE" val="0"/>
</p:tagLst>
</file>

<file path=ppt/tags/tag233.xml><?xml version="1.0" encoding="utf-8"?>
<p:tagLst xmlns:a="http://schemas.openxmlformats.org/drawingml/2006/main" xmlns:r="http://schemas.openxmlformats.org/officeDocument/2006/relationships" xmlns:p="http://schemas.openxmlformats.org/presentationml/2006/main">
  <p:tag name="GENSWF_SLIDE_UID" val="{AB01ABC1-8E90-4824-8690-D576D6536CD2}:1694"/>
</p:tagLst>
</file>

<file path=ppt/tags/tag234.xml><?xml version="1.0" encoding="utf-8"?>
<p:tagLst xmlns:a="http://schemas.openxmlformats.org/drawingml/2006/main" xmlns:r="http://schemas.openxmlformats.org/officeDocument/2006/relationships" xmlns:p="http://schemas.openxmlformats.org/presentationml/2006/main">
  <p:tag name="FOOTNOTE" val="0"/>
</p:tagLst>
</file>

<file path=ppt/tags/tag235.xml><?xml version="1.0" encoding="utf-8"?>
<p:tagLst xmlns:a="http://schemas.openxmlformats.org/drawingml/2006/main" xmlns:r="http://schemas.openxmlformats.org/officeDocument/2006/relationships" xmlns:p="http://schemas.openxmlformats.org/presentationml/2006/main">
  <p:tag name="GENSWF_SLIDE_UID" val="{AED9A20C-6E97-40C7-AFE9-441951979346}:1696"/>
</p:tagLst>
</file>

<file path=ppt/tags/tag236.xml><?xml version="1.0" encoding="utf-8"?>
<p:tagLst xmlns:a="http://schemas.openxmlformats.org/drawingml/2006/main" xmlns:r="http://schemas.openxmlformats.org/officeDocument/2006/relationships" xmlns:p="http://schemas.openxmlformats.org/presentationml/2006/main">
  <p:tag name="FOOTNOTE" val="0"/>
</p:tagLst>
</file>

<file path=ppt/tags/tag237.xml><?xml version="1.0" encoding="utf-8"?>
<p:tagLst xmlns:a="http://schemas.openxmlformats.org/drawingml/2006/main" xmlns:r="http://schemas.openxmlformats.org/officeDocument/2006/relationships" xmlns:p="http://schemas.openxmlformats.org/presentationml/2006/main">
  <p:tag name="GENSWF_SLIDE_UID" val="{3CE87A31-7FF0-4CF6-BE35-667569037687}:1695"/>
</p:tagLst>
</file>

<file path=ppt/tags/tag238.xml><?xml version="1.0" encoding="utf-8"?>
<p:tagLst xmlns:a="http://schemas.openxmlformats.org/drawingml/2006/main" xmlns:r="http://schemas.openxmlformats.org/officeDocument/2006/relationships" xmlns:p="http://schemas.openxmlformats.org/presentationml/2006/main">
  <p:tag name="FOOTNOTE" val="0"/>
</p:tagLst>
</file>

<file path=ppt/tags/tag239.xml><?xml version="1.0" encoding="utf-8"?>
<p:tagLst xmlns:a="http://schemas.openxmlformats.org/drawingml/2006/main" xmlns:r="http://schemas.openxmlformats.org/officeDocument/2006/relationships" xmlns:p="http://schemas.openxmlformats.org/presentationml/2006/main">
  <p:tag name="GENSWF_SLIDE_UID" val="{68B455FD-8872-4E2D-A7C9-81CA9B28B044}:1697"/>
</p:tagLst>
</file>

<file path=ppt/tags/tag24.xml><?xml version="1.0" encoding="utf-8"?>
<p:tagLst xmlns:a="http://schemas.openxmlformats.org/drawingml/2006/main" xmlns:r="http://schemas.openxmlformats.org/officeDocument/2006/relationships" xmlns:p="http://schemas.openxmlformats.org/presentationml/2006/main">
  <p:tag name="FOOTNOTE" val="0"/>
</p:tagLst>
</file>

<file path=ppt/tags/tag240.xml><?xml version="1.0" encoding="utf-8"?>
<p:tagLst xmlns:a="http://schemas.openxmlformats.org/drawingml/2006/main" xmlns:r="http://schemas.openxmlformats.org/officeDocument/2006/relationships" xmlns:p="http://schemas.openxmlformats.org/presentationml/2006/main">
  <p:tag name="FOOTNOTE" val="0"/>
</p:tagLst>
</file>

<file path=ppt/tags/tag241.xml><?xml version="1.0" encoding="utf-8"?>
<p:tagLst xmlns:a="http://schemas.openxmlformats.org/drawingml/2006/main" xmlns:r="http://schemas.openxmlformats.org/officeDocument/2006/relationships" xmlns:p="http://schemas.openxmlformats.org/presentationml/2006/main">
  <p:tag name="GENSWF_SLIDE_UID" val="{5BA78DD0-68FF-4A2E-B8E1-B1C84551FA83}:1689"/>
</p:tagLst>
</file>

<file path=ppt/tags/tag242.xml><?xml version="1.0" encoding="utf-8"?>
<p:tagLst xmlns:a="http://schemas.openxmlformats.org/drawingml/2006/main" xmlns:r="http://schemas.openxmlformats.org/officeDocument/2006/relationships" xmlns:p="http://schemas.openxmlformats.org/presentationml/2006/main">
  <p:tag name="FOOTNOTE" val="0"/>
</p:tagLst>
</file>

<file path=ppt/tags/tag243.xml><?xml version="1.0" encoding="utf-8"?>
<p:tagLst xmlns:a="http://schemas.openxmlformats.org/drawingml/2006/main" xmlns:r="http://schemas.openxmlformats.org/officeDocument/2006/relationships" xmlns:p="http://schemas.openxmlformats.org/presentationml/2006/main">
  <p:tag name="GENSWF_SLIDE_UID" val="{C6E24B5F-F4C0-4B7C-B996-E9B35E3A1755}:1701"/>
</p:tagLst>
</file>

<file path=ppt/tags/tag244.xml><?xml version="1.0" encoding="utf-8"?>
<p:tagLst xmlns:a="http://schemas.openxmlformats.org/drawingml/2006/main" xmlns:r="http://schemas.openxmlformats.org/officeDocument/2006/relationships" xmlns:p="http://schemas.openxmlformats.org/presentationml/2006/main">
  <p:tag name="FOOTNOTE" val="0"/>
</p:tagLst>
</file>

<file path=ppt/tags/tag245.xml><?xml version="1.0" encoding="utf-8"?>
<p:tagLst xmlns:a="http://schemas.openxmlformats.org/drawingml/2006/main" xmlns:r="http://schemas.openxmlformats.org/officeDocument/2006/relationships" xmlns:p="http://schemas.openxmlformats.org/presentationml/2006/main">
  <p:tag name="GENSWF_SLIDE_UID" val="{162E446E-3D0A-4222-BD3F-D2458E1EACC6}:1700"/>
</p:tagLst>
</file>

<file path=ppt/tags/tag246.xml><?xml version="1.0" encoding="utf-8"?>
<p:tagLst xmlns:a="http://schemas.openxmlformats.org/drawingml/2006/main" xmlns:r="http://schemas.openxmlformats.org/officeDocument/2006/relationships" xmlns:p="http://schemas.openxmlformats.org/presentationml/2006/main">
  <p:tag name="FOOTNOTE" val="0"/>
</p:tagLst>
</file>

<file path=ppt/tags/tag247.xml><?xml version="1.0" encoding="utf-8"?>
<p:tagLst xmlns:a="http://schemas.openxmlformats.org/drawingml/2006/main" xmlns:r="http://schemas.openxmlformats.org/officeDocument/2006/relationships" xmlns:p="http://schemas.openxmlformats.org/presentationml/2006/main">
  <p:tag name="GENSWF_SLIDE_UID" val="{A841D00C-1CFA-495B-A02C-FF3E2DEEB69A}:1699"/>
</p:tagLst>
</file>

<file path=ppt/tags/tag248.xml><?xml version="1.0" encoding="utf-8"?>
<p:tagLst xmlns:a="http://schemas.openxmlformats.org/drawingml/2006/main" xmlns:r="http://schemas.openxmlformats.org/officeDocument/2006/relationships" xmlns:p="http://schemas.openxmlformats.org/presentationml/2006/main">
  <p:tag name="FOOTNOTE" val="0"/>
</p:tagLst>
</file>

<file path=ppt/tags/tag249.xml><?xml version="1.0" encoding="utf-8"?>
<p:tagLst xmlns:a="http://schemas.openxmlformats.org/drawingml/2006/main" xmlns:r="http://schemas.openxmlformats.org/officeDocument/2006/relationships" xmlns:p="http://schemas.openxmlformats.org/presentationml/2006/main">
  <p:tag name="GENSWF_SLIDE_UID" val="{EC1C1022-9820-41A2-9855-570A8C845C94}:1698"/>
</p:tagLst>
</file>

<file path=ppt/tags/tag25.xml><?xml version="1.0" encoding="utf-8"?>
<p:tagLst xmlns:a="http://schemas.openxmlformats.org/drawingml/2006/main" xmlns:r="http://schemas.openxmlformats.org/officeDocument/2006/relationships" xmlns:p="http://schemas.openxmlformats.org/presentationml/2006/main">
  <p:tag name="GENSWF_SLIDE_UID" val="{806FCB9B-5587-4FD8-A6B5-319E6829720E}:1527"/>
</p:tagLst>
</file>

<file path=ppt/tags/tag250.xml><?xml version="1.0" encoding="utf-8"?>
<p:tagLst xmlns:a="http://schemas.openxmlformats.org/drawingml/2006/main" xmlns:r="http://schemas.openxmlformats.org/officeDocument/2006/relationships" xmlns:p="http://schemas.openxmlformats.org/presentationml/2006/main">
  <p:tag name="FOOTNOTE" val="0"/>
</p:tagLst>
</file>

<file path=ppt/tags/tag251.xml><?xml version="1.0" encoding="utf-8"?>
<p:tagLst xmlns:a="http://schemas.openxmlformats.org/drawingml/2006/main" xmlns:r="http://schemas.openxmlformats.org/officeDocument/2006/relationships" xmlns:p="http://schemas.openxmlformats.org/presentationml/2006/main">
  <p:tag name="GENSWF_SLIDE_UID" val="{84281E6A-A892-416B-9F8B-2589BD33EB6F}:1702"/>
</p:tagLst>
</file>

<file path=ppt/tags/tag252.xml><?xml version="1.0" encoding="utf-8"?>
<p:tagLst xmlns:a="http://schemas.openxmlformats.org/drawingml/2006/main" xmlns:r="http://schemas.openxmlformats.org/officeDocument/2006/relationships" xmlns:p="http://schemas.openxmlformats.org/presentationml/2006/main">
  <p:tag name="FOOTNOTE" val="0"/>
</p:tagLst>
</file>

<file path=ppt/tags/tag253.xml><?xml version="1.0" encoding="utf-8"?>
<p:tagLst xmlns:a="http://schemas.openxmlformats.org/drawingml/2006/main" xmlns:r="http://schemas.openxmlformats.org/officeDocument/2006/relationships" xmlns:p="http://schemas.openxmlformats.org/presentationml/2006/main">
  <p:tag name="GENSWF_SLIDE_UID" val="{7633EAC4-F3A0-40F0-B3DF-3D1BD7C0ADA2}:1703"/>
</p:tagLst>
</file>

<file path=ppt/tags/tag254.xml><?xml version="1.0" encoding="utf-8"?>
<p:tagLst xmlns:a="http://schemas.openxmlformats.org/drawingml/2006/main" xmlns:r="http://schemas.openxmlformats.org/officeDocument/2006/relationships" xmlns:p="http://schemas.openxmlformats.org/presentationml/2006/main">
  <p:tag name="FOOTNOTE" val="0"/>
</p:tagLst>
</file>

<file path=ppt/tags/tag255.xml><?xml version="1.0" encoding="utf-8"?>
<p:tagLst xmlns:a="http://schemas.openxmlformats.org/drawingml/2006/main" xmlns:r="http://schemas.openxmlformats.org/officeDocument/2006/relationships" xmlns:p="http://schemas.openxmlformats.org/presentationml/2006/main">
  <p:tag name="GENSWF_SLIDE_UID" val="{A10094E1-400A-43BF-8FAD-A57627562682}:1709"/>
</p:tagLst>
</file>

<file path=ppt/tags/tag256.xml><?xml version="1.0" encoding="utf-8"?>
<p:tagLst xmlns:a="http://schemas.openxmlformats.org/drawingml/2006/main" xmlns:r="http://schemas.openxmlformats.org/officeDocument/2006/relationships" xmlns:p="http://schemas.openxmlformats.org/presentationml/2006/main">
  <p:tag name="FOOTNOTE" val="0"/>
</p:tagLst>
</file>

<file path=ppt/tags/tag257.xml><?xml version="1.0" encoding="utf-8"?>
<p:tagLst xmlns:a="http://schemas.openxmlformats.org/drawingml/2006/main" xmlns:r="http://schemas.openxmlformats.org/officeDocument/2006/relationships" xmlns:p="http://schemas.openxmlformats.org/presentationml/2006/main">
  <p:tag name="GENSWF_SLIDE_UID" val="{DB6192A8-67C5-4D96-B515-32386E63B468}:1708"/>
</p:tagLst>
</file>

<file path=ppt/tags/tag258.xml><?xml version="1.0" encoding="utf-8"?>
<p:tagLst xmlns:a="http://schemas.openxmlformats.org/drawingml/2006/main" xmlns:r="http://schemas.openxmlformats.org/officeDocument/2006/relationships" xmlns:p="http://schemas.openxmlformats.org/presentationml/2006/main">
  <p:tag name="FOOTNOTE" val="0"/>
</p:tagLst>
</file>

<file path=ppt/tags/tag259.xml><?xml version="1.0" encoding="utf-8"?>
<p:tagLst xmlns:a="http://schemas.openxmlformats.org/drawingml/2006/main" xmlns:r="http://schemas.openxmlformats.org/officeDocument/2006/relationships" xmlns:p="http://schemas.openxmlformats.org/presentationml/2006/main">
  <p:tag name="GENSWF_SLIDE_UID" val="{C4E17FEA-74A2-4CCF-92A4-389064E293E2}:1707"/>
</p:tagLst>
</file>

<file path=ppt/tags/tag26.xml><?xml version="1.0" encoding="utf-8"?>
<p:tagLst xmlns:a="http://schemas.openxmlformats.org/drawingml/2006/main" xmlns:r="http://schemas.openxmlformats.org/officeDocument/2006/relationships" xmlns:p="http://schemas.openxmlformats.org/presentationml/2006/main">
  <p:tag name="FOOTNOTE" val="0"/>
</p:tagLst>
</file>

<file path=ppt/tags/tag260.xml><?xml version="1.0" encoding="utf-8"?>
<p:tagLst xmlns:a="http://schemas.openxmlformats.org/drawingml/2006/main" xmlns:r="http://schemas.openxmlformats.org/officeDocument/2006/relationships" xmlns:p="http://schemas.openxmlformats.org/presentationml/2006/main">
  <p:tag name="FOOTNOTE" val="0"/>
</p:tagLst>
</file>

<file path=ppt/tags/tag261.xml><?xml version="1.0" encoding="utf-8"?>
<p:tagLst xmlns:a="http://schemas.openxmlformats.org/drawingml/2006/main" xmlns:r="http://schemas.openxmlformats.org/officeDocument/2006/relationships" xmlns:p="http://schemas.openxmlformats.org/presentationml/2006/main">
  <p:tag name="GENSWF_SLIDE_UID" val="{D9F79757-B981-4DEE-8293-73E3F802A8D1}:1706"/>
</p:tagLst>
</file>

<file path=ppt/tags/tag262.xml><?xml version="1.0" encoding="utf-8"?>
<p:tagLst xmlns:a="http://schemas.openxmlformats.org/drawingml/2006/main" xmlns:r="http://schemas.openxmlformats.org/officeDocument/2006/relationships" xmlns:p="http://schemas.openxmlformats.org/presentationml/2006/main">
  <p:tag name="FOOTNOTE" val="0"/>
</p:tagLst>
</file>

<file path=ppt/tags/tag263.xml><?xml version="1.0" encoding="utf-8"?>
<p:tagLst xmlns:a="http://schemas.openxmlformats.org/drawingml/2006/main" xmlns:r="http://schemas.openxmlformats.org/officeDocument/2006/relationships" xmlns:p="http://schemas.openxmlformats.org/presentationml/2006/main">
  <p:tag name="GENSWF_SLIDE_UID" val="{3FC5F723-34E9-4592-8087-961BA5D525EA}:1705"/>
</p:tagLst>
</file>

<file path=ppt/tags/tag264.xml><?xml version="1.0" encoding="utf-8"?>
<p:tagLst xmlns:a="http://schemas.openxmlformats.org/drawingml/2006/main" xmlns:r="http://schemas.openxmlformats.org/officeDocument/2006/relationships" xmlns:p="http://schemas.openxmlformats.org/presentationml/2006/main">
  <p:tag name="FOOTNOTE" val="0"/>
</p:tagLst>
</file>

<file path=ppt/tags/tag265.xml><?xml version="1.0" encoding="utf-8"?>
<p:tagLst xmlns:a="http://schemas.openxmlformats.org/drawingml/2006/main" xmlns:r="http://schemas.openxmlformats.org/officeDocument/2006/relationships" xmlns:p="http://schemas.openxmlformats.org/presentationml/2006/main">
  <p:tag name="GENSWF_SLIDE_UID" val="{7E33E297-D7B4-4B62-AA77-678F2532476B}:1704"/>
</p:tagLst>
</file>

<file path=ppt/tags/tag266.xml><?xml version="1.0" encoding="utf-8"?>
<p:tagLst xmlns:a="http://schemas.openxmlformats.org/drawingml/2006/main" xmlns:r="http://schemas.openxmlformats.org/officeDocument/2006/relationships" xmlns:p="http://schemas.openxmlformats.org/presentationml/2006/main">
  <p:tag name="FOOTNOTE" val="0"/>
</p:tagLst>
</file>

<file path=ppt/tags/tag267.xml><?xml version="1.0" encoding="utf-8"?>
<p:tagLst xmlns:a="http://schemas.openxmlformats.org/drawingml/2006/main" xmlns:r="http://schemas.openxmlformats.org/officeDocument/2006/relationships" xmlns:p="http://schemas.openxmlformats.org/presentationml/2006/main">
  <p:tag name="GENSWF_SLIDE_UID" val="{8AA76009-35C5-448F-B701-D70B2F53494A}:1710"/>
</p:tagLst>
</file>

<file path=ppt/tags/tag268.xml><?xml version="1.0" encoding="utf-8"?>
<p:tagLst xmlns:a="http://schemas.openxmlformats.org/drawingml/2006/main" xmlns:r="http://schemas.openxmlformats.org/officeDocument/2006/relationships" xmlns:p="http://schemas.openxmlformats.org/presentationml/2006/main">
  <p:tag name="FOOTNOTE" val="0"/>
</p:tagLst>
</file>

<file path=ppt/tags/tag269.xml><?xml version="1.0" encoding="utf-8"?>
<p:tagLst xmlns:a="http://schemas.openxmlformats.org/drawingml/2006/main" xmlns:r="http://schemas.openxmlformats.org/officeDocument/2006/relationships" xmlns:p="http://schemas.openxmlformats.org/presentationml/2006/main">
  <p:tag name="GENSWF_SLIDE_UID" val="{5F5B5A0E-B623-4C78-86A6-F357223788C2}:1711"/>
</p:tagLst>
</file>

<file path=ppt/tags/tag27.xml><?xml version="1.0" encoding="utf-8"?>
<p:tagLst xmlns:a="http://schemas.openxmlformats.org/drawingml/2006/main" xmlns:r="http://schemas.openxmlformats.org/officeDocument/2006/relationships" xmlns:p="http://schemas.openxmlformats.org/presentationml/2006/main">
  <p:tag name="GENSWF_SLIDE_UID" val="{010F696F-DD7A-4E4C-9EB7-FA74FBB115E6}:1526"/>
</p:tagLst>
</file>

<file path=ppt/tags/tag270.xml><?xml version="1.0" encoding="utf-8"?>
<p:tagLst xmlns:a="http://schemas.openxmlformats.org/drawingml/2006/main" xmlns:r="http://schemas.openxmlformats.org/officeDocument/2006/relationships" xmlns:p="http://schemas.openxmlformats.org/presentationml/2006/main">
  <p:tag name="FOOTNOTE" val="0"/>
</p:tagLst>
</file>

<file path=ppt/tags/tag271.xml><?xml version="1.0" encoding="utf-8"?>
<p:tagLst xmlns:a="http://schemas.openxmlformats.org/drawingml/2006/main" xmlns:r="http://schemas.openxmlformats.org/officeDocument/2006/relationships" xmlns:p="http://schemas.openxmlformats.org/presentationml/2006/main">
  <p:tag name="GENSWF_SLIDE_UID" val="{4D65774C-142E-495F-8C70-D925EFC7D022}:1712"/>
</p:tagLst>
</file>

<file path=ppt/tags/tag272.xml><?xml version="1.0" encoding="utf-8"?>
<p:tagLst xmlns:a="http://schemas.openxmlformats.org/drawingml/2006/main" xmlns:r="http://schemas.openxmlformats.org/officeDocument/2006/relationships" xmlns:p="http://schemas.openxmlformats.org/presentationml/2006/main">
  <p:tag name="FOOTNOTE" val="0"/>
</p:tagLst>
</file>

<file path=ppt/tags/tag28.xml><?xml version="1.0" encoding="utf-8"?>
<p:tagLst xmlns:a="http://schemas.openxmlformats.org/drawingml/2006/main" xmlns:r="http://schemas.openxmlformats.org/officeDocument/2006/relationships" xmlns:p="http://schemas.openxmlformats.org/presentationml/2006/main">
  <p:tag name="FOOTNOTE" val="0"/>
</p:tagLst>
</file>

<file path=ppt/tags/tag29.xml><?xml version="1.0" encoding="utf-8"?>
<p:tagLst xmlns:a="http://schemas.openxmlformats.org/drawingml/2006/main" xmlns:r="http://schemas.openxmlformats.org/officeDocument/2006/relationships" xmlns:p="http://schemas.openxmlformats.org/presentationml/2006/main">
  <p:tag name="GENSWF_SLIDE_UID" val="{AF548454-33A0-44FC-8CA9-4A6176E79913}:1528"/>
</p:tagLst>
</file>

<file path=ppt/tags/tag3.xml><?xml version="1.0" encoding="utf-8"?>
<p:tagLst xmlns:a="http://schemas.openxmlformats.org/drawingml/2006/main" xmlns:r="http://schemas.openxmlformats.org/officeDocument/2006/relationships" xmlns:p="http://schemas.openxmlformats.org/presentationml/2006/main">
  <p:tag name="GENSWF_SLIDE_UID" val="{5E452C1B-88FF-4C64-A6D7-C5537970CC43}:1577"/>
</p:tagLst>
</file>

<file path=ppt/tags/tag30.xml><?xml version="1.0" encoding="utf-8"?>
<p:tagLst xmlns:a="http://schemas.openxmlformats.org/drawingml/2006/main" xmlns:r="http://schemas.openxmlformats.org/officeDocument/2006/relationships" xmlns:p="http://schemas.openxmlformats.org/presentationml/2006/main">
  <p:tag name="FOOTNOTE" val="0"/>
</p:tagLst>
</file>

<file path=ppt/tags/tag31.xml><?xml version="1.0" encoding="utf-8"?>
<p:tagLst xmlns:a="http://schemas.openxmlformats.org/drawingml/2006/main" xmlns:r="http://schemas.openxmlformats.org/officeDocument/2006/relationships" xmlns:p="http://schemas.openxmlformats.org/presentationml/2006/main">
  <p:tag name="GENSWF_SLIDE_UID" val="{9734127D-158C-4897-968D-4AFA3DA752FD}:1531"/>
</p:tagLst>
</file>

<file path=ppt/tags/tag32.xml><?xml version="1.0" encoding="utf-8"?>
<p:tagLst xmlns:a="http://schemas.openxmlformats.org/drawingml/2006/main" xmlns:r="http://schemas.openxmlformats.org/officeDocument/2006/relationships" xmlns:p="http://schemas.openxmlformats.org/presentationml/2006/main">
  <p:tag name="GENSWF_SLIDE_UID" val="{19E53AC5-DF39-4326-8400-E0FADA4ADAB9}:1588"/>
</p:tagLst>
</file>

<file path=ppt/tags/tag33.xml><?xml version="1.0" encoding="utf-8"?>
<p:tagLst xmlns:a="http://schemas.openxmlformats.org/drawingml/2006/main" xmlns:r="http://schemas.openxmlformats.org/officeDocument/2006/relationships" xmlns:p="http://schemas.openxmlformats.org/presentationml/2006/main">
  <p:tag name="FOOTNOTE" val="0"/>
</p:tagLst>
</file>

<file path=ppt/tags/tag34.xml><?xml version="1.0" encoding="utf-8"?>
<p:tagLst xmlns:a="http://schemas.openxmlformats.org/drawingml/2006/main" xmlns:r="http://schemas.openxmlformats.org/officeDocument/2006/relationships" xmlns:p="http://schemas.openxmlformats.org/presentationml/2006/main">
  <p:tag name="GENSWF_SLIDE_UID" val="{A5B5DA69-9397-49AA-9DC5-4137392F8923}:1589"/>
</p:tagLst>
</file>

<file path=ppt/tags/tag35.xml><?xml version="1.0" encoding="utf-8"?>
<p:tagLst xmlns:a="http://schemas.openxmlformats.org/drawingml/2006/main" xmlns:r="http://schemas.openxmlformats.org/officeDocument/2006/relationships" xmlns:p="http://schemas.openxmlformats.org/presentationml/2006/main">
  <p:tag name="FOOTNOTE" val="0"/>
</p:tagLst>
</file>

<file path=ppt/tags/tag36.xml><?xml version="1.0" encoding="utf-8"?>
<p:tagLst xmlns:a="http://schemas.openxmlformats.org/drawingml/2006/main" xmlns:r="http://schemas.openxmlformats.org/officeDocument/2006/relationships" xmlns:p="http://schemas.openxmlformats.org/presentationml/2006/main">
  <p:tag name="GENSWF_SLIDE_UID" val="{753ECC03-F982-4B45-97A7-C3D5B86719A0}:1530"/>
</p:tagLst>
</file>

<file path=ppt/tags/tag37.xml><?xml version="1.0" encoding="utf-8"?>
<p:tagLst xmlns:a="http://schemas.openxmlformats.org/drawingml/2006/main" xmlns:r="http://schemas.openxmlformats.org/officeDocument/2006/relationships" xmlns:p="http://schemas.openxmlformats.org/presentationml/2006/main">
  <p:tag name="FOOTNOTE" val="0"/>
</p:tagLst>
</file>

<file path=ppt/tags/tag38.xml><?xml version="1.0" encoding="utf-8"?>
<p:tagLst xmlns:a="http://schemas.openxmlformats.org/drawingml/2006/main" xmlns:r="http://schemas.openxmlformats.org/officeDocument/2006/relationships" xmlns:p="http://schemas.openxmlformats.org/presentationml/2006/main">
  <p:tag name="GENSWF_SLIDE_UID" val="{ED70AD07-6918-4913-B063-C361AB07DE17}:1529"/>
</p:tagLst>
</file>

<file path=ppt/tags/tag39.xml><?xml version="1.0" encoding="utf-8"?>
<p:tagLst xmlns:a="http://schemas.openxmlformats.org/drawingml/2006/main" xmlns:r="http://schemas.openxmlformats.org/officeDocument/2006/relationships" xmlns:p="http://schemas.openxmlformats.org/presentationml/2006/main">
  <p:tag name="FOOTNOTE" val="0"/>
</p:tagLst>
</file>

<file path=ppt/tags/tag4.xml><?xml version="1.0" encoding="utf-8"?>
<p:tagLst xmlns:a="http://schemas.openxmlformats.org/drawingml/2006/main" xmlns:r="http://schemas.openxmlformats.org/officeDocument/2006/relationships" xmlns:p="http://schemas.openxmlformats.org/presentationml/2006/main">
  <p:tag name="GENSWF_SLIDE_UID" val="{6B0EB04C-C1DA-48FF-A210-99F8D3D440A1}:1515"/>
</p:tagLst>
</file>

<file path=ppt/tags/tag40.xml><?xml version="1.0" encoding="utf-8"?>
<p:tagLst xmlns:a="http://schemas.openxmlformats.org/drawingml/2006/main" xmlns:r="http://schemas.openxmlformats.org/officeDocument/2006/relationships" xmlns:p="http://schemas.openxmlformats.org/presentationml/2006/main">
  <p:tag name="GENSWF_SLIDE_UID" val="{D7ACE431-3E2B-4044-92D1-2CA93C5FC6C1}:1533"/>
</p:tagLst>
</file>

<file path=ppt/tags/tag41.xml><?xml version="1.0" encoding="utf-8"?>
<p:tagLst xmlns:a="http://schemas.openxmlformats.org/drawingml/2006/main" xmlns:r="http://schemas.openxmlformats.org/officeDocument/2006/relationships" xmlns:p="http://schemas.openxmlformats.org/presentationml/2006/main">
  <p:tag name="FOOTNOTE" val="0"/>
</p:tagLst>
</file>

<file path=ppt/tags/tag42.xml><?xml version="1.0" encoding="utf-8"?>
<p:tagLst xmlns:a="http://schemas.openxmlformats.org/drawingml/2006/main" xmlns:r="http://schemas.openxmlformats.org/officeDocument/2006/relationships" xmlns:p="http://schemas.openxmlformats.org/presentationml/2006/main">
  <p:tag name="GENSWF_SLIDE_UID" val="{6EC8474D-E6DA-4169-BD5D-528451041198}:446"/>
</p:tagLst>
</file>

<file path=ppt/tags/tag43.xml><?xml version="1.0" encoding="utf-8"?>
<p:tagLst xmlns:a="http://schemas.openxmlformats.org/drawingml/2006/main" xmlns:r="http://schemas.openxmlformats.org/officeDocument/2006/relationships" xmlns:p="http://schemas.openxmlformats.org/presentationml/2006/main">
  <p:tag name="GENSWF_SLIDE_UID" val="{824BC6C6-5744-4EC7-9B5E-055559D322C3}:1532"/>
</p:tagLst>
</file>

<file path=ppt/tags/tag44.xml><?xml version="1.0" encoding="utf-8"?>
<p:tagLst xmlns:a="http://schemas.openxmlformats.org/drawingml/2006/main" xmlns:r="http://schemas.openxmlformats.org/officeDocument/2006/relationships" xmlns:p="http://schemas.openxmlformats.org/presentationml/2006/main">
  <p:tag name="FOOTNOTE" val="0"/>
</p:tagLst>
</file>

<file path=ppt/tags/tag45.xml><?xml version="1.0" encoding="utf-8"?>
<p:tagLst xmlns:a="http://schemas.openxmlformats.org/drawingml/2006/main" xmlns:r="http://schemas.openxmlformats.org/officeDocument/2006/relationships" xmlns:p="http://schemas.openxmlformats.org/presentationml/2006/main">
  <p:tag name="GENSWF_SLIDE_UID" val="{57CF3F33-9BBD-4EE7-A3BF-8C8917503178}:1536"/>
</p:tagLst>
</file>

<file path=ppt/tags/tag46.xml><?xml version="1.0" encoding="utf-8"?>
<p:tagLst xmlns:a="http://schemas.openxmlformats.org/drawingml/2006/main" xmlns:r="http://schemas.openxmlformats.org/officeDocument/2006/relationships" xmlns:p="http://schemas.openxmlformats.org/presentationml/2006/main">
  <p:tag name="FOOTNOTE" val="0"/>
</p:tagLst>
</file>

<file path=ppt/tags/tag47.xml><?xml version="1.0" encoding="utf-8"?>
<p:tagLst xmlns:a="http://schemas.openxmlformats.org/drawingml/2006/main" xmlns:r="http://schemas.openxmlformats.org/officeDocument/2006/relationships" xmlns:p="http://schemas.openxmlformats.org/presentationml/2006/main">
  <p:tag name="GENSWF_SLIDE_UID" val="{A7265B9F-B0CB-47E3-8A94-E80D783A1D7B}:1537"/>
</p:tagLst>
</file>

<file path=ppt/tags/tag48.xml><?xml version="1.0" encoding="utf-8"?>
<p:tagLst xmlns:a="http://schemas.openxmlformats.org/drawingml/2006/main" xmlns:r="http://schemas.openxmlformats.org/officeDocument/2006/relationships" xmlns:p="http://schemas.openxmlformats.org/presentationml/2006/main">
  <p:tag name="FOOTNOTE" val="0"/>
</p:tagLst>
</file>

<file path=ppt/tags/tag49.xml><?xml version="1.0" encoding="utf-8"?>
<p:tagLst xmlns:a="http://schemas.openxmlformats.org/drawingml/2006/main" xmlns:r="http://schemas.openxmlformats.org/officeDocument/2006/relationships" xmlns:p="http://schemas.openxmlformats.org/presentationml/2006/main">
  <p:tag name="GENSWF_SLIDE_UID" val="{5D2FE17F-0E43-470E-9E69-00B3073CB3E7}:1535"/>
</p:tagLst>
</file>

<file path=ppt/tags/tag5.xml><?xml version="1.0" encoding="utf-8"?>
<p:tagLst xmlns:a="http://schemas.openxmlformats.org/drawingml/2006/main" xmlns:r="http://schemas.openxmlformats.org/officeDocument/2006/relationships" xmlns:p="http://schemas.openxmlformats.org/presentationml/2006/main">
  <p:tag name="FOOTNOTE" val="0"/>
</p:tagLst>
</file>

<file path=ppt/tags/tag50.xml><?xml version="1.0" encoding="utf-8"?>
<p:tagLst xmlns:a="http://schemas.openxmlformats.org/drawingml/2006/main" xmlns:r="http://schemas.openxmlformats.org/officeDocument/2006/relationships" xmlns:p="http://schemas.openxmlformats.org/presentationml/2006/main">
  <p:tag name="FOOTNOTE" val="0"/>
</p:tagLst>
</file>

<file path=ppt/tags/tag51.xml><?xml version="1.0" encoding="utf-8"?>
<p:tagLst xmlns:a="http://schemas.openxmlformats.org/drawingml/2006/main" xmlns:r="http://schemas.openxmlformats.org/officeDocument/2006/relationships" xmlns:p="http://schemas.openxmlformats.org/presentationml/2006/main">
  <p:tag name="GENSWF_SLIDE_UID" val="{5C17F5DB-B349-4BD0-AF37-B4F83ED5AFDD}:1534"/>
</p:tagLst>
</file>

<file path=ppt/tags/tag52.xml><?xml version="1.0" encoding="utf-8"?>
<p:tagLst xmlns:a="http://schemas.openxmlformats.org/drawingml/2006/main" xmlns:r="http://schemas.openxmlformats.org/officeDocument/2006/relationships" xmlns:p="http://schemas.openxmlformats.org/presentationml/2006/main">
  <p:tag name="FOOTNOTE" val="0"/>
</p:tagLst>
</file>

<file path=ppt/tags/tag53.xml><?xml version="1.0" encoding="utf-8"?>
<p:tagLst xmlns:a="http://schemas.openxmlformats.org/drawingml/2006/main" xmlns:r="http://schemas.openxmlformats.org/officeDocument/2006/relationships" xmlns:p="http://schemas.openxmlformats.org/presentationml/2006/main">
  <p:tag name="GENSWF_SLIDE_UID" val="{1BA36F5E-131C-4B4F-B457-5DA78EA25C05}:1540"/>
</p:tagLst>
</file>

<file path=ppt/tags/tag54.xml><?xml version="1.0" encoding="utf-8"?>
<p:tagLst xmlns:a="http://schemas.openxmlformats.org/drawingml/2006/main" xmlns:r="http://schemas.openxmlformats.org/officeDocument/2006/relationships" xmlns:p="http://schemas.openxmlformats.org/presentationml/2006/main">
  <p:tag name="FOOTNOTE" val="0"/>
</p:tagLst>
</file>

<file path=ppt/tags/tag55.xml><?xml version="1.0" encoding="utf-8"?>
<p:tagLst xmlns:a="http://schemas.openxmlformats.org/drawingml/2006/main" xmlns:r="http://schemas.openxmlformats.org/officeDocument/2006/relationships" xmlns:p="http://schemas.openxmlformats.org/presentationml/2006/main">
  <p:tag name="GENSWF_SLIDE_UID" val="{875A3B26-E27A-498D-96E4-D92BC60CCF03}:1541"/>
</p:tagLst>
</file>

<file path=ppt/tags/tag56.xml><?xml version="1.0" encoding="utf-8"?>
<p:tagLst xmlns:a="http://schemas.openxmlformats.org/drawingml/2006/main" xmlns:r="http://schemas.openxmlformats.org/officeDocument/2006/relationships" xmlns:p="http://schemas.openxmlformats.org/presentationml/2006/main">
  <p:tag name="FOOTNOTE" val="0"/>
</p:tagLst>
</file>

<file path=ppt/tags/tag57.xml><?xml version="1.0" encoding="utf-8"?>
<p:tagLst xmlns:a="http://schemas.openxmlformats.org/drawingml/2006/main" xmlns:r="http://schemas.openxmlformats.org/officeDocument/2006/relationships" xmlns:p="http://schemas.openxmlformats.org/presentationml/2006/main">
  <p:tag name="GENSWF_SLIDE_UID" val="{25ABC81F-F8B4-476B-8B41-9CC871AE8EB2}:1542"/>
</p:tagLst>
</file>

<file path=ppt/tags/tag58.xml><?xml version="1.0" encoding="utf-8"?>
<p:tagLst xmlns:a="http://schemas.openxmlformats.org/drawingml/2006/main" xmlns:r="http://schemas.openxmlformats.org/officeDocument/2006/relationships" xmlns:p="http://schemas.openxmlformats.org/presentationml/2006/main">
  <p:tag name="FOOTNOTE" val="0"/>
</p:tagLst>
</file>

<file path=ppt/tags/tag59.xml><?xml version="1.0" encoding="utf-8"?>
<p:tagLst xmlns:a="http://schemas.openxmlformats.org/drawingml/2006/main" xmlns:r="http://schemas.openxmlformats.org/officeDocument/2006/relationships" xmlns:p="http://schemas.openxmlformats.org/presentationml/2006/main">
  <p:tag name="GENSWF_SLIDE_UID" val="{F710535A-11EF-45A0-9A5C-3167888C07EF}:1590"/>
</p:tagLst>
</file>

<file path=ppt/tags/tag6.xml><?xml version="1.0" encoding="utf-8"?>
<p:tagLst xmlns:a="http://schemas.openxmlformats.org/drawingml/2006/main" xmlns:r="http://schemas.openxmlformats.org/officeDocument/2006/relationships" xmlns:p="http://schemas.openxmlformats.org/presentationml/2006/main">
  <p:tag name="GENSWF_SLIDE_UID" val="{72B3DBA8-2BEA-4D74-B17E-F9B3FF54A54F}:1519"/>
</p:tagLst>
</file>

<file path=ppt/tags/tag60.xml><?xml version="1.0" encoding="utf-8"?>
<p:tagLst xmlns:a="http://schemas.openxmlformats.org/drawingml/2006/main" xmlns:r="http://schemas.openxmlformats.org/officeDocument/2006/relationships" xmlns:p="http://schemas.openxmlformats.org/presentationml/2006/main">
  <p:tag name="FOOTNOTE" val="0"/>
</p:tagLst>
</file>

<file path=ppt/tags/tag61.xml><?xml version="1.0" encoding="utf-8"?>
<p:tagLst xmlns:a="http://schemas.openxmlformats.org/drawingml/2006/main" xmlns:r="http://schemas.openxmlformats.org/officeDocument/2006/relationships" xmlns:p="http://schemas.openxmlformats.org/presentationml/2006/main">
  <p:tag name="GENSWF_SLIDE_UID" val="{E2DB7C03-EF96-4EFE-AF25-4270905D2CC4}:1591"/>
</p:tagLst>
</file>

<file path=ppt/tags/tag62.xml><?xml version="1.0" encoding="utf-8"?>
<p:tagLst xmlns:a="http://schemas.openxmlformats.org/drawingml/2006/main" xmlns:r="http://schemas.openxmlformats.org/officeDocument/2006/relationships" xmlns:p="http://schemas.openxmlformats.org/presentationml/2006/main">
  <p:tag name="FOOTNOTE" val="0"/>
</p:tagLst>
</file>

<file path=ppt/tags/tag63.xml><?xml version="1.0" encoding="utf-8"?>
<p:tagLst xmlns:a="http://schemas.openxmlformats.org/drawingml/2006/main" xmlns:r="http://schemas.openxmlformats.org/officeDocument/2006/relationships" xmlns:p="http://schemas.openxmlformats.org/presentationml/2006/main">
  <p:tag name="GENSWF_SLIDE_UID" val="{CADF098A-2624-4B10-A1BF-2BEE1780BEC5}:1538"/>
</p:tagLst>
</file>

<file path=ppt/tags/tag64.xml><?xml version="1.0" encoding="utf-8"?>
<p:tagLst xmlns:a="http://schemas.openxmlformats.org/drawingml/2006/main" xmlns:r="http://schemas.openxmlformats.org/officeDocument/2006/relationships" xmlns:p="http://schemas.openxmlformats.org/presentationml/2006/main">
  <p:tag name="FOOTNOTE" val="0"/>
</p:tagLst>
</file>

<file path=ppt/tags/tag65.xml><?xml version="1.0" encoding="utf-8"?>
<p:tagLst xmlns:a="http://schemas.openxmlformats.org/drawingml/2006/main" xmlns:r="http://schemas.openxmlformats.org/officeDocument/2006/relationships" xmlns:p="http://schemas.openxmlformats.org/presentationml/2006/main">
  <p:tag name="GENSWF_SLIDE_UID" val="{ABC3FFE8-C28F-4E57-9B32-F886B28BA1B5}:1543"/>
</p:tagLst>
</file>

<file path=ppt/tags/tag66.xml><?xml version="1.0" encoding="utf-8"?>
<p:tagLst xmlns:a="http://schemas.openxmlformats.org/drawingml/2006/main" xmlns:r="http://schemas.openxmlformats.org/officeDocument/2006/relationships" xmlns:p="http://schemas.openxmlformats.org/presentationml/2006/main">
  <p:tag name="FOOTNOTE" val="0"/>
</p:tagLst>
</file>

<file path=ppt/tags/tag67.xml><?xml version="1.0" encoding="utf-8"?>
<p:tagLst xmlns:a="http://schemas.openxmlformats.org/drawingml/2006/main" xmlns:r="http://schemas.openxmlformats.org/officeDocument/2006/relationships" xmlns:p="http://schemas.openxmlformats.org/presentationml/2006/main">
  <p:tag name="GENSWF_SLIDE_UID" val="{7172B39D-10C7-481F-B3F5-96B9001E3AF6}:1546"/>
</p:tagLst>
</file>

<file path=ppt/tags/tag68.xml><?xml version="1.0" encoding="utf-8"?>
<p:tagLst xmlns:a="http://schemas.openxmlformats.org/drawingml/2006/main" xmlns:r="http://schemas.openxmlformats.org/officeDocument/2006/relationships" xmlns:p="http://schemas.openxmlformats.org/presentationml/2006/main">
  <p:tag name="FOOTNOTE" val="0"/>
</p:tagLst>
</file>

<file path=ppt/tags/tag69.xml><?xml version="1.0" encoding="utf-8"?>
<p:tagLst xmlns:a="http://schemas.openxmlformats.org/drawingml/2006/main" xmlns:r="http://schemas.openxmlformats.org/officeDocument/2006/relationships" xmlns:p="http://schemas.openxmlformats.org/presentationml/2006/main">
  <p:tag name="GENSWF_SLIDE_UID" val="{97F6F9EF-954A-44C1-A04F-DBAA53D7095C}:1551"/>
</p:tagLst>
</file>

<file path=ppt/tags/tag7.xml><?xml version="1.0" encoding="utf-8"?>
<p:tagLst xmlns:a="http://schemas.openxmlformats.org/drawingml/2006/main" xmlns:r="http://schemas.openxmlformats.org/officeDocument/2006/relationships" xmlns:p="http://schemas.openxmlformats.org/presentationml/2006/main">
  <p:tag name="GENSWF_SLIDE_UID" val="{0511170A-0808-489A-9C2B-A2F1CDEF0A2E}:1518"/>
</p:tagLst>
</file>

<file path=ppt/tags/tag70.xml><?xml version="1.0" encoding="utf-8"?>
<p:tagLst xmlns:a="http://schemas.openxmlformats.org/drawingml/2006/main" xmlns:r="http://schemas.openxmlformats.org/officeDocument/2006/relationships" xmlns:p="http://schemas.openxmlformats.org/presentationml/2006/main">
  <p:tag name="FOOTNOTE" val="0"/>
</p:tagLst>
</file>

<file path=ppt/tags/tag71.xml><?xml version="1.0" encoding="utf-8"?>
<p:tagLst xmlns:a="http://schemas.openxmlformats.org/drawingml/2006/main" xmlns:r="http://schemas.openxmlformats.org/officeDocument/2006/relationships" xmlns:p="http://schemas.openxmlformats.org/presentationml/2006/main">
  <p:tag name="GENSWF_SLIDE_UID" val="{3F6AB705-4681-49E8-8B82-9AA19E863A5B}:1592"/>
</p:tagLst>
</file>

<file path=ppt/tags/tag72.xml><?xml version="1.0" encoding="utf-8"?>
<p:tagLst xmlns:a="http://schemas.openxmlformats.org/drawingml/2006/main" xmlns:r="http://schemas.openxmlformats.org/officeDocument/2006/relationships" xmlns:p="http://schemas.openxmlformats.org/presentationml/2006/main">
  <p:tag name="FOOTNOTE" val="0"/>
</p:tagLst>
</file>

<file path=ppt/tags/tag73.xml><?xml version="1.0" encoding="utf-8"?>
<p:tagLst xmlns:a="http://schemas.openxmlformats.org/drawingml/2006/main" xmlns:r="http://schemas.openxmlformats.org/officeDocument/2006/relationships" xmlns:p="http://schemas.openxmlformats.org/presentationml/2006/main">
  <p:tag name="GENSWF_SLIDE_UID" val="{B888C0EE-4D5A-4D18-A24A-E12622B9C9B0}:1550"/>
</p:tagLst>
</file>

<file path=ppt/tags/tag74.xml><?xml version="1.0" encoding="utf-8"?>
<p:tagLst xmlns:a="http://schemas.openxmlformats.org/drawingml/2006/main" xmlns:r="http://schemas.openxmlformats.org/officeDocument/2006/relationships" xmlns:p="http://schemas.openxmlformats.org/presentationml/2006/main">
  <p:tag name="FOOTNOTE" val="0"/>
</p:tagLst>
</file>

<file path=ppt/tags/tag75.xml><?xml version="1.0" encoding="utf-8"?>
<p:tagLst xmlns:a="http://schemas.openxmlformats.org/drawingml/2006/main" xmlns:r="http://schemas.openxmlformats.org/officeDocument/2006/relationships" xmlns:p="http://schemas.openxmlformats.org/presentationml/2006/main">
  <p:tag name="GENSWF_SLIDE_UID" val="{39A8D9EB-0EA7-46AE-AB09-BD75641465D0}:1593"/>
</p:tagLst>
</file>

<file path=ppt/tags/tag76.xml><?xml version="1.0" encoding="utf-8"?>
<p:tagLst xmlns:a="http://schemas.openxmlformats.org/drawingml/2006/main" xmlns:r="http://schemas.openxmlformats.org/officeDocument/2006/relationships" xmlns:p="http://schemas.openxmlformats.org/presentationml/2006/main">
  <p:tag name="FOOTNOTE" val="0"/>
</p:tagLst>
</file>

<file path=ppt/tags/tag77.xml><?xml version="1.0" encoding="utf-8"?>
<p:tagLst xmlns:a="http://schemas.openxmlformats.org/drawingml/2006/main" xmlns:r="http://schemas.openxmlformats.org/officeDocument/2006/relationships" xmlns:p="http://schemas.openxmlformats.org/presentationml/2006/main">
  <p:tag name="GENSWF_SLIDE_UID" val="{7ACF5628-AABA-46E3-8F22-9980038CF766}:1598"/>
</p:tagLst>
</file>

<file path=ppt/tags/tag78.xml><?xml version="1.0" encoding="utf-8"?>
<p:tagLst xmlns:a="http://schemas.openxmlformats.org/drawingml/2006/main" xmlns:r="http://schemas.openxmlformats.org/officeDocument/2006/relationships" xmlns:p="http://schemas.openxmlformats.org/presentationml/2006/main">
  <p:tag name="FOOTNOTE" val="0"/>
</p:tagLst>
</file>

<file path=ppt/tags/tag79.xml><?xml version="1.0" encoding="utf-8"?>
<p:tagLst xmlns:a="http://schemas.openxmlformats.org/drawingml/2006/main" xmlns:r="http://schemas.openxmlformats.org/officeDocument/2006/relationships" xmlns:p="http://schemas.openxmlformats.org/presentationml/2006/main">
  <p:tag name="GENSWF_SLIDE_UID" val="{4BF2076F-9DBF-45E4-B4C6-91D243255F9D}:1599"/>
</p:tagLst>
</file>

<file path=ppt/tags/tag8.xml><?xml version="1.0" encoding="utf-8"?>
<p:tagLst xmlns:a="http://schemas.openxmlformats.org/drawingml/2006/main" xmlns:r="http://schemas.openxmlformats.org/officeDocument/2006/relationships" xmlns:p="http://schemas.openxmlformats.org/presentationml/2006/main">
  <p:tag name="FOOTNOTE" val="0"/>
</p:tagLst>
</file>

<file path=ppt/tags/tag80.xml><?xml version="1.0" encoding="utf-8"?>
<p:tagLst xmlns:a="http://schemas.openxmlformats.org/drawingml/2006/main" xmlns:r="http://schemas.openxmlformats.org/officeDocument/2006/relationships" xmlns:p="http://schemas.openxmlformats.org/presentationml/2006/main">
  <p:tag name="FOOTNOTE" val="0"/>
</p:tagLst>
</file>

<file path=ppt/tags/tag81.xml><?xml version="1.0" encoding="utf-8"?>
<p:tagLst xmlns:a="http://schemas.openxmlformats.org/drawingml/2006/main" xmlns:r="http://schemas.openxmlformats.org/officeDocument/2006/relationships" xmlns:p="http://schemas.openxmlformats.org/presentationml/2006/main">
  <p:tag name="GENSWF_SLIDE_UID" val="{C7F89AA5-B83C-4FA2-AC1B-ABE712F5AFBA}:1600"/>
</p:tagLst>
</file>

<file path=ppt/tags/tag82.xml><?xml version="1.0" encoding="utf-8"?>
<p:tagLst xmlns:a="http://schemas.openxmlformats.org/drawingml/2006/main" xmlns:r="http://schemas.openxmlformats.org/officeDocument/2006/relationships" xmlns:p="http://schemas.openxmlformats.org/presentationml/2006/main">
  <p:tag name="FOOTNOTE" val="0"/>
</p:tagLst>
</file>

<file path=ppt/tags/tag83.xml><?xml version="1.0" encoding="utf-8"?>
<p:tagLst xmlns:a="http://schemas.openxmlformats.org/drawingml/2006/main" xmlns:r="http://schemas.openxmlformats.org/officeDocument/2006/relationships" xmlns:p="http://schemas.openxmlformats.org/presentationml/2006/main">
  <p:tag name="GENSWF_SLIDE_UID" val="{BD64B569-05F9-41F9-80E4-65C38C202B3C}:1601"/>
</p:tagLst>
</file>

<file path=ppt/tags/tag84.xml><?xml version="1.0" encoding="utf-8"?>
<p:tagLst xmlns:a="http://schemas.openxmlformats.org/drawingml/2006/main" xmlns:r="http://schemas.openxmlformats.org/officeDocument/2006/relationships" xmlns:p="http://schemas.openxmlformats.org/presentationml/2006/main">
  <p:tag name="FOOTNOTE" val="0"/>
</p:tagLst>
</file>

<file path=ppt/tags/tag85.xml><?xml version="1.0" encoding="utf-8"?>
<p:tagLst xmlns:a="http://schemas.openxmlformats.org/drawingml/2006/main" xmlns:r="http://schemas.openxmlformats.org/officeDocument/2006/relationships" xmlns:p="http://schemas.openxmlformats.org/presentationml/2006/main">
  <p:tag name="GENSWF_SLIDE_UID" val="{D7A3504A-DF9D-4D91-BFEF-2643F6CE4BA1}:1545"/>
</p:tagLst>
</file>

<file path=ppt/tags/tag86.xml><?xml version="1.0" encoding="utf-8"?>
<p:tagLst xmlns:a="http://schemas.openxmlformats.org/drawingml/2006/main" xmlns:r="http://schemas.openxmlformats.org/officeDocument/2006/relationships" xmlns:p="http://schemas.openxmlformats.org/presentationml/2006/main">
  <p:tag name="FOOTNOTE" val="0"/>
</p:tagLst>
</file>

<file path=ppt/tags/tag87.xml><?xml version="1.0" encoding="utf-8"?>
<p:tagLst xmlns:a="http://schemas.openxmlformats.org/drawingml/2006/main" xmlns:r="http://schemas.openxmlformats.org/officeDocument/2006/relationships" xmlns:p="http://schemas.openxmlformats.org/presentationml/2006/main">
  <p:tag name="GENSWF_SLIDE_UID" val="{D2456FCB-0179-4CEB-A457-848787A1FBC5}:1552"/>
</p:tagLst>
</file>

<file path=ppt/tags/tag88.xml><?xml version="1.0" encoding="utf-8"?>
<p:tagLst xmlns:a="http://schemas.openxmlformats.org/drawingml/2006/main" xmlns:r="http://schemas.openxmlformats.org/officeDocument/2006/relationships" xmlns:p="http://schemas.openxmlformats.org/presentationml/2006/main">
  <p:tag name="FOOTNOTE" val="0"/>
</p:tagLst>
</file>

<file path=ppt/tags/tag89.xml><?xml version="1.0" encoding="utf-8"?>
<p:tagLst xmlns:a="http://schemas.openxmlformats.org/drawingml/2006/main" xmlns:r="http://schemas.openxmlformats.org/officeDocument/2006/relationships" xmlns:p="http://schemas.openxmlformats.org/presentationml/2006/main">
  <p:tag name="GENSWF_SLIDE_UID" val="{7720DA00-F545-4FCB-B2FC-A6A310640EAA}:1553"/>
</p:tagLst>
</file>

<file path=ppt/tags/tag9.xml><?xml version="1.0" encoding="utf-8"?>
<p:tagLst xmlns:a="http://schemas.openxmlformats.org/drawingml/2006/main" xmlns:r="http://schemas.openxmlformats.org/officeDocument/2006/relationships" xmlns:p="http://schemas.openxmlformats.org/presentationml/2006/main">
  <p:tag name="GENSWF_SLIDE_UID" val="{06213BB8-5E14-456F-BCEF-C706D39474C7}:1581"/>
</p:tagLst>
</file>

<file path=ppt/tags/tag90.xml><?xml version="1.0" encoding="utf-8"?>
<p:tagLst xmlns:a="http://schemas.openxmlformats.org/drawingml/2006/main" xmlns:r="http://schemas.openxmlformats.org/officeDocument/2006/relationships" xmlns:p="http://schemas.openxmlformats.org/presentationml/2006/main">
  <p:tag name="FOOTNOTE" val="0"/>
</p:tagLst>
</file>

<file path=ppt/tags/tag91.xml><?xml version="1.0" encoding="utf-8"?>
<p:tagLst xmlns:a="http://schemas.openxmlformats.org/drawingml/2006/main" xmlns:r="http://schemas.openxmlformats.org/officeDocument/2006/relationships" xmlns:p="http://schemas.openxmlformats.org/presentationml/2006/main">
  <p:tag name="GENSWF_SLIDE_UID" val="{FD6D27BA-5121-4E10-A352-DD386664F6C7}:1554"/>
</p:tagLst>
</file>

<file path=ppt/tags/tag92.xml><?xml version="1.0" encoding="utf-8"?>
<p:tagLst xmlns:a="http://schemas.openxmlformats.org/drawingml/2006/main" xmlns:r="http://schemas.openxmlformats.org/officeDocument/2006/relationships" xmlns:p="http://schemas.openxmlformats.org/presentationml/2006/main">
  <p:tag name="FOOTNOTE" val="0"/>
</p:tagLst>
</file>

<file path=ppt/tags/tag93.xml><?xml version="1.0" encoding="utf-8"?>
<p:tagLst xmlns:a="http://schemas.openxmlformats.org/drawingml/2006/main" xmlns:r="http://schemas.openxmlformats.org/officeDocument/2006/relationships" xmlns:p="http://schemas.openxmlformats.org/presentationml/2006/main">
  <p:tag name="GENSWF_SLIDE_UID" val="{6D4667D2-C594-45D5-AD1A-A0C6BFABD27C}:1602"/>
</p:tagLst>
</file>

<file path=ppt/tags/tag94.xml><?xml version="1.0" encoding="utf-8"?>
<p:tagLst xmlns:a="http://schemas.openxmlformats.org/drawingml/2006/main" xmlns:r="http://schemas.openxmlformats.org/officeDocument/2006/relationships" xmlns:p="http://schemas.openxmlformats.org/presentationml/2006/main">
  <p:tag name="FOOTNOTE" val="0"/>
</p:tagLst>
</file>

<file path=ppt/tags/tag95.xml><?xml version="1.0" encoding="utf-8"?>
<p:tagLst xmlns:a="http://schemas.openxmlformats.org/drawingml/2006/main" xmlns:r="http://schemas.openxmlformats.org/officeDocument/2006/relationships" xmlns:p="http://schemas.openxmlformats.org/presentationml/2006/main">
  <p:tag name="GENSWF_SLIDE_UID" val="{B38D76C4-C3EA-4947-AEF5-606E4271542F}:1603"/>
</p:tagLst>
</file>

<file path=ppt/tags/tag96.xml><?xml version="1.0" encoding="utf-8"?>
<p:tagLst xmlns:a="http://schemas.openxmlformats.org/drawingml/2006/main" xmlns:r="http://schemas.openxmlformats.org/officeDocument/2006/relationships" xmlns:p="http://schemas.openxmlformats.org/presentationml/2006/main">
  <p:tag name="FOOTNOTE" val="0"/>
</p:tagLst>
</file>

<file path=ppt/tags/tag97.xml><?xml version="1.0" encoding="utf-8"?>
<p:tagLst xmlns:a="http://schemas.openxmlformats.org/drawingml/2006/main" xmlns:r="http://schemas.openxmlformats.org/officeDocument/2006/relationships" xmlns:p="http://schemas.openxmlformats.org/presentationml/2006/main">
  <p:tag name="GENSWF_SLIDE_UID" val="{BC1EBAB2-6154-4387-AD63-1E5146921727}:1604"/>
</p:tagLst>
</file>

<file path=ppt/tags/tag98.xml><?xml version="1.0" encoding="utf-8"?>
<p:tagLst xmlns:a="http://schemas.openxmlformats.org/drawingml/2006/main" xmlns:r="http://schemas.openxmlformats.org/officeDocument/2006/relationships" xmlns:p="http://schemas.openxmlformats.org/presentationml/2006/main">
  <p:tag name="FOOTNOTE" val="0"/>
</p:tagLst>
</file>

<file path=ppt/tags/tag99.xml><?xml version="1.0" encoding="utf-8"?>
<p:tagLst xmlns:a="http://schemas.openxmlformats.org/drawingml/2006/main" xmlns:r="http://schemas.openxmlformats.org/officeDocument/2006/relationships" xmlns:p="http://schemas.openxmlformats.org/presentationml/2006/main">
  <p:tag name="GENSWF_SLIDE_UID" val="{94D7CC53-3F8D-4CCA-9B92-2DBBB0692049}:1714"/>
</p:tagLst>
</file>

<file path=ppt/theme/theme1.xml><?xml version="1.0" encoding="utf-8"?>
<a:theme xmlns:a="http://schemas.openxmlformats.org/drawingml/2006/main" name="Office Theme">
  <a:themeElements>
    <a:clrScheme name="BullsEye">
      <a:dk1>
        <a:sysClr val="windowText" lastClr="000000"/>
      </a:dk1>
      <a:lt1>
        <a:sysClr val="window" lastClr="FFFFFF"/>
      </a:lt1>
      <a:dk2>
        <a:srgbClr val="44546A"/>
      </a:dk2>
      <a:lt2>
        <a:srgbClr val="E7E6E6"/>
      </a:lt2>
      <a:accent1>
        <a:srgbClr val="518EB2"/>
      </a:accent1>
      <a:accent2>
        <a:srgbClr val="7D1B2A"/>
      </a:accent2>
      <a:accent3>
        <a:srgbClr val="40C4DD"/>
      </a:accent3>
      <a:accent4>
        <a:srgbClr val="504D57"/>
      </a:accent4>
      <a:accent5>
        <a:srgbClr val="8D8C94"/>
      </a:accent5>
      <a:accent6>
        <a:srgbClr val="00A2AF"/>
      </a:accent6>
      <a:hlink>
        <a:srgbClr val="518EB2"/>
      </a:hlink>
      <a:folHlink>
        <a:srgbClr val="7D1B2A"/>
      </a:folHlink>
    </a:clrScheme>
    <a:fontScheme name="LINGO">
      <a:majorFont>
        <a:latin typeface="Open Sans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DATED TEMPLATE Who is Lingo-BullsEye 2023_Birch Evolution (002)  -  Read-Only" id="{06ABEADA-E991-434D-B32E-5554A997800F}" vid="{1C50084A-DB6A-432C-BFE1-8E406D0CE9E8}"/>
    </a:ext>
  </a:extLst>
</a:theme>
</file>

<file path=ppt/theme/theme2.xml><?xml version="1.0" encoding="utf-8"?>
<a:theme xmlns:a="http://schemas.openxmlformats.org/drawingml/2006/main" name="2_BullsEye-Slide-Master2 (2)">
  <a:themeElements>
    <a:clrScheme name="BULLSEYE">
      <a:dk1>
        <a:sysClr val="windowText" lastClr="000000"/>
      </a:dk1>
      <a:lt1>
        <a:sysClr val="window" lastClr="FFFFFF"/>
      </a:lt1>
      <a:dk2>
        <a:srgbClr val="44546A"/>
      </a:dk2>
      <a:lt2>
        <a:srgbClr val="E7E6E6"/>
      </a:lt2>
      <a:accent1>
        <a:srgbClr val="518EB2"/>
      </a:accent1>
      <a:accent2>
        <a:srgbClr val="7D1B2A"/>
      </a:accent2>
      <a:accent3>
        <a:srgbClr val="518EB2"/>
      </a:accent3>
      <a:accent4>
        <a:srgbClr val="504D57"/>
      </a:accent4>
      <a:accent5>
        <a:srgbClr val="8D8C94"/>
      </a:accent5>
      <a:accent6>
        <a:srgbClr val="70AD47"/>
      </a:accent6>
      <a:hlink>
        <a:srgbClr val="518EB2"/>
      </a:hlink>
      <a:folHlink>
        <a:srgbClr val="7D1B2A"/>
      </a:folHlink>
    </a:clrScheme>
    <a:fontScheme name="BullsEye">
      <a:majorFont>
        <a:latin typeface="Open Sans Semibold"/>
        <a:ea typeface=""/>
        <a:cs typeface=""/>
      </a:majorFont>
      <a:minorFont>
        <a:latin typeface="Open Sans"/>
        <a:ea typeface=""/>
        <a:cs typeface=""/>
      </a:minorFont>
    </a:fontScheme>
    <a:fmtScheme name="Banded Edge">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17779" dir="5400000" rotWithShape="0">
              <a:srgbClr val="000000">
                <a:alpha val="4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llsEye-Slide-Master" id="{CC23FD93-516F-5C40-8DB1-C6C0D67D90A6}" vid="{9206B603-567A-AF4B-9EF4-7999415D1A8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D95D0467CCEC94A9757C98A6BA3E0CE" ma:contentTypeVersion="16" ma:contentTypeDescription="Create a new document." ma:contentTypeScope="" ma:versionID="8edc4b40121b1c99a1ae23371c55642f">
  <xsd:schema xmlns:xsd="http://www.w3.org/2001/XMLSchema" xmlns:xs="http://www.w3.org/2001/XMLSchema" xmlns:p="http://schemas.microsoft.com/office/2006/metadata/properties" xmlns:ns2="c7d272c4-dd70-4408-a409-80490e537596" xmlns:ns3="809bf680-fbc6-4868-b7ec-ddc629b801c7" targetNamespace="http://schemas.microsoft.com/office/2006/metadata/properties" ma:root="true" ma:fieldsID="a795b81d5d60f80a9cf4f3fb832e8a22" ns2:_="" ns3:_="">
    <xsd:import namespace="c7d272c4-dd70-4408-a409-80490e537596"/>
    <xsd:import namespace="809bf680-fbc6-4868-b7ec-ddc629b801c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lcf76f155ced4ddcb4097134ff3c332f" minOccurs="0"/>
                <xsd:element ref="ns2: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7d272c4-dd70-4408-a409-80490e53759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691dbd58-a8b3-4190-b108-61442096bd78}" ma:internalName="TaxCatchAll" ma:showField="CatchAllData" ma:web="c7d272c4-dd70-4408-a409-80490e537596">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09bf680-fbc6-4868-b7ec-ddc629b801c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378a5a7-c8f4-4c4a-8017-5272dd2ca069"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09bf680-fbc6-4868-b7ec-ddc629b801c7">
      <Terms xmlns="http://schemas.microsoft.com/office/infopath/2007/PartnerControls"/>
    </lcf76f155ced4ddcb4097134ff3c332f>
    <TaxCatchAll xmlns="c7d272c4-dd70-4408-a409-80490e537596" xsi:nil="true"/>
  </documentManagement>
</p:properties>
</file>

<file path=customXml/itemProps1.xml><?xml version="1.0" encoding="utf-8"?>
<ds:datastoreItem xmlns:ds="http://schemas.openxmlformats.org/officeDocument/2006/customXml" ds:itemID="{36ABE1BF-8ADF-4E27-AE2E-8B19F69EF5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7d272c4-dd70-4408-a409-80490e537596"/>
    <ds:schemaRef ds:uri="809bf680-fbc6-4868-b7ec-ddc629b801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24510C2-96D4-4EA2-8D4A-B40E240CD09C}">
  <ds:schemaRefs>
    <ds:schemaRef ds:uri="http://schemas.microsoft.com/sharepoint/v3/contenttype/forms"/>
  </ds:schemaRefs>
</ds:datastoreItem>
</file>

<file path=customXml/itemProps3.xml><?xml version="1.0" encoding="utf-8"?>
<ds:datastoreItem xmlns:ds="http://schemas.openxmlformats.org/officeDocument/2006/customXml" ds:itemID="{3C00594C-F232-434B-8983-94D7D2A69ECE}">
  <ds:schemaRefs>
    <ds:schemaRef ds:uri="http://schemas.microsoft.com/office/2006/documentManagement/types"/>
    <ds:schemaRef ds:uri="http://purl.org/dc/terms/"/>
    <ds:schemaRef ds:uri="http://schemas.openxmlformats.org/package/2006/metadata/core-properties"/>
    <ds:schemaRef ds:uri="http://purl.org/dc/dcmitype/"/>
    <ds:schemaRef ds:uri="809bf680-fbc6-4868-b7ec-ddc629b801c7"/>
    <ds:schemaRef ds:uri="http://purl.org/dc/elements/1.1/"/>
    <ds:schemaRef ds:uri="http://schemas.microsoft.com/office/2006/metadata/properties"/>
    <ds:schemaRef ds:uri="http://schemas.microsoft.com/office/infopath/2007/PartnerControls"/>
    <ds:schemaRef ds:uri="c7d272c4-dd70-4408-a409-80490e537596"/>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37792</TotalTime>
  <Words>10131</Words>
  <Application>Microsoft Office PowerPoint</Application>
  <PresentationFormat>Widescreen</PresentationFormat>
  <Paragraphs>2148</Paragraphs>
  <Slides>139</Slides>
  <Notes>134</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139</vt:i4>
      </vt:variant>
    </vt:vector>
  </HeadingPairs>
  <TitlesOfParts>
    <vt:vector size="151" baseType="lpstr">
      <vt:lpstr>Arial</vt:lpstr>
      <vt:lpstr>Calibri</vt:lpstr>
      <vt:lpstr>Lato</vt:lpstr>
      <vt:lpstr>Lato Light</vt:lpstr>
      <vt:lpstr>Open Sans</vt:lpstr>
      <vt:lpstr>Open Sans Extrabold</vt:lpstr>
      <vt:lpstr>Open Sans Light</vt:lpstr>
      <vt:lpstr>Open Sans Semibold</vt:lpstr>
      <vt:lpstr>Symbol</vt:lpstr>
      <vt:lpstr>Wingdings</vt:lpstr>
      <vt:lpstr>Office Theme</vt:lpstr>
      <vt:lpstr>2_BullsEye-Slide-Master2 (2)</vt:lpstr>
      <vt:lpstr>Partner Product Guide</vt:lpstr>
      <vt:lpstr>Products At-a-Glance</vt:lpstr>
      <vt:lpstr>POTS Lines &amp; Aggregation</vt:lpstr>
      <vt:lpstr>PowerPoint Presentation</vt:lpstr>
      <vt:lpstr>Bandwidth Aggregation</vt:lpstr>
      <vt:lpstr>BullsEye – Cellular Options</vt:lpstr>
      <vt:lpstr>What is SD-WAN?</vt:lpstr>
      <vt:lpstr>Right-size Your Edge</vt:lpstr>
      <vt:lpstr>VCE-510 &amp; VCE-510-LTE</vt:lpstr>
      <vt:lpstr>VCE-610</vt:lpstr>
      <vt:lpstr>VCE-620</vt:lpstr>
      <vt:lpstr>VCE-640</vt:lpstr>
      <vt:lpstr>VCE-680</vt:lpstr>
      <vt:lpstr>VCE-3400</vt:lpstr>
      <vt:lpstr>VCE-3800</vt:lpstr>
      <vt:lpstr>PowerPoint Presentation</vt:lpstr>
      <vt:lpstr>PowerPoint Presentation</vt:lpstr>
      <vt:lpstr>What is a Managed Firewall?</vt:lpstr>
      <vt:lpstr>Firewall &amp; Security Options</vt:lpstr>
      <vt:lpstr>BullsEye Penetration Testing </vt:lpstr>
      <vt:lpstr>What is a Next Generation Firewall?</vt:lpstr>
      <vt:lpstr>PowerPoint Presentation</vt:lpstr>
      <vt:lpstr>Cloud Security Plan Pricing</vt:lpstr>
      <vt:lpstr>Plan Pricing</vt:lpstr>
      <vt:lpstr>Remote Access</vt:lpstr>
      <vt:lpstr>Remote Access</vt:lpstr>
      <vt:lpstr>PowerPoint Presentation</vt:lpstr>
      <vt:lpstr>PowerPoint Presentation</vt:lpstr>
      <vt:lpstr>PowerPoint Presentation</vt:lpstr>
      <vt:lpstr>Endpoint Protection </vt:lpstr>
      <vt:lpstr>Phish Threat Education</vt:lpstr>
      <vt:lpstr>MANAGED - BullsEye Router &amp; Switch</vt:lpstr>
      <vt:lpstr>What is a Virtual Tech?</vt:lpstr>
      <vt:lpstr>What is a Managed Router?</vt:lpstr>
      <vt:lpstr>ERLite-3</vt:lpstr>
      <vt:lpstr>ER-4</vt:lpstr>
      <vt:lpstr>MAX-BR1-MINI-LTE-US-T-M</vt:lpstr>
      <vt:lpstr>PowerPoint Presentation</vt:lpstr>
      <vt:lpstr>PowerPoint Presentation</vt:lpstr>
      <vt:lpstr>NetVanta 1560-08-65W</vt:lpstr>
      <vt:lpstr>UniFi Mobile Router</vt:lpstr>
      <vt:lpstr>Dream Machine Pro</vt:lpstr>
      <vt:lpstr>Dream Machine Pro SE</vt:lpstr>
      <vt:lpstr>Dream Wall</vt:lpstr>
      <vt:lpstr>What is a Managed Switch?</vt:lpstr>
      <vt:lpstr>GS728TP-200NAS SWITCH</vt:lpstr>
      <vt:lpstr>GS728TP-200NAS SWITCH</vt:lpstr>
      <vt:lpstr>PoE+ ES-8-150W SWITCH</vt:lpstr>
      <vt:lpstr>PowerPoint Presentation</vt:lpstr>
      <vt:lpstr>PoE+ ES-24-250W SWITCH</vt:lpstr>
      <vt:lpstr>PowerPoint Presentation</vt:lpstr>
      <vt:lpstr>What is a Managed W-Fi?</vt:lpstr>
      <vt:lpstr>PowerPoint Presentation</vt:lpstr>
      <vt:lpstr>Secure Employee Facing Wi-Fi</vt:lpstr>
      <vt:lpstr>Customer’s Customer Facing Wi-Fi</vt:lpstr>
      <vt:lpstr>Infrastructure Wi-Fi - Access Point U6 Enterprise</vt:lpstr>
      <vt:lpstr>Infrastructure Wi-Fi - Access Point U6 Extender</vt:lpstr>
      <vt:lpstr>Infrastructure Wi-Fi - Access Point U6 Pro</vt:lpstr>
      <vt:lpstr>Infrastructure Wi-Fi - Access Point U6 Lite</vt:lpstr>
      <vt:lpstr>Infrastructure Wi-Fi - Access Point U6+</vt:lpstr>
      <vt:lpstr>Infrastructure Wi-Fi - Access Point U6+ Long-Range</vt:lpstr>
      <vt:lpstr>Infrastructure Wi-Fi - Access Point U6 Enterprise In-Wall</vt:lpstr>
      <vt:lpstr>Infrastructure Wi-Fi - BaseStation XG</vt:lpstr>
      <vt:lpstr>Infrastructure Wi-Fi - Building-to-Building Bridge</vt:lpstr>
      <vt:lpstr>Wireless Power Options</vt:lpstr>
      <vt:lpstr>PowerPoint Presentation</vt:lpstr>
      <vt:lpstr>VVX 311 VoIP Phone</vt:lpstr>
      <vt:lpstr>PowerPoint Presentation</vt:lpstr>
      <vt:lpstr>PowerPoint Presentation</vt:lpstr>
      <vt:lpstr>PowerPoint Presentation</vt:lpstr>
      <vt:lpstr>W60B, W56H,  T41S+DD10K</vt:lpstr>
      <vt:lpstr>SNOM DECT Key System</vt:lpstr>
      <vt:lpstr>PowerPoint Presentation</vt:lpstr>
      <vt:lpstr>PowerPoint Presentation</vt:lpstr>
      <vt:lpstr>PowerPoint Presentation</vt:lpstr>
      <vt:lpstr>PowerPoint Presentation</vt:lpstr>
      <vt:lpstr>PowerPoint Presentation</vt:lpstr>
      <vt:lpstr>Key Features</vt:lpstr>
      <vt:lpstr>PowerPoint Presentation</vt:lpstr>
      <vt:lpstr>CCX 400 MS Teams Phone</vt:lpstr>
      <vt:lpstr>CCX 500 MS Teams Phone</vt:lpstr>
      <vt:lpstr>CCX 600 MS Teams Phone</vt:lpstr>
      <vt:lpstr>T55A MS Teams Phone</vt:lpstr>
      <vt:lpstr>T58A MS Teams Phone</vt:lpstr>
      <vt:lpstr>VP59 MS Teams Phone</vt:lpstr>
      <vt:lpstr>PowerPoint Presentation</vt:lpstr>
      <vt:lpstr>Voice Power Options</vt:lpstr>
      <vt:lpstr>PowerPoint Presentation</vt:lpstr>
      <vt:lpstr>Grandstream Handy Tone 812 ATA</vt:lpstr>
      <vt:lpstr>Grandstream Handy Tone 818 ATA</vt:lpstr>
      <vt:lpstr>Adtran 908 for ATA  </vt:lpstr>
      <vt:lpstr>What is SIP Trunking?</vt:lpstr>
      <vt:lpstr>PowerPoint Presentation</vt:lpstr>
      <vt:lpstr>908 for IP-PRI</vt:lpstr>
      <vt:lpstr>PowerPoint Presentation</vt:lpstr>
      <vt:lpstr>POTS ALTERNATIVE - FIRE, LIFE &amp; SAFETY</vt:lpstr>
      <vt:lpstr>PowerPoint Presentation</vt:lpstr>
      <vt:lpstr>PowerPoint Presentation</vt:lpstr>
      <vt:lpstr>PowerPoint Presentation</vt:lpstr>
      <vt:lpstr>How it Works</vt:lpstr>
      <vt:lpstr>Equipment</vt:lpstr>
      <vt:lpstr>PowerPoint Presentation</vt:lpstr>
      <vt:lpstr>PowerPoint Presentation</vt:lpstr>
      <vt:lpstr>PowerPoint Presentation</vt:lpstr>
      <vt:lpstr>PowerPoint Presentation</vt:lpstr>
      <vt:lpstr>Miscellaneous Services</vt:lpstr>
      <vt:lpstr>PowerPoint Presentation</vt:lpstr>
      <vt:lpstr>Secure Cloud Fax</vt:lpstr>
      <vt:lpstr>UCaaS Fax</vt:lpstr>
      <vt:lpstr>VoIP Fax</vt:lpstr>
      <vt:lpstr>Traditional</vt:lpstr>
      <vt:lpstr>Technical Support as a Service</vt:lpstr>
      <vt:lpstr>E-Rate: Universal Service Program for Schools and Libraries</vt:lpstr>
      <vt:lpstr>BullsEye’s Rebilling - Invoice Integration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BullsEye Odds &amp; Ends</vt:lpstr>
      <vt:lpstr>E-Rate: Universal Service Program for Schools and Libraries</vt:lpstr>
      <vt:lpstr>BullsEye’s Rebilling - Invoice Integration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Lingo-BullsEye Partner Product Guide</dc:title>
  <dc:creator>Bobbie Sauter</dc:creator>
  <cp:lastModifiedBy>Greg Corwin</cp:lastModifiedBy>
  <cp:revision>111</cp:revision>
  <dcterms:created xsi:type="dcterms:W3CDTF">2022-05-05T20:45:41Z</dcterms:created>
  <dcterms:modified xsi:type="dcterms:W3CDTF">2023-02-03T10:32:50Z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0x0101008D95D0467CCEC94A9757C98A6BA3E0CE</vt:lpwstr>
  </property>
  <property fmtid="{D5CDD505-2E9C-101B-9397-08002B2CF9AE}" pid="3" name="MediaServiceImageTags">
    <vt:lpwstr/>
  </property>
</Properties>
</file>